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5"/>
  </p:notesMasterIdLst>
  <p:sldIdLst>
    <p:sldId id="256" r:id="rId2"/>
    <p:sldId id="257" r:id="rId3"/>
    <p:sldId id="258" r:id="rId4"/>
    <p:sldId id="263" r:id="rId5"/>
    <p:sldId id="259" r:id="rId6"/>
    <p:sldId id="264" r:id="rId7"/>
    <p:sldId id="265" r:id="rId8"/>
    <p:sldId id="270" r:id="rId9"/>
    <p:sldId id="260" r:id="rId10"/>
    <p:sldId id="261"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len Dumas" initials="AD" lastIdx="2" clrIdx="0">
    <p:extLst>
      <p:ext uri="{19B8F6BF-5375-455C-9EA6-DF929625EA0E}">
        <p15:presenceInfo xmlns:p15="http://schemas.microsoft.com/office/powerpoint/2012/main" userId="Arlen Dum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6E6B75-542B-468F-9789-7FB2D19B472A}" v="30" dt="2020-12-14T03:17:45.4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67568" autoAdjust="0"/>
  </p:normalViewPr>
  <p:slideViewPr>
    <p:cSldViewPr snapToGrid="0">
      <p:cViewPr varScale="1">
        <p:scale>
          <a:sx n="77" d="100"/>
          <a:sy n="77" d="100"/>
        </p:scale>
        <p:origin x="972" y="84"/>
      </p:cViewPr>
      <p:guideLst/>
    </p:cSldViewPr>
  </p:slideViewPr>
  <p:notesTextViewPr>
    <p:cViewPr>
      <p:scale>
        <a:sx n="3" d="2"/>
        <a:sy n="3" d="2"/>
      </p:scale>
      <p:origin x="0" y="-49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a Johnson" userId="6d87a7e0413e192d" providerId="LiveId" clId="{786E6B75-542B-468F-9789-7FB2D19B472A}"/>
    <pc:docChg chg="undo custSel addSld delSld modSld">
      <pc:chgData name="Sabrina Johnson" userId="6d87a7e0413e192d" providerId="LiveId" clId="{786E6B75-542B-468F-9789-7FB2D19B472A}" dt="2020-12-14T05:40:19.917" v="2352" actId="20577"/>
      <pc:docMkLst>
        <pc:docMk/>
      </pc:docMkLst>
      <pc:sldChg chg="modSp mod modAnim modNotesTx">
        <pc:chgData name="Sabrina Johnson" userId="6d87a7e0413e192d" providerId="LiveId" clId="{786E6B75-542B-468F-9789-7FB2D19B472A}" dt="2020-12-14T00:43:36.008" v="140" actId="1037"/>
        <pc:sldMkLst>
          <pc:docMk/>
          <pc:sldMk cId="2190331905" sldId="259"/>
        </pc:sldMkLst>
        <pc:spChg chg="mod">
          <ac:chgData name="Sabrina Johnson" userId="6d87a7e0413e192d" providerId="LiveId" clId="{786E6B75-542B-468F-9789-7FB2D19B472A}" dt="2020-12-14T00:43:05.800" v="124" actId="207"/>
          <ac:spMkLst>
            <pc:docMk/>
            <pc:sldMk cId="2190331905" sldId="259"/>
            <ac:spMk id="4" creationId="{0695D6AE-8346-4527-96FE-53570CA171FB}"/>
          </ac:spMkLst>
        </pc:spChg>
        <pc:spChg chg="mod">
          <ac:chgData name="Sabrina Johnson" userId="6d87a7e0413e192d" providerId="LiveId" clId="{786E6B75-542B-468F-9789-7FB2D19B472A}" dt="2020-12-14T00:43:36.008" v="140" actId="1037"/>
          <ac:spMkLst>
            <pc:docMk/>
            <pc:sldMk cId="2190331905" sldId="259"/>
            <ac:spMk id="27" creationId="{BF105104-4177-43EA-960C-8198ACFD27E3}"/>
          </ac:spMkLst>
        </pc:spChg>
      </pc:sldChg>
      <pc:sldChg chg="modSp mod">
        <pc:chgData name="Sabrina Johnson" userId="6d87a7e0413e192d" providerId="LiveId" clId="{786E6B75-542B-468F-9789-7FB2D19B472A}" dt="2020-12-14T04:03:44.106" v="2341" actId="1076"/>
        <pc:sldMkLst>
          <pc:docMk/>
          <pc:sldMk cId="2917648973" sldId="260"/>
        </pc:sldMkLst>
        <pc:spChg chg="mod">
          <ac:chgData name="Sabrina Johnson" userId="6d87a7e0413e192d" providerId="LiveId" clId="{786E6B75-542B-468F-9789-7FB2D19B472A}" dt="2020-12-14T04:03:44.106" v="2341" actId="1076"/>
          <ac:spMkLst>
            <pc:docMk/>
            <pc:sldMk cId="2917648973" sldId="260"/>
            <ac:spMk id="4" creationId="{D670752B-2B61-4697-AB3E-6F352CF54A56}"/>
          </ac:spMkLst>
        </pc:spChg>
      </pc:sldChg>
      <pc:sldChg chg="addSp delSp modSp mod">
        <pc:chgData name="Sabrina Johnson" userId="6d87a7e0413e192d" providerId="LiveId" clId="{786E6B75-542B-468F-9789-7FB2D19B472A}" dt="2020-12-14T05:37:40.802" v="2351" actId="1076"/>
        <pc:sldMkLst>
          <pc:docMk/>
          <pc:sldMk cId="2049295867" sldId="261"/>
        </pc:sldMkLst>
        <pc:spChg chg="add mod">
          <ac:chgData name="Sabrina Johnson" userId="6d87a7e0413e192d" providerId="LiveId" clId="{786E6B75-542B-468F-9789-7FB2D19B472A}" dt="2020-12-14T05:36:25.431" v="2342" actId="478"/>
          <ac:spMkLst>
            <pc:docMk/>
            <pc:sldMk cId="2049295867" sldId="261"/>
            <ac:spMk id="4" creationId="{C937BD4F-58D2-4FB8-A294-53A74EEFA8C9}"/>
          </ac:spMkLst>
        </pc:spChg>
        <pc:picChg chg="del">
          <ac:chgData name="Sabrina Johnson" userId="6d87a7e0413e192d" providerId="LiveId" clId="{786E6B75-542B-468F-9789-7FB2D19B472A}" dt="2020-12-14T05:36:25.431" v="2342" actId="478"/>
          <ac:picMkLst>
            <pc:docMk/>
            <pc:sldMk cId="2049295867" sldId="261"/>
            <ac:picMk id="5" creationId="{1576329D-7E23-4656-9413-84847ECDAB37}"/>
          </ac:picMkLst>
        </pc:picChg>
        <pc:picChg chg="add del mod">
          <ac:chgData name="Sabrina Johnson" userId="6d87a7e0413e192d" providerId="LiveId" clId="{786E6B75-542B-468F-9789-7FB2D19B472A}" dt="2020-12-14T05:37:10.224" v="2348" actId="478"/>
          <ac:picMkLst>
            <pc:docMk/>
            <pc:sldMk cId="2049295867" sldId="261"/>
            <ac:picMk id="7" creationId="{6977FA97-7714-42F6-B1D7-888103E58C36}"/>
          </ac:picMkLst>
        </pc:picChg>
        <pc:picChg chg="add mod">
          <ac:chgData name="Sabrina Johnson" userId="6d87a7e0413e192d" providerId="LiveId" clId="{786E6B75-542B-468F-9789-7FB2D19B472A}" dt="2020-12-14T05:37:40.802" v="2351" actId="1076"/>
          <ac:picMkLst>
            <pc:docMk/>
            <pc:sldMk cId="2049295867" sldId="261"/>
            <ac:picMk id="9" creationId="{53C7426F-C3B7-46C4-B44A-A2B445C5484F}"/>
          </ac:picMkLst>
        </pc:picChg>
      </pc:sldChg>
      <pc:sldChg chg="modAnim modNotesTx">
        <pc:chgData name="Sabrina Johnson" userId="6d87a7e0413e192d" providerId="LiveId" clId="{786E6B75-542B-468F-9789-7FB2D19B472A}" dt="2020-12-14T00:39:38.574" v="114" actId="20577"/>
        <pc:sldMkLst>
          <pc:docMk/>
          <pc:sldMk cId="3605696342" sldId="263"/>
        </pc:sldMkLst>
      </pc:sldChg>
      <pc:sldChg chg="modAnim modNotesTx">
        <pc:chgData name="Sabrina Johnson" userId="6d87a7e0413e192d" providerId="LiveId" clId="{786E6B75-542B-468F-9789-7FB2D19B472A}" dt="2020-12-14T00:46:38.611" v="177" actId="20577"/>
        <pc:sldMkLst>
          <pc:docMk/>
          <pc:sldMk cId="2763549420" sldId="264"/>
        </pc:sldMkLst>
      </pc:sldChg>
      <pc:sldChg chg="modSp mod modNotesTx">
        <pc:chgData name="Sabrina Johnson" userId="6d87a7e0413e192d" providerId="LiveId" clId="{786E6B75-542B-468F-9789-7FB2D19B472A}" dt="2020-12-14T02:32:20.878" v="1623" actId="20577"/>
        <pc:sldMkLst>
          <pc:docMk/>
          <pc:sldMk cId="1470131631" sldId="265"/>
        </pc:sldMkLst>
        <pc:spChg chg="mod">
          <ac:chgData name="Sabrina Johnson" userId="6d87a7e0413e192d" providerId="LiveId" clId="{786E6B75-542B-468F-9789-7FB2D19B472A}" dt="2020-12-14T00:50:20.972" v="319" actId="20577"/>
          <ac:spMkLst>
            <pc:docMk/>
            <pc:sldMk cId="1470131631" sldId="265"/>
            <ac:spMk id="7" creationId="{46A43EEA-E20E-46C7-8387-74FCB7446787}"/>
          </ac:spMkLst>
        </pc:spChg>
        <pc:spChg chg="mod">
          <ac:chgData name="Sabrina Johnson" userId="6d87a7e0413e192d" providerId="LiveId" clId="{786E6B75-542B-468F-9789-7FB2D19B472A}" dt="2020-12-14T00:50:30.138" v="320" actId="1076"/>
          <ac:spMkLst>
            <pc:docMk/>
            <pc:sldMk cId="1470131631" sldId="265"/>
            <ac:spMk id="9" creationId="{1AE7D955-7242-4731-B333-F4EAE6326BF8}"/>
          </ac:spMkLst>
        </pc:spChg>
        <pc:spChg chg="mod">
          <ac:chgData name="Sabrina Johnson" userId="6d87a7e0413e192d" providerId="LiveId" clId="{786E6B75-542B-468F-9789-7FB2D19B472A}" dt="2020-12-14T00:50:12.629" v="318" actId="1076"/>
          <ac:spMkLst>
            <pc:docMk/>
            <pc:sldMk cId="1470131631" sldId="265"/>
            <ac:spMk id="13" creationId="{960C28E9-FCD5-4DF4-BD42-08464DDC99C5}"/>
          </ac:spMkLst>
        </pc:spChg>
      </pc:sldChg>
      <pc:sldChg chg="del">
        <pc:chgData name="Sabrina Johnson" userId="6d87a7e0413e192d" providerId="LiveId" clId="{786E6B75-542B-468F-9789-7FB2D19B472A}" dt="2020-12-14T00:37:16.061" v="20" actId="2696"/>
        <pc:sldMkLst>
          <pc:docMk/>
          <pc:sldMk cId="1652732830" sldId="266"/>
        </pc:sldMkLst>
      </pc:sldChg>
      <pc:sldChg chg="addSp delSp modSp mod modNotesTx">
        <pc:chgData name="Sabrina Johnson" userId="6d87a7e0413e192d" providerId="LiveId" clId="{786E6B75-542B-468F-9789-7FB2D19B472A}" dt="2020-12-14T03:20:02.217" v="2337" actId="1076"/>
        <pc:sldMkLst>
          <pc:docMk/>
          <pc:sldMk cId="3084752741" sldId="267"/>
        </pc:sldMkLst>
        <pc:spChg chg="mod">
          <ac:chgData name="Sabrina Johnson" userId="6d87a7e0413e192d" providerId="LiveId" clId="{786E6B75-542B-468F-9789-7FB2D19B472A}" dt="2020-12-14T03:20:02.217" v="2337" actId="1076"/>
          <ac:spMkLst>
            <pc:docMk/>
            <pc:sldMk cId="3084752741" sldId="267"/>
            <ac:spMk id="2" creationId="{4106793A-C69E-4F16-9E86-8080B5B356A7}"/>
          </ac:spMkLst>
        </pc:spChg>
        <pc:spChg chg="add mod">
          <ac:chgData name="Sabrina Johnson" userId="6d87a7e0413e192d" providerId="LiveId" clId="{786E6B75-542B-468F-9789-7FB2D19B472A}" dt="2020-12-14T03:16:48.289" v="2313" actId="1035"/>
          <ac:spMkLst>
            <pc:docMk/>
            <pc:sldMk cId="3084752741" sldId="267"/>
            <ac:spMk id="5" creationId="{01FB5BC7-F981-48B1-8C7C-BDC06B247E4D}"/>
          </ac:spMkLst>
        </pc:spChg>
        <pc:spChg chg="add mod">
          <ac:chgData name="Sabrina Johnson" userId="6d87a7e0413e192d" providerId="LiveId" clId="{786E6B75-542B-468F-9789-7FB2D19B472A}" dt="2020-12-14T03:17:38.326" v="2324" actId="1037"/>
          <ac:spMkLst>
            <pc:docMk/>
            <pc:sldMk cId="3084752741" sldId="267"/>
            <ac:spMk id="6" creationId="{82E4404C-19AD-485B-BB03-FDAC1FE39979}"/>
          </ac:spMkLst>
        </pc:spChg>
        <pc:spChg chg="add mod">
          <ac:chgData name="Sabrina Johnson" userId="6d87a7e0413e192d" providerId="LiveId" clId="{786E6B75-542B-468F-9789-7FB2D19B472A}" dt="2020-12-14T03:17:53.511" v="2336" actId="1076"/>
          <ac:spMkLst>
            <pc:docMk/>
            <pc:sldMk cId="3084752741" sldId="267"/>
            <ac:spMk id="8" creationId="{84C590C7-29B8-4BAD-AEC0-03C8E5DCE91F}"/>
          </ac:spMkLst>
        </pc:spChg>
        <pc:picChg chg="add mod">
          <ac:chgData name="Sabrina Johnson" userId="6d87a7e0413e192d" providerId="LiveId" clId="{786E6B75-542B-468F-9789-7FB2D19B472A}" dt="2020-12-14T03:16:44.230" v="2308" actId="1036"/>
          <ac:picMkLst>
            <pc:docMk/>
            <pc:sldMk cId="3084752741" sldId="267"/>
            <ac:picMk id="4" creationId="{AE07008B-61A6-41B2-AB94-E4D00E97D001}"/>
          </ac:picMkLst>
        </pc:picChg>
        <pc:picChg chg="del">
          <ac:chgData name="Sabrina Johnson" userId="6d87a7e0413e192d" providerId="LiveId" clId="{786E6B75-542B-468F-9789-7FB2D19B472A}" dt="2020-12-14T03:13:40.445" v="2237" actId="478"/>
          <ac:picMkLst>
            <pc:docMk/>
            <pc:sldMk cId="3084752741" sldId="267"/>
            <ac:picMk id="7" creationId="{266AEA7D-1120-4964-893A-B3658DB814CA}"/>
          </ac:picMkLst>
        </pc:picChg>
      </pc:sldChg>
      <pc:sldChg chg="modNotesTx">
        <pc:chgData name="Sabrina Johnson" userId="6d87a7e0413e192d" providerId="LiveId" clId="{786E6B75-542B-468F-9789-7FB2D19B472A}" dt="2020-12-14T05:40:19.917" v="2352" actId="20577"/>
        <pc:sldMkLst>
          <pc:docMk/>
          <pc:sldMk cId="3097455958" sldId="268"/>
        </pc:sldMkLst>
      </pc:sldChg>
      <pc:sldChg chg="addSp delSp modSp new mod modNotesTx">
        <pc:chgData name="Sabrina Johnson" userId="6d87a7e0413e192d" providerId="LiveId" clId="{786E6B75-542B-468F-9789-7FB2D19B472A}" dt="2020-12-14T02:39:22.446" v="2230" actId="20577"/>
        <pc:sldMkLst>
          <pc:docMk/>
          <pc:sldMk cId="2455320376" sldId="270"/>
        </pc:sldMkLst>
        <pc:spChg chg="mod">
          <ac:chgData name="Sabrina Johnson" userId="6d87a7e0413e192d" providerId="LiveId" clId="{786E6B75-542B-468F-9789-7FB2D19B472A}" dt="2020-12-14T02:35:08.710" v="1678" actId="122"/>
          <ac:spMkLst>
            <pc:docMk/>
            <pc:sldMk cId="2455320376" sldId="270"/>
            <ac:spMk id="2" creationId="{54EE14CA-2F32-4AA0-8093-13EC5EC577E7}"/>
          </ac:spMkLst>
        </pc:spChg>
        <pc:spChg chg="del">
          <ac:chgData name="Sabrina Johnson" userId="6d87a7e0413e192d" providerId="LiveId" clId="{786E6B75-542B-468F-9789-7FB2D19B472A}" dt="2020-12-14T02:33:30.638" v="1625" actId="22"/>
          <ac:spMkLst>
            <pc:docMk/>
            <pc:sldMk cId="2455320376" sldId="270"/>
            <ac:spMk id="3" creationId="{6E265E35-405B-4D24-8ABF-53AC11E890A2}"/>
          </ac:spMkLst>
        </pc:spChg>
        <pc:picChg chg="add mod ord modCrop">
          <ac:chgData name="Sabrina Johnson" userId="6d87a7e0413e192d" providerId="LiveId" clId="{786E6B75-542B-468F-9789-7FB2D19B472A}" dt="2020-12-14T02:35:43.891" v="1705" actId="1037"/>
          <ac:picMkLst>
            <pc:docMk/>
            <pc:sldMk cId="2455320376" sldId="270"/>
            <ac:picMk id="5" creationId="{A0371A48-B9EB-489E-A166-F0B5F269302A}"/>
          </ac:picMkLst>
        </pc:picChg>
        <pc:picChg chg="add mod">
          <ac:chgData name="Sabrina Johnson" userId="6d87a7e0413e192d" providerId="LiveId" clId="{786E6B75-542B-468F-9789-7FB2D19B472A}" dt="2020-12-14T02:35:47.732" v="1714" actId="1038"/>
          <ac:picMkLst>
            <pc:docMk/>
            <pc:sldMk cId="2455320376" sldId="270"/>
            <ac:picMk id="7" creationId="{02A92CB1-BB0A-43DE-B3AC-4A30ACA0B8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F2C621-BFB7-407B-9047-AB7DFD26FE76}" type="datetimeFigureOut">
              <a:rPr lang="en-US" smtClean="0"/>
              <a:t>12/14/2020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5B3C1-0963-4B62-81D8-7C3D6F284C7B}" type="slidenum">
              <a:rPr lang="en-US" smtClean="0"/>
              <a:t>‹#›</a:t>
            </a:fld>
            <a:endParaRPr lang="en-US"/>
          </a:p>
        </p:txBody>
      </p:sp>
    </p:spTree>
    <p:extLst>
      <p:ext uri="{BB962C8B-B14F-4D97-AF65-F5344CB8AC3E}">
        <p14:creationId xmlns:p14="http://schemas.microsoft.com/office/powerpoint/2010/main" val="3709889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string searching is and when to use the right algorithm</a:t>
            </a:r>
            <a:br>
              <a:rPr lang="en-US" dirty="0"/>
            </a:br>
            <a:br>
              <a:rPr lang="en-US" dirty="0">
                <a:solidFill>
                  <a:schemeClr val="tx1">
                    <a:alpha val="70000"/>
                  </a:schemeClr>
                </a:solidFill>
              </a:rPr>
            </a:br>
            <a:r>
              <a:rPr lang="en-US" dirty="0">
                <a:solidFill>
                  <a:schemeClr val="tx1">
                    <a:alpha val="70000"/>
                  </a:schemeClr>
                </a:solidFill>
              </a:rPr>
              <a:t>[[[enter]]] </a:t>
            </a:r>
            <a:br>
              <a:rPr lang="en-US" dirty="0">
                <a:solidFill>
                  <a:schemeClr val="tx1">
                    <a:alpha val="70000"/>
                  </a:schemeClr>
                </a:solidFill>
              </a:rPr>
            </a:br>
            <a:br>
              <a:rPr lang="en-US" dirty="0">
                <a:solidFill>
                  <a:schemeClr val="tx1">
                    <a:alpha val="70000"/>
                  </a:schemeClr>
                </a:solidFill>
              </a:rPr>
            </a:br>
            <a:r>
              <a:rPr lang="en-US" dirty="0">
                <a:solidFill>
                  <a:schemeClr val="tx1">
                    <a:alpha val="70000"/>
                  </a:schemeClr>
                </a:solidFill>
              </a:rPr>
              <a:t>String searching is simply looking for a word/pattern in a string. Pressing control f on a webpage is a perfect example of that. Two good string search algorithms are BM and KMP. </a:t>
            </a:r>
            <a:br>
              <a:rPr lang="en-US" dirty="0">
                <a:solidFill>
                  <a:schemeClr val="tx1">
                    <a:alpha val="70000"/>
                  </a:schemeClr>
                </a:solidFill>
              </a:rPr>
            </a:br>
            <a:br>
              <a:rPr lang="en-US" dirty="0">
                <a:solidFill>
                  <a:schemeClr val="tx1">
                    <a:alpha val="70000"/>
                  </a:schemeClr>
                </a:solidFill>
              </a:rPr>
            </a:br>
            <a:r>
              <a:rPr lang="en-US" dirty="0">
                <a:solidFill>
                  <a:schemeClr val="tx1">
                    <a:alpha val="70000"/>
                  </a:schemeClr>
                </a:solidFill>
              </a:rPr>
              <a:t>[[[enter]]] </a:t>
            </a:r>
            <a:br>
              <a:rPr lang="en-US" dirty="0">
                <a:solidFill>
                  <a:schemeClr val="tx1">
                    <a:alpha val="70000"/>
                  </a:schemeClr>
                </a:solidFill>
              </a:rPr>
            </a:br>
            <a:br>
              <a:rPr lang="en-US" dirty="0">
                <a:solidFill>
                  <a:schemeClr val="tx1">
                    <a:alpha val="70000"/>
                  </a:schemeClr>
                </a:solidFill>
              </a:rPr>
            </a:br>
            <a:r>
              <a:rPr lang="en-US" dirty="0"/>
              <a:t>There are a wide variety of string searching algorithms available, but KMP and BM are two that rely heavily on preprocessing the pattern being searched for in order to gain information and make skips along the string. </a:t>
            </a:r>
            <a:br>
              <a:rPr lang="en-US" dirty="0"/>
            </a:br>
            <a:br>
              <a:rPr lang="en-US" dirty="0"/>
            </a:br>
            <a:r>
              <a:rPr lang="en-US"/>
              <a:t>&lt;end&gt;</a:t>
            </a:r>
            <a:br>
              <a:rPr lang="en-US" dirty="0">
                <a:solidFill>
                  <a:schemeClr val="tx1">
                    <a:alpha val="70000"/>
                  </a:schemeClr>
                </a:solidFill>
              </a:rPr>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alpha val="70000"/>
                </a:schemeClr>
              </a:solidFill>
            </a:endParaRPr>
          </a:p>
          <a:p>
            <a:endParaRPr lang="en-US" dirty="0"/>
          </a:p>
        </p:txBody>
      </p:sp>
      <p:sp>
        <p:nvSpPr>
          <p:cNvPr id="4" name="Slide Number Placeholder 3"/>
          <p:cNvSpPr>
            <a:spLocks noGrp="1"/>
          </p:cNvSpPr>
          <p:nvPr>
            <p:ph type="sldNum" sz="quarter" idx="5"/>
          </p:nvPr>
        </p:nvSpPr>
        <p:spPr/>
        <p:txBody>
          <a:bodyPr/>
          <a:lstStyle/>
          <a:p>
            <a:fld id="{9565B3C1-0963-4B62-81D8-7C3D6F284C7B}" type="slidenum">
              <a:rPr lang="en-US" smtClean="0"/>
              <a:t>3</a:t>
            </a:fld>
            <a:endParaRPr lang="en-US"/>
          </a:p>
        </p:txBody>
      </p:sp>
    </p:spTree>
    <p:extLst>
      <p:ext uri="{BB962C8B-B14F-4D97-AF65-F5344CB8AC3E}">
        <p14:creationId xmlns:p14="http://schemas.microsoft.com/office/powerpoint/2010/main" val="1804028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I first researched KMP, I came to the conclusion that a recursive implementation may be faster due to the function doing repetitive work. Upon implementation, it turns out that a recursive KMP implementation is actually significantly slower than an iterative solution. This is probably because KMP functionality can be costly and probably takes up too much memory, and slows the program down. In fact, </a:t>
            </a:r>
            <a:r>
              <a:rPr lang="en-US"/>
              <a:t>after an </a:t>
            </a:r>
            <a:r>
              <a:rPr lang="en-US" dirty="0"/>
              <a:t>18,000 character limit, the program is killed by </a:t>
            </a:r>
            <a:r>
              <a:rPr lang="en-US" dirty="0" err="1"/>
              <a:t>linux</a:t>
            </a:r>
            <a:r>
              <a:rPr lang="en-US" dirty="0"/>
              <a:t> from too much memory usage. This is probably why we don’t see too many recursive KMP algorithms. </a:t>
            </a:r>
          </a:p>
        </p:txBody>
      </p:sp>
      <p:sp>
        <p:nvSpPr>
          <p:cNvPr id="4" name="Slide Number Placeholder 3"/>
          <p:cNvSpPr>
            <a:spLocks noGrp="1"/>
          </p:cNvSpPr>
          <p:nvPr>
            <p:ph type="sldNum" sz="quarter" idx="5"/>
          </p:nvPr>
        </p:nvSpPr>
        <p:spPr/>
        <p:txBody>
          <a:bodyPr/>
          <a:lstStyle/>
          <a:p>
            <a:fld id="{9565B3C1-0963-4B62-81D8-7C3D6F284C7B}" type="slidenum">
              <a:rPr lang="en-US" smtClean="0"/>
              <a:t>12</a:t>
            </a:fld>
            <a:endParaRPr lang="en-US"/>
          </a:p>
        </p:txBody>
      </p:sp>
    </p:spTree>
    <p:extLst>
      <p:ext uri="{BB962C8B-B14F-4D97-AF65-F5344CB8AC3E}">
        <p14:creationId xmlns:p14="http://schemas.microsoft.com/office/powerpoint/2010/main" val="2464177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65B3C1-0963-4B62-81D8-7C3D6F284C7B}" type="slidenum">
              <a:rPr lang="en-US" smtClean="0"/>
              <a:t>13</a:t>
            </a:fld>
            <a:endParaRPr lang="en-US"/>
          </a:p>
        </p:txBody>
      </p:sp>
    </p:spTree>
    <p:extLst>
      <p:ext uri="{BB962C8B-B14F-4D97-AF65-F5344CB8AC3E}">
        <p14:creationId xmlns:p14="http://schemas.microsoft.com/office/powerpoint/2010/main" val="3553566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Boyer Moore is considered the benchmark for practical string-searching. It implements two heuristics, or methods, to preprocess the string being searched for in order to skip portions of the text where there is no possible match. </a:t>
            </a:r>
            <a:br>
              <a:rPr lang="en-US" dirty="0"/>
            </a:br>
            <a:br>
              <a:rPr lang="en-US" dirty="0"/>
            </a:br>
            <a:r>
              <a:rPr lang="en-US" dirty="0"/>
              <a:t>[[enter]]</a:t>
            </a:r>
            <a:br>
              <a:rPr lang="en-US" dirty="0"/>
            </a:br>
            <a:br>
              <a:rPr lang="en-US" dirty="0"/>
            </a:br>
            <a:r>
              <a:rPr lang="en-US" dirty="0"/>
              <a:t>Boyer-Moore works backwards to compare two strings, with the logic being that if the end of the pattern is compared to the string instead of the front, then jumps can more easily be made along the text instead of cross-checking each character. </a:t>
            </a:r>
          </a:p>
          <a:p>
            <a:endParaRPr lang="en-US" dirty="0"/>
          </a:p>
          <a:p>
            <a:r>
              <a:rPr lang="en-US" dirty="0"/>
              <a:t>[[enter]]</a:t>
            </a:r>
            <a:br>
              <a:rPr lang="en-US" dirty="0"/>
            </a:br>
            <a:br>
              <a:rPr lang="en-US" dirty="0"/>
            </a:br>
            <a:r>
              <a:rPr lang="en-US" dirty="0"/>
              <a:t>Here’s a quick example. If we began checking from the front, we’d have to complete two comparisons before realizing that there wasn’t a match. By checking from the back, we can skip a portion of the string</a:t>
            </a:r>
            <a:br>
              <a:rPr lang="en-US" dirty="0"/>
            </a:br>
            <a:br>
              <a:rPr lang="en-US" dirty="0"/>
            </a:br>
            <a:r>
              <a:rPr lang="en-US" dirty="0"/>
              <a:t>[[enter]] </a:t>
            </a:r>
            <a:br>
              <a:rPr lang="en-US" dirty="0"/>
            </a:br>
            <a:br>
              <a:rPr lang="en-US" dirty="0"/>
            </a:br>
            <a:r>
              <a:rPr lang="en-US" dirty="0"/>
              <a:t>And see that there was a match later down the line. </a:t>
            </a:r>
            <a:br>
              <a:rPr lang="en-US" dirty="0"/>
            </a:br>
            <a:br>
              <a:rPr lang="en-US" dirty="0"/>
            </a:br>
            <a:r>
              <a:rPr lang="en-US" dirty="0"/>
              <a:t>This Makes Boyer Moore pretty efficient. It has a worse-case time complexity of O(</a:t>
            </a:r>
            <a:r>
              <a:rPr lang="en-US" dirty="0" err="1"/>
              <a:t>mn</a:t>
            </a:r>
            <a:r>
              <a:rPr lang="en-US" dirty="0"/>
              <a:t>), where m is the length of the pattern and n is the length of the string. </a:t>
            </a:r>
          </a:p>
        </p:txBody>
      </p:sp>
      <p:sp>
        <p:nvSpPr>
          <p:cNvPr id="4" name="Slide Number Placeholder 3"/>
          <p:cNvSpPr>
            <a:spLocks noGrp="1"/>
          </p:cNvSpPr>
          <p:nvPr>
            <p:ph type="sldNum" sz="quarter" idx="5"/>
          </p:nvPr>
        </p:nvSpPr>
        <p:spPr/>
        <p:txBody>
          <a:bodyPr/>
          <a:lstStyle/>
          <a:p>
            <a:fld id="{9565B3C1-0963-4B62-81D8-7C3D6F284C7B}" type="slidenum">
              <a:rPr lang="en-US" smtClean="0"/>
              <a:t>4</a:t>
            </a:fld>
            <a:endParaRPr lang="en-US"/>
          </a:p>
        </p:txBody>
      </p:sp>
    </p:spTree>
    <p:extLst>
      <p:ext uri="{BB962C8B-B14F-4D97-AF65-F5344CB8AC3E}">
        <p14:creationId xmlns:p14="http://schemas.microsoft.com/office/powerpoint/2010/main" val="1294220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of these heuristics is called the bad character heuristic. This is a pretty simple method that will propose one of two shifts once a mismatch occurs in the comparison process. By using a lookup table to find the last occurrence of a particular character, we’re able to tell how far we should shift the pattern through the text. </a:t>
            </a:r>
          </a:p>
          <a:p>
            <a:endParaRPr lang="en-US" dirty="0"/>
          </a:p>
          <a:p>
            <a:r>
              <a:rPr lang="en-US" dirty="0"/>
              <a:t>[[enter]]</a:t>
            </a:r>
          </a:p>
          <a:p>
            <a:endParaRPr lang="en-US" dirty="0"/>
          </a:p>
          <a:p>
            <a:r>
              <a:rPr lang="en-US" dirty="0"/>
              <a:t>The first case is when the mismatched character in the text appears at some other position within the pattern. By using the lookup table to locate the location of the next instance of the mismatched character in the string, we can determine how many times we’ll need to shift the pattern for this mismatched character to become a match. In this example, we hit a mismatch between G and A</a:t>
            </a:r>
            <a:br>
              <a:rPr lang="en-US" dirty="0"/>
            </a:br>
            <a:br>
              <a:rPr lang="en-US" dirty="0"/>
            </a:br>
            <a:r>
              <a:rPr lang="en-US" dirty="0"/>
              <a:t>[[enter]]</a:t>
            </a:r>
          </a:p>
          <a:p>
            <a:endParaRPr lang="en-US" dirty="0"/>
          </a:p>
          <a:p>
            <a:r>
              <a:rPr lang="en-US" dirty="0"/>
              <a:t> but once we reference the lookup table we can see that there’s another A to the left of the current pattern position.</a:t>
            </a:r>
          </a:p>
          <a:p>
            <a:br>
              <a:rPr lang="en-US" dirty="0"/>
            </a:br>
            <a:r>
              <a:rPr lang="en-US" dirty="0"/>
              <a:t>[[enter]]</a:t>
            </a:r>
          </a:p>
          <a:p>
            <a:br>
              <a:rPr lang="en-US" dirty="0"/>
            </a:br>
            <a:r>
              <a:rPr lang="en-US" dirty="0"/>
              <a:t>This allows us to safely make one shift of the pattern along the text</a:t>
            </a:r>
            <a:br>
              <a:rPr lang="en-US" dirty="0"/>
            </a:br>
            <a:br>
              <a:rPr lang="en-US" dirty="0"/>
            </a:br>
            <a:r>
              <a:rPr lang="en-US" dirty="0"/>
              <a:t>[[enter]]</a:t>
            </a:r>
          </a:p>
          <a:p>
            <a:endParaRPr lang="en-US" dirty="0"/>
          </a:p>
          <a:p>
            <a:r>
              <a:rPr lang="en-US" dirty="0"/>
              <a:t>Until we create a match between the mismatched character and the pattern.</a:t>
            </a:r>
          </a:p>
        </p:txBody>
      </p:sp>
      <p:sp>
        <p:nvSpPr>
          <p:cNvPr id="4" name="Slide Number Placeholder 3"/>
          <p:cNvSpPr>
            <a:spLocks noGrp="1"/>
          </p:cNvSpPr>
          <p:nvPr>
            <p:ph type="sldNum" sz="quarter" idx="5"/>
          </p:nvPr>
        </p:nvSpPr>
        <p:spPr/>
        <p:txBody>
          <a:bodyPr/>
          <a:lstStyle/>
          <a:p>
            <a:fld id="{9565B3C1-0963-4B62-81D8-7C3D6F284C7B}" type="slidenum">
              <a:rPr lang="en-US" smtClean="0"/>
              <a:t>5</a:t>
            </a:fld>
            <a:endParaRPr lang="en-US"/>
          </a:p>
        </p:txBody>
      </p:sp>
    </p:spTree>
    <p:extLst>
      <p:ext uri="{BB962C8B-B14F-4D97-AF65-F5344CB8AC3E}">
        <p14:creationId xmlns:p14="http://schemas.microsoft.com/office/powerpoint/2010/main" val="2917400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with the same pattern and text as before, we come across the second case for shifting using the bad character heuristic. </a:t>
            </a:r>
          </a:p>
          <a:p>
            <a:endParaRPr lang="en-US" dirty="0"/>
          </a:p>
          <a:p>
            <a:r>
              <a:rPr lang="en-US" dirty="0"/>
              <a:t>[[enter]]</a:t>
            </a:r>
          </a:p>
          <a:p>
            <a:endParaRPr lang="en-US" dirty="0"/>
          </a:p>
          <a:p>
            <a:r>
              <a:rPr lang="en-US" dirty="0"/>
              <a:t>This case will happen if the mismatched letter in the text does not appear anywhere else within the pattern. In this case we compare the mismatched character C to the rest of our pattern </a:t>
            </a:r>
            <a:br>
              <a:rPr lang="en-US" dirty="0"/>
            </a:br>
            <a:br>
              <a:rPr lang="en-US" dirty="0"/>
            </a:br>
            <a:r>
              <a:rPr lang="en-US" dirty="0"/>
              <a:t>[[enter]]</a:t>
            </a:r>
          </a:p>
          <a:p>
            <a:br>
              <a:rPr lang="en-US" dirty="0"/>
            </a:br>
            <a:r>
              <a:rPr lang="en-US" dirty="0"/>
              <a:t>and our lookup table returns -1, meaning that it does not exist. This means we can completely shift our pattern past C, because we know that we will not produce a valid match.</a:t>
            </a:r>
            <a:br>
              <a:rPr lang="en-US" dirty="0"/>
            </a:br>
            <a:br>
              <a:rPr lang="en-US" dirty="0"/>
            </a:br>
            <a:r>
              <a:rPr lang="en-US" dirty="0"/>
              <a:t>[[enter]]</a:t>
            </a:r>
          </a:p>
          <a:p>
            <a:endParaRPr lang="en-US" dirty="0"/>
          </a:p>
          <a:p>
            <a:r>
              <a:rPr lang="en-US" dirty="0"/>
              <a:t>In this case, once we completely shift our pattern past the mismatched character in the string, we produce a match. </a:t>
            </a:r>
          </a:p>
          <a:p>
            <a:endParaRPr lang="en-US" dirty="0"/>
          </a:p>
          <a:p>
            <a:r>
              <a:rPr lang="en-US" dirty="0"/>
              <a:t>[[enter]]</a:t>
            </a:r>
          </a:p>
        </p:txBody>
      </p:sp>
      <p:sp>
        <p:nvSpPr>
          <p:cNvPr id="4" name="Slide Number Placeholder 3"/>
          <p:cNvSpPr>
            <a:spLocks noGrp="1"/>
          </p:cNvSpPr>
          <p:nvPr>
            <p:ph type="sldNum" sz="quarter" idx="5"/>
          </p:nvPr>
        </p:nvSpPr>
        <p:spPr/>
        <p:txBody>
          <a:bodyPr/>
          <a:lstStyle/>
          <a:p>
            <a:fld id="{9565B3C1-0963-4B62-81D8-7C3D6F284C7B}" type="slidenum">
              <a:rPr lang="en-US" smtClean="0"/>
              <a:t>6</a:t>
            </a:fld>
            <a:endParaRPr lang="en-US"/>
          </a:p>
        </p:txBody>
      </p:sp>
    </p:spTree>
    <p:extLst>
      <p:ext uri="{BB962C8B-B14F-4D97-AF65-F5344CB8AC3E}">
        <p14:creationId xmlns:p14="http://schemas.microsoft.com/office/powerpoint/2010/main" val="3402784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good Character heuristic focuses on a matched substring within the text as opposed to one mismatched character to propose shift values. </a:t>
            </a:r>
          </a:p>
          <a:p>
            <a:endParaRPr lang="en-US" dirty="0"/>
          </a:p>
          <a:p>
            <a:r>
              <a:rPr lang="en-US" dirty="0"/>
              <a:t>[[enter]]</a:t>
            </a:r>
          </a:p>
          <a:p>
            <a:endParaRPr lang="en-US" dirty="0"/>
          </a:p>
          <a:p>
            <a:r>
              <a:rPr lang="en-US" dirty="0"/>
              <a:t>In this example we see that we have a substring, T A C, that matches our pattern. What the good suffix heuristic aims to do is to keep our matches as matches, so we’ll look to see if there is another substring in our pattern that matches the substring in the text</a:t>
            </a:r>
          </a:p>
          <a:p>
            <a:br>
              <a:rPr lang="en-US" dirty="0"/>
            </a:br>
            <a:r>
              <a:rPr lang="en-US" dirty="0"/>
              <a:t>[[enter]]</a:t>
            </a:r>
            <a:br>
              <a:rPr lang="en-US" dirty="0"/>
            </a:br>
            <a:br>
              <a:rPr lang="en-US" dirty="0"/>
            </a:br>
            <a:r>
              <a:rPr lang="en-US" dirty="0"/>
              <a:t>And we see that there is another instance of T A C within our pattern</a:t>
            </a:r>
            <a:br>
              <a:rPr lang="en-US" dirty="0"/>
            </a:br>
            <a:br>
              <a:rPr lang="en-US" dirty="0"/>
            </a:br>
            <a:r>
              <a:rPr lang="en-US" dirty="0"/>
              <a:t>[[enter]]</a:t>
            </a:r>
          </a:p>
          <a:p>
            <a:endParaRPr lang="en-US" dirty="0"/>
          </a:p>
          <a:p>
            <a:r>
              <a:rPr lang="en-US" dirty="0"/>
              <a:t>so we’ll shift by 5 so that we match the substring in our pattern to the substring in our text</a:t>
            </a:r>
            <a:br>
              <a:rPr lang="en-US" dirty="0"/>
            </a:br>
            <a:endParaRPr lang="en-US" dirty="0"/>
          </a:p>
          <a:p>
            <a:r>
              <a:rPr lang="en-US" dirty="0"/>
              <a:t>[[enter]]</a:t>
            </a:r>
          </a:p>
          <a:p>
            <a:endParaRPr lang="en-US" dirty="0"/>
          </a:p>
          <a:p>
            <a:r>
              <a:rPr lang="en-US" dirty="0"/>
              <a:t>Now we’ll look to  see if we have any more substrings within our pattern that match the substring in our text. This is a little harder to see, but now that we’ve shifted our pattern to create a longer substring, we actually have a prefix in our pattern that will match the suffix in our substring. </a:t>
            </a:r>
            <a:br>
              <a:rPr lang="en-US" dirty="0"/>
            </a:br>
            <a:br>
              <a:rPr lang="en-US" dirty="0"/>
            </a:br>
            <a:r>
              <a:rPr lang="en-US" dirty="0"/>
              <a:t>[[enter]]</a:t>
            </a:r>
          </a:p>
          <a:p>
            <a:endParaRPr lang="en-US" dirty="0"/>
          </a:p>
          <a:p>
            <a:r>
              <a:rPr lang="en-US" dirty="0"/>
              <a:t>So we’ll shift by a total of six to create another match. </a:t>
            </a:r>
          </a:p>
          <a:p>
            <a:br>
              <a:rPr lang="en-US" dirty="0"/>
            </a:br>
            <a:endParaRPr lang="en-US" dirty="0"/>
          </a:p>
        </p:txBody>
      </p:sp>
      <p:sp>
        <p:nvSpPr>
          <p:cNvPr id="4" name="Slide Number Placeholder 3"/>
          <p:cNvSpPr>
            <a:spLocks noGrp="1"/>
          </p:cNvSpPr>
          <p:nvPr>
            <p:ph type="sldNum" sz="quarter" idx="5"/>
          </p:nvPr>
        </p:nvSpPr>
        <p:spPr/>
        <p:txBody>
          <a:bodyPr/>
          <a:lstStyle/>
          <a:p>
            <a:fld id="{9565B3C1-0963-4B62-81D8-7C3D6F284C7B}" type="slidenum">
              <a:rPr lang="en-US" smtClean="0"/>
              <a:t>7</a:t>
            </a:fld>
            <a:endParaRPr lang="en-US"/>
          </a:p>
        </p:txBody>
      </p:sp>
    </p:spTree>
    <p:extLst>
      <p:ext uri="{BB962C8B-B14F-4D97-AF65-F5344CB8AC3E}">
        <p14:creationId xmlns:p14="http://schemas.microsoft.com/office/powerpoint/2010/main" val="2257398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heuristics are useful because when working together, they tell us the maximum shift value we can safely move. By using a function to determine if the bad character or good suffix rule would produce a larger shift value, we’re able to determine which heuristic to apply.</a:t>
            </a:r>
          </a:p>
        </p:txBody>
      </p:sp>
      <p:sp>
        <p:nvSpPr>
          <p:cNvPr id="4" name="Slide Number Placeholder 3"/>
          <p:cNvSpPr>
            <a:spLocks noGrp="1"/>
          </p:cNvSpPr>
          <p:nvPr>
            <p:ph type="sldNum" sz="quarter" idx="5"/>
          </p:nvPr>
        </p:nvSpPr>
        <p:spPr/>
        <p:txBody>
          <a:bodyPr/>
          <a:lstStyle/>
          <a:p>
            <a:fld id="{9565B3C1-0963-4B62-81D8-7C3D6F284C7B}" type="slidenum">
              <a:rPr lang="en-US" smtClean="0"/>
              <a:t>8</a:t>
            </a:fld>
            <a:endParaRPr lang="en-US"/>
          </a:p>
        </p:txBody>
      </p:sp>
    </p:spTree>
    <p:extLst>
      <p:ext uri="{BB962C8B-B14F-4D97-AF65-F5344CB8AC3E}">
        <p14:creationId xmlns:p14="http://schemas.microsoft.com/office/powerpoint/2010/main" val="3241203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A big portion of why KMP is so effective is because it finds sub patterns in the word being used.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[[[enter]]]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This is called LPS (Longest proper Prefix). The point of this is to not match any character that we know already matches. To get an in-depth example, we will use the word</a:t>
            </a:r>
            <a:br>
              <a:rPr lang="en-US" dirty="0">
                <a:solidFill>
                  <a:srgbClr val="000000"/>
                </a:solidFill>
              </a:rPr>
            </a:br>
            <a:r>
              <a:rPr lang="en-US" dirty="0">
                <a:solidFill>
                  <a:srgbClr val="000000"/>
                </a:solidFill>
              </a:rPr>
              <a:t>[[[enter]]]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000000"/>
                </a:solidFill>
              </a:rPr>
              <a:t>bbxbbbx</a:t>
            </a:r>
            <a:r>
              <a:rPr lang="en-US" dirty="0">
                <a:solidFill>
                  <a:srgbClr val="000000"/>
                </a:solidFill>
              </a:rPr>
              <a:t>. </a:t>
            </a:r>
            <a:r>
              <a:rPr lang="en-US" dirty="0" err="1">
                <a:solidFill>
                  <a:srgbClr val="000000"/>
                </a:solidFill>
              </a:rPr>
              <a:t>Im</a:t>
            </a:r>
            <a:r>
              <a:rPr lang="en-US" dirty="0">
                <a:solidFill>
                  <a:srgbClr val="000000"/>
                </a:solidFill>
              </a:rPr>
              <a:t> sure you’ve heard of it. So following the code here. </a:t>
            </a:r>
            <a:br>
              <a:rPr lang="en-US" dirty="0">
                <a:solidFill>
                  <a:srgbClr val="000000"/>
                </a:solidFill>
              </a:rPr>
            </a:br>
            <a:r>
              <a:rPr lang="en-US" dirty="0">
                <a:solidFill>
                  <a:srgbClr val="000000"/>
                </a:solidFill>
              </a:rPr>
              <a:t>[[[enter]]]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We see that the first index is set to zero regardless.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[[[enter]]]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This is because there is nothing to compare it too yet. Now comparing character at index ‘</a:t>
            </a:r>
            <a:r>
              <a:rPr lang="en-US" dirty="0" err="1">
                <a:solidFill>
                  <a:srgbClr val="000000"/>
                </a:solidFill>
              </a:rPr>
              <a:t>i</a:t>
            </a:r>
            <a:r>
              <a:rPr lang="en-US" dirty="0">
                <a:solidFill>
                  <a:srgbClr val="000000"/>
                </a:solidFill>
              </a:rPr>
              <a:t>’ and ‘j’, we see that they do match. This means we set </a:t>
            </a:r>
            <a:r>
              <a:rPr lang="en-US" dirty="0" err="1">
                <a:solidFill>
                  <a:srgbClr val="000000"/>
                </a:solidFill>
              </a:rPr>
              <a:t>lpsVec</a:t>
            </a:r>
            <a:r>
              <a:rPr lang="en-US" dirty="0">
                <a:solidFill>
                  <a:srgbClr val="000000"/>
                </a:solidFill>
              </a:rPr>
              <a:t> at position j to ‘</a:t>
            </a:r>
            <a:r>
              <a:rPr lang="en-US" dirty="0" err="1">
                <a:solidFill>
                  <a:srgbClr val="000000"/>
                </a:solidFill>
              </a:rPr>
              <a:t>i</a:t>
            </a:r>
            <a:r>
              <a:rPr lang="en-US" dirty="0">
                <a:solidFill>
                  <a:srgbClr val="000000"/>
                </a:solidFill>
              </a:rPr>
              <a:t>’ + 1 and increment ‘I’ and ‘J’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[[[enter]]]</a:t>
            </a:r>
          </a:p>
          <a:p>
            <a:r>
              <a:rPr lang="en-US" dirty="0"/>
              <a:t>Looping, we see that ‘I’ and ‘j’ don’t match and since ‘I’ isn’t zero, we set ‘I’ to </a:t>
            </a:r>
            <a:r>
              <a:rPr lang="en-US" dirty="0" err="1"/>
              <a:t>lpsVec</a:t>
            </a:r>
            <a:r>
              <a:rPr lang="en-US" dirty="0"/>
              <a:t>[i-1].</a:t>
            </a:r>
          </a:p>
          <a:p>
            <a:r>
              <a:rPr lang="en-US" dirty="0"/>
              <a:t>[[[enter]]]</a:t>
            </a:r>
          </a:p>
          <a:p>
            <a:r>
              <a:rPr lang="en-US" dirty="0"/>
              <a:t>Looping again, ‘I’ is zero this time so we set </a:t>
            </a:r>
            <a:r>
              <a:rPr lang="en-US" dirty="0" err="1"/>
              <a:t>lpsVec</a:t>
            </a:r>
            <a:r>
              <a:rPr lang="en-US" dirty="0"/>
              <a:t> at position ‘j’ to 0 and increment ‘j’</a:t>
            </a:r>
          </a:p>
          <a:p>
            <a:r>
              <a:rPr lang="en-US" dirty="0"/>
              <a:t>[[[enter]]]</a:t>
            </a:r>
          </a:p>
          <a:p>
            <a:r>
              <a:rPr lang="en-US" dirty="0"/>
              <a:t>Looping again we see that ‘I’ and ‘j’ match so we set the next position to ‘I’ + 1 and increment ‘I’ and ‘j’</a:t>
            </a:r>
          </a:p>
          <a:p>
            <a:r>
              <a:rPr lang="en-US" dirty="0"/>
              <a:t>[[[enter]]]</a:t>
            </a:r>
          </a:p>
          <a:p>
            <a:r>
              <a:rPr lang="en-US" dirty="0"/>
              <a:t>Looping again, the same thing happens</a:t>
            </a:r>
          </a:p>
          <a:p>
            <a:r>
              <a:rPr lang="en-US" dirty="0"/>
              <a:t>[[[enter]]]</a:t>
            </a:r>
          </a:p>
          <a:p>
            <a:r>
              <a:rPr lang="en-US" dirty="0"/>
              <a:t>Looping again, ‘I’ and ‘j’ don’t match so ‘I’ is set to one position back in </a:t>
            </a:r>
            <a:r>
              <a:rPr lang="en-US" dirty="0" err="1"/>
              <a:t>lpsVec</a:t>
            </a:r>
            <a:endParaRPr lang="en-US" dirty="0"/>
          </a:p>
          <a:p>
            <a:r>
              <a:rPr lang="en-US" dirty="0"/>
              <a:t>[[[enter]]]</a:t>
            </a:r>
          </a:p>
          <a:p>
            <a:r>
              <a:rPr lang="en-US" dirty="0"/>
              <a:t>Looping again, and this is important, you’ll notice that ‘I’ and ‘j’ match again. Which means we set the next position to 2 again. And of course, we increment</a:t>
            </a:r>
          </a:p>
          <a:p>
            <a:r>
              <a:rPr lang="en-US" dirty="0"/>
              <a:t>[[[enter]]]</a:t>
            </a:r>
          </a:p>
          <a:p>
            <a:r>
              <a:rPr lang="en-US" dirty="0"/>
              <a:t>Looping for the final time, ‘I’ and ‘j’ match so we set the next position to ‘I’ + 1 and increment. </a:t>
            </a:r>
          </a:p>
          <a:p>
            <a:r>
              <a:rPr lang="en-US" dirty="0"/>
              <a:t>[[[enter]]]</a:t>
            </a:r>
            <a:br>
              <a:rPr lang="en-US" dirty="0"/>
            </a:br>
            <a:r>
              <a:rPr lang="en-US" dirty="0"/>
              <a:t>This preprocessing gives KMP a time complexity of O(</a:t>
            </a:r>
            <a:r>
              <a:rPr lang="en-US" dirty="0" err="1"/>
              <a:t>m+n</a:t>
            </a:r>
            <a:r>
              <a:rPr lang="en-US" dirty="0"/>
              <a:t>)</a:t>
            </a:r>
          </a:p>
        </p:txBody>
      </p:sp>
      <p:sp>
        <p:nvSpPr>
          <p:cNvPr id="4" name="Slide Number Placeholder 3"/>
          <p:cNvSpPr>
            <a:spLocks noGrp="1"/>
          </p:cNvSpPr>
          <p:nvPr>
            <p:ph type="sldNum" sz="quarter" idx="5"/>
          </p:nvPr>
        </p:nvSpPr>
        <p:spPr/>
        <p:txBody>
          <a:bodyPr/>
          <a:lstStyle/>
          <a:p>
            <a:fld id="{9565B3C1-0963-4B62-81D8-7C3D6F284C7B}" type="slidenum">
              <a:rPr lang="en-US" smtClean="0"/>
              <a:t>9</a:t>
            </a:fld>
            <a:endParaRPr lang="en-US"/>
          </a:p>
        </p:txBody>
      </p:sp>
    </p:spTree>
    <p:extLst>
      <p:ext uri="{BB962C8B-B14F-4D97-AF65-F5344CB8AC3E}">
        <p14:creationId xmlns:p14="http://schemas.microsoft.com/office/powerpoint/2010/main" val="1959078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So now that we have our LPS, which I consider the most important part, we now do the actual string searching. (while using </a:t>
            </a:r>
            <a:r>
              <a:rPr lang="en-US" dirty="0" err="1">
                <a:solidFill>
                  <a:srgbClr val="000000"/>
                </a:solidFill>
              </a:rPr>
              <a:t>lazer</a:t>
            </a:r>
            <a:r>
              <a:rPr lang="en-US" dirty="0">
                <a:solidFill>
                  <a:srgbClr val="000000"/>
                </a:solidFill>
              </a:rPr>
              <a:t> pointer) you got your pretty basic stuff. If characters match, increment ‘I’ and ‘j’ by one. If j managed to equal word size, it means the algorithm found a match so it adds the position to a vector labeled positions. </a:t>
            </a:r>
            <a:r>
              <a:rPr lang="en-US" dirty="0" err="1">
                <a:solidFill>
                  <a:srgbClr val="000000"/>
                </a:solidFill>
              </a:rPr>
              <a:t>Heres</a:t>
            </a:r>
            <a:r>
              <a:rPr lang="en-US" dirty="0">
                <a:solidFill>
                  <a:srgbClr val="000000"/>
                </a:solidFill>
              </a:rPr>
              <a:t> the important part though, instead of setting ‘j’ to 0, we set ‘j’ to </a:t>
            </a:r>
            <a:r>
              <a:rPr lang="en-US" dirty="0" err="1">
                <a:solidFill>
                  <a:srgbClr val="000000"/>
                </a:solidFill>
              </a:rPr>
              <a:t>lpsVec</a:t>
            </a:r>
            <a:r>
              <a:rPr lang="en-US" dirty="0">
                <a:solidFill>
                  <a:srgbClr val="000000"/>
                </a:solidFill>
              </a:rPr>
              <a:t>[j-1]. This allows us to save time by not checking the characters we don’t have to. If j hits zero he increment ‘I’ by one and loop again. </a:t>
            </a:r>
            <a:endParaRPr lang="en-US" dirty="0"/>
          </a:p>
        </p:txBody>
      </p:sp>
      <p:sp>
        <p:nvSpPr>
          <p:cNvPr id="4" name="Slide Number Placeholder 3"/>
          <p:cNvSpPr>
            <a:spLocks noGrp="1"/>
          </p:cNvSpPr>
          <p:nvPr>
            <p:ph type="sldNum" sz="quarter" idx="5"/>
          </p:nvPr>
        </p:nvSpPr>
        <p:spPr/>
        <p:txBody>
          <a:bodyPr/>
          <a:lstStyle/>
          <a:p>
            <a:fld id="{9565B3C1-0963-4B62-81D8-7C3D6F284C7B}" type="slidenum">
              <a:rPr lang="en-US" smtClean="0"/>
              <a:t>10</a:t>
            </a:fld>
            <a:endParaRPr lang="en-US"/>
          </a:p>
        </p:txBody>
      </p:sp>
    </p:spTree>
    <p:extLst>
      <p:ext uri="{BB962C8B-B14F-4D97-AF65-F5344CB8AC3E}">
        <p14:creationId xmlns:p14="http://schemas.microsoft.com/office/powerpoint/2010/main" val="571875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how these two algorithms work, we can compare their runtimes. Using a control of a standard Brute Force algorithm, we can see how the time complexity of these algorithms grow given a larger data set. We can see that while Boyer-Moore is consistently faster due to its preprocessing, KMP is actually slower than Brute Force. This is because KMP aims to gain a sufficient amount of information from it’s preprocessing, meaning that it works best when given a limited alphabet to work from, such as a DNA sequence.</a:t>
            </a:r>
          </a:p>
        </p:txBody>
      </p:sp>
      <p:sp>
        <p:nvSpPr>
          <p:cNvPr id="4" name="Slide Number Placeholder 3"/>
          <p:cNvSpPr>
            <a:spLocks noGrp="1"/>
          </p:cNvSpPr>
          <p:nvPr>
            <p:ph type="sldNum" sz="quarter" idx="5"/>
          </p:nvPr>
        </p:nvSpPr>
        <p:spPr/>
        <p:txBody>
          <a:bodyPr/>
          <a:lstStyle/>
          <a:p>
            <a:fld id="{9565B3C1-0963-4B62-81D8-7C3D6F284C7B}" type="slidenum">
              <a:rPr lang="en-US" smtClean="0"/>
              <a:t>11</a:t>
            </a:fld>
            <a:endParaRPr lang="en-US"/>
          </a:p>
        </p:txBody>
      </p:sp>
    </p:spTree>
    <p:extLst>
      <p:ext uri="{BB962C8B-B14F-4D97-AF65-F5344CB8AC3E}">
        <p14:creationId xmlns:p14="http://schemas.microsoft.com/office/powerpoint/2010/main" val="5514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12/14/2020</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19426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12/14/2020</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33436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12/14/2020</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03982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12/14/2020</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29932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12/14/2020</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405695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12/14/2020</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90389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12/14/2020</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44231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12/14/2020</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15287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12/14/2020</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833017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12/14/2020</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5066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12/14/2020</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95278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12/14/2020</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41421865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5" r:id="rId6"/>
    <p:sldLayoutId id="2147483741" r:id="rId7"/>
    <p:sldLayoutId id="2147483742" r:id="rId8"/>
    <p:sldLayoutId id="2147483743" r:id="rId9"/>
    <p:sldLayoutId id="2147483744" r:id="rId10"/>
    <p:sldLayoutId id="2147483746"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E687C5-6364-46C6-87E3-EBFB58E2574D}"/>
              </a:ext>
            </a:extLst>
          </p:cNvPr>
          <p:cNvSpPr>
            <a:spLocks noGrp="1"/>
          </p:cNvSpPr>
          <p:nvPr>
            <p:ph type="ctrTitle"/>
          </p:nvPr>
        </p:nvSpPr>
        <p:spPr>
          <a:xfrm>
            <a:off x="693422" y="2002643"/>
            <a:ext cx="6858000" cy="2306637"/>
          </a:xfrm>
        </p:spPr>
        <p:txBody>
          <a:bodyPr>
            <a:normAutofit fontScale="90000"/>
          </a:bodyPr>
          <a:lstStyle/>
          <a:p>
            <a:pPr algn="l"/>
            <a:r>
              <a:rPr lang="en-US" dirty="0">
                <a:gradFill flip="none" rotWithShape="1">
                  <a:gsLst>
                    <a:gs pos="0">
                      <a:schemeClr val="accent5">
                        <a:alpha val="70000"/>
                      </a:schemeClr>
                    </a:gs>
                    <a:gs pos="100000">
                      <a:schemeClr val="accent1">
                        <a:alpha val="70000"/>
                      </a:schemeClr>
                    </a:gs>
                  </a:gsLst>
                  <a:lin ang="0" scaled="1"/>
                  <a:tileRect/>
                </a:gradFill>
              </a:rPr>
              <a:t>String Search 2: </a:t>
            </a:r>
            <a:br>
              <a:rPr lang="en-US" dirty="0">
                <a:gradFill flip="none" rotWithShape="1">
                  <a:gsLst>
                    <a:gs pos="0">
                      <a:schemeClr val="accent5">
                        <a:alpha val="70000"/>
                      </a:schemeClr>
                    </a:gs>
                    <a:gs pos="100000">
                      <a:schemeClr val="accent1">
                        <a:alpha val="70000"/>
                      </a:schemeClr>
                    </a:gs>
                  </a:gsLst>
                  <a:lin ang="0" scaled="1"/>
                  <a:tileRect/>
                </a:gradFill>
              </a:rPr>
            </a:br>
            <a:r>
              <a:rPr lang="en-US" dirty="0">
                <a:gradFill flip="none" rotWithShape="1">
                  <a:gsLst>
                    <a:gs pos="0">
                      <a:schemeClr val="accent5">
                        <a:alpha val="70000"/>
                      </a:schemeClr>
                    </a:gs>
                    <a:gs pos="100000">
                      <a:schemeClr val="accent1">
                        <a:alpha val="70000"/>
                      </a:schemeClr>
                    </a:gs>
                  </a:gsLst>
                  <a:lin ang="0" scaled="1"/>
                  <a:tileRect/>
                </a:gradFill>
              </a:rPr>
              <a:t>Boyer-Moore </a:t>
            </a:r>
            <a:br>
              <a:rPr lang="en-US" dirty="0">
                <a:gradFill flip="none" rotWithShape="1">
                  <a:gsLst>
                    <a:gs pos="0">
                      <a:schemeClr val="accent5">
                        <a:alpha val="70000"/>
                      </a:schemeClr>
                    </a:gs>
                    <a:gs pos="100000">
                      <a:schemeClr val="accent1">
                        <a:alpha val="70000"/>
                      </a:schemeClr>
                    </a:gs>
                  </a:gsLst>
                  <a:lin ang="0" scaled="1"/>
                  <a:tileRect/>
                </a:gradFill>
              </a:rPr>
            </a:br>
            <a:r>
              <a:rPr lang="en-US" dirty="0">
                <a:gradFill flip="none" rotWithShape="1">
                  <a:gsLst>
                    <a:gs pos="0">
                      <a:schemeClr val="accent5">
                        <a:alpha val="70000"/>
                      </a:schemeClr>
                    </a:gs>
                    <a:gs pos="100000">
                      <a:schemeClr val="accent1">
                        <a:alpha val="70000"/>
                      </a:schemeClr>
                    </a:gs>
                  </a:gsLst>
                  <a:lin ang="0" scaled="1"/>
                  <a:tileRect/>
                </a:gradFill>
              </a:rPr>
              <a:t>and </a:t>
            </a:r>
            <a:br>
              <a:rPr lang="en-US" dirty="0">
                <a:gradFill flip="none" rotWithShape="1">
                  <a:gsLst>
                    <a:gs pos="0">
                      <a:schemeClr val="accent5">
                        <a:alpha val="70000"/>
                      </a:schemeClr>
                    </a:gs>
                    <a:gs pos="100000">
                      <a:schemeClr val="accent1">
                        <a:alpha val="70000"/>
                      </a:schemeClr>
                    </a:gs>
                  </a:gsLst>
                  <a:lin ang="0" scaled="1"/>
                  <a:tileRect/>
                </a:gradFill>
              </a:rPr>
            </a:br>
            <a:r>
              <a:rPr lang="en-US" dirty="0">
                <a:gradFill flip="none" rotWithShape="1">
                  <a:gsLst>
                    <a:gs pos="0">
                      <a:schemeClr val="accent5">
                        <a:alpha val="70000"/>
                      </a:schemeClr>
                    </a:gs>
                    <a:gs pos="100000">
                      <a:schemeClr val="accent1">
                        <a:alpha val="70000"/>
                      </a:schemeClr>
                    </a:gs>
                  </a:gsLst>
                  <a:lin ang="0" scaled="1"/>
                  <a:tileRect/>
                </a:gradFill>
              </a:rPr>
              <a:t>Knuth-Morris-Pratt</a:t>
            </a:r>
          </a:p>
        </p:txBody>
      </p:sp>
      <p:sp>
        <p:nvSpPr>
          <p:cNvPr id="3" name="Subtitle 2">
            <a:extLst>
              <a:ext uri="{FF2B5EF4-FFF2-40B4-BE49-F238E27FC236}">
                <a16:creationId xmlns:a16="http://schemas.microsoft.com/office/drawing/2014/main" id="{7E7BD246-2A1B-43FF-A8AF-A4BA9135490E}"/>
              </a:ext>
            </a:extLst>
          </p:cNvPr>
          <p:cNvSpPr>
            <a:spLocks noGrp="1"/>
          </p:cNvSpPr>
          <p:nvPr>
            <p:ph type="subTitle" idx="1"/>
          </p:nvPr>
        </p:nvSpPr>
        <p:spPr>
          <a:xfrm>
            <a:off x="12193" y="6461243"/>
            <a:ext cx="2498678" cy="396756"/>
          </a:xfrm>
        </p:spPr>
        <p:txBody>
          <a:bodyPr>
            <a:normAutofit/>
          </a:bodyPr>
          <a:lstStyle/>
          <a:p>
            <a:pPr algn="l"/>
            <a:r>
              <a:rPr lang="en-US" sz="1100" dirty="0">
                <a:solidFill>
                  <a:schemeClr val="tx2">
                    <a:alpha val="60000"/>
                  </a:schemeClr>
                </a:solidFill>
              </a:rPr>
              <a:t>By Arlen dumas and Max Johnson </a:t>
            </a:r>
          </a:p>
        </p:txBody>
      </p:sp>
      <p:pic>
        <p:nvPicPr>
          <p:cNvPr id="30" name="Picture 3">
            <a:extLst>
              <a:ext uri="{FF2B5EF4-FFF2-40B4-BE49-F238E27FC236}">
                <a16:creationId xmlns:a16="http://schemas.microsoft.com/office/drawing/2014/main" id="{B5189665-BB11-480C-BDC9-4D4F1C4424A8}"/>
              </a:ext>
            </a:extLst>
          </p:cNvPr>
          <p:cNvPicPr>
            <a:picLocks noChangeAspect="1"/>
          </p:cNvPicPr>
          <p:nvPr/>
        </p:nvPicPr>
        <p:blipFill rotWithShape="1">
          <a:blip r:embed="rId2">
            <a:alphaModFix/>
          </a:blip>
          <a:srcRect l="346" r="55753"/>
          <a:stretch/>
        </p:blipFill>
        <p:spPr>
          <a:xfrm>
            <a:off x="8069579" y="10"/>
            <a:ext cx="4110228" cy="6857989"/>
          </a:xfrm>
          <a:prstGeom prst="rect">
            <a:avLst/>
          </a:prstGeom>
        </p:spPr>
      </p:pic>
    </p:spTree>
    <p:extLst>
      <p:ext uri="{BB962C8B-B14F-4D97-AF65-F5344CB8AC3E}">
        <p14:creationId xmlns:p14="http://schemas.microsoft.com/office/powerpoint/2010/main" val="2854018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ame 9">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047E7A-CC3C-4655-BB7B-8601B3A2A8AE}"/>
              </a:ext>
            </a:extLst>
          </p:cNvPr>
          <p:cNvSpPr>
            <a:spLocks noGrp="1"/>
          </p:cNvSpPr>
          <p:nvPr>
            <p:ph type="title"/>
          </p:nvPr>
        </p:nvSpPr>
        <p:spPr>
          <a:xfrm>
            <a:off x="838200" y="880844"/>
            <a:ext cx="4287253" cy="2629119"/>
          </a:xfrm>
        </p:spPr>
        <p:txBody>
          <a:bodyPr vert="horz" lIns="91440" tIns="45720" rIns="91440" bIns="45720" rtlCol="0" anchor="b">
            <a:normAutofit/>
          </a:bodyPr>
          <a:lstStyle/>
          <a:p>
            <a:r>
              <a:rPr lang="en-US" sz="5400">
                <a:gradFill flip="none" rotWithShape="1">
                  <a:gsLst>
                    <a:gs pos="0">
                      <a:schemeClr val="accent5">
                        <a:alpha val="70000"/>
                      </a:schemeClr>
                    </a:gs>
                    <a:gs pos="100000">
                      <a:schemeClr val="accent1">
                        <a:alpha val="70000"/>
                      </a:schemeClr>
                    </a:gs>
                  </a:gsLst>
                  <a:lin ang="0" scaled="1"/>
                  <a:tileRect/>
                </a:gradFill>
              </a:rPr>
              <a:t>Overview of KMP Cont.</a:t>
            </a:r>
          </a:p>
        </p:txBody>
      </p:sp>
      <p:sp>
        <p:nvSpPr>
          <p:cNvPr id="4" name="Content Placeholder 3">
            <a:extLst>
              <a:ext uri="{FF2B5EF4-FFF2-40B4-BE49-F238E27FC236}">
                <a16:creationId xmlns:a16="http://schemas.microsoft.com/office/drawing/2014/main" id="{C937BD4F-58D2-4FB8-A294-53A74EEFA8C9}"/>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53C7426F-C3B7-46C4-B44A-A2B445C5484F}"/>
              </a:ext>
            </a:extLst>
          </p:cNvPr>
          <p:cNvPicPr>
            <a:picLocks noChangeAspect="1"/>
          </p:cNvPicPr>
          <p:nvPr/>
        </p:nvPicPr>
        <p:blipFill>
          <a:blip r:embed="rId3"/>
          <a:stretch>
            <a:fillRect/>
          </a:stretch>
        </p:blipFill>
        <p:spPr>
          <a:xfrm>
            <a:off x="5330952" y="777859"/>
            <a:ext cx="6125379" cy="5302281"/>
          </a:xfrm>
          <a:prstGeom prst="rect">
            <a:avLst/>
          </a:prstGeom>
        </p:spPr>
      </p:pic>
    </p:spTree>
    <p:extLst>
      <p:ext uri="{BB962C8B-B14F-4D97-AF65-F5344CB8AC3E}">
        <p14:creationId xmlns:p14="http://schemas.microsoft.com/office/powerpoint/2010/main" val="2049295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6" name="Rectangle 11">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ame 13">
            <a:extLst>
              <a:ext uri="{FF2B5EF4-FFF2-40B4-BE49-F238E27FC236}">
                <a16:creationId xmlns:a16="http://schemas.microsoft.com/office/drawing/2014/main" id="{1566AC62-7AC7-4ED5-A03D-E28AC560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06793A-C69E-4F16-9E86-8080B5B356A7}"/>
              </a:ext>
            </a:extLst>
          </p:cNvPr>
          <p:cNvSpPr>
            <a:spLocks noGrp="1"/>
          </p:cNvSpPr>
          <p:nvPr>
            <p:ph type="title"/>
          </p:nvPr>
        </p:nvSpPr>
        <p:spPr>
          <a:xfrm>
            <a:off x="676989" y="2201789"/>
            <a:ext cx="3236311" cy="1380873"/>
          </a:xfrm>
        </p:spPr>
        <p:txBody>
          <a:bodyPr anchor="t">
            <a:normAutofit fontScale="90000"/>
          </a:bodyPr>
          <a:lstStyle/>
          <a:p>
            <a:pPr algn="ctr"/>
            <a:r>
              <a:rPr lang="en-US" sz="4400" dirty="0">
                <a:gradFill flip="none" rotWithShape="1">
                  <a:gsLst>
                    <a:gs pos="0">
                      <a:schemeClr val="accent5">
                        <a:alpha val="70000"/>
                      </a:schemeClr>
                    </a:gs>
                    <a:gs pos="100000">
                      <a:schemeClr val="accent1">
                        <a:alpha val="70000"/>
                      </a:schemeClr>
                    </a:gs>
                  </a:gsLst>
                  <a:lin ang="0" scaled="1"/>
                  <a:tileRect/>
                </a:gradFill>
              </a:rPr>
              <a:t>Comparison Between the Two</a:t>
            </a:r>
          </a:p>
        </p:txBody>
      </p:sp>
      <p:pic>
        <p:nvPicPr>
          <p:cNvPr id="4" name="Picture 3" descr="Chart&#10;&#10;Description automatically generated">
            <a:extLst>
              <a:ext uri="{FF2B5EF4-FFF2-40B4-BE49-F238E27FC236}">
                <a16:creationId xmlns:a16="http://schemas.microsoft.com/office/drawing/2014/main" id="{AE07008B-61A6-41B2-AB94-E4D00E97D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864" y="862586"/>
            <a:ext cx="5852160" cy="5498534"/>
          </a:xfrm>
          <a:prstGeom prst="rect">
            <a:avLst/>
          </a:prstGeom>
        </p:spPr>
      </p:pic>
      <p:sp>
        <p:nvSpPr>
          <p:cNvPr id="5" name="TextBox 4">
            <a:extLst>
              <a:ext uri="{FF2B5EF4-FFF2-40B4-BE49-F238E27FC236}">
                <a16:creationId xmlns:a16="http://schemas.microsoft.com/office/drawing/2014/main" id="{01FB5BC7-F981-48B1-8C7C-BDC06B247E4D}"/>
              </a:ext>
            </a:extLst>
          </p:cNvPr>
          <p:cNvSpPr txBox="1"/>
          <p:nvPr/>
        </p:nvSpPr>
        <p:spPr>
          <a:xfrm>
            <a:off x="7653528" y="6044184"/>
            <a:ext cx="2139696" cy="369332"/>
          </a:xfrm>
          <a:prstGeom prst="rect">
            <a:avLst/>
          </a:prstGeom>
          <a:noFill/>
        </p:spPr>
        <p:txBody>
          <a:bodyPr wrap="square" rtlCol="0">
            <a:spAutoFit/>
          </a:bodyPr>
          <a:lstStyle/>
          <a:p>
            <a:r>
              <a:rPr lang="en-US" dirty="0"/>
              <a:t>Character Amount</a:t>
            </a:r>
          </a:p>
        </p:txBody>
      </p:sp>
      <p:sp>
        <p:nvSpPr>
          <p:cNvPr id="6" name="Rectangle 5">
            <a:extLst>
              <a:ext uri="{FF2B5EF4-FFF2-40B4-BE49-F238E27FC236}">
                <a16:creationId xmlns:a16="http://schemas.microsoft.com/office/drawing/2014/main" id="{82E4404C-19AD-485B-BB03-FDAC1FE39979}"/>
              </a:ext>
            </a:extLst>
          </p:cNvPr>
          <p:cNvSpPr/>
          <p:nvPr/>
        </p:nvSpPr>
        <p:spPr>
          <a:xfrm>
            <a:off x="5696712" y="3090672"/>
            <a:ext cx="326136" cy="6766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4C590C7-29B8-4BAD-AEC0-03C8E5DCE91F}"/>
              </a:ext>
            </a:extLst>
          </p:cNvPr>
          <p:cNvSpPr txBox="1"/>
          <p:nvPr/>
        </p:nvSpPr>
        <p:spPr>
          <a:xfrm>
            <a:off x="4590288" y="3397996"/>
            <a:ext cx="1179576" cy="369332"/>
          </a:xfrm>
          <a:prstGeom prst="rect">
            <a:avLst/>
          </a:prstGeom>
          <a:noFill/>
        </p:spPr>
        <p:txBody>
          <a:bodyPr wrap="square" rtlCol="0">
            <a:spAutoFit/>
          </a:bodyPr>
          <a:lstStyle/>
          <a:p>
            <a:r>
              <a:rPr lang="en-US" dirty="0"/>
              <a:t>Seconds</a:t>
            </a:r>
          </a:p>
        </p:txBody>
      </p:sp>
    </p:spTree>
    <p:extLst>
      <p:ext uri="{BB962C8B-B14F-4D97-AF65-F5344CB8AC3E}">
        <p14:creationId xmlns:p14="http://schemas.microsoft.com/office/powerpoint/2010/main" val="3084752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2980-5B92-4DAC-9B5D-9C4CD6D7A2E9}"/>
              </a:ext>
            </a:extLst>
          </p:cNvPr>
          <p:cNvSpPr>
            <a:spLocks noGrp="1"/>
          </p:cNvSpPr>
          <p:nvPr>
            <p:ph type="title"/>
          </p:nvPr>
        </p:nvSpPr>
        <p:spPr/>
        <p:txBody>
          <a:bodyPr/>
          <a:lstStyle/>
          <a:p>
            <a:pPr algn="ctr"/>
            <a:r>
              <a:rPr lang="en-US" dirty="0"/>
              <a:t>So I Made a Mistake</a:t>
            </a:r>
          </a:p>
        </p:txBody>
      </p:sp>
      <p:pic>
        <p:nvPicPr>
          <p:cNvPr id="5" name="Content Placeholder 4" descr="Chart, line chart&#10;&#10;Description automatically generated">
            <a:extLst>
              <a:ext uri="{FF2B5EF4-FFF2-40B4-BE49-F238E27FC236}">
                <a16:creationId xmlns:a16="http://schemas.microsoft.com/office/drawing/2014/main" id="{14212178-6041-4384-B247-971D35F3539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796" t="8594" b="4585"/>
          <a:stretch/>
        </p:blipFill>
        <p:spPr>
          <a:xfrm>
            <a:off x="2221706" y="2521745"/>
            <a:ext cx="8066886" cy="3471862"/>
          </a:xfrm>
        </p:spPr>
      </p:pic>
      <p:sp>
        <p:nvSpPr>
          <p:cNvPr id="6" name="TextBox 5">
            <a:extLst>
              <a:ext uri="{FF2B5EF4-FFF2-40B4-BE49-F238E27FC236}">
                <a16:creationId xmlns:a16="http://schemas.microsoft.com/office/drawing/2014/main" id="{13680455-96D2-4DF1-B1AA-33877B577ECE}"/>
              </a:ext>
            </a:extLst>
          </p:cNvPr>
          <p:cNvSpPr txBox="1"/>
          <p:nvPr/>
        </p:nvSpPr>
        <p:spPr>
          <a:xfrm>
            <a:off x="4157663" y="2121694"/>
            <a:ext cx="4086225" cy="369332"/>
          </a:xfrm>
          <a:prstGeom prst="rect">
            <a:avLst/>
          </a:prstGeom>
          <a:noFill/>
        </p:spPr>
        <p:txBody>
          <a:bodyPr wrap="square" rtlCol="0">
            <a:spAutoFit/>
          </a:bodyPr>
          <a:lstStyle/>
          <a:p>
            <a:r>
              <a:rPr lang="en-US" dirty="0">
                <a:solidFill>
                  <a:srgbClr val="FF0000"/>
                </a:solidFill>
              </a:rPr>
              <a:t>KMP Iterative </a:t>
            </a:r>
            <a:r>
              <a:rPr lang="en-US" dirty="0">
                <a:solidFill>
                  <a:srgbClr val="000000"/>
                </a:solidFill>
              </a:rPr>
              <a:t>VS </a:t>
            </a:r>
            <a:r>
              <a:rPr lang="en-US" dirty="0">
                <a:solidFill>
                  <a:srgbClr val="0070C0"/>
                </a:solidFill>
              </a:rPr>
              <a:t>KMP Recursive</a:t>
            </a:r>
            <a:endParaRPr lang="en-US" dirty="0">
              <a:solidFill>
                <a:srgbClr val="FF0000"/>
              </a:solidFill>
            </a:endParaRPr>
          </a:p>
        </p:txBody>
      </p:sp>
      <p:sp>
        <p:nvSpPr>
          <p:cNvPr id="7" name="TextBox 6">
            <a:extLst>
              <a:ext uri="{FF2B5EF4-FFF2-40B4-BE49-F238E27FC236}">
                <a16:creationId xmlns:a16="http://schemas.microsoft.com/office/drawing/2014/main" id="{B3AB8049-E800-4CCB-9BE7-B647A69ABD12}"/>
              </a:ext>
            </a:extLst>
          </p:cNvPr>
          <p:cNvSpPr txBox="1"/>
          <p:nvPr/>
        </p:nvSpPr>
        <p:spPr>
          <a:xfrm>
            <a:off x="4286250" y="5929313"/>
            <a:ext cx="3907631" cy="371475"/>
          </a:xfrm>
          <a:prstGeom prst="rect">
            <a:avLst/>
          </a:prstGeom>
          <a:noFill/>
        </p:spPr>
        <p:txBody>
          <a:bodyPr wrap="square" rtlCol="0">
            <a:spAutoFit/>
          </a:bodyPr>
          <a:lstStyle/>
          <a:p>
            <a:pPr algn="ctr"/>
            <a:r>
              <a:rPr lang="en-US" dirty="0"/>
              <a:t>Seconds </a:t>
            </a:r>
          </a:p>
        </p:txBody>
      </p:sp>
      <p:sp>
        <p:nvSpPr>
          <p:cNvPr id="8" name="TextBox 7">
            <a:extLst>
              <a:ext uri="{FF2B5EF4-FFF2-40B4-BE49-F238E27FC236}">
                <a16:creationId xmlns:a16="http://schemas.microsoft.com/office/drawing/2014/main" id="{818A9236-840A-4E72-82FD-0E87924E6B9A}"/>
              </a:ext>
            </a:extLst>
          </p:cNvPr>
          <p:cNvSpPr txBox="1"/>
          <p:nvPr/>
        </p:nvSpPr>
        <p:spPr>
          <a:xfrm>
            <a:off x="1125140" y="3934510"/>
            <a:ext cx="1000125" cy="646331"/>
          </a:xfrm>
          <a:prstGeom prst="rect">
            <a:avLst/>
          </a:prstGeom>
          <a:noFill/>
        </p:spPr>
        <p:txBody>
          <a:bodyPr wrap="square" rtlCol="0">
            <a:spAutoFit/>
          </a:bodyPr>
          <a:lstStyle/>
          <a:p>
            <a:r>
              <a:rPr lang="en-US" dirty="0"/>
              <a:t>Words Found</a:t>
            </a:r>
          </a:p>
        </p:txBody>
      </p:sp>
    </p:spTree>
    <p:extLst>
      <p:ext uri="{BB962C8B-B14F-4D97-AF65-F5344CB8AC3E}">
        <p14:creationId xmlns:p14="http://schemas.microsoft.com/office/powerpoint/2010/main" val="3097455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317D7-AE7A-4085-967B-C198B1B95379}"/>
              </a:ext>
            </a:extLst>
          </p:cNvPr>
          <p:cNvSpPr>
            <a:spLocks noGrp="1"/>
          </p:cNvSpPr>
          <p:nvPr>
            <p:ph type="title"/>
          </p:nvPr>
        </p:nvSpPr>
        <p:spPr/>
        <p:txBody>
          <a:bodyPr/>
          <a:lstStyle/>
          <a:p>
            <a:pPr algn="ctr"/>
            <a:r>
              <a:rPr lang="en-US" dirty="0"/>
              <a:t>Time </a:t>
            </a:r>
            <a:r>
              <a:rPr lang="en-US"/>
              <a:t>For The Epic </a:t>
            </a:r>
            <a:r>
              <a:rPr lang="en-US" dirty="0"/>
              <a:t>Demo</a:t>
            </a:r>
          </a:p>
        </p:txBody>
      </p:sp>
      <p:pic>
        <p:nvPicPr>
          <p:cNvPr id="5" name="Content Placeholder 4" descr="A picture containing text&#10;&#10;Description automatically generated">
            <a:extLst>
              <a:ext uri="{FF2B5EF4-FFF2-40B4-BE49-F238E27FC236}">
                <a16:creationId xmlns:a16="http://schemas.microsoft.com/office/drawing/2014/main" id="{49616A39-15D1-46FE-8751-968E8ED25FF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00475" y="1881981"/>
            <a:ext cx="4443413" cy="4443413"/>
          </a:xfrm>
        </p:spPr>
      </p:pic>
    </p:spTree>
    <p:extLst>
      <p:ext uri="{BB962C8B-B14F-4D97-AF65-F5344CB8AC3E}">
        <p14:creationId xmlns:p14="http://schemas.microsoft.com/office/powerpoint/2010/main" val="2431781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87D80-ED78-4F67-B5D2-29174EFE35D1}"/>
              </a:ext>
            </a:extLst>
          </p:cNvPr>
          <p:cNvSpPr>
            <a:spLocks noGrp="1"/>
          </p:cNvSpPr>
          <p:nvPr>
            <p:ph type="title"/>
          </p:nvPr>
        </p:nvSpPr>
        <p:spPr/>
        <p:txBody>
          <a:bodyPr/>
          <a:lstStyle/>
          <a:p>
            <a:pPr algn="ctr"/>
            <a:r>
              <a:rPr lang="en-US" dirty="0"/>
              <a:t>Itinerary</a:t>
            </a:r>
          </a:p>
        </p:txBody>
      </p:sp>
      <p:sp>
        <p:nvSpPr>
          <p:cNvPr id="3" name="Content Placeholder 2">
            <a:extLst>
              <a:ext uri="{FF2B5EF4-FFF2-40B4-BE49-F238E27FC236}">
                <a16:creationId xmlns:a16="http://schemas.microsoft.com/office/drawing/2014/main" id="{8206EBF4-E74D-42B0-8273-A65DCFA8EDE7}"/>
              </a:ext>
            </a:extLst>
          </p:cNvPr>
          <p:cNvSpPr>
            <a:spLocks noGrp="1"/>
          </p:cNvSpPr>
          <p:nvPr>
            <p:ph idx="1"/>
          </p:nvPr>
        </p:nvSpPr>
        <p:spPr/>
        <p:txBody>
          <a:bodyPr/>
          <a:lstStyle/>
          <a:p>
            <a:pPr marL="742950" indent="-514350">
              <a:buClrTx/>
              <a:buFont typeface="+mj-lt"/>
              <a:buAutoNum type="arabicPeriod"/>
            </a:pPr>
            <a:r>
              <a:rPr lang="en-US" dirty="0">
                <a:solidFill>
                  <a:schemeClr val="tx1">
                    <a:alpha val="70000"/>
                  </a:schemeClr>
                </a:solidFill>
              </a:rPr>
              <a:t>What string searching is and when to use the right algorithm</a:t>
            </a:r>
          </a:p>
          <a:p>
            <a:pPr marL="742950" indent="-514350">
              <a:buClrTx/>
              <a:buFont typeface="+mj-lt"/>
              <a:buAutoNum type="arabicPeriod"/>
            </a:pPr>
            <a:r>
              <a:rPr lang="en-US" dirty="0">
                <a:solidFill>
                  <a:schemeClr val="tx1">
                    <a:alpha val="70000"/>
                  </a:schemeClr>
                </a:solidFill>
              </a:rPr>
              <a:t>Overview of Boyer-Moore</a:t>
            </a:r>
          </a:p>
          <a:p>
            <a:pPr marL="742950" indent="-514350">
              <a:buClrTx/>
              <a:buFont typeface="+mj-lt"/>
              <a:buAutoNum type="arabicPeriod"/>
            </a:pPr>
            <a:r>
              <a:rPr lang="en-US" dirty="0">
                <a:solidFill>
                  <a:schemeClr val="tx1">
                    <a:alpha val="70000"/>
                  </a:schemeClr>
                </a:solidFill>
              </a:rPr>
              <a:t>Overview of KMP (Knuth-Morris-Pratt)</a:t>
            </a:r>
          </a:p>
          <a:p>
            <a:pPr marL="742950" indent="-514350">
              <a:buClrTx/>
              <a:buFont typeface="+mj-lt"/>
              <a:buAutoNum type="arabicPeriod"/>
            </a:pPr>
            <a:r>
              <a:rPr lang="en-US" dirty="0">
                <a:solidFill>
                  <a:schemeClr val="tx1">
                    <a:alpha val="70000"/>
                  </a:schemeClr>
                </a:solidFill>
              </a:rPr>
              <a:t>Comparison between sorting algorithms</a:t>
            </a:r>
          </a:p>
          <a:p>
            <a:pPr marL="742950" indent="-514350">
              <a:buClrTx/>
              <a:buFont typeface="+mj-lt"/>
              <a:buAutoNum type="arabicPeriod"/>
            </a:pPr>
            <a:r>
              <a:rPr lang="en-US" dirty="0">
                <a:solidFill>
                  <a:schemeClr val="tx1">
                    <a:alpha val="70000"/>
                  </a:schemeClr>
                </a:solidFill>
              </a:rPr>
              <a:t>Live demo</a:t>
            </a:r>
          </a:p>
        </p:txBody>
      </p:sp>
    </p:spTree>
    <p:extLst>
      <p:ext uri="{BB962C8B-B14F-4D97-AF65-F5344CB8AC3E}">
        <p14:creationId xmlns:p14="http://schemas.microsoft.com/office/powerpoint/2010/main" val="2540815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64EE-812A-466B-B8F7-BA86C3D451CF}"/>
              </a:ext>
            </a:extLst>
          </p:cNvPr>
          <p:cNvSpPr>
            <a:spLocks noGrp="1"/>
          </p:cNvSpPr>
          <p:nvPr>
            <p:ph type="title"/>
          </p:nvPr>
        </p:nvSpPr>
        <p:spPr>
          <a:xfrm>
            <a:off x="765048" y="875763"/>
            <a:ext cx="10515600" cy="1325563"/>
          </a:xfrm>
        </p:spPr>
        <p:txBody>
          <a:bodyPr>
            <a:normAutofit fontScale="90000"/>
          </a:bodyPr>
          <a:lstStyle/>
          <a:p>
            <a:r>
              <a:rPr lang="en-US" dirty="0"/>
              <a:t>What string searching is and when to use the right algorithm</a:t>
            </a:r>
            <a:br>
              <a:rPr lang="en-US" dirty="0"/>
            </a:br>
            <a:endParaRPr lang="en-US" dirty="0"/>
          </a:p>
        </p:txBody>
      </p:sp>
      <p:sp>
        <p:nvSpPr>
          <p:cNvPr id="3" name="Content Placeholder 2">
            <a:extLst>
              <a:ext uri="{FF2B5EF4-FFF2-40B4-BE49-F238E27FC236}">
                <a16:creationId xmlns:a16="http://schemas.microsoft.com/office/drawing/2014/main" id="{B0FE2582-82A9-4357-AF1A-B6A61B70DF2D}"/>
              </a:ext>
            </a:extLst>
          </p:cNvPr>
          <p:cNvSpPr>
            <a:spLocks noGrp="1"/>
          </p:cNvSpPr>
          <p:nvPr>
            <p:ph idx="1"/>
          </p:nvPr>
        </p:nvSpPr>
        <p:spPr>
          <a:xfrm>
            <a:off x="838200" y="2178657"/>
            <a:ext cx="10095129" cy="1373688"/>
          </a:xfrm>
        </p:spPr>
        <p:txBody>
          <a:bodyPr/>
          <a:lstStyle/>
          <a:p>
            <a:pPr marL="228600" indent="0">
              <a:buNone/>
            </a:pPr>
            <a:r>
              <a:rPr lang="en-US" dirty="0">
                <a:solidFill>
                  <a:srgbClr val="000000"/>
                </a:solidFill>
              </a:rPr>
              <a:t>String searching is simply looking for a word/pattern in a string.</a:t>
            </a:r>
          </a:p>
        </p:txBody>
      </p:sp>
      <p:sp>
        <p:nvSpPr>
          <p:cNvPr id="5" name="TextBox 4">
            <a:extLst>
              <a:ext uri="{FF2B5EF4-FFF2-40B4-BE49-F238E27FC236}">
                <a16:creationId xmlns:a16="http://schemas.microsoft.com/office/drawing/2014/main" id="{34625EE3-9CC0-4D44-896C-696DCAD78315}"/>
              </a:ext>
            </a:extLst>
          </p:cNvPr>
          <p:cNvSpPr txBox="1"/>
          <p:nvPr/>
        </p:nvSpPr>
        <p:spPr>
          <a:xfrm>
            <a:off x="1072282" y="3651021"/>
            <a:ext cx="9045324" cy="523220"/>
          </a:xfrm>
          <a:prstGeom prst="rect">
            <a:avLst/>
          </a:prstGeom>
          <a:noFill/>
        </p:spPr>
        <p:txBody>
          <a:bodyPr wrap="square" rtlCol="0">
            <a:spAutoFit/>
          </a:bodyPr>
          <a:lstStyle/>
          <a:p>
            <a:r>
              <a:rPr lang="en-US" sz="2800" dirty="0"/>
              <a:t>What do string searching algorithms look like?</a:t>
            </a:r>
          </a:p>
        </p:txBody>
      </p:sp>
    </p:spTree>
    <p:extLst>
      <p:ext uri="{BB962C8B-B14F-4D97-AF65-F5344CB8AC3E}">
        <p14:creationId xmlns:p14="http://schemas.microsoft.com/office/powerpoint/2010/main" val="83734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56242-13D6-4B56-9DFA-0EBDC7145828}"/>
              </a:ext>
            </a:extLst>
          </p:cNvPr>
          <p:cNvSpPr>
            <a:spLocks noGrp="1"/>
          </p:cNvSpPr>
          <p:nvPr>
            <p:ph type="title"/>
          </p:nvPr>
        </p:nvSpPr>
        <p:spPr>
          <a:xfrm>
            <a:off x="838200" y="505673"/>
            <a:ext cx="10515600" cy="1325563"/>
          </a:xfrm>
        </p:spPr>
        <p:txBody>
          <a:bodyPr/>
          <a:lstStyle/>
          <a:p>
            <a:r>
              <a:rPr lang="en-US" dirty="0"/>
              <a:t>Boyer Moore</a:t>
            </a:r>
          </a:p>
        </p:txBody>
      </p:sp>
      <p:pic>
        <p:nvPicPr>
          <p:cNvPr id="5" name="Picture 4">
            <a:extLst>
              <a:ext uri="{FF2B5EF4-FFF2-40B4-BE49-F238E27FC236}">
                <a16:creationId xmlns:a16="http://schemas.microsoft.com/office/drawing/2014/main" id="{F088EC31-DCB0-4450-AF16-962A6EE974F5}"/>
              </a:ext>
            </a:extLst>
          </p:cNvPr>
          <p:cNvPicPr>
            <a:picLocks noChangeAspect="1"/>
          </p:cNvPicPr>
          <p:nvPr/>
        </p:nvPicPr>
        <p:blipFill>
          <a:blip r:embed="rId3"/>
          <a:stretch>
            <a:fillRect/>
          </a:stretch>
        </p:blipFill>
        <p:spPr>
          <a:xfrm>
            <a:off x="5248404" y="819090"/>
            <a:ext cx="6275541" cy="5257424"/>
          </a:xfrm>
          <a:prstGeom prst="rect">
            <a:avLst/>
          </a:prstGeom>
        </p:spPr>
      </p:pic>
      <p:sp>
        <p:nvSpPr>
          <p:cNvPr id="7" name="TextBox 6">
            <a:extLst>
              <a:ext uri="{FF2B5EF4-FFF2-40B4-BE49-F238E27FC236}">
                <a16:creationId xmlns:a16="http://schemas.microsoft.com/office/drawing/2014/main" id="{77CAFCB8-69A5-481A-9545-D6ACC66B9B73}"/>
              </a:ext>
            </a:extLst>
          </p:cNvPr>
          <p:cNvSpPr txBox="1"/>
          <p:nvPr/>
        </p:nvSpPr>
        <p:spPr>
          <a:xfrm>
            <a:off x="838200" y="1831236"/>
            <a:ext cx="2387705" cy="830997"/>
          </a:xfrm>
          <a:prstGeom prst="rect">
            <a:avLst/>
          </a:prstGeom>
          <a:noFill/>
        </p:spPr>
        <p:txBody>
          <a:bodyPr wrap="none" rtlCol="0">
            <a:spAutoFit/>
          </a:bodyPr>
          <a:lstStyle/>
          <a:p>
            <a:r>
              <a:rPr lang="en-US" sz="2400" dirty="0"/>
              <a:t>P: A B C </a:t>
            </a:r>
          </a:p>
          <a:p>
            <a:r>
              <a:rPr lang="en-US" sz="2400" dirty="0"/>
              <a:t>T: A B A B A B C</a:t>
            </a:r>
          </a:p>
        </p:txBody>
      </p:sp>
      <p:sp>
        <p:nvSpPr>
          <p:cNvPr id="8" name="TextBox 7">
            <a:extLst>
              <a:ext uri="{FF2B5EF4-FFF2-40B4-BE49-F238E27FC236}">
                <a16:creationId xmlns:a16="http://schemas.microsoft.com/office/drawing/2014/main" id="{C2671666-2B91-4EBC-8F93-70D45AC4A606}"/>
              </a:ext>
            </a:extLst>
          </p:cNvPr>
          <p:cNvSpPr txBox="1"/>
          <p:nvPr/>
        </p:nvSpPr>
        <p:spPr>
          <a:xfrm>
            <a:off x="1120391" y="2538313"/>
            <a:ext cx="1022268" cy="461665"/>
          </a:xfrm>
          <a:prstGeom prst="rect">
            <a:avLst/>
          </a:prstGeom>
          <a:noFill/>
        </p:spPr>
        <p:txBody>
          <a:bodyPr wrap="none" rtlCol="0">
            <a:spAutoFit/>
          </a:bodyPr>
          <a:lstStyle/>
          <a:p>
            <a:r>
              <a:rPr lang="en-US" dirty="0"/>
              <a:t> </a:t>
            </a:r>
            <a:r>
              <a:rPr lang="en-US" sz="2400" dirty="0"/>
              <a:t>A B </a:t>
            </a:r>
            <a:r>
              <a:rPr lang="en-US" sz="2400" dirty="0">
                <a:solidFill>
                  <a:srgbClr val="FF0000"/>
                </a:solidFill>
              </a:rPr>
              <a:t>C</a:t>
            </a:r>
          </a:p>
        </p:txBody>
      </p:sp>
      <p:sp>
        <p:nvSpPr>
          <p:cNvPr id="9" name="TextBox 8">
            <a:extLst>
              <a:ext uri="{FF2B5EF4-FFF2-40B4-BE49-F238E27FC236}">
                <a16:creationId xmlns:a16="http://schemas.microsoft.com/office/drawing/2014/main" id="{1AFDD2B5-FBB0-4890-8596-C348DC598DB3}"/>
              </a:ext>
            </a:extLst>
          </p:cNvPr>
          <p:cNvSpPr txBox="1"/>
          <p:nvPr/>
        </p:nvSpPr>
        <p:spPr>
          <a:xfrm>
            <a:off x="1402582" y="2904697"/>
            <a:ext cx="1022268" cy="461665"/>
          </a:xfrm>
          <a:prstGeom prst="rect">
            <a:avLst/>
          </a:prstGeom>
          <a:noFill/>
        </p:spPr>
        <p:txBody>
          <a:bodyPr wrap="none" rtlCol="0">
            <a:spAutoFit/>
          </a:bodyPr>
          <a:lstStyle/>
          <a:p>
            <a:r>
              <a:rPr lang="en-US" dirty="0"/>
              <a:t> </a:t>
            </a:r>
            <a:r>
              <a:rPr lang="en-US" sz="2400" dirty="0">
                <a:solidFill>
                  <a:schemeClr val="bg1">
                    <a:lumMod val="75000"/>
                  </a:schemeClr>
                </a:solidFill>
              </a:rPr>
              <a:t>A B C</a:t>
            </a:r>
          </a:p>
        </p:txBody>
      </p:sp>
      <p:sp>
        <p:nvSpPr>
          <p:cNvPr id="10" name="TextBox 9">
            <a:extLst>
              <a:ext uri="{FF2B5EF4-FFF2-40B4-BE49-F238E27FC236}">
                <a16:creationId xmlns:a16="http://schemas.microsoft.com/office/drawing/2014/main" id="{6E506C5D-1D7B-44C1-9AF2-E96BAE067D6A}"/>
              </a:ext>
            </a:extLst>
          </p:cNvPr>
          <p:cNvSpPr txBox="1"/>
          <p:nvPr/>
        </p:nvSpPr>
        <p:spPr>
          <a:xfrm>
            <a:off x="1705235" y="3276189"/>
            <a:ext cx="1022268" cy="461665"/>
          </a:xfrm>
          <a:prstGeom prst="rect">
            <a:avLst/>
          </a:prstGeom>
          <a:noFill/>
        </p:spPr>
        <p:txBody>
          <a:bodyPr wrap="none" rtlCol="0">
            <a:spAutoFit/>
          </a:bodyPr>
          <a:lstStyle/>
          <a:p>
            <a:r>
              <a:rPr lang="en-US" dirty="0"/>
              <a:t> </a:t>
            </a:r>
            <a:r>
              <a:rPr lang="en-US" sz="2400" dirty="0">
                <a:solidFill>
                  <a:schemeClr val="bg1">
                    <a:lumMod val="75000"/>
                  </a:schemeClr>
                </a:solidFill>
              </a:rPr>
              <a:t>A B C</a:t>
            </a:r>
          </a:p>
        </p:txBody>
      </p:sp>
      <p:sp>
        <p:nvSpPr>
          <p:cNvPr id="11" name="TextBox 10">
            <a:extLst>
              <a:ext uri="{FF2B5EF4-FFF2-40B4-BE49-F238E27FC236}">
                <a16:creationId xmlns:a16="http://schemas.microsoft.com/office/drawing/2014/main" id="{D870B7E5-1754-4672-9F8F-96E5397C0552}"/>
              </a:ext>
            </a:extLst>
          </p:cNvPr>
          <p:cNvSpPr txBox="1"/>
          <p:nvPr/>
        </p:nvSpPr>
        <p:spPr>
          <a:xfrm>
            <a:off x="1998227" y="3599535"/>
            <a:ext cx="1022268" cy="461665"/>
          </a:xfrm>
          <a:prstGeom prst="rect">
            <a:avLst/>
          </a:prstGeom>
          <a:noFill/>
        </p:spPr>
        <p:txBody>
          <a:bodyPr wrap="none" rtlCol="0">
            <a:spAutoFit/>
          </a:bodyPr>
          <a:lstStyle/>
          <a:p>
            <a:r>
              <a:rPr lang="en-US" dirty="0"/>
              <a:t> </a:t>
            </a:r>
            <a:r>
              <a:rPr lang="en-US" sz="2400" dirty="0">
                <a:solidFill>
                  <a:schemeClr val="bg1">
                    <a:lumMod val="75000"/>
                  </a:schemeClr>
                </a:solidFill>
              </a:rPr>
              <a:t>A B C</a:t>
            </a:r>
          </a:p>
        </p:txBody>
      </p:sp>
      <p:sp>
        <p:nvSpPr>
          <p:cNvPr id="12" name="TextBox 11">
            <a:extLst>
              <a:ext uri="{FF2B5EF4-FFF2-40B4-BE49-F238E27FC236}">
                <a16:creationId xmlns:a16="http://schemas.microsoft.com/office/drawing/2014/main" id="{9CCF5C96-8374-4B36-991B-3D79F4D61674}"/>
              </a:ext>
            </a:extLst>
          </p:cNvPr>
          <p:cNvSpPr txBox="1"/>
          <p:nvPr/>
        </p:nvSpPr>
        <p:spPr>
          <a:xfrm>
            <a:off x="2291219" y="3988232"/>
            <a:ext cx="1022268" cy="461665"/>
          </a:xfrm>
          <a:prstGeom prst="rect">
            <a:avLst/>
          </a:prstGeom>
          <a:noFill/>
        </p:spPr>
        <p:txBody>
          <a:bodyPr wrap="none" rtlCol="0">
            <a:spAutoFit/>
          </a:bodyPr>
          <a:lstStyle/>
          <a:p>
            <a:r>
              <a:rPr lang="en-US" dirty="0">
                <a:solidFill>
                  <a:srgbClr val="00B050"/>
                </a:solidFill>
              </a:rPr>
              <a:t> </a:t>
            </a:r>
            <a:r>
              <a:rPr lang="en-US" sz="2400" dirty="0">
                <a:solidFill>
                  <a:srgbClr val="00B050"/>
                </a:solidFill>
              </a:rPr>
              <a:t>A B C</a:t>
            </a:r>
          </a:p>
        </p:txBody>
      </p:sp>
      <p:sp>
        <p:nvSpPr>
          <p:cNvPr id="13" name="TextBox 12">
            <a:extLst>
              <a:ext uri="{FF2B5EF4-FFF2-40B4-BE49-F238E27FC236}">
                <a16:creationId xmlns:a16="http://schemas.microsoft.com/office/drawing/2014/main" id="{2CEAC9B4-34F9-4B12-B1F2-05407E419D89}"/>
              </a:ext>
            </a:extLst>
          </p:cNvPr>
          <p:cNvSpPr txBox="1"/>
          <p:nvPr/>
        </p:nvSpPr>
        <p:spPr>
          <a:xfrm>
            <a:off x="2684282" y="3235910"/>
            <a:ext cx="628698" cy="338554"/>
          </a:xfrm>
          <a:prstGeom prst="rect">
            <a:avLst/>
          </a:prstGeom>
          <a:noFill/>
        </p:spPr>
        <p:txBody>
          <a:bodyPr wrap="none" rtlCol="0">
            <a:spAutoFit/>
          </a:bodyPr>
          <a:lstStyle/>
          <a:p>
            <a:r>
              <a:rPr lang="en-US" sz="1600" dirty="0"/>
              <a:t>skip!</a:t>
            </a:r>
          </a:p>
        </p:txBody>
      </p:sp>
      <p:sp>
        <p:nvSpPr>
          <p:cNvPr id="14" name="TextBox 13">
            <a:extLst>
              <a:ext uri="{FF2B5EF4-FFF2-40B4-BE49-F238E27FC236}">
                <a16:creationId xmlns:a16="http://schemas.microsoft.com/office/drawing/2014/main" id="{7BAE1574-1469-4D84-8C26-32C165BEAA36}"/>
              </a:ext>
            </a:extLst>
          </p:cNvPr>
          <p:cNvSpPr txBox="1"/>
          <p:nvPr/>
        </p:nvSpPr>
        <p:spPr>
          <a:xfrm>
            <a:off x="3010814" y="3574464"/>
            <a:ext cx="628698" cy="338554"/>
          </a:xfrm>
          <a:prstGeom prst="rect">
            <a:avLst/>
          </a:prstGeom>
          <a:noFill/>
        </p:spPr>
        <p:txBody>
          <a:bodyPr wrap="none" rtlCol="0">
            <a:spAutoFit/>
          </a:bodyPr>
          <a:lstStyle/>
          <a:p>
            <a:r>
              <a:rPr lang="en-US" sz="1600" dirty="0"/>
              <a:t>skip!</a:t>
            </a:r>
          </a:p>
        </p:txBody>
      </p:sp>
      <p:sp>
        <p:nvSpPr>
          <p:cNvPr id="15" name="TextBox 14">
            <a:extLst>
              <a:ext uri="{FF2B5EF4-FFF2-40B4-BE49-F238E27FC236}">
                <a16:creationId xmlns:a16="http://schemas.microsoft.com/office/drawing/2014/main" id="{11FBB91D-E3D6-4524-B7B9-D100912E77D3}"/>
              </a:ext>
            </a:extLst>
          </p:cNvPr>
          <p:cNvSpPr txBox="1"/>
          <p:nvPr/>
        </p:nvSpPr>
        <p:spPr>
          <a:xfrm>
            <a:off x="2369933" y="2832694"/>
            <a:ext cx="628698" cy="338554"/>
          </a:xfrm>
          <a:prstGeom prst="rect">
            <a:avLst/>
          </a:prstGeom>
          <a:noFill/>
        </p:spPr>
        <p:txBody>
          <a:bodyPr wrap="none" rtlCol="0">
            <a:spAutoFit/>
          </a:bodyPr>
          <a:lstStyle/>
          <a:p>
            <a:r>
              <a:rPr lang="en-US" sz="1600" dirty="0"/>
              <a:t>skip!</a:t>
            </a:r>
          </a:p>
        </p:txBody>
      </p:sp>
    </p:spTree>
    <p:extLst>
      <p:ext uri="{BB962C8B-B14F-4D97-AF65-F5344CB8AC3E}">
        <p14:creationId xmlns:p14="http://schemas.microsoft.com/office/powerpoint/2010/main" val="360569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500"/>
                                        <p:tgtEl>
                                          <p:spTgt spid="7"/>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7F35-E455-4035-8020-8C33DC22BA6E}"/>
              </a:ext>
            </a:extLst>
          </p:cNvPr>
          <p:cNvSpPr>
            <a:spLocks noGrp="1"/>
          </p:cNvSpPr>
          <p:nvPr>
            <p:ph type="title"/>
          </p:nvPr>
        </p:nvSpPr>
        <p:spPr>
          <a:xfrm>
            <a:off x="710893" y="596519"/>
            <a:ext cx="10515600" cy="1325563"/>
          </a:xfrm>
        </p:spPr>
        <p:txBody>
          <a:bodyPr/>
          <a:lstStyle/>
          <a:p>
            <a:pPr algn="ctr"/>
            <a:r>
              <a:rPr lang="en-US" dirty="0"/>
              <a:t>Bad Character Heuristic</a:t>
            </a:r>
          </a:p>
        </p:txBody>
      </p:sp>
      <p:sp>
        <p:nvSpPr>
          <p:cNvPr id="3" name="Content Placeholder 2">
            <a:extLst>
              <a:ext uri="{FF2B5EF4-FFF2-40B4-BE49-F238E27FC236}">
                <a16:creationId xmlns:a16="http://schemas.microsoft.com/office/drawing/2014/main" id="{0490F886-D4F0-450A-A936-826B72885718}"/>
              </a:ext>
            </a:extLst>
          </p:cNvPr>
          <p:cNvSpPr>
            <a:spLocks noGrp="1"/>
          </p:cNvSpPr>
          <p:nvPr>
            <p:ph idx="1"/>
          </p:nvPr>
        </p:nvSpPr>
        <p:spPr>
          <a:xfrm>
            <a:off x="661179" y="1757329"/>
            <a:ext cx="5257800" cy="498541"/>
          </a:xfrm>
        </p:spPr>
        <p:txBody>
          <a:bodyPr>
            <a:normAutofit fontScale="47500" lnSpcReduction="20000"/>
          </a:bodyPr>
          <a:lstStyle/>
          <a:p>
            <a:pPr marL="228600" indent="0">
              <a:buNone/>
            </a:pPr>
            <a:br>
              <a:rPr lang="en-US" dirty="0"/>
            </a:br>
            <a:endParaRPr lang="en-US" dirty="0"/>
          </a:p>
        </p:txBody>
      </p:sp>
      <p:sp>
        <p:nvSpPr>
          <p:cNvPr id="4" name="TextBox 3">
            <a:extLst>
              <a:ext uri="{FF2B5EF4-FFF2-40B4-BE49-F238E27FC236}">
                <a16:creationId xmlns:a16="http://schemas.microsoft.com/office/drawing/2014/main" id="{0695D6AE-8346-4527-96FE-53570CA171FB}"/>
              </a:ext>
            </a:extLst>
          </p:cNvPr>
          <p:cNvSpPr txBox="1"/>
          <p:nvPr/>
        </p:nvSpPr>
        <p:spPr>
          <a:xfrm>
            <a:off x="838200" y="2006599"/>
            <a:ext cx="5257800" cy="1938992"/>
          </a:xfrm>
          <a:prstGeom prst="rect">
            <a:avLst/>
          </a:prstGeom>
          <a:noFill/>
        </p:spPr>
        <p:txBody>
          <a:bodyPr wrap="square" rtlCol="0">
            <a:spAutoFit/>
          </a:bodyPr>
          <a:lstStyle/>
          <a:p>
            <a:r>
              <a:rPr lang="en-US" sz="2400" dirty="0"/>
              <a:t>Case 1: </a:t>
            </a:r>
          </a:p>
          <a:p>
            <a:endParaRPr lang="en-US" sz="2400" dirty="0"/>
          </a:p>
          <a:p>
            <a:r>
              <a:rPr lang="en-US" sz="2400" dirty="0"/>
              <a:t>P:  T A T G T G</a:t>
            </a:r>
            <a:br>
              <a:rPr lang="en-US" sz="2400" dirty="0"/>
            </a:br>
            <a:r>
              <a:rPr lang="en-US" sz="2400" dirty="0"/>
              <a:t>T:  G C A </a:t>
            </a:r>
            <a:r>
              <a:rPr lang="en-US" sz="2400" dirty="0" err="1"/>
              <a:t>A</a:t>
            </a:r>
            <a:r>
              <a:rPr lang="en-US" sz="2400" dirty="0"/>
              <a:t> </a:t>
            </a:r>
            <a:r>
              <a:rPr lang="en-US" sz="2400" dirty="0">
                <a:solidFill>
                  <a:srgbClr val="00B050"/>
                </a:solidFill>
              </a:rPr>
              <a:t>T G </a:t>
            </a:r>
            <a:r>
              <a:rPr lang="en-US" sz="2400" dirty="0">
                <a:solidFill>
                  <a:srgbClr val="000000"/>
                </a:solidFill>
              </a:rPr>
              <a:t>C</a:t>
            </a:r>
            <a:r>
              <a:rPr lang="en-US" sz="2400" dirty="0"/>
              <a:t> T A T G T G A</a:t>
            </a:r>
          </a:p>
          <a:p>
            <a:r>
              <a:rPr lang="en-US" sz="2400" dirty="0">
                <a:solidFill>
                  <a:srgbClr val="00B0F0"/>
                </a:solidFill>
              </a:rPr>
              <a:t>       </a:t>
            </a:r>
            <a:r>
              <a:rPr lang="en-US" sz="2400" dirty="0"/>
              <a:t>T</a:t>
            </a:r>
            <a:r>
              <a:rPr lang="en-US" sz="2400" dirty="0">
                <a:solidFill>
                  <a:srgbClr val="00B0F0"/>
                </a:solidFill>
              </a:rPr>
              <a:t> </a:t>
            </a:r>
            <a:r>
              <a:rPr lang="en-US" sz="2400" dirty="0"/>
              <a:t>A</a:t>
            </a:r>
            <a:r>
              <a:rPr lang="en-US" sz="2400" dirty="0">
                <a:solidFill>
                  <a:srgbClr val="00B0F0"/>
                </a:solidFill>
              </a:rPr>
              <a:t> </a:t>
            </a:r>
            <a:r>
              <a:rPr lang="en-US" sz="2400" dirty="0"/>
              <a:t>T </a:t>
            </a:r>
            <a:r>
              <a:rPr lang="en-US" sz="2400" dirty="0">
                <a:solidFill>
                  <a:srgbClr val="FF0000"/>
                </a:solidFill>
              </a:rPr>
              <a:t>G </a:t>
            </a:r>
            <a:r>
              <a:rPr lang="en-US" sz="2400" dirty="0">
                <a:solidFill>
                  <a:srgbClr val="00B050"/>
                </a:solidFill>
              </a:rPr>
              <a:t>T G</a:t>
            </a:r>
            <a:r>
              <a:rPr lang="en-US" sz="2400" dirty="0"/>
              <a:t>--------</a:t>
            </a:r>
          </a:p>
        </p:txBody>
      </p:sp>
      <p:sp>
        <p:nvSpPr>
          <p:cNvPr id="19" name="TextBox 18">
            <a:extLst>
              <a:ext uri="{FF2B5EF4-FFF2-40B4-BE49-F238E27FC236}">
                <a16:creationId xmlns:a16="http://schemas.microsoft.com/office/drawing/2014/main" id="{5D112B98-0CF5-4C8A-92C3-00FB77056941}"/>
              </a:ext>
            </a:extLst>
          </p:cNvPr>
          <p:cNvSpPr txBox="1"/>
          <p:nvPr/>
        </p:nvSpPr>
        <p:spPr>
          <a:xfrm>
            <a:off x="5987004" y="1803527"/>
            <a:ext cx="184731" cy="461665"/>
          </a:xfrm>
          <a:prstGeom prst="rect">
            <a:avLst/>
          </a:prstGeom>
          <a:noFill/>
        </p:spPr>
        <p:txBody>
          <a:bodyPr wrap="none" rtlCol="0">
            <a:spAutoFit/>
          </a:bodyPr>
          <a:lstStyle/>
          <a:p>
            <a:endParaRPr lang="en-US" sz="2400" dirty="0"/>
          </a:p>
        </p:txBody>
      </p:sp>
      <p:sp>
        <p:nvSpPr>
          <p:cNvPr id="24" name="TextBox 23">
            <a:extLst>
              <a:ext uri="{FF2B5EF4-FFF2-40B4-BE49-F238E27FC236}">
                <a16:creationId xmlns:a16="http://schemas.microsoft.com/office/drawing/2014/main" id="{872248CD-04A1-4D64-B23F-D6DB14C1B171}"/>
              </a:ext>
            </a:extLst>
          </p:cNvPr>
          <p:cNvSpPr txBox="1"/>
          <p:nvPr/>
        </p:nvSpPr>
        <p:spPr>
          <a:xfrm>
            <a:off x="1562813" y="3799275"/>
            <a:ext cx="1810817" cy="461665"/>
          </a:xfrm>
          <a:prstGeom prst="rect">
            <a:avLst/>
          </a:prstGeom>
          <a:noFill/>
        </p:spPr>
        <p:txBody>
          <a:bodyPr wrap="none" rtlCol="0">
            <a:spAutoFit/>
          </a:bodyPr>
          <a:lstStyle/>
          <a:p>
            <a:r>
              <a:rPr lang="en-US" sz="2400" dirty="0">
                <a:solidFill>
                  <a:schemeClr val="bg1">
                    <a:lumMod val="75000"/>
                  </a:schemeClr>
                </a:solidFill>
              </a:rPr>
              <a:t> T A T G T G</a:t>
            </a:r>
          </a:p>
        </p:txBody>
      </p:sp>
      <p:sp>
        <p:nvSpPr>
          <p:cNvPr id="27" name="TextBox 26">
            <a:extLst>
              <a:ext uri="{FF2B5EF4-FFF2-40B4-BE49-F238E27FC236}">
                <a16:creationId xmlns:a16="http://schemas.microsoft.com/office/drawing/2014/main" id="{BF105104-4177-43EA-960C-8198ACFD27E3}"/>
              </a:ext>
            </a:extLst>
          </p:cNvPr>
          <p:cNvSpPr txBox="1"/>
          <p:nvPr/>
        </p:nvSpPr>
        <p:spPr>
          <a:xfrm>
            <a:off x="1842104" y="4129926"/>
            <a:ext cx="1810817" cy="461665"/>
          </a:xfrm>
          <a:prstGeom prst="rect">
            <a:avLst/>
          </a:prstGeom>
          <a:noFill/>
        </p:spPr>
        <p:txBody>
          <a:bodyPr wrap="none" rtlCol="0">
            <a:spAutoFit/>
          </a:bodyPr>
          <a:lstStyle/>
          <a:p>
            <a:r>
              <a:rPr lang="en-US" sz="2400" dirty="0"/>
              <a:t> T</a:t>
            </a:r>
            <a:r>
              <a:rPr lang="en-US" sz="2400" dirty="0">
                <a:solidFill>
                  <a:srgbClr val="00B050"/>
                </a:solidFill>
              </a:rPr>
              <a:t> A</a:t>
            </a:r>
            <a:r>
              <a:rPr lang="en-US" sz="2400" dirty="0"/>
              <a:t> T G T G</a:t>
            </a:r>
          </a:p>
        </p:txBody>
      </p:sp>
      <p:sp>
        <p:nvSpPr>
          <p:cNvPr id="28" name="TextBox 27">
            <a:extLst>
              <a:ext uri="{FF2B5EF4-FFF2-40B4-BE49-F238E27FC236}">
                <a16:creationId xmlns:a16="http://schemas.microsoft.com/office/drawing/2014/main" id="{0236E398-E9F4-44F8-85FC-8DD6F90BC885}"/>
              </a:ext>
            </a:extLst>
          </p:cNvPr>
          <p:cNvSpPr txBox="1"/>
          <p:nvPr/>
        </p:nvSpPr>
        <p:spPr>
          <a:xfrm>
            <a:off x="3342295" y="3762080"/>
            <a:ext cx="628698" cy="338554"/>
          </a:xfrm>
          <a:prstGeom prst="rect">
            <a:avLst/>
          </a:prstGeom>
          <a:noFill/>
        </p:spPr>
        <p:txBody>
          <a:bodyPr wrap="none" rtlCol="0">
            <a:spAutoFit/>
          </a:bodyPr>
          <a:lstStyle/>
          <a:p>
            <a:r>
              <a:rPr lang="en-US" sz="1600" dirty="0"/>
              <a:t>skip!</a:t>
            </a:r>
          </a:p>
        </p:txBody>
      </p:sp>
      <p:pic>
        <p:nvPicPr>
          <p:cNvPr id="30" name="Picture 29">
            <a:extLst>
              <a:ext uri="{FF2B5EF4-FFF2-40B4-BE49-F238E27FC236}">
                <a16:creationId xmlns:a16="http://schemas.microsoft.com/office/drawing/2014/main" id="{EE0192D5-3593-4151-A2F5-3DC51B622952}"/>
              </a:ext>
            </a:extLst>
          </p:cNvPr>
          <p:cNvPicPr>
            <a:picLocks noChangeAspect="1"/>
          </p:cNvPicPr>
          <p:nvPr/>
        </p:nvPicPr>
        <p:blipFill>
          <a:blip r:embed="rId3"/>
          <a:stretch>
            <a:fillRect/>
          </a:stretch>
        </p:blipFill>
        <p:spPr>
          <a:xfrm>
            <a:off x="5373787" y="1879008"/>
            <a:ext cx="5980012" cy="3676482"/>
          </a:xfrm>
          <a:prstGeom prst="rect">
            <a:avLst/>
          </a:prstGeom>
        </p:spPr>
      </p:pic>
      <p:sp>
        <p:nvSpPr>
          <p:cNvPr id="12" name="Rectangle: Rounded Corners 11">
            <a:extLst>
              <a:ext uri="{FF2B5EF4-FFF2-40B4-BE49-F238E27FC236}">
                <a16:creationId xmlns:a16="http://schemas.microsoft.com/office/drawing/2014/main" id="{7389A644-BB89-484A-BDD7-A085B352DAE5}"/>
              </a:ext>
            </a:extLst>
          </p:cNvPr>
          <p:cNvSpPr/>
          <p:nvPr/>
        </p:nvSpPr>
        <p:spPr>
          <a:xfrm flipV="1">
            <a:off x="2117482" y="3182035"/>
            <a:ext cx="350739" cy="31059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46A28DA5-D710-451D-8AD6-2BF5A080DCA8}"/>
              </a:ext>
            </a:extLst>
          </p:cNvPr>
          <p:cNvSpPr/>
          <p:nvPr/>
        </p:nvSpPr>
        <p:spPr>
          <a:xfrm flipV="1">
            <a:off x="1627353" y="3562485"/>
            <a:ext cx="350739" cy="30708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F2698CC4-AA04-4F8D-8CDC-00D5605EB86D}"/>
              </a:ext>
            </a:extLst>
          </p:cNvPr>
          <p:cNvSpPr/>
          <p:nvPr/>
        </p:nvSpPr>
        <p:spPr>
          <a:xfrm flipV="1">
            <a:off x="2166566" y="4207215"/>
            <a:ext cx="350739" cy="30708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B84AB3AF-E4D1-48BA-BA3E-89956E442ADE}"/>
              </a:ext>
            </a:extLst>
          </p:cNvPr>
          <p:cNvSpPr/>
          <p:nvPr/>
        </p:nvSpPr>
        <p:spPr>
          <a:xfrm flipV="1">
            <a:off x="2131123" y="3530075"/>
            <a:ext cx="350739" cy="30708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033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 presetClass="exit" presetSubtype="0" fill="hold" grpId="1" nodeType="withEffect">
                                  <p:stCondLst>
                                    <p:cond delay="0"/>
                                  </p:stCondLst>
                                  <p:childTnLst>
                                    <p:set>
                                      <p:cBhvr>
                                        <p:cTn id="29" dur="1" fill="hold">
                                          <p:stCondLst>
                                            <p:cond delay="0"/>
                                          </p:stCondLst>
                                        </p:cTn>
                                        <p:tgtEl>
                                          <p:spTgt spid="15"/>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3"/>
                                        </p:tgtEl>
                                        <p:attrNameLst>
                                          <p:attrName>style.visibility</p:attrName>
                                        </p:attrNameLst>
                                      </p:cBhvr>
                                      <p:to>
                                        <p:strVal val="hidden"/>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27"/>
                                        </p:tgtEl>
                                        <p:attrNameLst>
                                          <p:attrName>style.visibility</p:attrName>
                                        </p:attrNameLst>
                                      </p:cBhvr>
                                      <p:to>
                                        <p:strVal val="visible"/>
                                      </p:to>
                                    </p:se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p:bldP spid="28" grpId="0"/>
      <p:bldP spid="12" grpId="0" animBg="1"/>
      <p:bldP spid="13" grpId="0" animBg="1"/>
      <p:bldP spid="13" grpId="1" animBg="1"/>
      <p:bldP spid="14" grpId="0" animBg="1"/>
      <p:bldP spid="15" grpId="0" animBg="1"/>
      <p:bldP spid="1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DEED-3EBB-4137-9870-B1B51282102F}"/>
              </a:ext>
            </a:extLst>
          </p:cNvPr>
          <p:cNvSpPr>
            <a:spLocks noGrp="1"/>
          </p:cNvSpPr>
          <p:nvPr>
            <p:ph type="title"/>
          </p:nvPr>
        </p:nvSpPr>
        <p:spPr>
          <a:xfrm>
            <a:off x="838200" y="681037"/>
            <a:ext cx="10515600" cy="922295"/>
          </a:xfrm>
        </p:spPr>
        <p:txBody>
          <a:bodyPr/>
          <a:lstStyle/>
          <a:p>
            <a:r>
              <a:rPr lang="en-US" dirty="0"/>
              <a:t>Bad Character Heuristic cont.</a:t>
            </a:r>
          </a:p>
        </p:txBody>
      </p:sp>
      <p:sp>
        <p:nvSpPr>
          <p:cNvPr id="4" name="TextBox 3">
            <a:extLst>
              <a:ext uri="{FF2B5EF4-FFF2-40B4-BE49-F238E27FC236}">
                <a16:creationId xmlns:a16="http://schemas.microsoft.com/office/drawing/2014/main" id="{8DB51223-F55A-45E3-8808-1FE91AD47698}"/>
              </a:ext>
            </a:extLst>
          </p:cNvPr>
          <p:cNvSpPr txBox="1"/>
          <p:nvPr/>
        </p:nvSpPr>
        <p:spPr>
          <a:xfrm>
            <a:off x="1114815" y="1648071"/>
            <a:ext cx="4448718" cy="2308324"/>
          </a:xfrm>
          <a:prstGeom prst="rect">
            <a:avLst/>
          </a:prstGeom>
          <a:noFill/>
        </p:spPr>
        <p:txBody>
          <a:bodyPr wrap="none" rtlCol="0">
            <a:spAutoFit/>
          </a:bodyPr>
          <a:lstStyle/>
          <a:p>
            <a:r>
              <a:rPr lang="en-US" sz="2400" dirty="0"/>
              <a:t>Case 2:</a:t>
            </a:r>
          </a:p>
          <a:p>
            <a:endParaRPr lang="en-US" sz="2400" dirty="0"/>
          </a:p>
          <a:p>
            <a:r>
              <a:rPr lang="en-US" sz="2400" dirty="0"/>
              <a:t>P:  T A T G T G</a:t>
            </a:r>
            <a:br>
              <a:rPr lang="en-US" sz="2400" dirty="0"/>
            </a:br>
            <a:r>
              <a:rPr lang="en-US" sz="2400" dirty="0"/>
              <a:t>T:  G C A </a:t>
            </a:r>
            <a:r>
              <a:rPr lang="en-US" sz="2400" dirty="0" err="1"/>
              <a:t>A</a:t>
            </a:r>
            <a:r>
              <a:rPr lang="en-US" sz="2400" dirty="0"/>
              <a:t> T G </a:t>
            </a:r>
            <a:r>
              <a:rPr lang="en-US" sz="2400" dirty="0">
                <a:solidFill>
                  <a:srgbClr val="FF0000"/>
                </a:solidFill>
              </a:rPr>
              <a:t>C</a:t>
            </a:r>
            <a:r>
              <a:rPr lang="en-US" sz="2400" dirty="0"/>
              <a:t> T A T G T G A</a:t>
            </a:r>
          </a:p>
          <a:p>
            <a:r>
              <a:rPr lang="en-US" sz="2400" dirty="0">
                <a:solidFill>
                  <a:schemeClr val="bg1">
                    <a:lumMod val="65000"/>
                  </a:schemeClr>
                </a:solidFill>
              </a:rPr>
              <a:t>          </a:t>
            </a:r>
            <a:r>
              <a:rPr lang="en-US" sz="2400" dirty="0"/>
              <a:t>T A T G T </a:t>
            </a:r>
            <a:r>
              <a:rPr lang="en-US" sz="2400" dirty="0">
                <a:solidFill>
                  <a:srgbClr val="FF0000"/>
                </a:solidFill>
              </a:rPr>
              <a:t>G </a:t>
            </a:r>
            <a:r>
              <a:rPr lang="en-US" sz="2400" dirty="0"/>
              <a:t>-------------</a:t>
            </a:r>
          </a:p>
          <a:p>
            <a:endParaRPr lang="en-US" sz="2400" dirty="0"/>
          </a:p>
        </p:txBody>
      </p:sp>
      <p:pic>
        <p:nvPicPr>
          <p:cNvPr id="7" name="Picture 6">
            <a:extLst>
              <a:ext uri="{FF2B5EF4-FFF2-40B4-BE49-F238E27FC236}">
                <a16:creationId xmlns:a16="http://schemas.microsoft.com/office/drawing/2014/main" id="{82A23E51-F832-4209-B6E6-301A4E76199C}"/>
              </a:ext>
            </a:extLst>
          </p:cNvPr>
          <p:cNvPicPr>
            <a:picLocks noChangeAspect="1"/>
          </p:cNvPicPr>
          <p:nvPr/>
        </p:nvPicPr>
        <p:blipFill>
          <a:blip r:embed="rId3"/>
          <a:stretch>
            <a:fillRect/>
          </a:stretch>
        </p:blipFill>
        <p:spPr>
          <a:xfrm>
            <a:off x="5987441" y="1887322"/>
            <a:ext cx="5423824" cy="3676482"/>
          </a:xfrm>
          <a:prstGeom prst="rect">
            <a:avLst/>
          </a:prstGeom>
        </p:spPr>
      </p:pic>
      <p:sp>
        <p:nvSpPr>
          <p:cNvPr id="11" name="TextBox 10">
            <a:extLst>
              <a:ext uri="{FF2B5EF4-FFF2-40B4-BE49-F238E27FC236}">
                <a16:creationId xmlns:a16="http://schemas.microsoft.com/office/drawing/2014/main" id="{259CB19A-F5C4-4535-B010-52B7BD561A4F}"/>
              </a:ext>
            </a:extLst>
          </p:cNvPr>
          <p:cNvSpPr txBox="1"/>
          <p:nvPr/>
        </p:nvSpPr>
        <p:spPr>
          <a:xfrm>
            <a:off x="2129425" y="3458302"/>
            <a:ext cx="1741246" cy="461665"/>
          </a:xfrm>
          <a:prstGeom prst="rect">
            <a:avLst/>
          </a:prstGeom>
          <a:noFill/>
        </p:spPr>
        <p:txBody>
          <a:bodyPr wrap="square" rtlCol="0">
            <a:spAutoFit/>
          </a:bodyPr>
          <a:lstStyle/>
          <a:p>
            <a:r>
              <a:rPr lang="en-US" sz="2400" dirty="0">
                <a:solidFill>
                  <a:schemeClr val="bg1">
                    <a:lumMod val="65000"/>
                  </a:schemeClr>
                </a:solidFill>
              </a:rPr>
              <a:t>T A T G T G</a:t>
            </a:r>
          </a:p>
        </p:txBody>
      </p:sp>
      <p:sp>
        <p:nvSpPr>
          <p:cNvPr id="17" name="TextBox 16">
            <a:extLst>
              <a:ext uri="{FF2B5EF4-FFF2-40B4-BE49-F238E27FC236}">
                <a16:creationId xmlns:a16="http://schemas.microsoft.com/office/drawing/2014/main" id="{665352A6-DB88-46FA-88C0-45D638139C1A}"/>
              </a:ext>
            </a:extLst>
          </p:cNvPr>
          <p:cNvSpPr txBox="1"/>
          <p:nvPr/>
        </p:nvSpPr>
        <p:spPr>
          <a:xfrm>
            <a:off x="3615343" y="4658631"/>
            <a:ext cx="1741246" cy="461665"/>
          </a:xfrm>
          <a:prstGeom prst="rect">
            <a:avLst/>
          </a:prstGeom>
          <a:noFill/>
        </p:spPr>
        <p:txBody>
          <a:bodyPr wrap="none" rtlCol="0">
            <a:spAutoFit/>
          </a:bodyPr>
          <a:lstStyle/>
          <a:p>
            <a:r>
              <a:rPr lang="en-US" sz="2400" dirty="0">
                <a:solidFill>
                  <a:srgbClr val="00B050"/>
                </a:solidFill>
              </a:rPr>
              <a:t>T A T G T G</a:t>
            </a:r>
          </a:p>
        </p:txBody>
      </p:sp>
      <p:sp>
        <p:nvSpPr>
          <p:cNvPr id="19" name="TextBox 18">
            <a:extLst>
              <a:ext uri="{FF2B5EF4-FFF2-40B4-BE49-F238E27FC236}">
                <a16:creationId xmlns:a16="http://schemas.microsoft.com/office/drawing/2014/main" id="{81E0D0C0-2DD7-4710-94BA-7705C44E4824}"/>
              </a:ext>
            </a:extLst>
          </p:cNvPr>
          <p:cNvSpPr txBox="1"/>
          <p:nvPr/>
        </p:nvSpPr>
        <p:spPr>
          <a:xfrm>
            <a:off x="3869730" y="3413563"/>
            <a:ext cx="6093912" cy="369332"/>
          </a:xfrm>
          <a:prstGeom prst="rect">
            <a:avLst/>
          </a:prstGeom>
          <a:noFill/>
        </p:spPr>
        <p:txBody>
          <a:bodyPr wrap="square">
            <a:spAutoFit/>
          </a:bodyPr>
          <a:lstStyle/>
          <a:p>
            <a:r>
              <a:rPr lang="en-US" sz="1800" dirty="0"/>
              <a:t>skip!</a:t>
            </a:r>
          </a:p>
        </p:txBody>
      </p:sp>
      <p:sp>
        <p:nvSpPr>
          <p:cNvPr id="21" name="TextBox 20">
            <a:extLst>
              <a:ext uri="{FF2B5EF4-FFF2-40B4-BE49-F238E27FC236}">
                <a16:creationId xmlns:a16="http://schemas.microsoft.com/office/drawing/2014/main" id="{736FADCC-6F62-4E6D-A13B-5F0997940839}"/>
              </a:ext>
            </a:extLst>
          </p:cNvPr>
          <p:cNvSpPr txBox="1"/>
          <p:nvPr/>
        </p:nvSpPr>
        <p:spPr>
          <a:xfrm>
            <a:off x="4209797" y="3753289"/>
            <a:ext cx="6093912" cy="369332"/>
          </a:xfrm>
          <a:prstGeom prst="rect">
            <a:avLst/>
          </a:prstGeom>
          <a:noFill/>
        </p:spPr>
        <p:txBody>
          <a:bodyPr wrap="square">
            <a:spAutoFit/>
          </a:bodyPr>
          <a:lstStyle/>
          <a:p>
            <a:r>
              <a:rPr lang="en-US" sz="1800" dirty="0"/>
              <a:t>skip!</a:t>
            </a:r>
          </a:p>
        </p:txBody>
      </p:sp>
      <p:sp>
        <p:nvSpPr>
          <p:cNvPr id="22" name="TextBox 21">
            <a:extLst>
              <a:ext uri="{FF2B5EF4-FFF2-40B4-BE49-F238E27FC236}">
                <a16:creationId xmlns:a16="http://schemas.microsoft.com/office/drawing/2014/main" id="{915A0747-65CD-4F58-842F-8D9822D1F730}"/>
              </a:ext>
            </a:extLst>
          </p:cNvPr>
          <p:cNvSpPr txBox="1"/>
          <p:nvPr/>
        </p:nvSpPr>
        <p:spPr>
          <a:xfrm>
            <a:off x="3349852" y="4264616"/>
            <a:ext cx="1125436" cy="461665"/>
          </a:xfrm>
          <a:prstGeom prst="rect">
            <a:avLst/>
          </a:prstGeom>
          <a:noFill/>
        </p:spPr>
        <p:txBody>
          <a:bodyPr wrap="none" rtlCol="0">
            <a:spAutoFit/>
          </a:bodyPr>
          <a:lstStyle/>
          <a:p>
            <a:r>
              <a:rPr lang="en-US" sz="2400" dirty="0">
                <a:solidFill>
                  <a:schemeClr val="bg1">
                    <a:lumMod val="65000"/>
                  </a:schemeClr>
                </a:solidFill>
              </a:rPr>
              <a:t>ECT….</a:t>
            </a:r>
          </a:p>
        </p:txBody>
      </p:sp>
      <p:sp>
        <p:nvSpPr>
          <p:cNvPr id="23" name="TextBox 22">
            <a:extLst>
              <a:ext uri="{FF2B5EF4-FFF2-40B4-BE49-F238E27FC236}">
                <a16:creationId xmlns:a16="http://schemas.microsoft.com/office/drawing/2014/main" id="{DC4ECE9A-A2D9-442F-8DD0-75176792A48C}"/>
              </a:ext>
            </a:extLst>
          </p:cNvPr>
          <p:cNvSpPr txBox="1"/>
          <p:nvPr/>
        </p:nvSpPr>
        <p:spPr>
          <a:xfrm>
            <a:off x="2468551" y="3827634"/>
            <a:ext cx="1741246" cy="461665"/>
          </a:xfrm>
          <a:prstGeom prst="rect">
            <a:avLst/>
          </a:prstGeom>
          <a:noFill/>
        </p:spPr>
        <p:txBody>
          <a:bodyPr wrap="square" rtlCol="0">
            <a:spAutoFit/>
          </a:bodyPr>
          <a:lstStyle/>
          <a:p>
            <a:r>
              <a:rPr lang="en-US" sz="2400" dirty="0">
                <a:solidFill>
                  <a:schemeClr val="bg1">
                    <a:lumMod val="65000"/>
                  </a:schemeClr>
                </a:solidFill>
              </a:rPr>
              <a:t>T A T G T G</a:t>
            </a:r>
          </a:p>
        </p:txBody>
      </p:sp>
    </p:spTree>
    <p:extLst>
      <p:ext uri="{BB962C8B-B14F-4D97-AF65-F5344CB8AC3E}">
        <p14:creationId xmlns:p14="http://schemas.microsoft.com/office/powerpoint/2010/main" val="276354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1"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p:bldP spid="17" grpId="0"/>
      <p:bldP spid="19" grpId="0"/>
      <p:bldP spid="21"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F41E9-8568-497C-8C5A-A1720769AB7A}"/>
              </a:ext>
            </a:extLst>
          </p:cNvPr>
          <p:cNvSpPr>
            <a:spLocks noGrp="1"/>
          </p:cNvSpPr>
          <p:nvPr>
            <p:ph type="title"/>
          </p:nvPr>
        </p:nvSpPr>
        <p:spPr>
          <a:xfrm>
            <a:off x="433490" y="485013"/>
            <a:ext cx="10515600" cy="1325563"/>
          </a:xfrm>
        </p:spPr>
        <p:txBody>
          <a:bodyPr/>
          <a:lstStyle/>
          <a:p>
            <a:r>
              <a:rPr lang="en-US" dirty="0"/>
              <a:t>Good suffix heuristic</a:t>
            </a:r>
          </a:p>
        </p:txBody>
      </p:sp>
      <p:sp>
        <p:nvSpPr>
          <p:cNvPr id="5" name="TextBox 4">
            <a:extLst>
              <a:ext uri="{FF2B5EF4-FFF2-40B4-BE49-F238E27FC236}">
                <a16:creationId xmlns:a16="http://schemas.microsoft.com/office/drawing/2014/main" id="{DFDED13F-A671-4C83-805A-6C2AF06C4747}"/>
              </a:ext>
            </a:extLst>
          </p:cNvPr>
          <p:cNvSpPr txBox="1"/>
          <p:nvPr/>
        </p:nvSpPr>
        <p:spPr>
          <a:xfrm>
            <a:off x="526953" y="1777579"/>
            <a:ext cx="5194242" cy="1569660"/>
          </a:xfrm>
          <a:prstGeom prst="rect">
            <a:avLst/>
          </a:prstGeom>
          <a:noFill/>
        </p:spPr>
        <p:txBody>
          <a:bodyPr wrap="none" rtlCol="0">
            <a:spAutoFit/>
          </a:bodyPr>
          <a:lstStyle/>
          <a:p>
            <a:endParaRPr lang="en-US" sz="2400" dirty="0"/>
          </a:p>
          <a:p>
            <a:r>
              <a:rPr lang="en-US" sz="2400" dirty="0"/>
              <a:t>P:  C T  </a:t>
            </a:r>
            <a:r>
              <a:rPr lang="en-US" sz="2400" dirty="0" err="1"/>
              <a:t>T</a:t>
            </a:r>
            <a:r>
              <a:rPr lang="en-US" sz="2400" dirty="0"/>
              <a:t> A C T </a:t>
            </a:r>
            <a:r>
              <a:rPr lang="en-US" sz="2400" dirty="0" err="1"/>
              <a:t>T</a:t>
            </a:r>
            <a:r>
              <a:rPr lang="en-US" sz="2400" dirty="0"/>
              <a:t> A C</a:t>
            </a:r>
            <a:br>
              <a:rPr lang="en-US" sz="2400" dirty="0"/>
            </a:br>
            <a:r>
              <a:rPr lang="en-US" sz="2400" dirty="0"/>
              <a:t>T:  C G T G C </a:t>
            </a:r>
            <a:r>
              <a:rPr lang="en-US" sz="2400" dirty="0" err="1">
                <a:solidFill>
                  <a:srgbClr val="FF0000"/>
                </a:solidFill>
              </a:rPr>
              <a:t>C</a:t>
            </a:r>
            <a:r>
              <a:rPr lang="en-US" sz="2400" dirty="0"/>
              <a:t> </a:t>
            </a:r>
            <a:r>
              <a:rPr lang="en-US" sz="2400" dirty="0">
                <a:solidFill>
                  <a:srgbClr val="00B050"/>
                </a:solidFill>
              </a:rPr>
              <a:t>T A C </a:t>
            </a:r>
            <a:r>
              <a:rPr lang="en-US" sz="2400" dirty="0"/>
              <a:t>T T A C T </a:t>
            </a:r>
            <a:r>
              <a:rPr lang="en-US" sz="2400" dirty="0" err="1"/>
              <a:t>T</a:t>
            </a:r>
            <a:r>
              <a:rPr lang="en-US" sz="2400" dirty="0"/>
              <a:t> A C</a:t>
            </a:r>
          </a:p>
          <a:p>
            <a:r>
              <a:rPr lang="en-US" sz="2400" dirty="0">
                <a:solidFill>
                  <a:schemeClr val="bg1">
                    <a:lumMod val="65000"/>
                  </a:schemeClr>
                </a:solidFill>
              </a:rPr>
              <a:t>     </a:t>
            </a:r>
            <a:r>
              <a:rPr lang="en-US" sz="2400" dirty="0"/>
              <a:t>C T  </a:t>
            </a:r>
            <a:r>
              <a:rPr lang="en-US" sz="2400" dirty="0" err="1"/>
              <a:t>T</a:t>
            </a:r>
            <a:r>
              <a:rPr lang="en-US" sz="2400" dirty="0"/>
              <a:t> A C  </a:t>
            </a:r>
            <a:r>
              <a:rPr lang="en-US" sz="2400" dirty="0">
                <a:solidFill>
                  <a:srgbClr val="FF0000"/>
                </a:solidFill>
              </a:rPr>
              <a:t>T</a:t>
            </a:r>
            <a:r>
              <a:rPr lang="en-US" sz="2400" dirty="0"/>
              <a:t>  </a:t>
            </a:r>
            <a:r>
              <a:rPr lang="en-US" sz="2400" dirty="0" err="1">
                <a:solidFill>
                  <a:srgbClr val="00B050"/>
                </a:solidFill>
              </a:rPr>
              <a:t>T</a:t>
            </a:r>
            <a:r>
              <a:rPr lang="en-US" sz="2400" dirty="0">
                <a:solidFill>
                  <a:srgbClr val="00B050"/>
                </a:solidFill>
              </a:rPr>
              <a:t> A C</a:t>
            </a:r>
          </a:p>
        </p:txBody>
      </p:sp>
      <p:pic>
        <p:nvPicPr>
          <p:cNvPr id="6" name="Picture 5">
            <a:extLst>
              <a:ext uri="{FF2B5EF4-FFF2-40B4-BE49-F238E27FC236}">
                <a16:creationId xmlns:a16="http://schemas.microsoft.com/office/drawing/2014/main" id="{3A2F14FA-C40A-40B2-8C1B-4C6817878E1E}"/>
              </a:ext>
            </a:extLst>
          </p:cNvPr>
          <p:cNvPicPr>
            <a:picLocks noChangeAspect="1"/>
          </p:cNvPicPr>
          <p:nvPr/>
        </p:nvPicPr>
        <p:blipFill>
          <a:blip r:embed="rId3"/>
          <a:stretch>
            <a:fillRect/>
          </a:stretch>
        </p:blipFill>
        <p:spPr>
          <a:xfrm>
            <a:off x="6420825" y="1323160"/>
            <a:ext cx="5087060" cy="4953691"/>
          </a:xfrm>
          <a:prstGeom prst="rect">
            <a:avLst/>
          </a:prstGeom>
        </p:spPr>
      </p:pic>
      <p:sp>
        <p:nvSpPr>
          <p:cNvPr id="7" name="TextBox 6">
            <a:extLst>
              <a:ext uri="{FF2B5EF4-FFF2-40B4-BE49-F238E27FC236}">
                <a16:creationId xmlns:a16="http://schemas.microsoft.com/office/drawing/2014/main" id="{46A43EEA-E20E-46C7-8387-74FCB7446787}"/>
              </a:ext>
            </a:extLst>
          </p:cNvPr>
          <p:cNvSpPr txBox="1"/>
          <p:nvPr/>
        </p:nvSpPr>
        <p:spPr>
          <a:xfrm>
            <a:off x="2112737" y="4023949"/>
            <a:ext cx="2560445" cy="461665"/>
          </a:xfrm>
          <a:prstGeom prst="rect">
            <a:avLst/>
          </a:prstGeom>
          <a:noFill/>
        </p:spPr>
        <p:txBody>
          <a:bodyPr wrap="square" rtlCol="0">
            <a:spAutoFit/>
          </a:bodyPr>
          <a:lstStyle/>
          <a:p>
            <a:r>
              <a:rPr lang="en-US" sz="2400" dirty="0"/>
              <a:t>C </a:t>
            </a:r>
            <a:r>
              <a:rPr lang="en-US" sz="2400" dirty="0">
                <a:solidFill>
                  <a:srgbClr val="FF0000"/>
                </a:solidFill>
              </a:rPr>
              <a:t>T</a:t>
            </a:r>
            <a:r>
              <a:rPr lang="en-US" sz="2400" dirty="0"/>
              <a:t> </a:t>
            </a:r>
            <a:r>
              <a:rPr lang="en-US" sz="2400" dirty="0" err="1">
                <a:solidFill>
                  <a:srgbClr val="00B050"/>
                </a:solidFill>
              </a:rPr>
              <a:t>T</a:t>
            </a:r>
            <a:r>
              <a:rPr lang="en-US" sz="2400" dirty="0">
                <a:solidFill>
                  <a:srgbClr val="00B050"/>
                </a:solidFill>
              </a:rPr>
              <a:t> A C T </a:t>
            </a:r>
            <a:r>
              <a:rPr lang="en-US" sz="2400" dirty="0" err="1">
                <a:solidFill>
                  <a:srgbClr val="00B050"/>
                </a:solidFill>
              </a:rPr>
              <a:t>T</a:t>
            </a:r>
            <a:r>
              <a:rPr lang="en-US" sz="2400" dirty="0">
                <a:solidFill>
                  <a:srgbClr val="00B050"/>
                </a:solidFill>
              </a:rPr>
              <a:t> A C</a:t>
            </a:r>
          </a:p>
        </p:txBody>
      </p:sp>
      <p:sp>
        <p:nvSpPr>
          <p:cNvPr id="9" name="Rectangle: Rounded Corners 8">
            <a:extLst>
              <a:ext uri="{FF2B5EF4-FFF2-40B4-BE49-F238E27FC236}">
                <a16:creationId xmlns:a16="http://schemas.microsoft.com/office/drawing/2014/main" id="{1AE7D955-7242-4731-B333-F4EAE6326BF8}"/>
              </a:ext>
            </a:extLst>
          </p:cNvPr>
          <p:cNvSpPr/>
          <p:nvPr/>
        </p:nvSpPr>
        <p:spPr>
          <a:xfrm>
            <a:off x="3196238" y="4011225"/>
            <a:ext cx="1352811" cy="46166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5F09FF08-1753-4CBF-9196-286F9C5DBEF3}"/>
              </a:ext>
            </a:extLst>
          </p:cNvPr>
          <p:cNvSpPr/>
          <p:nvPr/>
        </p:nvSpPr>
        <p:spPr>
          <a:xfrm>
            <a:off x="1524087" y="2890371"/>
            <a:ext cx="796849" cy="46166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D4FD838B-7C0F-4651-B331-F876ABE766CC}"/>
              </a:ext>
            </a:extLst>
          </p:cNvPr>
          <p:cNvSpPr/>
          <p:nvPr/>
        </p:nvSpPr>
        <p:spPr>
          <a:xfrm>
            <a:off x="3183160" y="2507560"/>
            <a:ext cx="1352811" cy="46166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3D9F95E0-C4BB-4B61-818B-E8B95BE3A219}"/>
              </a:ext>
            </a:extLst>
          </p:cNvPr>
          <p:cNvSpPr/>
          <p:nvPr/>
        </p:nvSpPr>
        <p:spPr>
          <a:xfrm>
            <a:off x="2725650" y="2507560"/>
            <a:ext cx="796849" cy="46166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960C28E9-FCD5-4DF4-BD42-08464DDC99C5}"/>
              </a:ext>
            </a:extLst>
          </p:cNvPr>
          <p:cNvSpPr/>
          <p:nvPr/>
        </p:nvSpPr>
        <p:spPr>
          <a:xfrm>
            <a:off x="2715836" y="4011225"/>
            <a:ext cx="788360" cy="46166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09C785F-A82F-4F69-92AC-B622A532C0D2}"/>
              </a:ext>
            </a:extLst>
          </p:cNvPr>
          <p:cNvSpPr txBox="1"/>
          <p:nvPr/>
        </p:nvSpPr>
        <p:spPr>
          <a:xfrm>
            <a:off x="1235027" y="3314241"/>
            <a:ext cx="2511072" cy="461665"/>
          </a:xfrm>
          <a:prstGeom prst="rect">
            <a:avLst/>
          </a:prstGeom>
          <a:noFill/>
        </p:spPr>
        <p:txBody>
          <a:bodyPr wrap="none" rtlCol="0">
            <a:spAutoFit/>
          </a:bodyPr>
          <a:lstStyle/>
          <a:p>
            <a:r>
              <a:rPr lang="en-US" sz="2400" dirty="0">
                <a:solidFill>
                  <a:schemeClr val="bg1">
                    <a:lumMod val="75000"/>
                  </a:schemeClr>
                </a:solidFill>
              </a:rPr>
              <a:t>C T </a:t>
            </a:r>
            <a:r>
              <a:rPr lang="en-US" sz="2400" dirty="0" err="1">
                <a:solidFill>
                  <a:schemeClr val="bg1">
                    <a:lumMod val="75000"/>
                  </a:schemeClr>
                </a:solidFill>
              </a:rPr>
              <a:t>T</a:t>
            </a:r>
            <a:r>
              <a:rPr lang="en-US" sz="2400" dirty="0">
                <a:solidFill>
                  <a:schemeClr val="bg1">
                    <a:lumMod val="75000"/>
                  </a:schemeClr>
                </a:solidFill>
              </a:rPr>
              <a:t> A C T </a:t>
            </a:r>
            <a:r>
              <a:rPr lang="en-US" sz="2400" dirty="0" err="1">
                <a:solidFill>
                  <a:schemeClr val="bg1">
                    <a:lumMod val="75000"/>
                  </a:schemeClr>
                </a:solidFill>
              </a:rPr>
              <a:t>T</a:t>
            </a:r>
            <a:r>
              <a:rPr lang="en-US" sz="2400" dirty="0">
                <a:solidFill>
                  <a:schemeClr val="bg1">
                    <a:lumMod val="75000"/>
                  </a:schemeClr>
                </a:solidFill>
              </a:rPr>
              <a:t> A C</a:t>
            </a:r>
          </a:p>
        </p:txBody>
      </p:sp>
      <p:sp>
        <p:nvSpPr>
          <p:cNvPr id="15" name="TextBox 14">
            <a:extLst>
              <a:ext uri="{FF2B5EF4-FFF2-40B4-BE49-F238E27FC236}">
                <a16:creationId xmlns:a16="http://schemas.microsoft.com/office/drawing/2014/main" id="{19D4BA23-1C21-418B-81A5-7AA6853744C6}"/>
              </a:ext>
            </a:extLst>
          </p:cNvPr>
          <p:cNvSpPr txBox="1"/>
          <p:nvPr/>
        </p:nvSpPr>
        <p:spPr>
          <a:xfrm>
            <a:off x="3556246" y="3146175"/>
            <a:ext cx="6093912" cy="369332"/>
          </a:xfrm>
          <a:prstGeom prst="rect">
            <a:avLst/>
          </a:prstGeom>
          <a:noFill/>
        </p:spPr>
        <p:txBody>
          <a:bodyPr wrap="square">
            <a:spAutoFit/>
          </a:bodyPr>
          <a:lstStyle/>
          <a:p>
            <a:r>
              <a:rPr lang="en-US" sz="1800" dirty="0"/>
              <a:t>skip!</a:t>
            </a:r>
          </a:p>
        </p:txBody>
      </p:sp>
      <p:sp>
        <p:nvSpPr>
          <p:cNvPr id="17" name="TextBox 16">
            <a:extLst>
              <a:ext uri="{FF2B5EF4-FFF2-40B4-BE49-F238E27FC236}">
                <a16:creationId xmlns:a16="http://schemas.microsoft.com/office/drawing/2014/main" id="{C0F0A805-4A73-433F-B31E-26AB597633BB}"/>
              </a:ext>
            </a:extLst>
          </p:cNvPr>
          <p:cNvSpPr txBox="1"/>
          <p:nvPr/>
        </p:nvSpPr>
        <p:spPr>
          <a:xfrm>
            <a:off x="4836318" y="4330329"/>
            <a:ext cx="6093912" cy="369332"/>
          </a:xfrm>
          <a:prstGeom prst="rect">
            <a:avLst/>
          </a:prstGeom>
          <a:noFill/>
        </p:spPr>
        <p:txBody>
          <a:bodyPr wrap="square">
            <a:spAutoFit/>
          </a:bodyPr>
          <a:lstStyle/>
          <a:p>
            <a:r>
              <a:rPr lang="en-US" sz="1800" dirty="0"/>
              <a:t>skip!</a:t>
            </a:r>
          </a:p>
        </p:txBody>
      </p:sp>
      <p:sp>
        <p:nvSpPr>
          <p:cNvPr id="18" name="TextBox 17">
            <a:extLst>
              <a:ext uri="{FF2B5EF4-FFF2-40B4-BE49-F238E27FC236}">
                <a16:creationId xmlns:a16="http://schemas.microsoft.com/office/drawing/2014/main" id="{74B70395-AACF-47D4-8797-8EAE1FAA091E}"/>
              </a:ext>
            </a:extLst>
          </p:cNvPr>
          <p:cNvSpPr txBox="1"/>
          <p:nvPr/>
        </p:nvSpPr>
        <p:spPr>
          <a:xfrm>
            <a:off x="1798293" y="3715873"/>
            <a:ext cx="1045286" cy="461665"/>
          </a:xfrm>
          <a:prstGeom prst="rect">
            <a:avLst/>
          </a:prstGeom>
          <a:noFill/>
        </p:spPr>
        <p:txBody>
          <a:bodyPr wrap="none" rtlCol="0">
            <a:spAutoFit/>
          </a:bodyPr>
          <a:lstStyle/>
          <a:p>
            <a:r>
              <a:rPr lang="en-US" sz="2400" dirty="0">
                <a:solidFill>
                  <a:schemeClr val="bg1">
                    <a:lumMod val="75000"/>
                  </a:schemeClr>
                </a:solidFill>
              </a:rPr>
              <a:t>ECT…</a:t>
            </a:r>
          </a:p>
        </p:txBody>
      </p:sp>
      <p:sp>
        <p:nvSpPr>
          <p:cNvPr id="21" name="TextBox 20">
            <a:extLst>
              <a:ext uri="{FF2B5EF4-FFF2-40B4-BE49-F238E27FC236}">
                <a16:creationId xmlns:a16="http://schemas.microsoft.com/office/drawing/2014/main" id="{209387EC-1BF3-4177-8B92-47CF519377FA}"/>
              </a:ext>
            </a:extLst>
          </p:cNvPr>
          <p:cNvSpPr txBox="1"/>
          <p:nvPr/>
        </p:nvSpPr>
        <p:spPr>
          <a:xfrm>
            <a:off x="2465396" y="4463545"/>
            <a:ext cx="2511072" cy="461665"/>
          </a:xfrm>
          <a:prstGeom prst="rect">
            <a:avLst/>
          </a:prstGeom>
          <a:noFill/>
        </p:spPr>
        <p:txBody>
          <a:bodyPr wrap="none" rtlCol="0">
            <a:spAutoFit/>
          </a:bodyPr>
          <a:lstStyle/>
          <a:p>
            <a:r>
              <a:rPr lang="en-US" sz="2400" dirty="0">
                <a:solidFill>
                  <a:schemeClr val="bg1">
                    <a:lumMod val="75000"/>
                  </a:schemeClr>
                </a:solidFill>
              </a:rPr>
              <a:t>C T </a:t>
            </a:r>
            <a:r>
              <a:rPr lang="en-US" sz="2400" dirty="0" err="1">
                <a:solidFill>
                  <a:schemeClr val="bg1">
                    <a:lumMod val="75000"/>
                  </a:schemeClr>
                </a:solidFill>
              </a:rPr>
              <a:t>T</a:t>
            </a:r>
            <a:r>
              <a:rPr lang="en-US" sz="2400" dirty="0">
                <a:solidFill>
                  <a:schemeClr val="bg1">
                    <a:lumMod val="75000"/>
                  </a:schemeClr>
                </a:solidFill>
              </a:rPr>
              <a:t> A C T </a:t>
            </a:r>
            <a:r>
              <a:rPr lang="en-US" sz="2400" dirty="0" err="1">
                <a:solidFill>
                  <a:schemeClr val="bg1">
                    <a:lumMod val="75000"/>
                  </a:schemeClr>
                </a:solidFill>
              </a:rPr>
              <a:t>T</a:t>
            </a:r>
            <a:r>
              <a:rPr lang="en-US" sz="2400" dirty="0">
                <a:solidFill>
                  <a:schemeClr val="bg1">
                    <a:lumMod val="75000"/>
                  </a:schemeClr>
                </a:solidFill>
              </a:rPr>
              <a:t> A C</a:t>
            </a:r>
          </a:p>
        </p:txBody>
      </p:sp>
      <p:sp>
        <p:nvSpPr>
          <p:cNvPr id="22" name="TextBox 21">
            <a:extLst>
              <a:ext uri="{FF2B5EF4-FFF2-40B4-BE49-F238E27FC236}">
                <a16:creationId xmlns:a16="http://schemas.microsoft.com/office/drawing/2014/main" id="{0765446A-38FC-4915-BDB2-DE3D2B076B2C}"/>
              </a:ext>
            </a:extLst>
          </p:cNvPr>
          <p:cNvSpPr txBox="1"/>
          <p:nvPr/>
        </p:nvSpPr>
        <p:spPr>
          <a:xfrm>
            <a:off x="2753214" y="4829434"/>
            <a:ext cx="1045286" cy="461665"/>
          </a:xfrm>
          <a:prstGeom prst="rect">
            <a:avLst/>
          </a:prstGeom>
          <a:noFill/>
        </p:spPr>
        <p:txBody>
          <a:bodyPr wrap="none" rtlCol="0">
            <a:spAutoFit/>
          </a:bodyPr>
          <a:lstStyle/>
          <a:p>
            <a:r>
              <a:rPr lang="en-US" sz="2400" dirty="0">
                <a:solidFill>
                  <a:schemeClr val="bg1">
                    <a:lumMod val="75000"/>
                  </a:schemeClr>
                </a:solidFill>
              </a:rPr>
              <a:t>ECT…</a:t>
            </a:r>
          </a:p>
        </p:txBody>
      </p:sp>
      <p:sp>
        <p:nvSpPr>
          <p:cNvPr id="23" name="TextBox 22">
            <a:extLst>
              <a:ext uri="{FF2B5EF4-FFF2-40B4-BE49-F238E27FC236}">
                <a16:creationId xmlns:a16="http://schemas.microsoft.com/office/drawing/2014/main" id="{D07FB765-12B3-4689-B556-2276B17EF81A}"/>
              </a:ext>
            </a:extLst>
          </p:cNvPr>
          <p:cNvSpPr txBox="1"/>
          <p:nvPr/>
        </p:nvSpPr>
        <p:spPr>
          <a:xfrm>
            <a:off x="3183160" y="5231968"/>
            <a:ext cx="2588016" cy="461665"/>
          </a:xfrm>
          <a:prstGeom prst="rect">
            <a:avLst/>
          </a:prstGeom>
          <a:noFill/>
        </p:spPr>
        <p:txBody>
          <a:bodyPr wrap="none" rtlCol="0">
            <a:spAutoFit/>
          </a:bodyPr>
          <a:lstStyle/>
          <a:p>
            <a:r>
              <a:rPr lang="en-US" sz="2400" dirty="0">
                <a:solidFill>
                  <a:srgbClr val="00B050"/>
                </a:solidFill>
              </a:rPr>
              <a:t>C T </a:t>
            </a:r>
            <a:r>
              <a:rPr lang="en-US" sz="2400" dirty="0" err="1">
                <a:solidFill>
                  <a:srgbClr val="00B050"/>
                </a:solidFill>
              </a:rPr>
              <a:t>T</a:t>
            </a:r>
            <a:r>
              <a:rPr lang="en-US" sz="2400" dirty="0">
                <a:solidFill>
                  <a:srgbClr val="00B050"/>
                </a:solidFill>
              </a:rPr>
              <a:t> A C T </a:t>
            </a:r>
            <a:r>
              <a:rPr lang="en-US" sz="2400" dirty="0" err="1">
                <a:solidFill>
                  <a:srgbClr val="00B050"/>
                </a:solidFill>
              </a:rPr>
              <a:t>T</a:t>
            </a:r>
            <a:r>
              <a:rPr lang="en-US" sz="2400" dirty="0">
                <a:solidFill>
                  <a:srgbClr val="00B050"/>
                </a:solidFill>
              </a:rPr>
              <a:t> A C</a:t>
            </a:r>
          </a:p>
        </p:txBody>
      </p:sp>
    </p:spTree>
    <p:extLst>
      <p:ext uri="{BB962C8B-B14F-4D97-AF65-F5344CB8AC3E}">
        <p14:creationId xmlns:p14="http://schemas.microsoft.com/office/powerpoint/2010/main" val="147013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0"/>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13"/>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12"/>
                                        </p:tgtEl>
                                        <p:attrNameLst>
                                          <p:attrName>style.visibility</p:attrName>
                                        </p:attrNameLst>
                                      </p:cBhvr>
                                      <p:to>
                                        <p:strVal val="hidden"/>
                                      </p:to>
                                    </p:set>
                                  </p:childTnLst>
                                </p:cTn>
                              </p:par>
                            </p:childTnLst>
                          </p:cTn>
                        </p:par>
                        <p:par>
                          <p:cTn id="46" fill="hold">
                            <p:stCondLst>
                              <p:cond delay="0"/>
                            </p:stCondLst>
                            <p:childTnLst>
                              <p:par>
                                <p:cTn id="47" presetID="10" presetClass="entr" presetSubtype="0"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10" presetClass="entr" presetSubtype="0" fill="hold" nodeType="withEffect">
                                  <p:stCondLst>
                                    <p:cond delay="0"/>
                                  </p:stCondLst>
                                  <p:childTnLst>
                                    <p:set>
                                      <p:cBhvr>
                                        <p:cTn id="62" dur="1" fill="hold">
                                          <p:stCondLst>
                                            <p:cond delay="0"/>
                                          </p:stCondLst>
                                        </p:cTn>
                                        <p:tgtEl>
                                          <p:spTgt spid="22">
                                            <p:txEl>
                                              <p:pRg st="0" end="0"/>
                                            </p:txEl>
                                          </p:spTgt>
                                        </p:tgtEl>
                                        <p:attrNameLst>
                                          <p:attrName>style.visibility</p:attrName>
                                        </p:attrNameLst>
                                      </p:cBhvr>
                                      <p:to>
                                        <p:strVal val="visible"/>
                                      </p:to>
                                    </p:set>
                                    <p:animEffect transition="in" filter="fade">
                                      <p:cBhvr>
                                        <p:cTn id="63" dur="500"/>
                                        <p:tgtEl>
                                          <p:spTgt spid="22">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animBg="1"/>
      <p:bldP spid="10" grpId="0" animBg="1"/>
      <p:bldP spid="10" grpId="1" animBg="1"/>
      <p:bldP spid="11" grpId="0" animBg="1"/>
      <p:bldP spid="12" grpId="0" animBg="1"/>
      <p:bldP spid="12" grpId="1" animBg="1"/>
      <p:bldP spid="13" grpId="0" animBg="1"/>
      <p:bldP spid="13" grpId="1" animBg="1"/>
      <p:bldP spid="14" grpId="0"/>
      <p:bldP spid="15" grpId="0"/>
      <p:bldP spid="17" grpId="0"/>
      <p:bldP spid="18" grpId="0"/>
      <p:bldP spid="21"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E14CA-2F32-4AA0-8093-13EC5EC577E7}"/>
              </a:ext>
            </a:extLst>
          </p:cNvPr>
          <p:cNvSpPr>
            <a:spLocks noGrp="1"/>
          </p:cNvSpPr>
          <p:nvPr>
            <p:ph type="title"/>
          </p:nvPr>
        </p:nvSpPr>
        <p:spPr/>
        <p:txBody>
          <a:bodyPr/>
          <a:lstStyle/>
          <a:p>
            <a:pPr algn="ctr"/>
            <a:r>
              <a:rPr lang="en-US" dirty="0"/>
              <a:t>How Heuristics Work Together</a:t>
            </a:r>
          </a:p>
        </p:txBody>
      </p:sp>
      <p:pic>
        <p:nvPicPr>
          <p:cNvPr id="5" name="Content Placeholder 4">
            <a:extLst>
              <a:ext uri="{FF2B5EF4-FFF2-40B4-BE49-F238E27FC236}">
                <a16:creationId xmlns:a16="http://schemas.microsoft.com/office/drawing/2014/main" id="{A0371A48-B9EB-489E-A166-F0B5F269302A}"/>
              </a:ext>
            </a:extLst>
          </p:cNvPr>
          <p:cNvPicPr>
            <a:picLocks noGrp="1" noChangeAspect="1"/>
          </p:cNvPicPr>
          <p:nvPr>
            <p:ph idx="1"/>
          </p:nvPr>
        </p:nvPicPr>
        <p:blipFill rotWithShape="1">
          <a:blip r:embed="rId3"/>
          <a:srcRect r="61639"/>
          <a:stretch/>
        </p:blipFill>
        <p:spPr>
          <a:xfrm>
            <a:off x="7390290" y="2452835"/>
            <a:ext cx="3938017" cy="1544914"/>
          </a:xfrm>
        </p:spPr>
      </p:pic>
      <p:pic>
        <p:nvPicPr>
          <p:cNvPr id="7" name="Picture 6">
            <a:extLst>
              <a:ext uri="{FF2B5EF4-FFF2-40B4-BE49-F238E27FC236}">
                <a16:creationId xmlns:a16="http://schemas.microsoft.com/office/drawing/2014/main" id="{02A92CB1-BB0A-43DE-B3AC-4A30ACA0B882}"/>
              </a:ext>
            </a:extLst>
          </p:cNvPr>
          <p:cNvPicPr>
            <a:picLocks noChangeAspect="1"/>
          </p:cNvPicPr>
          <p:nvPr/>
        </p:nvPicPr>
        <p:blipFill>
          <a:blip r:embed="rId4"/>
          <a:stretch>
            <a:fillRect/>
          </a:stretch>
        </p:blipFill>
        <p:spPr>
          <a:xfrm>
            <a:off x="598517" y="1983826"/>
            <a:ext cx="6323492" cy="4005072"/>
          </a:xfrm>
          <a:prstGeom prst="rect">
            <a:avLst/>
          </a:prstGeom>
        </p:spPr>
      </p:pic>
    </p:spTree>
    <p:extLst>
      <p:ext uri="{BB962C8B-B14F-4D97-AF65-F5344CB8AC3E}">
        <p14:creationId xmlns:p14="http://schemas.microsoft.com/office/powerpoint/2010/main" val="2455320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C29C-D23C-439C-8594-5881164B61A5}"/>
              </a:ext>
            </a:extLst>
          </p:cNvPr>
          <p:cNvSpPr>
            <a:spLocks noGrp="1"/>
          </p:cNvSpPr>
          <p:nvPr>
            <p:ph type="title"/>
          </p:nvPr>
        </p:nvSpPr>
        <p:spPr/>
        <p:txBody>
          <a:bodyPr/>
          <a:lstStyle/>
          <a:p>
            <a:pPr algn="ctr"/>
            <a:r>
              <a:rPr lang="en-US" dirty="0"/>
              <a:t>Overview of KMP</a:t>
            </a:r>
          </a:p>
        </p:txBody>
      </p:sp>
      <p:sp>
        <p:nvSpPr>
          <p:cNvPr id="3" name="Content Placeholder 2">
            <a:extLst>
              <a:ext uri="{FF2B5EF4-FFF2-40B4-BE49-F238E27FC236}">
                <a16:creationId xmlns:a16="http://schemas.microsoft.com/office/drawing/2014/main" id="{CD26A807-7B47-47EC-A9A8-A8196AF92A3C}"/>
              </a:ext>
            </a:extLst>
          </p:cNvPr>
          <p:cNvSpPr>
            <a:spLocks noGrp="1"/>
          </p:cNvSpPr>
          <p:nvPr>
            <p:ph idx="1"/>
          </p:nvPr>
        </p:nvSpPr>
        <p:spPr>
          <a:xfrm>
            <a:off x="838200" y="2178657"/>
            <a:ext cx="9667532" cy="761896"/>
          </a:xfrm>
        </p:spPr>
        <p:txBody>
          <a:bodyPr/>
          <a:lstStyle/>
          <a:p>
            <a:pPr marL="228600" indent="0">
              <a:buNone/>
            </a:pPr>
            <a:r>
              <a:rPr lang="en-US" dirty="0">
                <a:solidFill>
                  <a:srgbClr val="000000"/>
                </a:solidFill>
              </a:rPr>
              <a:t>LPS (Longest proper Prefix). </a:t>
            </a:r>
          </a:p>
        </p:txBody>
      </p:sp>
      <p:sp>
        <p:nvSpPr>
          <p:cNvPr id="4" name="TextBox 3">
            <a:extLst>
              <a:ext uri="{FF2B5EF4-FFF2-40B4-BE49-F238E27FC236}">
                <a16:creationId xmlns:a16="http://schemas.microsoft.com/office/drawing/2014/main" id="{D670752B-2B61-4697-AB3E-6F352CF54A56}"/>
              </a:ext>
            </a:extLst>
          </p:cNvPr>
          <p:cNvSpPr txBox="1"/>
          <p:nvPr/>
        </p:nvSpPr>
        <p:spPr>
          <a:xfrm>
            <a:off x="1118332" y="3044279"/>
            <a:ext cx="3052386" cy="769441"/>
          </a:xfrm>
          <a:prstGeom prst="rect">
            <a:avLst/>
          </a:prstGeom>
          <a:noFill/>
        </p:spPr>
        <p:txBody>
          <a:bodyPr wrap="square" rtlCol="0">
            <a:spAutoFit/>
          </a:bodyPr>
          <a:lstStyle/>
          <a:p>
            <a:r>
              <a:rPr lang="en-US" sz="4400" dirty="0" err="1"/>
              <a:t>bbxbbbx</a:t>
            </a:r>
            <a:endParaRPr lang="en-US" sz="4400" dirty="0"/>
          </a:p>
        </p:txBody>
      </p:sp>
      <p:sp>
        <p:nvSpPr>
          <p:cNvPr id="5" name="TextBox 4">
            <a:extLst>
              <a:ext uri="{FF2B5EF4-FFF2-40B4-BE49-F238E27FC236}">
                <a16:creationId xmlns:a16="http://schemas.microsoft.com/office/drawing/2014/main" id="{4B1E2209-D2B5-4C6E-B66F-2EB3A9AFC062}"/>
              </a:ext>
            </a:extLst>
          </p:cNvPr>
          <p:cNvSpPr txBox="1"/>
          <p:nvPr/>
        </p:nvSpPr>
        <p:spPr>
          <a:xfrm>
            <a:off x="1230161" y="3698658"/>
            <a:ext cx="269716" cy="369332"/>
          </a:xfrm>
          <a:prstGeom prst="rect">
            <a:avLst/>
          </a:prstGeom>
          <a:noFill/>
        </p:spPr>
        <p:txBody>
          <a:bodyPr wrap="square" rtlCol="0">
            <a:spAutoFit/>
          </a:bodyPr>
          <a:lstStyle/>
          <a:p>
            <a:r>
              <a:rPr lang="en-US" dirty="0"/>
              <a:t>0</a:t>
            </a:r>
          </a:p>
        </p:txBody>
      </p:sp>
      <p:pic>
        <p:nvPicPr>
          <p:cNvPr id="7" name="Picture 6">
            <a:extLst>
              <a:ext uri="{FF2B5EF4-FFF2-40B4-BE49-F238E27FC236}">
                <a16:creationId xmlns:a16="http://schemas.microsoft.com/office/drawing/2014/main" id="{C6BB1584-1CE6-4727-A224-F611000A645A}"/>
              </a:ext>
            </a:extLst>
          </p:cNvPr>
          <p:cNvPicPr>
            <a:picLocks noChangeAspect="1"/>
          </p:cNvPicPr>
          <p:nvPr/>
        </p:nvPicPr>
        <p:blipFill>
          <a:blip r:embed="rId3"/>
          <a:stretch>
            <a:fillRect/>
          </a:stretch>
        </p:blipFill>
        <p:spPr>
          <a:xfrm>
            <a:off x="7223201" y="1906859"/>
            <a:ext cx="3732057" cy="3813721"/>
          </a:xfrm>
          <a:prstGeom prst="rect">
            <a:avLst/>
          </a:prstGeom>
        </p:spPr>
      </p:pic>
      <p:cxnSp>
        <p:nvCxnSpPr>
          <p:cNvPr id="12" name="Straight Connector 11">
            <a:extLst>
              <a:ext uri="{FF2B5EF4-FFF2-40B4-BE49-F238E27FC236}">
                <a16:creationId xmlns:a16="http://schemas.microsoft.com/office/drawing/2014/main" id="{F7A7CF28-7096-4337-8575-89DF5C8C0EA7}"/>
              </a:ext>
            </a:extLst>
          </p:cNvPr>
          <p:cNvCxnSpPr>
            <a:cxnSpLocks/>
          </p:cNvCxnSpPr>
          <p:nvPr/>
        </p:nvCxnSpPr>
        <p:spPr>
          <a:xfrm>
            <a:off x="5407455" y="3519453"/>
            <a:ext cx="1072282"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5CB52947-16C1-410B-821E-4BAE6635D660}"/>
              </a:ext>
            </a:extLst>
          </p:cNvPr>
          <p:cNvCxnSpPr>
            <a:cxnSpLocks/>
          </p:cNvCxnSpPr>
          <p:nvPr/>
        </p:nvCxnSpPr>
        <p:spPr>
          <a:xfrm>
            <a:off x="5900840" y="3282630"/>
            <a:ext cx="0" cy="2960288"/>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F466BC49-ADB9-4AA1-82C4-5538F631406C}"/>
              </a:ext>
            </a:extLst>
          </p:cNvPr>
          <p:cNvSpPr txBox="1"/>
          <p:nvPr/>
        </p:nvSpPr>
        <p:spPr>
          <a:xfrm>
            <a:off x="5400883" y="3164218"/>
            <a:ext cx="1019650" cy="646331"/>
          </a:xfrm>
          <a:prstGeom prst="rect">
            <a:avLst/>
          </a:prstGeom>
          <a:noFill/>
        </p:spPr>
        <p:txBody>
          <a:bodyPr wrap="square" rtlCol="0">
            <a:spAutoFit/>
          </a:bodyPr>
          <a:lstStyle/>
          <a:p>
            <a:r>
              <a:rPr lang="en-US" dirty="0"/>
              <a:t>   I        J</a:t>
            </a:r>
          </a:p>
          <a:p>
            <a:r>
              <a:rPr lang="en-US" dirty="0"/>
              <a:t>  0    1</a:t>
            </a:r>
          </a:p>
        </p:txBody>
      </p:sp>
      <p:sp>
        <p:nvSpPr>
          <p:cNvPr id="23" name="TextBox 22">
            <a:extLst>
              <a:ext uri="{FF2B5EF4-FFF2-40B4-BE49-F238E27FC236}">
                <a16:creationId xmlns:a16="http://schemas.microsoft.com/office/drawing/2014/main" id="{847690B6-9B60-4B72-943C-1851F43337A1}"/>
              </a:ext>
            </a:extLst>
          </p:cNvPr>
          <p:cNvSpPr txBox="1"/>
          <p:nvPr/>
        </p:nvSpPr>
        <p:spPr>
          <a:xfrm>
            <a:off x="1570049" y="3698658"/>
            <a:ext cx="269716" cy="369332"/>
          </a:xfrm>
          <a:prstGeom prst="rect">
            <a:avLst/>
          </a:prstGeom>
          <a:noFill/>
        </p:spPr>
        <p:txBody>
          <a:bodyPr wrap="square" rtlCol="0">
            <a:spAutoFit/>
          </a:bodyPr>
          <a:lstStyle/>
          <a:p>
            <a:r>
              <a:rPr lang="en-US" dirty="0"/>
              <a:t>1</a:t>
            </a:r>
          </a:p>
        </p:txBody>
      </p:sp>
      <p:sp>
        <p:nvSpPr>
          <p:cNvPr id="24" name="TextBox 23">
            <a:extLst>
              <a:ext uri="{FF2B5EF4-FFF2-40B4-BE49-F238E27FC236}">
                <a16:creationId xmlns:a16="http://schemas.microsoft.com/office/drawing/2014/main" id="{C1C9BE08-352D-489B-BFEC-0758BE246439}"/>
              </a:ext>
            </a:extLst>
          </p:cNvPr>
          <p:cNvSpPr txBox="1"/>
          <p:nvPr/>
        </p:nvSpPr>
        <p:spPr>
          <a:xfrm>
            <a:off x="5404116" y="3756189"/>
            <a:ext cx="1055884" cy="369332"/>
          </a:xfrm>
          <a:prstGeom prst="rect">
            <a:avLst/>
          </a:prstGeom>
          <a:noFill/>
        </p:spPr>
        <p:txBody>
          <a:bodyPr wrap="square" rtlCol="0">
            <a:spAutoFit/>
          </a:bodyPr>
          <a:lstStyle/>
          <a:p>
            <a:r>
              <a:rPr lang="en-US" dirty="0"/>
              <a:t>  1    2</a:t>
            </a:r>
          </a:p>
        </p:txBody>
      </p:sp>
      <p:sp>
        <p:nvSpPr>
          <p:cNvPr id="25" name="TextBox 24">
            <a:extLst>
              <a:ext uri="{FF2B5EF4-FFF2-40B4-BE49-F238E27FC236}">
                <a16:creationId xmlns:a16="http://schemas.microsoft.com/office/drawing/2014/main" id="{BFAD9F8A-AB5F-45CC-87D4-FADDB89C80F5}"/>
              </a:ext>
            </a:extLst>
          </p:cNvPr>
          <p:cNvSpPr txBox="1"/>
          <p:nvPr/>
        </p:nvSpPr>
        <p:spPr>
          <a:xfrm>
            <a:off x="5479825" y="4105787"/>
            <a:ext cx="953869" cy="369332"/>
          </a:xfrm>
          <a:prstGeom prst="rect">
            <a:avLst/>
          </a:prstGeom>
          <a:noFill/>
        </p:spPr>
        <p:txBody>
          <a:bodyPr wrap="square" rtlCol="0">
            <a:spAutoFit/>
          </a:bodyPr>
          <a:lstStyle/>
          <a:p>
            <a:r>
              <a:rPr lang="en-US" dirty="0"/>
              <a:t> 0    2</a:t>
            </a:r>
          </a:p>
        </p:txBody>
      </p:sp>
      <p:sp>
        <p:nvSpPr>
          <p:cNvPr id="26" name="TextBox 25">
            <a:extLst>
              <a:ext uri="{FF2B5EF4-FFF2-40B4-BE49-F238E27FC236}">
                <a16:creationId xmlns:a16="http://schemas.microsoft.com/office/drawing/2014/main" id="{8816FA42-CE7F-46CD-9E8B-6A1D6C443DBF}"/>
              </a:ext>
            </a:extLst>
          </p:cNvPr>
          <p:cNvSpPr txBox="1"/>
          <p:nvPr/>
        </p:nvSpPr>
        <p:spPr>
          <a:xfrm>
            <a:off x="1888002" y="3698658"/>
            <a:ext cx="269716" cy="369332"/>
          </a:xfrm>
          <a:prstGeom prst="rect">
            <a:avLst/>
          </a:prstGeom>
          <a:noFill/>
        </p:spPr>
        <p:txBody>
          <a:bodyPr wrap="square" rtlCol="0">
            <a:spAutoFit/>
          </a:bodyPr>
          <a:lstStyle/>
          <a:p>
            <a:r>
              <a:rPr lang="en-US" dirty="0"/>
              <a:t>0</a:t>
            </a:r>
          </a:p>
        </p:txBody>
      </p:sp>
      <p:sp>
        <p:nvSpPr>
          <p:cNvPr id="27" name="TextBox 26">
            <a:extLst>
              <a:ext uri="{FF2B5EF4-FFF2-40B4-BE49-F238E27FC236}">
                <a16:creationId xmlns:a16="http://schemas.microsoft.com/office/drawing/2014/main" id="{A1B08052-7F01-4E5B-A228-6B86E844BD54}"/>
              </a:ext>
            </a:extLst>
          </p:cNvPr>
          <p:cNvSpPr txBox="1"/>
          <p:nvPr/>
        </p:nvSpPr>
        <p:spPr>
          <a:xfrm>
            <a:off x="5479825" y="4441519"/>
            <a:ext cx="953869" cy="369332"/>
          </a:xfrm>
          <a:prstGeom prst="rect">
            <a:avLst/>
          </a:prstGeom>
          <a:noFill/>
        </p:spPr>
        <p:txBody>
          <a:bodyPr wrap="square" rtlCol="0">
            <a:spAutoFit/>
          </a:bodyPr>
          <a:lstStyle/>
          <a:p>
            <a:r>
              <a:rPr lang="en-US" dirty="0"/>
              <a:t> 0    3</a:t>
            </a:r>
          </a:p>
        </p:txBody>
      </p:sp>
      <p:sp>
        <p:nvSpPr>
          <p:cNvPr id="28" name="TextBox 27">
            <a:extLst>
              <a:ext uri="{FF2B5EF4-FFF2-40B4-BE49-F238E27FC236}">
                <a16:creationId xmlns:a16="http://schemas.microsoft.com/office/drawing/2014/main" id="{08D093C7-1FB5-4BDC-9258-93F54CAFC565}"/>
              </a:ext>
            </a:extLst>
          </p:cNvPr>
          <p:cNvSpPr txBox="1"/>
          <p:nvPr/>
        </p:nvSpPr>
        <p:spPr>
          <a:xfrm>
            <a:off x="1230161" y="2762935"/>
            <a:ext cx="2335341" cy="369332"/>
          </a:xfrm>
          <a:prstGeom prst="rect">
            <a:avLst/>
          </a:prstGeom>
          <a:noFill/>
        </p:spPr>
        <p:txBody>
          <a:bodyPr wrap="square" rtlCol="0">
            <a:spAutoFit/>
          </a:bodyPr>
          <a:lstStyle/>
          <a:p>
            <a:r>
              <a:rPr lang="en-US" dirty="0"/>
              <a:t>0   1   2   3   4    5    6</a:t>
            </a:r>
          </a:p>
        </p:txBody>
      </p:sp>
      <p:sp>
        <p:nvSpPr>
          <p:cNvPr id="29" name="TextBox 28">
            <a:extLst>
              <a:ext uri="{FF2B5EF4-FFF2-40B4-BE49-F238E27FC236}">
                <a16:creationId xmlns:a16="http://schemas.microsoft.com/office/drawing/2014/main" id="{77770E30-EC5D-4217-8C20-F485DCEA7F37}"/>
              </a:ext>
            </a:extLst>
          </p:cNvPr>
          <p:cNvSpPr txBox="1"/>
          <p:nvPr/>
        </p:nvSpPr>
        <p:spPr>
          <a:xfrm>
            <a:off x="2218021" y="3698658"/>
            <a:ext cx="269716" cy="369332"/>
          </a:xfrm>
          <a:prstGeom prst="rect">
            <a:avLst/>
          </a:prstGeom>
          <a:noFill/>
        </p:spPr>
        <p:txBody>
          <a:bodyPr wrap="square" rtlCol="0">
            <a:spAutoFit/>
          </a:bodyPr>
          <a:lstStyle/>
          <a:p>
            <a:r>
              <a:rPr lang="en-US" dirty="0"/>
              <a:t>1</a:t>
            </a:r>
          </a:p>
        </p:txBody>
      </p:sp>
      <p:sp>
        <p:nvSpPr>
          <p:cNvPr id="30" name="TextBox 29">
            <a:extLst>
              <a:ext uri="{FF2B5EF4-FFF2-40B4-BE49-F238E27FC236}">
                <a16:creationId xmlns:a16="http://schemas.microsoft.com/office/drawing/2014/main" id="{E39BF222-DF57-4B44-B6F5-813A70C3314B}"/>
              </a:ext>
            </a:extLst>
          </p:cNvPr>
          <p:cNvSpPr txBox="1"/>
          <p:nvPr/>
        </p:nvSpPr>
        <p:spPr>
          <a:xfrm>
            <a:off x="5480921" y="4778111"/>
            <a:ext cx="953869" cy="369332"/>
          </a:xfrm>
          <a:prstGeom prst="rect">
            <a:avLst/>
          </a:prstGeom>
          <a:noFill/>
        </p:spPr>
        <p:txBody>
          <a:bodyPr wrap="square" rtlCol="0">
            <a:spAutoFit/>
          </a:bodyPr>
          <a:lstStyle/>
          <a:p>
            <a:r>
              <a:rPr lang="en-US" dirty="0"/>
              <a:t> 1    4</a:t>
            </a:r>
          </a:p>
        </p:txBody>
      </p:sp>
      <p:sp>
        <p:nvSpPr>
          <p:cNvPr id="31" name="TextBox 30">
            <a:extLst>
              <a:ext uri="{FF2B5EF4-FFF2-40B4-BE49-F238E27FC236}">
                <a16:creationId xmlns:a16="http://schemas.microsoft.com/office/drawing/2014/main" id="{40E25A76-C5A6-4AB6-836D-749C8CCFE5E9}"/>
              </a:ext>
            </a:extLst>
          </p:cNvPr>
          <p:cNvSpPr txBox="1"/>
          <p:nvPr/>
        </p:nvSpPr>
        <p:spPr>
          <a:xfrm>
            <a:off x="2580938" y="3699752"/>
            <a:ext cx="269716" cy="369332"/>
          </a:xfrm>
          <a:prstGeom prst="rect">
            <a:avLst/>
          </a:prstGeom>
          <a:noFill/>
        </p:spPr>
        <p:txBody>
          <a:bodyPr wrap="square" rtlCol="0">
            <a:spAutoFit/>
          </a:bodyPr>
          <a:lstStyle/>
          <a:p>
            <a:r>
              <a:rPr lang="en-US" dirty="0"/>
              <a:t>2</a:t>
            </a:r>
          </a:p>
        </p:txBody>
      </p:sp>
      <p:sp>
        <p:nvSpPr>
          <p:cNvPr id="32" name="TextBox 31">
            <a:extLst>
              <a:ext uri="{FF2B5EF4-FFF2-40B4-BE49-F238E27FC236}">
                <a16:creationId xmlns:a16="http://schemas.microsoft.com/office/drawing/2014/main" id="{EDB28119-0461-40AC-8163-D0B7FF33C641}"/>
              </a:ext>
            </a:extLst>
          </p:cNvPr>
          <p:cNvSpPr txBox="1"/>
          <p:nvPr/>
        </p:nvSpPr>
        <p:spPr>
          <a:xfrm>
            <a:off x="5479825" y="5094509"/>
            <a:ext cx="953869" cy="369332"/>
          </a:xfrm>
          <a:prstGeom prst="rect">
            <a:avLst/>
          </a:prstGeom>
          <a:noFill/>
        </p:spPr>
        <p:txBody>
          <a:bodyPr wrap="square" rtlCol="0">
            <a:spAutoFit/>
          </a:bodyPr>
          <a:lstStyle/>
          <a:p>
            <a:r>
              <a:rPr lang="en-US" dirty="0"/>
              <a:t> 2    5</a:t>
            </a:r>
          </a:p>
        </p:txBody>
      </p:sp>
      <p:sp>
        <p:nvSpPr>
          <p:cNvPr id="35" name="TextBox 34">
            <a:extLst>
              <a:ext uri="{FF2B5EF4-FFF2-40B4-BE49-F238E27FC236}">
                <a16:creationId xmlns:a16="http://schemas.microsoft.com/office/drawing/2014/main" id="{587B2916-EB3F-44F4-ABAE-F7F2591B89B6}"/>
              </a:ext>
            </a:extLst>
          </p:cNvPr>
          <p:cNvSpPr txBox="1"/>
          <p:nvPr/>
        </p:nvSpPr>
        <p:spPr>
          <a:xfrm>
            <a:off x="5505036" y="5437242"/>
            <a:ext cx="954964" cy="369332"/>
          </a:xfrm>
          <a:prstGeom prst="rect">
            <a:avLst/>
          </a:prstGeom>
          <a:noFill/>
        </p:spPr>
        <p:txBody>
          <a:bodyPr wrap="square" rtlCol="0">
            <a:spAutoFit/>
          </a:bodyPr>
          <a:lstStyle/>
          <a:p>
            <a:r>
              <a:rPr lang="en-US" dirty="0"/>
              <a:t> 1    5</a:t>
            </a:r>
          </a:p>
        </p:txBody>
      </p:sp>
      <p:sp>
        <p:nvSpPr>
          <p:cNvPr id="37" name="TextBox 36">
            <a:extLst>
              <a:ext uri="{FF2B5EF4-FFF2-40B4-BE49-F238E27FC236}">
                <a16:creationId xmlns:a16="http://schemas.microsoft.com/office/drawing/2014/main" id="{92E23D5C-48B5-49A1-988D-9CF50D7C1EDC}"/>
              </a:ext>
            </a:extLst>
          </p:cNvPr>
          <p:cNvSpPr txBox="1"/>
          <p:nvPr/>
        </p:nvSpPr>
        <p:spPr>
          <a:xfrm>
            <a:off x="2924653" y="3694487"/>
            <a:ext cx="269716" cy="369332"/>
          </a:xfrm>
          <a:prstGeom prst="rect">
            <a:avLst/>
          </a:prstGeom>
          <a:noFill/>
        </p:spPr>
        <p:txBody>
          <a:bodyPr wrap="square" rtlCol="0">
            <a:spAutoFit/>
          </a:bodyPr>
          <a:lstStyle/>
          <a:p>
            <a:r>
              <a:rPr lang="en-US" dirty="0"/>
              <a:t>2</a:t>
            </a:r>
          </a:p>
        </p:txBody>
      </p:sp>
      <p:sp>
        <p:nvSpPr>
          <p:cNvPr id="38" name="TextBox 37">
            <a:extLst>
              <a:ext uri="{FF2B5EF4-FFF2-40B4-BE49-F238E27FC236}">
                <a16:creationId xmlns:a16="http://schemas.microsoft.com/office/drawing/2014/main" id="{9299ED5B-74E6-499C-B23F-D250420A08D8}"/>
              </a:ext>
            </a:extLst>
          </p:cNvPr>
          <p:cNvSpPr txBox="1"/>
          <p:nvPr/>
        </p:nvSpPr>
        <p:spPr>
          <a:xfrm>
            <a:off x="5524773" y="5763995"/>
            <a:ext cx="954964" cy="369332"/>
          </a:xfrm>
          <a:prstGeom prst="rect">
            <a:avLst/>
          </a:prstGeom>
          <a:noFill/>
        </p:spPr>
        <p:txBody>
          <a:bodyPr wrap="square" rtlCol="0">
            <a:spAutoFit/>
          </a:bodyPr>
          <a:lstStyle/>
          <a:p>
            <a:r>
              <a:rPr lang="en-US" dirty="0"/>
              <a:t> 2    6</a:t>
            </a:r>
          </a:p>
        </p:txBody>
      </p:sp>
      <p:sp>
        <p:nvSpPr>
          <p:cNvPr id="39" name="TextBox 38">
            <a:extLst>
              <a:ext uri="{FF2B5EF4-FFF2-40B4-BE49-F238E27FC236}">
                <a16:creationId xmlns:a16="http://schemas.microsoft.com/office/drawing/2014/main" id="{0900C18F-7110-4839-A43F-6292A060D91B}"/>
              </a:ext>
            </a:extLst>
          </p:cNvPr>
          <p:cNvSpPr txBox="1"/>
          <p:nvPr/>
        </p:nvSpPr>
        <p:spPr>
          <a:xfrm>
            <a:off x="3240975" y="3694487"/>
            <a:ext cx="269716" cy="369332"/>
          </a:xfrm>
          <a:prstGeom prst="rect">
            <a:avLst/>
          </a:prstGeom>
          <a:noFill/>
        </p:spPr>
        <p:txBody>
          <a:bodyPr wrap="square" rtlCol="0">
            <a:spAutoFit/>
          </a:bodyPr>
          <a:lstStyle/>
          <a:p>
            <a:r>
              <a:rPr lang="en-US" dirty="0"/>
              <a:t>3</a:t>
            </a:r>
          </a:p>
        </p:txBody>
      </p:sp>
      <p:sp>
        <p:nvSpPr>
          <p:cNvPr id="40" name="TextBox 39">
            <a:extLst>
              <a:ext uri="{FF2B5EF4-FFF2-40B4-BE49-F238E27FC236}">
                <a16:creationId xmlns:a16="http://schemas.microsoft.com/office/drawing/2014/main" id="{B78B9D97-7584-4E54-A78B-01BFFFE777B0}"/>
              </a:ext>
            </a:extLst>
          </p:cNvPr>
          <p:cNvSpPr txBox="1"/>
          <p:nvPr/>
        </p:nvSpPr>
        <p:spPr>
          <a:xfrm>
            <a:off x="5524773" y="6079993"/>
            <a:ext cx="954964" cy="369332"/>
          </a:xfrm>
          <a:prstGeom prst="rect">
            <a:avLst/>
          </a:prstGeom>
          <a:noFill/>
        </p:spPr>
        <p:txBody>
          <a:bodyPr wrap="square" rtlCol="0">
            <a:spAutoFit/>
          </a:bodyPr>
          <a:lstStyle/>
          <a:p>
            <a:r>
              <a:rPr lang="en-US" dirty="0"/>
              <a:t> 3    7</a:t>
            </a:r>
          </a:p>
        </p:txBody>
      </p:sp>
    </p:spTree>
    <p:extLst>
      <p:ext uri="{BB962C8B-B14F-4D97-AF65-F5344CB8AC3E}">
        <p14:creationId xmlns:p14="http://schemas.microsoft.com/office/powerpoint/2010/main" val="291764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down)">
                                      <p:cBhvr>
                                        <p:cTn id="34" dur="290">
                                          <p:stCondLst>
                                            <p:cond delay="0"/>
                                          </p:stCondLst>
                                        </p:cTn>
                                        <p:tgtEl>
                                          <p:spTgt spid="5"/>
                                        </p:tgtEl>
                                      </p:cBhvr>
                                    </p:animEffect>
                                    <p:anim calcmode="lin" valueType="num">
                                      <p:cBhvr>
                                        <p:cTn id="35"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6"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7"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38"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39"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40" dur="13">
                                          <p:stCondLst>
                                            <p:cond delay="325"/>
                                          </p:stCondLst>
                                        </p:cTn>
                                        <p:tgtEl>
                                          <p:spTgt spid="5"/>
                                        </p:tgtEl>
                                      </p:cBhvr>
                                      <p:to x="100000" y="60000"/>
                                    </p:animScale>
                                    <p:animScale>
                                      <p:cBhvr>
                                        <p:cTn id="41" dur="83" decel="50000">
                                          <p:stCondLst>
                                            <p:cond delay="338"/>
                                          </p:stCondLst>
                                        </p:cTn>
                                        <p:tgtEl>
                                          <p:spTgt spid="5"/>
                                        </p:tgtEl>
                                      </p:cBhvr>
                                      <p:to x="100000" y="100000"/>
                                    </p:animScale>
                                    <p:animScale>
                                      <p:cBhvr>
                                        <p:cTn id="42" dur="13">
                                          <p:stCondLst>
                                            <p:cond delay="656"/>
                                          </p:stCondLst>
                                        </p:cTn>
                                        <p:tgtEl>
                                          <p:spTgt spid="5"/>
                                        </p:tgtEl>
                                      </p:cBhvr>
                                      <p:to x="100000" y="80000"/>
                                    </p:animScale>
                                    <p:animScale>
                                      <p:cBhvr>
                                        <p:cTn id="43" dur="83" decel="50000">
                                          <p:stCondLst>
                                            <p:cond delay="669"/>
                                          </p:stCondLst>
                                        </p:cTn>
                                        <p:tgtEl>
                                          <p:spTgt spid="5"/>
                                        </p:tgtEl>
                                      </p:cBhvr>
                                      <p:to x="100000" y="100000"/>
                                    </p:animScale>
                                    <p:animScale>
                                      <p:cBhvr>
                                        <p:cTn id="44" dur="13">
                                          <p:stCondLst>
                                            <p:cond delay="821"/>
                                          </p:stCondLst>
                                        </p:cTn>
                                        <p:tgtEl>
                                          <p:spTgt spid="5"/>
                                        </p:tgtEl>
                                      </p:cBhvr>
                                      <p:to x="100000" y="90000"/>
                                    </p:animScale>
                                    <p:animScale>
                                      <p:cBhvr>
                                        <p:cTn id="45" dur="83" decel="50000">
                                          <p:stCondLst>
                                            <p:cond delay="834"/>
                                          </p:stCondLst>
                                        </p:cTn>
                                        <p:tgtEl>
                                          <p:spTgt spid="5"/>
                                        </p:tgtEl>
                                      </p:cBhvr>
                                      <p:to x="100000" y="100000"/>
                                    </p:animScale>
                                    <p:animScale>
                                      <p:cBhvr>
                                        <p:cTn id="46" dur="13">
                                          <p:stCondLst>
                                            <p:cond delay="904"/>
                                          </p:stCondLst>
                                        </p:cTn>
                                        <p:tgtEl>
                                          <p:spTgt spid="5"/>
                                        </p:tgtEl>
                                      </p:cBhvr>
                                      <p:to x="100000" y="95000"/>
                                    </p:animScale>
                                    <p:animScale>
                                      <p:cBhvr>
                                        <p:cTn id="47" dur="83" decel="50000">
                                          <p:stCondLst>
                                            <p:cond delay="917"/>
                                          </p:stCondLst>
                                        </p:cTn>
                                        <p:tgtEl>
                                          <p:spTgt spid="5"/>
                                        </p:tgtEl>
                                      </p:cBhvr>
                                      <p:to x="100000" y="100000"/>
                                    </p:animScale>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down)">
                                      <p:cBhvr>
                                        <p:cTn id="52" dur="290">
                                          <p:stCondLst>
                                            <p:cond delay="0"/>
                                          </p:stCondLst>
                                        </p:cTn>
                                        <p:tgtEl>
                                          <p:spTgt spid="23"/>
                                        </p:tgtEl>
                                      </p:cBhvr>
                                    </p:animEffect>
                                    <p:anim calcmode="lin" valueType="num">
                                      <p:cBhvr>
                                        <p:cTn id="53" dur="911"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54" dur="332"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55" dur="332" tmFilter="0, 0; 0.125,0.2665; 0.25,0.4; 0.375,0.465; 0.5,0.5;  0.625,0.535; 0.75,0.6; 0.875,0.7335; 1,1">
                                          <p:stCondLst>
                                            <p:cond delay="332"/>
                                          </p:stCondLst>
                                        </p:cTn>
                                        <p:tgtEl>
                                          <p:spTgt spid="23"/>
                                        </p:tgtEl>
                                        <p:attrNameLst>
                                          <p:attrName>ppt_y</p:attrName>
                                        </p:attrNameLst>
                                      </p:cBhvr>
                                      <p:tavLst>
                                        <p:tav tm="0" fmla="#ppt_y-sin(pi*$)/9">
                                          <p:val>
                                            <p:fltVal val="0"/>
                                          </p:val>
                                        </p:tav>
                                        <p:tav tm="100000">
                                          <p:val>
                                            <p:fltVal val="1"/>
                                          </p:val>
                                        </p:tav>
                                      </p:tavLst>
                                    </p:anim>
                                    <p:anim calcmode="lin" valueType="num">
                                      <p:cBhvr>
                                        <p:cTn id="56" dur="166" tmFilter="0, 0; 0.125,0.2665; 0.25,0.4; 0.375,0.465; 0.5,0.5;  0.625,0.535; 0.75,0.6; 0.875,0.7335; 1,1">
                                          <p:stCondLst>
                                            <p:cond delay="662"/>
                                          </p:stCondLst>
                                        </p:cTn>
                                        <p:tgtEl>
                                          <p:spTgt spid="23"/>
                                        </p:tgtEl>
                                        <p:attrNameLst>
                                          <p:attrName>ppt_y</p:attrName>
                                        </p:attrNameLst>
                                      </p:cBhvr>
                                      <p:tavLst>
                                        <p:tav tm="0" fmla="#ppt_y-sin(pi*$)/27">
                                          <p:val>
                                            <p:fltVal val="0"/>
                                          </p:val>
                                        </p:tav>
                                        <p:tav tm="100000">
                                          <p:val>
                                            <p:fltVal val="1"/>
                                          </p:val>
                                        </p:tav>
                                      </p:tavLst>
                                    </p:anim>
                                    <p:anim calcmode="lin" valueType="num">
                                      <p:cBhvr>
                                        <p:cTn id="57" dur="82" tmFilter="0, 0; 0.125,0.2665; 0.25,0.4; 0.375,0.465; 0.5,0.5;  0.625,0.535; 0.75,0.6; 0.875,0.7335; 1,1">
                                          <p:stCondLst>
                                            <p:cond delay="828"/>
                                          </p:stCondLst>
                                        </p:cTn>
                                        <p:tgtEl>
                                          <p:spTgt spid="23"/>
                                        </p:tgtEl>
                                        <p:attrNameLst>
                                          <p:attrName>ppt_y</p:attrName>
                                        </p:attrNameLst>
                                      </p:cBhvr>
                                      <p:tavLst>
                                        <p:tav tm="0" fmla="#ppt_y-sin(pi*$)/81">
                                          <p:val>
                                            <p:fltVal val="0"/>
                                          </p:val>
                                        </p:tav>
                                        <p:tav tm="100000">
                                          <p:val>
                                            <p:fltVal val="1"/>
                                          </p:val>
                                        </p:tav>
                                      </p:tavLst>
                                    </p:anim>
                                    <p:animScale>
                                      <p:cBhvr>
                                        <p:cTn id="58" dur="13">
                                          <p:stCondLst>
                                            <p:cond delay="325"/>
                                          </p:stCondLst>
                                        </p:cTn>
                                        <p:tgtEl>
                                          <p:spTgt spid="23"/>
                                        </p:tgtEl>
                                      </p:cBhvr>
                                      <p:to x="100000" y="60000"/>
                                    </p:animScale>
                                    <p:animScale>
                                      <p:cBhvr>
                                        <p:cTn id="59" dur="83" decel="50000">
                                          <p:stCondLst>
                                            <p:cond delay="338"/>
                                          </p:stCondLst>
                                        </p:cTn>
                                        <p:tgtEl>
                                          <p:spTgt spid="23"/>
                                        </p:tgtEl>
                                      </p:cBhvr>
                                      <p:to x="100000" y="100000"/>
                                    </p:animScale>
                                    <p:animScale>
                                      <p:cBhvr>
                                        <p:cTn id="60" dur="13">
                                          <p:stCondLst>
                                            <p:cond delay="656"/>
                                          </p:stCondLst>
                                        </p:cTn>
                                        <p:tgtEl>
                                          <p:spTgt spid="23"/>
                                        </p:tgtEl>
                                      </p:cBhvr>
                                      <p:to x="100000" y="80000"/>
                                    </p:animScale>
                                    <p:animScale>
                                      <p:cBhvr>
                                        <p:cTn id="61" dur="83" decel="50000">
                                          <p:stCondLst>
                                            <p:cond delay="669"/>
                                          </p:stCondLst>
                                        </p:cTn>
                                        <p:tgtEl>
                                          <p:spTgt spid="23"/>
                                        </p:tgtEl>
                                      </p:cBhvr>
                                      <p:to x="100000" y="100000"/>
                                    </p:animScale>
                                    <p:animScale>
                                      <p:cBhvr>
                                        <p:cTn id="62" dur="13">
                                          <p:stCondLst>
                                            <p:cond delay="821"/>
                                          </p:stCondLst>
                                        </p:cTn>
                                        <p:tgtEl>
                                          <p:spTgt spid="23"/>
                                        </p:tgtEl>
                                      </p:cBhvr>
                                      <p:to x="100000" y="90000"/>
                                    </p:animScale>
                                    <p:animScale>
                                      <p:cBhvr>
                                        <p:cTn id="63" dur="83" decel="50000">
                                          <p:stCondLst>
                                            <p:cond delay="834"/>
                                          </p:stCondLst>
                                        </p:cTn>
                                        <p:tgtEl>
                                          <p:spTgt spid="23"/>
                                        </p:tgtEl>
                                      </p:cBhvr>
                                      <p:to x="100000" y="100000"/>
                                    </p:animScale>
                                    <p:animScale>
                                      <p:cBhvr>
                                        <p:cTn id="64" dur="13">
                                          <p:stCondLst>
                                            <p:cond delay="904"/>
                                          </p:stCondLst>
                                        </p:cTn>
                                        <p:tgtEl>
                                          <p:spTgt spid="23"/>
                                        </p:tgtEl>
                                      </p:cBhvr>
                                      <p:to x="100000" y="95000"/>
                                    </p:animScale>
                                    <p:animScale>
                                      <p:cBhvr>
                                        <p:cTn id="65" dur="83" decel="50000">
                                          <p:stCondLst>
                                            <p:cond delay="917"/>
                                          </p:stCondLst>
                                        </p:cTn>
                                        <p:tgtEl>
                                          <p:spTgt spid="23"/>
                                        </p:tgtEl>
                                      </p:cBhvr>
                                      <p:to x="100000" y="100000"/>
                                    </p:animScale>
                                  </p:childTnLst>
                                </p:cTn>
                              </p:par>
                              <p:par>
                                <p:cTn id="66" presetID="10" presetClass="entr" presetSubtype="0" fill="hold" grpId="0"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5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childTnLst>
                                </p:cTn>
                              </p:par>
                            </p:childTnLst>
                          </p:cTn>
                        </p:par>
                      </p:childTnLst>
                    </p:cTn>
                  </p:par>
                  <p:par>
                    <p:cTn id="74" fill="hold">
                      <p:stCondLst>
                        <p:cond delay="indefinite"/>
                      </p:stCondLst>
                      <p:childTnLst>
                        <p:par>
                          <p:cTn id="75" fill="hold">
                            <p:stCondLst>
                              <p:cond delay="0"/>
                            </p:stCondLst>
                            <p:childTnLst>
                              <p:par>
                                <p:cTn id="76" presetID="26" presetClass="entr" presetSubtype="0"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down)">
                                      <p:cBhvr>
                                        <p:cTn id="78" dur="290">
                                          <p:stCondLst>
                                            <p:cond delay="0"/>
                                          </p:stCondLst>
                                        </p:cTn>
                                        <p:tgtEl>
                                          <p:spTgt spid="26"/>
                                        </p:tgtEl>
                                      </p:cBhvr>
                                    </p:animEffect>
                                    <p:anim calcmode="lin" valueType="num">
                                      <p:cBhvr>
                                        <p:cTn id="79" dur="911"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80" dur="332"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81" dur="332" tmFilter="0, 0; 0.125,0.2665; 0.25,0.4; 0.375,0.465; 0.5,0.5;  0.625,0.535; 0.75,0.6; 0.875,0.7335; 1,1">
                                          <p:stCondLst>
                                            <p:cond delay="332"/>
                                          </p:stCondLst>
                                        </p:cTn>
                                        <p:tgtEl>
                                          <p:spTgt spid="26"/>
                                        </p:tgtEl>
                                        <p:attrNameLst>
                                          <p:attrName>ppt_y</p:attrName>
                                        </p:attrNameLst>
                                      </p:cBhvr>
                                      <p:tavLst>
                                        <p:tav tm="0" fmla="#ppt_y-sin(pi*$)/9">
                                          <p:val>
                                            <p:fltVal val="0"/>
                                          </p:val>
                                        </p:tav>
                                        <p:tav tm="100000">
                                          <p:val>
                                            <p:fltVal val="1"/>
                                          </p:val>
                                        </p:tav>
                                      </p:tavLst>
                                    </p:anim>
                                    <p:anim calcmode="lin" valueType="num">
                                      <p:cBhvr>
                                        <p:cTn id="82" dur="166" tmFilter="0, 0; 0.125,0.2665; 0.25,0.4; 0.375,0.465; 0.5,0.5;  0.625,0.535; 0.75,0.6; 0.875,0.7335; 1,1">
                                          <p:stCondLst>
                                            <p:cond delay="662"/>
                                          </p:stCondLst>
                                        </p:cTn>
                                        <p:tgtEl>
                                          <p:spTgt spid="26"/>
                                        </p:tgtEl>
                                        <p:attrNameLst>
                                          <p:attrName>ppt_y</p:attrName>
                                        </p:attrNameLst>
                                      </p:cBhvr>
                                      <p:tavLst>
                                        <p:tav tm="0" fmla="#ppt_y-sin(pi*$)/27">
                                          <p:val>
                                            <p:fltVal val="0"/>
                                          </p:val>
                                        </p:tav>
                                        <p:tav tm="100000">
                                          <p:val>
                                            <p:fltVal val="1"/>
                                          </p:val>
                                        </p:tav>
                                      </p:tavLst>
                                    </p:anim>
                                    <p:anim calcmode="lin" valueType="num">
                                      <p:cBhvr>
                                        <p:cTn id="83" dur="82" tmFilter="0, 0; 0.125,0.2665; 0.25,0.4; 0.375,0.465; 0.5,0.5;  0.625,0.535; 0.75,0.6; 0.875,0.7335; 1,1">
                                          <p:stCondLst>
                                            <p:cond delay="828"/>
                                          </p:stCondLst>
                                        </p:cTn>
                                        <p:tgtEl>
                                          <p:spTgt spid="26"/>
                                        </p:tgtEl>
                                        <p:attrNameLst>
                                          <p:attrName>ppt_y</p:attrName>
                                        </p:attrNameLst>
                                      </p:cBhvr>
                                      <p:tavLst>
                                        <p:tav tm="0" fmla="#ppt_y-sin(pi*$)/81">
                                          <p:val>
                                            <p:fltVal val="0"/>
                                          </p:val>
                                        </p:tav>
                                        <p:tav tm="100000">
                                          <p:val>
                                            <p:fltVal val="1"/>
                                          </p:val>
                                        </p:tav>
                                      </p:tavLst>
                                    </p:anim>
                                    <p:animScale>
                                      <p:cBhvr>
                                        <p:cTn id="84" dur="13">
                                          <p:stCondLst>
                                            <p:cond delay="325"/>
                                          </p:stCondLst>
                                        </p:cTn>
                                        <p:tgtEl>
                                          <p:spTgt spid="26"/>
                                        </p:tgtEl>
                                      </p:cBhvr>
                                      <p:to x="100000" y="60000"/>
                                    </p:animScale>
                                    <p:animScale>
                                      <p:cBhvr>
                                        <p:cTn id="85" dur="83" decel="50000">
                                          <p:stCondLst>
                                            <p:cond delay="338"/>
                                          </p:stCondLst>
                                        </p:cTn>
                                        <p:tgtEl>
                                          <p:spTgt spid="26"/>
                                        </p:tgtEl>
                                      </p:cBhvr>
                                      <p:to x="100000" y="100000"/>
                                    </p:animScale>
                                    <p:animScale>
                                      <p:cBhvr>
                                        <p:cTn id="86" dur="13">
                                          <p:stCondLst>
                                            <p:cond delay="656"/>
                                          </p:stCondLst>
                                        </p:cTn>
                                        <p:tgtEl>
                                          <p:spTgt spid="26"/>
                                        </p:tgtEl>
                                      </p:cBhvr>
                                      <p:to x="100000" y="80000"/>
                                    </p:animScale>
                                    <p:animScale>
                                      <p:cBhvr>
                                        <p:cTn id="87" dur="83" decel="50000">
                                          <p:stCondLst>
                                            <p:cond delay="669"/>
                                          </p:stCondLst>
                                        </p:cTn>
                                        <p:tgtEl>
                                          <p:spTgt spid="26"/>
                                        </p:tgtEl>
                                      </p:cBhvr>
                                      <p:to x="100000" y="100000"/>
                                    </p:animScale>
                                    <p:animScale>
                                      <p:cBhvr>
                                        <p:cTn id="88" dur="13">
                                          <p:stCondLst>
                                            <p:cond delay="821"/>
                                          </p:stCondLst>
                                        </p:cTn>
                                        <p:tgtEl>
                                          <p:spTgt spid="26"/>
                                        </p:tgtEl>
                                      </p:cBhvr>
                                      <p:to x="100000" y="90000"/>
                                    </p:animScale>
                                    <p:animScale>
                                      <p:cBhvr>
                                        <p:cTn id="89" dur="83" decel="50000">
                                          <p:stCondLst>
                                            <p:cond delay="834"/>
                                          </p:stCondLst>
                                        </p:cTn>
                                        <p:tgtEl>
                                          <p:spTgt spid="26"/>
                                        </p:tgtEl>
                                      </p:cBhvr>
                                      <p:to x="100000" y="100000"/>
                                    </p:animScale>
                                    <p:animScale>
                                      <p:cBhvr>
                                        <p:cTn id="90" dur="13">
                                          <p:stCondLst>
                                            <p:cond delay="904"/>
                                          </p:stCondLst>
                                        </p:cTn>
                                        <p:tgtEl>
                                          <p:spTgt spid="26"/>
                                        </p:tgtEl>
                                      </p:cBhvr>
                                      <p:to x="100000" y="95000"/>
                                    </p:animScale>
                                    <p:animScale>
                                      <p:cBhvr>
                                        <p:cTn id="91" dur="83" decel="50000">
                                          <p:stCondLst>
                                            <p:cond delay="917"/>
                                          </p:stCondLst>
                                        </p:cTn>
                                        <p:tgtEl>
                                          <p:spTgt spid="26"/>
                                        </p:tgtEl>
                                      </p:cBhvr>
                                      <p:to x="100000" y="100000"/>
                                    </p:animScale>
                                  </p:childTnLst>
                                </p:cTn>
                              </p:par>
                              <p:par>
                                <p:cTn id="92" presetID="10" presetClass="entr" presetSubtype="0"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fade">
                                      <p:cBhvr>
                                        <p:cTn id="94" dur="500"/>
                                        <p:tgtEl>
                                          <p:spTgt spid="27"/>
                                        </p:tgtEl>
                                      </p:cBhvr>
                                    </p:animEffect>
                                  </p:childTnLst>
                                </p:cTn>
                              </p:par>
                            </p:childTnLst>
                          </p:cTn>
                        </p:par>
                      </p:childTnLst>
                    </p:cTn>
                  </p:par>
                  <p:par>
                    <p:cTn id="95" fill="hold">
                      <p:stCondLst>
                        <p:cond delay="indefinite"/>
                      </p:stCondLst>
                      <p:childTnLst>
                        <p:par>
                          <p:cTn id="96" fill="hold">
                            <p:stCondLst>
                              <p:cond delay="0"/>
                            </p:stCondLst>
                            <p:childTnLst>
                              <p:par>
                                <p:cTn id="97" presetID="26" presetClass="entr" presetSubtype="0" fill="hold" grpId="0" nodeType="click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wipe(down)">
                                      <p:cBhvr>
                                        <p:cTn id="99" dur="290">
                                          <p:stCondLst>
                                            <p:cond delay="0"/>
                                          </p:stCondLst>
                                        </p:cTn>
                                        <p:tgtEl>
                                          <p:spTgt spid="29"/>
                                        </p:tgtEl>
                                      </p:cBhvr>
                                    </p:animEffect>
                                    <p:anim calcmode="lin" valueType="num">
                                      <p:cBhvr>
                                        <p:cTn id="100" dur="911"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01" dur="332"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02" dur="332" tmFilter="0, 0; 0.125,0.2665; 0.25,0.4; 0.375,0.465; 0.5,0.5;  0.625,0.535; 0.75,0.6; 0.875,0.7335; 1,1">
                                          <p:stCondLst>
                                            <p:cond delay="332"/>
                                          </p:stCondLst>
                                        </p:cTn>
                                        <p:tgtEl>
                                          <p:spTgt spid="29"/>
                                        </p:tgtEl>
                                        <p:attrNameLst>
                                          <p:attrName>ppt_y</p:attrName>
                                        </p:attrNameLst>
                                      </p:cBhvr>
                                      <p:tavLst>
                                        <p:tav tm="0" fmla="#ppt_y-sin(pi*$)/9">
                                          <p:val>
                                            <p:fltVal val="0"/>
                                          </p:val>
                                        </p:tav>
                                        <p:tav tm="100000">
                                          <p:val>
                                            <p:fltVal val="1"/>
                                          </p:val>
                                        </p:tav>
                                      </p:tavLst>
                                    </p:anim>
                                    <p:anim calcmode="lin" valueType="num">
                                      <p:cBhvr>
                                        <p:cTn id="103" dur="166" tmFilter="0, 0; 0.125,0.2665; 0.25,0.4; 0.375,0.465; 0.5,0.5;  0.625,0.535; 0.75,0.6; 0.875,0.7335; 1,1">
                                          <p:stCondLst>
                                            <p:cond delay="662"/>
                                          </p:stCondLst>
                                        </p:cTn>
                                        <p:tgtEl>
                                          <p:spTgt spid="29"/>
                                        </p:tgtEl>
                                        <p:attrNameLst>
                                          <p:attrName>ppt_y</p:attrName>
                                        </p:attrNameLst>
                                      </p:cBhvr>
                                      <p:tavLst>
                                        <p:tav tm="0" fmla="#ppt_y-sin(pi*$)/27">
                                          <p:val>
                                            <p:fltVal val="0"/>
                                          </p:val>
                                        </p:tav>
                                        <p:tav tm="100000">
                                          <p:val>
                                            <p:fltVal val="1"/>
                                          </p:val>
                                        </p:tav>
                                      </p:tavLst>
                                    </p:anim>
                                    <p:anim calcmode="lin" valueType="num">
                                      <p:cBhvr>
                                        <p:cTn id="104" dur="82" tmFilter="0, 0; 0.125,0.2665; 0.25,0.4; 0.375,0.465; 0.5,0.5;  0.625,0.535; 0.75,0.6; 0.875,0.7335; 1,1">
                                          <p:stCondLst>
                                            <p:cond delay="828"/>
                                          </p:stCondLst>
                                        </p:cTn>
                                        <p:tgtEl>
                                          <p:spTgt spid="29"/>
                                        </p:tgtEl>
                                        <p:attrNameLst>
                                          <p:attrName>ppt_y</p:attrName>
                                        </p:attrNameLst>
                                      </p:cBhvr>
                                      <p:tavLst>
                                        <p:tav tm="0" fmla="#ppt_y-sin(pi*$)/81">
                                          <p:val>
                                            <p:fltVal val="0"/>
                                          </p:val>
                                        </p:tav>
                                        <p:tav tm="100000">
                                          <p:val>
                                            <p:fltVal val="1"/>
                                          </p:val>
                                        </p:tav>
                                      </p:tavLst>
                                    </p:anim>
                                    <p:animScale>
                                      <p:cBhvr>
                                        <p:cTn id="105" dur="13">
                                          <p:stCondLst>
                                            <p:cond delay="325"/>
                                          </p:stCondLst>
                                        </p:cTn>
                                        <p:tgtEl>
                                          <p:spTgt spid="29"/>
                                        </p:tgtEl>
                                      </p:cBhvr>
                                      <p:to x="100000" y="60000"/>
                                    </p:animScale>
                                    <p:animScale>
                                      <p:cBhvr>
                                        <p:cTn id="106" dur="83" decel="50000">
                                          <p:stCondLst>
                                            <p:cond delay="338"/>
                                          </p:stCondLst>
                                        </p:cTn>
                                        <p:tgtEl>
                                          <p:spTgt spid="29"/>
                                        </p:tgtEl>
                                      </p:cBhvr>
                                      <p:to x="100000" y="100000"/>
                                    </p:animScale>
                                    <p:animScale>
                                      <p:cBhvr>
                                        <p:cTn id="107" dur="13">
                                          <p:stCondLst>
                                            <p:cond delay="656"/>
                                          </p:stCondLst>
                                        </p:cTn>
                                        <p:tgtEl>
                                          <p:spTgt spid="29"/>
                                        </p:tgtEl>
                                      </p:cBhvr>
                                      <p:to x="100000" y="80000"/>
                                    </p:animScale>
                                    <p:animScale>
                                      <p:cBhvr>
                                        <p:cTn id="108" dur="83" decel="50000">
                                          <p:stCondLst>
                                            <p:cond delay="669"/>
                                          </p:stCondLst>
                                        </p:cTn>
                                        <p:tgtEl>
                                          <p:spTgt spid="29"/>
                                        </p:tgtEl>
                                      </p:cBhvr>
                                      <p:to x="100000" y="100000"/>
                                    </p:animScale>
                                    <p:animScale>
                                      <p:cBhvr>
                                        <p:cTn id="109" dur="13">
                                          <p:stCondLst>
                                            <p:cond delay="821"/>
                                          </p:stCondLst>
                                        </p:cTn>
                                        <p:tgtEl>
                                          <p:spTgt spid="29"/>
                                        </p:tgtEl>
                                      </p:cBhvr>
                                      <p:to x="100000" y="90000"/>
                                    </p:animScale>
                                    <p:animScale>
                                      <p:cBhvr>
                                        <p:cTn id="110" dur="83" decel="50000">
                                          <p:stCondLst>
                                            <p:cond delay="834"/>
                                          </p:stCondLst>
                                        </p:cTn>
                                        <p:tgtEl>
                                          <p:spTgt spid="29"/>
                                        </p:tgtEl>
                                      </p:cBhvr>
                                      <p:to x="100000" y="100000"/>
                                    </p:animScale>
                                    <p:animScale>
                                      <p:cBhvr>
                                        <p:cTn id="111" dur="13">
                                          <p:stCondLst>
                                            <p:cond delay="904"/>
                                          </p:stCondLst>
                                        </p:cTn>
                                        <p:tgtEl>
                                          <p:spTgt spid="29"/>
                                        </p:tgtEl>
                                      </p:cBhvr>
                                      <p:to x="100000" y="95000"/>
                                    </p:animScale>
                                    <p:animScale>
                                      <p:cBhvr>
                                        <p:cTn id="112" dur="83" decel="50000">
                                          <p:stCondLst>
                                            <p:cond delay="917"/>
                                          </p:stCondLst>
                                        </p:cTn>
                                        <p:tgtEl>
                                          <p:spTgt spid="29"/>
                                        </p:tgtEl>
                                      </p:cBhvr>
                                      <p:to x="100000" y="100000"/>
                                    </p:animScale>
                                  </p:childTnLst>
                                </p:cTn>
                              </p:par>
                              <p:par>
                                <p:cTn id="113" presetID="10" presetClass="entr" presetSubtype="0" fill="hold" grpId="0" nodeType="with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fade">
                                      <p:cBhvr>
                                        <p:cTn id="115" dur="500"/>
                                        <p:tgtEl>
                                          <p:spTgt spid="30"/>
                                        </p:tgtEl>
                                      </p:cBhvr>
                                    </p:animEffect>
                                  </p:childTnLst>
                                </p:cTn>
                              </p:par>
                            </p:childTnLst>
                          </p:cTn>
                        </p:par>
                      </p:childTnLst>
                    </p:cTn>
                  </p:par>
                  <p:par>
                    <p:cTn id="116" fill="hold">
                      <p:stCondLst>
                        <p:cond delay="indefinite"/>
                      </p:stCondLst>
                      <p:childTnLst>
                        <p:par>
                          <p:cTn id="117" fill="hold">
                            <p:stCondLst>
                              <p:cond delay="0"/>
                            </p:stCondLst>
                            <p:childTnLst>
                              <p:par>
                                <p:cTn id="118" presetID="26" presetClass="entr" presetSubtype="0" fill="hold" grpId="0" nodeType="clickEffect">
                                  <p:stCondLst>
                                    <p:cond delay="0"/>
                                  </p:stCondLst>
                                  <p:childTnLst>
                                    <p:set>
                                      <p:cBhvr>
                                        <p:cTn id="119" dur="1" fill="hold">
                                          <p:stCondLst>
                                            <p:cond delay="0"/>
                                          </p:stCondLst>
                                        </p:cTn>
                                        <p:tgtEl>
                                          <p:spTgt spid="31"/>
                                        </p:tgtEl>
                                        <p:attrNameLst>
                                          <p:attrName>style.visibility</p:attrName>
                                        </p:attrNameLst>
                                      </p:cBhvr>
                                      <p:to>
                                        <p:strVal val="visible"/>
                                      </p:to>
                                    </p:set>
                                    <p:animEffect transition="in" filter="wipe(down)">
                                      <p:cBhvr>
                                        <p:cTn id="120" dur="290">
                                          <p:stCondLst>
                                            <p:cond delay="0"/>
                                          </p:stCondLst>
                                        </p:cTn>
                                        <p:tgtEl>
                                          <p:spTgt spid="31"/>
                                        </p:tgtEl>
                                      </p:cBhvr>
                                    </p:animEffect>
                                    <p:anim calcmode="lin" valueType="num">
                                      <p:cBhvr>
                                        <p:cTn id="121" dur="911"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22" dur="332"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23" dur="332" tmFilter="0, 0; 0.125,0.2665; 0.25,0.4; 0.375,0.465; 0.5,0.5;  0.625,0.535; 0.75,0.6; 0.875,0.7335; 1,1">
                                          <p:stCondLst>
                                            <p:cond delay="332"/>
                                          </p:stCondLst>
                                        </p:cTn>
                                        <p:tgtEl>
                                          <p:spTgt spid="31"/>
                                        </p:tgtEl>
                                        <p:attrNameLst>
                                          <p:attrName>ppt_y</p:attrName>
                                        </p:attrNameLst>
                                      </p:cBhvr>
                                      <p:tavLst>
                                        <p:tav tm="0" fmla="#ppt_y-sin(pi*$)/9">
                                          <p:val>
                                            <p:fltVal val="0"/>
                                          </p:val>
                                        </p:tav>
                                        <p:tav tm="100000">
                                          <p:val>
                                            <p:fltVal val="1"/>
                                          </p:val>
                                        </p:tav>
                                      </p:tavLst>
                                    </p:anim>
                                    <p:anim calcmode="lin" valueType="num">
                                      <p:cBhvr>
                                        <p:cTn id="124" dur="166" tmFilter="0, 0; 0.125,0.2665; 0.25,0.4; 0.375,0.465; 0.5,0.5;  0.625,0.535; 0.75,0.6; 0.875,0.7335; 1,1">
                                          <p:stCondLst>
                                            <p:cond delay="662"/>
                                          </p:stCondLst>
                                        </p:cTn>
                                        <p:tgtEl>
                                          <p:spTgt spid="31"/>
                                        </p:tgtEl>
                                        <p:attrNameLst>
                                          <p:attrName>ppt_y</p:attrName>
                                        </p:attrNameLst>
                                      </p:cBhvr>
                                      <p:tavLst>
                                        <p:tav tm="0" fmla="#ppt_y-sin(pi*$)/27">
                                          <p:val>
                                            <p:fltVal val="0"/>
                                          </p:val>
                                        </p:tav>
                                        <p:tav tm="100000">
                                          <p:val>
                                            <p:fltVal val="1"/>
                                          </p:val>
                                        </p:tav>
                                      </p:tavLst>
                                    </p:anim>
                                    <p:anim calcmode="lin" valueType="num">
                                      <p:cBhvr>
                                        <p:cTn id="125" dur="82" tmFilter="0, 0; 0.125,0.2665; 0.25,0.4; 0.375,0.465; 0.5,0.5;  0.625,0.535; 0.75,0.6; 0.875,0.7335; 1,1">
                                          <p:stCondLst>
                                            <p:cond delay="828"/>
                                          </p:stCondLst>
                                        </p:cTn>
                                        <p:tgtEl>
                                          <p:spTgt spid="31"/>
                                        </p:tgtEl>
                                        <p:attrNameLst>
                                          <p:attrName>ppt_y</p:attrName>
                                        </p:attrNameLst>
                                      </p:cBhvr>
                                      <p:tavLst>
                                        <p:tav tm="0" fmla="#ppt_y-sin(pi*$)/81">
                                          <p:val>
                                            <p:fltVal val="0"/>
                                          </p:val>
                                        </p:tav>
                                        <p:tav tm="100000">
                                          <p:val>
                                            <p:fltVal val="1"/>
                                          </p:val>
                                        </p:tav>
                                      </p:tavLst>
                                    </p:anim>
                                    <p:animScale>
                                      <p:cBhvr>
                                        <p:cTn id="126" dur="13">
                                          <p:stCondLst>
                                            <p:cond delay="325"/>
                                          </p:stCondLst>
                                        </p:cTn>
                                        <p:tgtEl>
                                          <p:spTgt spid="31"/>
                                        </p:tgtEl>
                                      </p:cBhvr>
                                      <p:to x="100000" y="60000"/>
                                    </p:animScale>
                                    <p:animScale>
                                      <p:cBhvr>
                                        <p:cTn id="127" dur="83" decel="50000">
                                          <p:stCondLst>
                                            <p:cond delay="338"/>
                                          </p:stCondLst>
                                        </p:cTn>
                                        <p:tgtEl>
                                          <p:spTgt spid="31"/>
                                        </p:tgtEl>
                                      </p:cBhvr>
                                      <p:to x="100000" y="100000"/>
                                    </p:animScale>
                                    <p:animScale>
                                      <p:cBhvr>
                                        <p:cTn id="128" dur="13">
                                          <p:stCondLst>
                                            <p:cond delay="656"/>
                                          </p:stCondLst>
                                        </p:cTn>
                                        <p:tgtEl>
                                          <p:spTgt spid="31"/>
                                        </p:tgtEl>
                                      </p:cBhvr>
                                      <p:to x="100000" y="80000"/>
                                    </p:animScale>
                                    <p:animScale>
                                      <p:cBhvr>
                                        <p:cTn id="129" dur="83" decel="50000">
                                          <p:stCondLst>
                                            <p:cond delay="669"/>
                                          </p:stCondLst>
                                        </p:cTn>
                                        <p:tgtEl>
                                          <p:spTgt spid="31"/>
                                        </p:tgtEl>
                                      </p:cBhvr>
                                      <p:to x="100000" y="100000"/>
                                    </p:animScale>
                                    <p:animScale>
                                      <p:cBhvr>
                                        <p:cTn id="130" dur="13">
                                          <p:stCondLst>
                                            <p:cond delay="821"/>
                                          </p:stCondLst>
                                        </p:cTn>
                                        <p:tgtEl>
                                          <p:spTgt spid="31"/>
                                        </p:tgtEl>
                                      </p:cBhvr>
                                      <p:to x="100000" y="90000"/>
                                    </p:animScale>
                                    <p:animScale>
                                      <p:cBhvr>
                                        <p:cTn id="131" dur="83" decel="50000">
                                          <p:stCondLst>
                                            <p:cond delay="834"/>
                                          </p:stCondLst>
                                        </p:cTn>
                                        <p:tgtEl>
                                          <p:spTgt spid="31"/>
                                        </p:tgtEl>
                                      </p:cBhvr>
                                      <p:to x="100000" y="100000"/>
                                    </p:animScale>
                                    <p:animScale>
                                      <p:cBhvr>
                                        <p:cTn id="132" dur="13">
                                          <p:stCondLst>
                                            <p:cond delay="904"/>
                                          </p:stCondLst>
                                        </p:cTn>
                                        <p:tgtEl>
                                          <p:spTgt spid="31"/>
                                        </p:tgtEl>
                                      </p:cBhvr>
                                      <p:to x="100000" y="95000"/>
                                    </p:animScale>
                                    <p:animScale>
                                      <p:cBhvr>
                                        <p:cTn id="133" dur="83" decel="50000">
                                          <p:stCondLst>
                                            <p:cond delay="917"/>
                                          </p:stCondLst>
                                        </p:cTn>
                                        <p:tgtEl>
                                          <p:spTgt spid="31"/>
                                        </p:tgtEl>
                                      </p:cBhvr>
                                      <p:to x="100000" y="100000"/>
                                    </p:animScale>
                                  </p:childTnLst>
                                </p:cTn>
                              </p:par>
                              <p:par>
                                <p:cTn id="134" presetID="10" presetClass="entr" presetSubtype="0" fill="hold" grpId="0" nodeType="with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35"/>
                                        </p:tgtEl>
                                        <p:attrNameLst>
                                          <p:attrName>style.visibility</p:attrName>
                                        </p:attrNameLst>
                                      </p:cBhvr>
                                      <p:to>
                                        <p:strVal val="visible"/>
                                      </p:to>
                                    </p:set>
                                    <p:animEffect transition="in" filter="fade">
                                      <p:cBhvr>
                                        <p:cTn id="141" dur="500"/>
                                        <p:tgtEl>
                                          <p:spTgt spid="35"/>
                                        </p:tgtEl>
                                      </p:cBhvr>
                                    </p:animEffect>
                                  </p:childTnLst>
                                </p:cTn>
                              </p:par>
                            </p:childTnLst>
                          </p:cTn>
                        </p:par>
                      </p:childTnLst>
                    </p:cTn>
                  </p:par>
                  <p:par>
                    <p:cTn id="142" fill="hold">
                      <p:stCondLst>
                        <p:cond delay="indefinite"/>
                      </p:stCondLst>
                      <p:childTnLst>
                        <p:par>
                          <p:cTn id="143" fill="hold">
                            <p:stCondLst>
                              <p:cond delay="0"/>
                            </p:stCondLst>
                            <p:childTnLst>
                              <p:par>
                                <p:cTn id="144" presetID="26" presetClass="entr" presetSubtype="0" fill="hold" grpId="0" nodeType="clickEffect">
                                  <p:stCondLst>
                                    <p:cond delay="0"/>
                                  </p:stCondLst>
                                  <p:childTnLst>
                                    <p:set>
                                      <p:cBhvr>
                                        <p:cTn id="145" dur="1" fill="hold">
                                          <p:stCondLst>
                                            <p:cond delay="0"/>
                                          </p:stCondLst>
                                        </p:cTn>
                                        <p:tgtEl>
                                          <p:spTgt spid="37"/>
                                        </p:tgtEl>
                                        <p:attrNameLst>
                                          <p:attrName>style.visibility</p:attrName>
                                        </p:attrNameLst>
                                      </p:cBhvr>
                                      <p:to>
                                        <p:strVal val="visible"/>
                                      </p:to>
                                    </p:set>
                                    <p:animEffect transition="in" filter="wipe(down)">
                                      <p:cBhvr>
                                        <p:cTn id="146" dur="290">
                                          <p:stCondLst>
                                            <p:cond delay="0"/>
                                          </p:stCondLst>
                                        </p:cTn>
                                        <p:tgtEl>
                                          <p:spTgt spid="37"/>
                                        </p:tgtEl>
                                      </p:cBhvr>
                                    </p:animEffect>
                                    <p:anim calcmode="lin" valueType="num">
                                      <p:cBhvr>
                                        <p:cTn id="147" dur="911"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148" dur="332"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149" dur="332" tmFilter="0, 0; 0.125,0.2665; 0.25,0.4; 0.375,0.465; 0.5,0.5;  0.625,0.535; 0.75,0.6; 0.875,0.7335; 1,1">
                                          <p:stCondLst>
                                            <p:cond delay="332"/>
                                          </p:stCondLst>
                                        </p:cTn>
                                        <p:tgtEl>
                                          <p:spTgt spid="37"/>
                                        </p:tgtEl>
                                        <p:attrNameLst>
                                          <p:attrName>ppt_y</p:attrName>
                                        </p:attrNameLst>
                                      </p:cBhvr>
                                      <p:tavLst>
                                        <p:tav tm="0" fmla="#ppt_y-sin(pi*$)/9">
                                          <p:val>
                                            <p:fltVal val="0"/>
                                          </p:val>
                                        </p:tav>
                                        <p:tav tm="100000">
                                          <p:val>
                                            <p:fltVal val="1"/>
                                          </p:val>
                                        </p:tav>
                                      </p:tavLst>
                                    </p:anim>
                                    <p:anim calcmode="lin" valueType="num">
                                      <p:cBhvr>
                                        <p:cTn id="150" dur="166" tmFilter="0, 0; 0.125,0.2665; 0.25,0.4; 0.375,0.465; 0.5,0.5;  0.625,0.535; 0.75,0.6; 0.875,0.7335; 1,1">
                                          <p:stCondLst>
                                            <p:cond delay="662"/>
                                          </p:stCondLst>
                                        </p:cTn>
                                        <p:tgtEl>
                                          <p:spTgt spid="37"/>
                                        </p:tgtEl>
                                        <p:attrNameLst>
                                          <p:attrName>ppt_y</p:attrName>
                                        </p:attrNameLst>
                                      </p:cBhvr>
                                      <p:tavLst>
                                        <p:tav tm="0" fmla="#ppt_y-sin(pi*$)/27">
                                          <p:val>
                                            <p:fltVal val="0"/>
                                          </p:val>
                                        </p:tav>
                                        <p:tav tm="100000">
                                          <p:val>
                                            <p:fltVal val="1"/>
                                          </p:val>
                                        </p:tav>
                                      </p:tavLst>
                                    </p:anim>
                                    <p:anim calcmode="lin" valueType="num">
                                      <p:cBhvr>
                                        <p:cTn id="151" dur="82" tmFilter="0, 0; 0.125,0.2665; 0.25,0.4; 0.375,0.465; 0.5,0.5;  0.625,0.535; 0.75,0.6; 0.875,0.7335; 1,1">
                                          <p:stCondLst>
                                            <p:cond delay="828"/>
                                          </p:stCondLst>
                                        </p:cTn>
                                        <p:tgtEl>
                                          <p:spTgt spid="37"/>
                                        </p:tgtEl>
                                        <p:attrNameLst>
                                          <p:attrName>ppt_y</p:attrName>
                                        </p:attrNameLst>
                                      </p:cBhvr>
                                      <p:tavLst>
                                        <p:tav tm="0" fmla="#ppt_y-sin(pi*$)/81">
                                          <p:val>
                                            <p:fltVal val="0"/>
                                          </p:val>
                                        </p:tav>
                                        <p:tav tm="100000">
                                          <p:val>
                                            <p:fltVal val="1"/>
                                          </p:val>
                                        </p:tav>
                                      </p:tavLst>
                                    </p:anim>
                                    <p:animScale>
                                      <p:cBhvr>
                                        <p:cTn id="152" dur="13">
                                          <p:stCondLst>
                                            <p:cond delay="325"/>
                                          </p:stCondLst>
                                        </p:cTn>
                                        <p:tgtEl>
                                          <p:spTgt spid="37"/>
                                        </p:tgtEl>
                                      </p:cBhvr>
                                      <p:to x="100000" y="60000"/>
                                    </p:animScale>
                                    <p:animScale>
                                      <p:cBhvr>
                                        <p:cTn id="153" dur="83" decel="50000">
                                          <p:stCondLst>
                                            <p:cond delay="338"/>
                                          </p:stCondLst>
                                        </p:cTn>
                                        <p:tgtEl>
                                          <p:spTgt spid="37"/>
                                        </p:tgtEl>
                                      </p:cBhvr>
                                      <p:to x="100000" y="100000"/>
                                    </p:animScale>
                                    <p:animScale>
                                      <p:cBhvr>
                                        <p:cTn id="154" dur="13">
                                          <p:stCondLst>
                                            <p:cond delay="656"/>
                                          </p:stCondLst>
                                        </p:cTn>
                                        <p:tgtEl>
                                          <p:spTgt spid="37"/>
                                        </p:tgtEl>
                                      </p:cBhvr>
                                      <p:to x="100000" y="80000"/>
                                    </p:animScale>
                                    <p:animScale>
                                      <p:cBhvr>
                                        <p:cTn id="155" dur="83" decel="50000">
                                          <p:stCondLst>
                                            <p:cond delay="669"/>
                                          </p:stCondLst>
                                        </p:cTn>
                                        <p:tgtEl>
                                          <p:spTgt spid="37"/>
                                        </p:tgtEl>
                                      </p:cBhvr>
                                      <p:to x="100000" y="100000"/>
                                    </p:animScale>
                                    <p:animScale>
                                      <p:cBhvr>
                                        <p:cTn id="156" dur="13">
                                          <p:stCondLst>
                                            <p:cond delay="821"/>
                                          </p:stCondLst>
                                        </p:cTn>
                                        <p:tgtEl>
                                          <p:spTgt spid="37"/>
                                        </p:tgtEl>
                                      </p:cBhvr>
                                      <p:to x="100000" y="90000"/>
                                    </p:animScale>
                                    <p:animScale>
                                      <p:cBhvr>
                                        <p:cTn id="157" dur="83" decel="50000">
                                          <p:stCondLst>
                                            <p:cond delay="834"/>
                                          </p:stCondLst>
                                        </p:cTn>
                                        <p:tgtEl>
                                          <p:spTgt spid="37"/>
                                        </p:tgtEl>
                                      </p:cBhvr>
                                      <p:to x="100000" y="100000"/>
                                    </p:animScale>
                                    <p:animScale>
                                      <p:cBhvr>
                                        <p:cTn id="158" dur="13">
                                          <p:stCondLst>
                                            <p:cond delay="904"/>
                                          </p:stCondLst>
                                        </p:cTn>
                                        <p:tgtEl>
                                          <p:spTgt spid="37"/>
                                        </p:tgtEl>
                                      </p:cBhvr>
                                      <p:to x="100000" y="95000"/>
                                    </p:animScale>
                                    <p:animScale>
                                      <p:cBhvr>
                                        <p:cTn id="159" dur="83" decel="50000">
                                          <p:stCondLst>
                                            <p:cond delay="917"/>
                                          </p:stCondLst>
                                        </p:cTn>
                                        <p:tgtEl>
                                          <p:spTgt spid="37"/>
                                        </p:tgtEl>
                                      </p:cBhvr>
                                      <p:to x="100000" y="100000"/>
                                    </p:animScale>
                                  </p:childTnLst>
                                </p:cTn>
                              </p:par>
                              <p:par>
                                <p:cTn id="160" presetID="10" presetClass="entr" presetSubtype="0" fill="hold" grpId="0" nodeType="withEffect">
                                  <p:stCondLst>
                                    <p:cond delay="0"/>
                                  </p:stCondLst>
                                  <p:childTnLst>
                                    <p:set>
                                      <p:cBhvr>
                                        <p:cTn id="161" dur="1" fill="hold">
                                          <p:stCondLst>
                                            <p:cond delay="0"/>
                                          </p:stCondLst>
                                        </p:cTn>
                                        <p:tgtEl>
                                          <p:spTgt spid="38"/>
                                        </p:tgtEl>
                                        <p:attrNameLst>
                                          <p:attrName>style.visibility</p:attrName>
                                        </p:attrNameLst>
                                      </p:cBhvr>
                                      <p:to>
                                        <p:strVal val="visible"/>
                                      </p:to>
                                    </p:set>
                                    <p:animEffect transition="in" filter="fade">
                                      <p:cBhvr>
                                        <p:cTn id="162" dur="500"/>
                                        <p:tgtEl>
                                          <p:spTgt spid="38"/>
                                        </p:tgtEl>
                                      </p:cBhvr>
                                    </p:animEffect>
                                  </p:childTnLst>
                                </p:cTn>
                              </p:par>
                            </p:childTnLst>
                          </p:cTn>
                        </p:par>
                      </p:childTnLst>
                    </p:cTn>
                  </p:par>
                  <p:par>
                    <p:cTn id="163" fill="hold">
                      <p:stCondLst>
                        <p:cond delay="indefinite"/>
                      </p:stCondLst>
                      <p:childTnLst>
                        <p:par>
                          <p:cTn id="164" fill="hold">
                            <p:stCondLst>
                              <p:cond delay="0"/>
                            </p:stCondLst>
                            <p:childTnLst>
                              <p:par>
                                <p:cTn id="165" presetID="26" presetClass="entr" presetSubtype="0" fill="hold" grpId="0" nodeType="clickEffect">
                                  <p:stCondLst>
                                    <p:cond delay="0"/>
                                  </p:stCondLst>
                                  <p:childTnLst>
                                    <p:set>
                                      <p:cBhvr>
                                        <p:cTn id="166" dur="1" fill="hold">
                                          <p:stCondLst>
                                            <p:cond delay="0"/>
                                          </p:stCondLst>
                                        </p:cTn>
                                        <p:tgtEl>
                                          <p:spTgt spid="39"/>
                                        </p:tgtEl>
                                        <p:attrNameLst>
                                          <p:attrName>style.visibility</p:attrName>
                                        </p:attrNameLst>
                                      </p:cBhvr>
                                      <p:to>
                                        <p:strVal val="visible"/>
                                      </p:to>
                                    </p:set>
                                    <p:animEffect transition="in" filter="wipe(down)">
                                      <p:cBhvr>
                                        <p:cTn id="167" dur="290">
                                          <p:stCondLst>
                                            <p:cond delay="0"/>
                                          </p:stCondLst>
                                        </p:cTn>
                                        <p:tgtEl>
                                          <p:spTgt spid="39"/>
                                        </p:tgtEl>
                                      </p:cBhvr>
                                    </p:animEffect>
                                    <p:anim calcmode="lin" valueType="num">
                                      <p:cBhvr>
                                        <p:cTn id="168" dur="911"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169" dur="332"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170" dur="332" tmFilter="0, 0; 0.125,0.2665; 0.25,0.4; 0.375,0.465; 0.5,0.5;  0.625,0.535; 0.75,0.6; 0.875,0.7335; 1,1">
                                          <p:stCondLst>
                                            <p:cond delay="332"/>
                                          </p:stCondLst>
                                        </p:cTn>
                                        <p:tgtEl>
                                          <p:spTgt spid="39"/>
                                        </p:tgtEl>
                                        <p:attrNameLst>
                                          <p:attrName>ppt_y</p:attrName>
                                        </p:attrNameLst>
                                      </p:cBhvr>
                                      <p:tavLst>
                                        <p:tav tm="0" fmla="#ppt_y-sin(pi*$)/9">
                                          <p:val>
                                            <p:fltVal val="0"/>
                                          </p:val>
                                        </p:tav>
                                        <p:tav tm="100000">
                                          <p:val>
                                            <p:fltVal val="1"/>
                                          </p:val>
                                        </p:tav>
                                      </p:tavLst>
                                    </p:anim>
                                    <p:anim calcmode="lin" valueType="num">
                                      <p:cBhvr>
                                        <p:cTn id="171" dur="166" tmFilter="0, 0; 0.125,0.2665; 0.25,0.4; 0.375,0.465; 0.5,0.5;  0.625,0.535; 0.75,0.6; 0.875,0.7335; 1,1">
                                          <p:stCondLst>
                                            <p:cond delay="662"/>
                                          </p:stCondLst>
                                        </p:cTn>
                                        <p:tgtEl>
                                          <p:spTgt spid="39"/>
                                        </p:tgtEl>
                                        <p:attrNameLst>
                                          <p:attrName>ppt_y</p:attrName>
                                        </p:attrNameLst>
                                      </p:cBhvr>
                                      <p:tavLst>
                                        <p:tav tm="0" fmla="#ppt_y-sin(pi*$)/27">
                                          <p:val>
                                            <p:fltVal val="0"/>
                                          </p:val>
                                        </p:tav>
                                        <p:tav tm="100000">
                                          <p:val>
                                            <p:fltVal val="1"/>
                                          </p:val>
                                        </p:tav>
                                      </p:tavLst>
                                    </p:anim>
                                    <p:anim calcmode="lin" valueType="num">
                                      <p:cBhvr>
                                        <p:cTn id="172" dur="82" tmFilter="0, 0; 0.125,0.2665; 0.25,0.4; 0.375,0.465; 0.5,0.5;  0.625,0.535; 0.75,0.6; 0.875,0.7335; 1,1">
                                          <p:stCondLst>
                                            <p:cond delay="828"/>
                                          </p:stCondLst>
                                        </p:cTn>
                                        <p:tgtEl>
                                          <p:spTgt spid="39"/>
                                        </p:tgtEl>
                                        <p:attrNameLst>
                                          <p:attrName>ppt_y</p:attrName>
                                        </p:attrNameLst>
                                      </p:cBhvr>
                                      <p:tavLst>
                                        <p:tav tm="0" fmla="#ppt_y-sin(pi*$)/81">
                                          <p:val>
                                            <p:fltVal val="0"/>
                                          </p:val>
                                        </p:tav>
                                        <p:tav tm="100000">
                                          <p:val>
                                            <p:fltVal val="1"/>
                                          </p:val>
                                        </p:tav>
                                      </p:tavLst>
                                    </p:anim>
                                    <p:animScale>
                                      <p:cBhvr>
                                        <p:cTn id="173" dur="13">
                                          <p:stCondLst>
                                            <p:cond delay="325"/>
                                          </p:stCondLst>
                                        </p:cTn>
                                        <p:tgtEl>
                                          <p:spTgt spid="39"/>
                                        </p:tgtEl>
                                      </p:cBhvr>
                                      <p:to x="100000" y="60000"/>
                                    </p:animScale>
                                    <p:animScale>
                                      <p:cBhvr>
                                        <p:cTn id="174" dur="83" decel="50000">
                                          <p:stCondLst>
                                            <p:cond delay="338"/>
                                          </p:stCondLst>
                                        </p:cTn>
                                        <p:tgtEl>
                                          <p:spTgt spid="39"/>
                                        </p:tgtEl>
                                      </p:cBhvr>
                                      <p:to x="100000" y="100000"/>
                                    </p:animScale>
                                    <p:animScale>
                                      <p:cBhvr>
                                        <p:cTn id="175" dur="13">
                                          <p:stCondLst>
                                            <p:cond delay="656"/>
                                          </p:stCondLst>
                                        </p:cTn>
                                        <p:tgtEl>
                                          <p:spTgt spid="39"/>
                                        </p:tgtEl>
                                      </p:cBhvr>
                                      <p:to x="100000" y="80000"/>
                                    </p:animScale>
                                    <p:animScale>
                                      <p:cBhvr>
                                        <p:cTn id="176" dur="83" decel="50000">
                                          <p:stCondLst>
                                            <p:cond delay="669"/>
                                          </p:stCondLst>
                                        </p:cTn>
                                        <p:tgtEl>
                                          <p:spTgt spid="39"/>
                                        </p:tgtEl>
                                      </p:cBhvr>
                                      <p:to x="100000" y="100000"/>
                                    </p:animScale>
                                    <p:animScale>
                                      <p:cBhvr>
                                        <p:cTn id="177" dur="13">
                                          <p:stCondLst>
                                            <p:cond delay="821"/>
                                          </p:stCondLst>
                                        </p:cTn>
                                        <p:tgtEl>
                                          <p:spTgt spid="39"/>
                                        </p:tgtEl>
                                      </p:cBhvr>
                                      <p:to x="100000" y="90000"/>
                                    </p:animScale>
                                    <p:animScale>
                                      <p:cBhvr>
                                        <p:cTn id="178" dur="83" decel="50000">
                                          <p:stCondLst>
                                            <p:cond delay="834"/>
                                          </p:stCondLst>
                                        </p:cTn>
                                        <p:tgtEl>
                                          <p:spTgt spid="39"/>
                                        </p:tgtEl>
                                      </p:cBhvr>
                                      <p:to x="100000" y="100000"/>
                                    </p:animScale>
                                    <p:animScale>
                                      <p:cBhvr>
                                        <p:cTn id="179" dur="13">
                                          <p:stCondLst>
                                            <p:cond delay="904"/>
                                          </p:stCondLst>
                                        </p:cTn>
                                        <p:tgtEl>
                                          <p:spTgt spid="39"/>
                                        </p:tgtEl>
                                      </p:cBhvr>
                                      <p:to x="100000" y="95000"/>
                                    </p:animScale>
                                    <p:animScale>
                                      <p:cBhvr>
                                        <p:cTn id="180" dur="83" decel="50000">
                                          <p:stCondLst>
                                            <p:cond delay="917"/>
                                          </p:stCondLst>
                                        </p:cTn>
                                        <p:tgtEl>
                                          <p:spTgt spid="39"/>
                                        </p:tgtEl>
                                      </p:cBhvr>
                                      <p:to x="100000" y="100000"/>
                                    </p:animScale>
                                  </p:childTnLst>
                                </p:cTn>
                              </p:par>
                              <p:par>
                                <p:cTn id="181" presetID="10" presetClass="entr" presetSubtype="0" fill="hold" grpId="0" nodeType="withEffect">
                                  <p:stCondLst>
                                    <p:cond delay="0"/>
                                  </p:stCondLst>
                                  <p:childTnLst>
                                    <p:set>
                                      <p:cBhvr>
                                        <p:cTn id="182" dur="1" fill="hold">
                                          <p:stCondLst>
                                            <p:cond delay="0"/>
                                          </p:stCondLst>
                                        </p:cTn>
                                        <p:tgtEl>
                                          <p:spTgt spid="40"/>
                                        </p:tgtEl>
                                        <p:attrNameLst>
                                          <p:attrName>style.visibility</p:attrName>
                                        </p:attrNameLst>
                                      </p:cBhvr>
                                      <p:to>
                                        <p:strVal val="visible"/>
                                      </p:to>
                                    </p:set>
                                    <p:animEffect transition="in" filter="fade">
                                      <p:cBhvr>
                                        <p:cTn id="18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18" grpId="0"/>
      <p:bldP spid="23" grpId="0"/>
      <p:bldP spid="24" grpId="0"/>
      <p:bldP spid="25" grpId="0"/>
      <p:bldP spid="26" grpId="0"/>
      <p:bldP spid="27" grpId="0"/>
      <p:bldP spid="28" grpId="0"/>
      <p:bldP spid="29" grpId="0"/>
      <p:bldP spid="30" grpId="0"/>
      <p:bldP spid="31" grpId="0"/>
      <p:bldP spid="32" grpId="0"/>
      <p:bldP spid="35" grpId="0"/>
      <p:bldP spid="37" grpId="0"/>
      <p:bldP spid="38" grpId="0"/>
      <p:bldP spid="39" grpId="0"/>
      <p:bldP spid="40" grpId="0"/>
    </p:bldLst>
  </p:timing>
</p:sld>
</file>

<file path=ppt/theme/theme1.xml><?xml version="1.0" encoding="utf-8"?>
<a:theme xmlns:a="http://schemas.openxmlformats.org/drawingml/2006/main" name="LuminousVTI">
  <a:themeElements>
    <a:clrScheme name="AnalogousFromRegularSeedLeftStep">
      <a:dk1>
        <a:srgbClr val="000000"/>
      </a:dk1>
      <a:lt1>
        <a:srgbClr val="FFFFFF"/>
      </a:lt1>
      <a:dk2>
        <a:srgbClr val="352441"/>
      </a:dk2>
      <a:lt2>
        <a:srgbClr val="E2E8E7"/>
      </a:lt2>
      <a:accent1>
        <a:srgbClr val="C34D61"/>
      </a:accent1>
      <a:accent2>
        <a:srgbClr val="B13B80"/>
      </a:accent2>
      <a:accent3>
        <a:srgbClr val="C34DC3"/>
      </a:accent3>
      <a:accent4>
        <a:srgbClr val="803BB1"/>
      </a:accent4>
      <a:accent5>
        <a:srgbClr val="604DC3"/>
      </a:accent5>
      <a:accent6>
        <a:srgbClr val="3B59B1"/>
      </a:accent6>
      <a:hlink>
        <a:srgbClr val="309282"/>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656</TotalTime>
  <Words>2054</Words>
  <Application>Microsoft Office PowerPoint</Application>
  <PresentationFormat>Widescreen</PresentationFormat>
  <Paragraphs>161</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Calibri</vt:lpstr>
      <vt:lpstr>Sabon Next LT</vt:lpstr>
      <vt:lpstr>Wingdings</vt:lpstr>
      <vt:lpstr>LuminousVTI</vt:lpstr>
      <vt:lpstr>String Search 2:  Boyer-Moore  and  Knuth-Morris-Pratt</vt:lpstr>
      <vt:lpstr>Itinerary</vt:lpstr>
      <vt:lpstr>What string searching is and when to use the right algorithm </vt:lpstr>
      <vt:lpstr>Boyer Moore</vt:lpstr>
      <vt:lpstr>Bad Character Heuristic</vt:lpstr>
      <vt:lpstr>Bad Character Heuristic cont.</vt:lpstr>
      <vt:lpstr>Good suffix heuristic</vt:lpstr>
      <vt:lpstr>How Heuristics Work Together</vt:lpstr>
      <vt:lpstr>Overview of KMP</vt:lpstr>
      <vt:lpstr>Overview of KMP Cont.</vt:lpstr>
      <vt:lpstr>Comparison Between the Two</vt:lpstr>
      <vt:lpstr>So I Made a Mistake</vt:lpstr>
      <vt:lpstr>Time For The Epic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 Search 2:  Boyer-Moore  and  Knuth-Morris-Pratt</dc:title>
  <dc:creator>Sabrina Johnson</dc:creator>
  <cp:lastModifiedBy>Arlen Dumas</cp:lastModifiedBy>
  <cp:revision>35</cp:revision>
  <dcterms:created xsi:type="dcterms:W3CDTF">2020-12-13T05:36:26Z</dcterms:created>
  <dcterms:modified xsi:type="dcterms:W3CDTF">2020-12-14T16:10:42Z</dcterms:modified>
</cp:coreProperties>
</file>