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7"/>
  </p:notesMasterIdLst>
  <p:handoutMasterIdLst>
    <p:handoutMasterId r:id="rId18"/>
  </p:handoutMasterIdLst>
  <p:sldIdLst>
    <p:sldId id="1862" r:id="rId6"/>
    <p:sldId id="1868" r:id="rId7"/>
    <p:sldId id="1825" r:id="rId8"/>
    <p:sldId id="1826" r:id="rId9"/>
    <p:sldId id="1873" r:id="rId10"/>
    <p:sldId id="1874" r:id="rId11"/>
    <p:sldId id="1875" r:id="rId12"/>
    <p:sldId id="1870" r:id="rId13"/>
    <p:sldId id="1876" r:id="rId14"/>
    <p:sldId id="1877" r:id="rId15"/>
    <p:sldId id="1532"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2"/>
            <p14:sldId id="1868"/>
            <p14:sldId id="1825"/>
            <p14:sldId id="1826"/>
            <p14:sldId id="1873"/>
            <p14:sldId id="1874"/>
            <p14:sldId id="1875"/>
            <p14:sldId id="1870"/>
            <p14:sldId id="1876"/>
            <p14:sldId id="187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33" autoAdjust="0"/>
  </p:normalViewPr>
  <p:slideViewPr>
    <p:cSldViewPr snapToGrid="0">
      <p:cViewPr varScale="1">
        <p:scale>
          <a:sx n="73" d="100"/>
          <a:sy n="73" d="100"/>
        </p:scale>
        <p:origin x="780" y="75"/>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8/6/2024 7:53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8/6/2024 7:52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8/6/2024 7:56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8/6/2024 7:58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8/6/2024 7:52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8/6/2024 7:52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8/6/2024 8:49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7989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8/6/2024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7658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8/6/2024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404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8/6/2024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382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8/6/2024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3679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8/6/2024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8356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86383"/>
            <a:ext cx="11018520" cy="553998"/>
          </a:xfrm>
        </p:spPr>
        <p:txBody>
          <a:bodyPr/>
          <a:lstStyle/>
          <a:p>
            <a:r>
              <a:rPr lang="en-US" dirty="0">
                <a:solidFill>
                  <a:schemeClr val="accent1"/>
                </a:solidFill>
              </a:rPr>
              <a:t>Scikit-learn</a:t>
            </a:r>
          </a:p>
        </p:txBody>
      </p:sp>
      <p:sp>
        <p:nvSpPr>
          <p:cNvPr id="6" name="Text Placeholder 5"/>
          <p:cNvSpPr>
            <a:spLocks noGrp="1"/>
          </p:cNvSpPr>
          <p:nvPr>
            <p:ph type="body" sz="quarter" idx="4294967295"/>
          </p:nvPr>
        </p:nvSpPr>
        <p:spPr>
          <a:xfrm>
            <a:off x="588263" y="1616741"/>
            <a:ext cx="11018520" cy="3624518"/>
          </a:xfrm>
        </p:spPr>
        <p:txBody>
          <a:bodyPr/>
          <a:lstStyle/>
          <a:p>
            <a:pPr>
              <a:lnSpc>
                <a:spcPct val="150000"/>
              </a:lnSpc>
            </a:pPr>
            <a:r>
              <a:rPr lang="en-US" sz="2400" dirty="0"/>
              <a:t>Classification</a:t>
            </a:r>
          </a:p>
          <a:p>
            <a:pPr>
              <a:lnSpc>
                <a:spcPct val="150000"/>
              </a:lnSpc>
            </a:pPr>
            <a:r>
              <a:rPr lang="en-US" sz="2400" dirty="0"/>
              <a:t>Regression</a:t>
            </a:r>
          </a:p>
          <a:p>
            <a:pPr>
              <a:lnSpc>
                <a:spcPct val="150000"/>
              </a:lnSpc>
            </a:pPr>
            <a:r>
              <a:rPr lang="en-US" sz="2400" dirty="0"/>
              <a:t>Clustering</a:t>
            </a:r>
          </a:p>
          <a:p>
            <a:pPr>
              <a:lnSpc>
                <a:spcPct val="150000"/>
              </a:lnSpc>
            </a:pPr>
            <a:r>
              <a:rPr lang="en-US" sz="2400" dirty="0"/>
              <a:t>Dimensionality Reduction</a:t>
            </a:r>
          </a:p>
          <a:p>
            <a:pPr>
              <a:lnSpc>
                <a:spcPct val="150000"/>
              </a:lnSpc>
            </a:pPr>
            <a:r>
              <a:rPr lang="en-US" sz="2400" dirty="0"/>
              <a:t>Model Selection</a:t>
            </a:r>
          </a:p>
          <a:p>
            <a:pPr>
              <a:lnSpc>
                <a:spcPct val="150000"/>
              </a:lnSpc>
            </a:pPr>
            <a:r>
              <a:rPr lang="en-US" sz="2400" dirty="0"/>
              <a:t>Preprocessing</a:t>
            </a:r>
          </a:p>
        </p:txBody>
      </p:sp>
    </p:spTree>
    <p:extLst>
      <p:ext uri="{BB962C8B-B14F-4D97-AF65-F5344CB8AC3E}">
        <p14:creationId xmlns:p14="http://schemas.microsoft.com/office/powerpoint/2010/main" val="397558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anim calcmode="lin" valueType="num">
                                      <p:cBhvr>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anim calcmode="lin" valueType="num">
                                      <p:cBhvr>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anim calcmode="lin" valueType="num">
                                      <p:cBhvr>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anim calcmode="lin" valueType="num">
                                      <p:cBhvr>
                                        <p:cTn id="3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anim calcmode="lin" valueType="num">
                                      <p:cBhvr>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268467" y="4524409"/>
            <a:ext cx="6301361" cy="269490"/>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Semilight"/>
                <a:cs typeface="Segoe UI Semilight"/>
              </a:rPr>
              <a:t>Take our two-question survey </a:t>
            </a:r>
          </a:p>
        </p:txBody>
      </p:sp>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rotWithShape="1">
          <a:blip r:embed="rId3"/>
          <a:srcRect l="7680" t="7268" r="7608" b="7519"/>
          <a:stretch/>
        </p:blipFill>
        <p:spPr>
          <a:xfrm>
            <a:off x="972765" y="875490"/>
            <a:ext cx="3287949" cy="3307404"/>
          </a:xfrm>
          <a:prstGeom prst="rect">
            <a:avLst/>
          </a:prstGeom>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BAADEA57-83B2-C13A-E329-18FD2D9A66FA}"/>
              </a:ext>
            </a:extLst>
          </p:cNvPr>
          <p:cNvSpPr>
            <a:spLocks noGrp="1"/>
          </p:cNvSpPr>
          <p:nvPr>
            <p:ph type="title"/>
          </p:nvPr>
        </p:nvSpPr>
        <p:spPr>
          <a:xfrm>
            <a:off x="584200" y="2875002"/>
            <a:ext cx="6637867" cy="553998"/>
          </a:xfrm>
        </p:spPr>
        <p:txBody>
          <a:bodyPr/>
          <a:lstStyle/>
          <a:p>
            <a:r>
              <a:rPr lang="en-US" dirty="0"/>
              <a:t>Linear and Logistic Regression</a:t>
            </a:r>
          </a:p>
        </p:txBody>
      </p:sp>
      <p:sp>
        <p:nvSpPr>
          <p:cNvPr id="11" name="Text Placeholder 4">
            <a:extLst>
              <a:ext uri="{FF2B5EF4-FFF2-40B4-BE49-F238E27FC236}">
                <a16:creationId xmlns:a16="http://schemas.microsoft.com/office/drawing/2014/main" id="{966E0280-8004-FEC9-C934-32113ABD2EB3}"/>
              </a:ext>
            </a:extLst>
          </p:cNvPr>
          <p:cNvSpPr>
            <a:spLocks noGrp="1"/>
          </p:cNvSpPr>
          <p:nvPr>
            <p:ph type="body" sz="quarter" idx="12"/>
          </p:nvPr>
        </p:nvSpPr>
        <p:spPr>
          <a:xfrm>
            <a:off x="584200" y="3543143"/>
            <a:ext cx="6655646" cy="307777"/>
          </a:xfrm>
        </p:spPr>
        <p:txBody>
          <a:bodyPr/>
          <a:lstStyle/>
          <a:p>
            <a:r>
              <a:rPr lang="en-US" dirty="0">
                <a:solidFill>
                  <a:schemeClr val="accent1"/>
                </a:solidFill>
              </a:rPr>
              <a:t>Anas Abuelhaag</a:t>
            </a:r>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Workshop Overview</a:t>
            </a:r>
          </a:p>
        </p:txBody>
      </p:sp>
      <p:sp>
        <p:nvSpPr>
          <p:cNvPr id="6" name="Text Placeholder 5"/>
          <p:cNvSpPr>
            <a:spLocks noGrp="1"/>
          </p:cNvSpPr>
          <p:nvPr>
            <p:ph type="body" sz="quarter" idx="10"/>
          </p:nvPr>
        </p:nvSpPr>
        <p:spPr>
          <a:xfrm>
            <a:off x="586740" y="1643254"/>
            <a:ext cx="11018520" cy="3571491"/>
          </a:xfrm>
        </p:spPr>
        <p:txBody>
          <a:bodyPr/>
          <a:lstStyle/>
          <a:p>
            <a:pPr marL="514350" indent="-514350">
              <a:lnSpc>
                <a:spcPct val="200000"/>
              </a:lnSpc>
              <a:buFont typeface="+mj-lt"/>
              <a:buAutoNum type="arabicPeriod"/>
            </a:pPr>
            <a:r>
              <a:rPr lang="en-US" dirty="0"/>
              <a:t>Introduction to Linear Regression</a:t>
            </a:r>
          </a:p>
          <a:p>
            <a:pPr marL="514350" indent="-514350">
              <a:lnSpc>
                <a:spcPct val="200000"/>
              </a:lnSpc>
              <a:buFont typeface="+mj-lt"/>
              <a:buAutoNum type="arabicPeriod"/>
            </a:pPr>
            <a:r>
              <a:rPr lang="en-US" dirty="0"/>
              <a:t>Introduction to Logistic Regression</a:t>
            </a:r>
          </a:p>
          <a:p>
            <a:pPr marL="514350" indent="-514350">
              <a:lnSpc>
                <a:spcPct val="200000"/>
              </a:lnSpc>
              <a:buFont typeface="+mj-lt"/>
              <a:buAutoNum type="arabicPeriod"/>
            </a:pPr>
            <a:r>
              <a:rPr lang="en-US" dirty="0"/>
              <a:t>Tools and Setup</a:t>
            </a:r>
          </a:p>
          <a:p>
            <a:pPr marL="514350" indent="-514350">
              <a:lnSpc>
                <a:spcPct val="200000"/>
              </a:lnSpc>
              <a:buFont typeface="+mj-lt"/>
              <a:buAutoNum type="arabicPeriod"/>
            </a:pPr>
            <a:r>
              <a:rPr lang="en-US" dirty="0"/>
              <a:t>Practical Examples using Real Data</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anim calcmode="lin" valueType="num">
                                      <p:cBhvr>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anim calcmode="lin" valueType="num">
                                      <p:cBhvr>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6">
                                            <p:txEl>
                                              <p:charRg st="86" end="121"/>
                                            </p:txEl>
                                          </p:spTgt>
                                        </p:tgtEl>
                                        <p:attrNameLst>
                                          <p:attrName>style.visibility</p:attrName>
                                        </p:attrNameLst>
                                      </p:cBhvr>
                                      <p:to>
                                        <p:strVal val="visible"/>
                                      </p:to>
                                    </p:set>
                                    <p:animEffect transition="in" filter="fade">
                                      <p:cBhvr>
                                        <p:cTn id="25" dur="500"/>
                                        <p:tgtEl>
                                          <p:spTgt spid="6">
                                            <p:txEl>
                                              <p:charRg st="86" end="121"/>
                                            </p:txEl>
                                          </p:spTgt>
                                        </p:tgtEl>
                                      </p:cBhvr>
                                    </p:animEffect>
                                    <p:anim calcmode="lin" valueType="num">
                                      <p:cBhvr>
                                        <p:cTn id="26" dur="500" fill="hold"/>
                                        <p:tgtEl>
                                          <p:spTgt spid="6">
                                            <p:txEl>
                                              <p:charRg st="86" end="121"/>
                                            </p:txEl>
                                          </p:spTgt>
                                        </p:tgtEl>
                                        <p:attrNameLst>
                                          <p:attrName>ppt_x</p:attrName>
                                        </p:attrNameLst>
                                      </p:cBhvr>
                                      <p:tavLst>
                                        <p:tav tm="0">
                                          <p:val>
                                            <p:strVal val="#ppt_x"/>
                                          </p:val>
                                        </p:tav>
                                        <p:tav tm="100000">
                                          <p:val>
                                            <p:strVal val="#ppt_x"/>
                                          </p:val>
                                        </p:tav>
                                      </p:tavLst>
                                    </p:anim>
                                    <p:anim calcmode="lin" valueType="num">
                                      <p:cBhvr>
                                        <p:cTn id="27" dur="500" fill="hold"/>
                                        <p:tgtEl>
                                          <p:spTgt spid="6">
                                            <p:txEl>
                                              <p:charRg st="86" end="1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What is Linear Regression?</a:t>
            </a:r>
          </a:p>
        </p:txBody>
      </p:sp>
      <p:sp>
        <p:nvSpPr>
          <p:cNvPr id="6" name="Text Placeholder 5"/>
          <p:cNvSpPr>
            <a:spLocks noGrp="1"/>
          </p:cNvSpPr>
          <p:nvPr>
            <p:ph type="body" sz="quarter" idx="4294967295"/>
          </p:nvPr>
        </p:nvSpPr>
        <p:spPr>
          <a:xfrm>
            <a:off x="588263" y="1455750"/>
            <a:ext cx="11018520" cy="4169283"/>
          </a:xfrm>
        </p:spPr>
        <p:txBody>
          <a:bodyPr/>
          <a:lstStyle/>
          <a:p>
            <a:pPr marL="0" indent="0">
              <a:lnSpc>
                <a:spcPct val="150000"/>
              </a:lnSpc>
              <a:buNone/>
            </a:pPr>
            <a:r>
              <a:rPr lang="en-US" sz="2400" dirty="0"/>
              <a:t>Linear Regression is a method to predict a dependent variable (y) based on one or more independent variables (x).</a:t>
            </a:r>
          </a:p>
          <a:p>
            <a:pPr marL="0" indent="0">
              <a:lnSpc>
                <a:spcPct val="150000"/>
              </a:lnSpc>
              <a:buNone/>
            </a:pPr>
            <a:endParaRPr lang="en-US" sz="2400" dirty="0"/>
          </a:p>
          <a:p>
            <a:pPr marL="0" indent="0">
              <a:lnSpc>
                <a:spcPct val="150000"/>
              </a:lnSpc>
              <a:buNone/>
            </a:pPr>
            <a:r>
              <a:rPr lang="en-US" sz="2400" b="1" dirty="0">
                <a:solidFill>
                  <a:schemeClr val="accent1"/>
                </a:solidFill>
              </a:rPr>
              <a:t>Daily Life Simile: </a:t>
            </a:r>
            <a:r>
              <a:rPr lang="en-US" sz="2400" dirty="0"/>
              <a:t>Imagine predicting your monthly electricity bill based on the number of appliances you use. More appliances, higher the bill - it’s a straight-line relationship.</a:t>
            </a:r>
          </a:p>
          <a:p>
            <a:pPr marL="0" indent="0">
              <a:lnSpc>
                <a:spcPct val="200000"/>
              </a:lnSpc>
              <a:buNone/>
            </a:pPr>
            <a:endParaRPr lang="en-US" sz="2400"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anim calcmode="lin" valueType="num">
                                      <p:cBhvr>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379379"/>
            <a:ext cx="11018520" cy="553998"/>
          </a:xfrm>
        </p:spPr>
        <p:txBody>
          <a:bodyPr/>
          <a:lstStyle/>
          <a:p>
            <a:r>
              <a:rPr lang="en-US" dirty="0">
                <a:solidFill>
                  <a:schemeClr val="accent1"/>
                </a:solidFill>
              </a:rPr>
              <a:t>Equation:</a:t>
            </a:r>
          </a:p>
        </p:txBody>
      </p:sp>
      <p:sp>
        <p:nvSpPr>
          <p:cNvPr id="6" name="Text Placeholder 5"/>
          <p:cNvSpPr>
            <a:spLocks noGrp="1"/>
          </p:cNvSpPr>
          <p:nvPr>
            <p:ph type="body" sz="quarter" idx="10"/>
          </p:nvPr>
        </p:nvSpPr>
        <p:spPr>
          <a:xfrm>
            <a:off x="586740" y="1643254"/>
            <a:ext cx="9530026" cy="3016210"/>
          </a:xfrm>
        </p:spPr>
        <p:txBody>
          <a:bodyPr/>
          <a:lstStyle/>
          <a:p>
            <a:r>
              <a:rPr lang="en-US" b="1" dirty="0"/>
              <a:t>y = mx + c</a:t>
            </a:r>
          </a:p>
          <a:p>
            <a:endParaRPr lang="en-US" dirty="0"/>
          </a:p>
          <a:p>
            <a:pPr marL="457200" indent="-457200">
              <a:buFont typeface="Arial" panose="020B0604020202020204" pitchFamily="34" charset="0"/>
              <a:buChar char="•"/>
            </a:pPr>
            <a:r>
              <a:rPr lang="en-US" b="1" dirty="0">
                <a:solidFill>
                  <a:schemeClr val="accent1"/>
                </a:solidFill>
              </a:rPr>
              <a:t>y</a:t>
            </a:r>
            <a:r>
              <a:rPr lang="en-US" dirty="0"/>
              <a:t> is the dependent variable.</a:t>
            </a:r>
          </a:p>
          <a:p>
            <a:pPr marL="457200" indent="-457200">
              <a:buFont typeface="Arial" panose="020B0604020202020204" pitchFamily="34" charset="0"/>
              <a:buChar char="•"/>
            </a:pPr>
            <a:r>
              <a:rPr lang="en-US" b="1" dirty="0">
                <a:solidFill>
                  <a:schemeClr val="accent1"/>
                </a:solidFill>
              </a:rPr>
              <a:t>x</a:t>
            </a:r>
            <a:r>
              <a:rPr lang="en-US" dirty="0"/>
              <a:t> is the independent variable.</a:t>
            </a:r>
          </a:p>
          <a:p>
            <a:pPr marL="457200" indent="-457200">
              <a:buFont typeface="Arial" panose="020B0604020202020204" pitchFamily="34" charset="0"/>
              <a:buChar char="•"/>
            </a:pPr>
            <a:r>
              <a:rPr lang="en-US" b="1" dirty="0">
                <a:solidFill>
                  <a:schemeClr val="accent1"/>
                </a:solidFill>
              </a:rPr>
              <a:t>m</a:t>
            </a:r>
            <a:r>
              <a:rPr lang="en-US" dirty="0"/>
              <a:t> is the slope of the line.</a:t>
            </a:r>
          </a:p>
          <a:p>
            <a:pPr marL="457200" indent="-457200">
              <a:buFont typeface="Arial" panose="020B0604020202020204" pitchFamily="34" charset="0"/>
              <a:buChar char="•"/>
            </a:pPr>
            <a:r>
              <a:rPr lang="en-US" b="1" dirty="0">
                <a:solidFill>
                  <a:schemeClr val="accent1"/>
                </a:solidFill>
              </a:rPr>
              <a:t>c</a:t>
            </a:r>
            <a:r>
              <a:rPr lang="en-US" dirty="0"/>
              <a:t> is the y-intercept.</a:t>
            </a:r>
          </a:p>
        </p:txBody>
      </p:sp>
      <p:pic>
        <p:nvPicPr>
          <p:cNvPr id="5" name="Picture 4">
            <a:extLst>
              <a:ext uri="{FF2B5EF4-FFF2-40B4-BE49-F238E27FC236}">
                <a16:creationId xmlns:a16="http://schemas.microsoft.com/office/drawing/2014/main" id="{C5B2C94F-358D-3418-A41F-D9DACA4871A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6477"/>
                    </a14:imgEffect>
                    <a14:imgEffect>
                      <a14:saturation sat="135000"/>
                    </a14:imgEffect>
                  </a14:imgLayer>
                </a14:imgProps>
              </a:ext>
            </a:extLst>
          </a:blip>
          <a:stretch>
            <a:fillRect/>
          </a:stretch>
        </p:blipFill>
        <p:spPr>
          <a:xfrm>
            <a:off x="7411930" y="2342998"/>
            <a:ext cx="3477110" cy="2172003"/>
          </a:xfrm>
          <a:prstGeom prst="rect">
            <a:avLst/>
          </a:prstGeom>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00070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anim calcmode="lin" valueType="num">
                                      <p:cBhvr>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anim calcmode="lin" valueType="num">
                                      <p:cBhvr>
                                        <p:cTn id="2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anim calcmode="lin" valueType="num">
                                      <p:cBhvr>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anim calcmode="lin" valueType="num">
                                      <p:cBhvr>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What is Logistic Regression?</a:t>
            </a:r>
          </a:p>
        </p:txBody>
      </p:sp>
      <p:sp>
        <p:nvSpPr>
          <p:cNvPr id="6" name="Text Placeholder 5"/>
          <p:cNvSpPr>
            <a:spLocks noGrp="1"/>
          </p:cNvSpPr>
          <p:nvPr>
            <p:ph type="body" sz="quarter" idx="4294967295"/>
          </p:nvPr>
        </p:nvSpPr>
        <p:spPr>
          <a:xfrm>
            <a:off x="588263" y="1455750"/>
            <a:ext cx="11018520" cy="3402919"/>
          </a:xfrm>
        </p:spPr>
        <p:txBody>
          <a:bodyPr/>
          <a:lstStyle/>
          <a:p>
            <a:pPr marL="0" indent="0">
              <a:lnSpc>
                <a:spcPct val="150000"/>
              </a:lnSpc>
              <a:buNone/>
            </a:pPr>
            <a:r>
              <a:rPr lang="en-US" sz="2400" dirty="0"/>
              <a:t>Logistic Regression is used for binary classification problems, predicting outcomes like yes/no, pass/fail.</a:t>
            </a:r>
          </a:p>
          <a:p>
            <a:pPr marL="0" indent="0">
              <a:lnSpc>
                <a:spcPct val="150000"/>
              </a:lnSpc>
              <a:buNone/>
            </a:pPr>
            <a:endParaRPr lang="en-US" sz="2400" dirty="0"/>
          </a:p>
          <a:p>
            <a:pPr marL="0" indent="0">
              <a:lnSpc>
                <a:spcPct val="150000"/>
              </a:lnSpc>
              <a:buNone/>
            </a:pPr>
            <a:r>
              <a:rPr lang="en-US" sz="2400" b="1" dirty="0">
                <a:solidFill>
                  <a:schemeClr val="accent1"/>
                </a:solidFill>
              </a:rPr>
              <a:t>Daily Life Simile: </a:t>
            </a:r>
            <a:r>
              <a:rPr lang="en-US" sz="2400" dirty="0"/>
              <a:t>Think of predicting whether you'll get a job based on your interview performance. There are only two outcomes - either you get the job or you don't.</a:t>
            </a:r>
          </a:p>
        </p:txBody>
      </p:sp>
    </p:spTree>
    <p:extLst>
      <p:ext uri="{BB962C8B-B14F-4D97-AF65-F5344CB8AC3E}">
        <p14:creationId xmlns:p14="http://schemas.microsoft.com/office/powerpoint/2010/main" val="264943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anim calcmode="lin" valueType="num">
                                      <p:cBhvr>
                                        <p:cTn id="1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D8B3E9-B4CC-BAA5-8EA7-F7B70FABBAF5}"/>
              </a:ext>
            </a:extLst>
          </p:cNvPr>
          <p:cNvPicPr>
            <a:picLocks noChangeAspect="1"/>
          </p:cNvPicPr>
          <p:nvPr/>
        </p:nvPicPr>
        <p:blipFill>
          <a:blip r:embed="rId3"/>
          <a:stretch>
            <a:fillRect/>
          </a:stretch>
        </p:blipFill>
        <p:spPr>
          <a:xfrm>
            <a:off x="1317171" y="1908464"/>
            <a:ext cx="9557657" cy="3041072"/>
          </a:xfrm>
          <a:prstGeom prst="rect">
            <a:avLst/>
          </a:prstGeom>
        </p:spPr>
      </p:pic>
    </p:spTree>
    <p:extLst>
      <p:ext uri="{BB962C8B-B14F-4D97-AF65-F5344CB8AC3E}">
        <p14:creationId xmlns:p14="http://schemas.microsoft.com/office/powerpoint/2010/main" val="135821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856034"/>
            <a:ext cx="11018520" cy="553998"/>
          </a:xfrm>
        </p:spPr>
        <p:txBody>
          <a:bodyPr/>
          <a:lstStyle/>
          <a:p>
            <a:r>
              <a:rPr lang="en-US" dirty="0" err="1">
                <a:solidFill>
                  <a:schemeClr val="accent1"/>
                </a:solidFill>
              </a:rPr>
              <a:t>Jupyter</a:t>
            </a:r>
            <a:endParaRPr lang="en-US" dirty="0">
              <a:solidFill>
                <a:schemeClr val="accent1"/>
              </a:solidFill>
            </a:endParaRPr>
          </a:p>
        </p:txBody>
      </p:sp>
      <p:sp>
        <p:nvSpPr>
          <p:cNvPr id="6" name="Text Placeholder 5"/>
          <p:cNvSpPr>
            <a:spLocks noGrp="1"/>
          </p:cNvSpPr>
          <p:nvPr>
            <p:ph type="body" sz="quarter" idx="4294967295"/>
          </p:nvPr>
        </p:nvSpPr>
        <p:spPr>
          <a:xfrm>
            <a:off x="586740" y="2117230"/>
            <a:ext cx="11018520" cy="2623539"/>
          </a:xfrm>
        </p:spPr>
        <p:txBody>
          <a:bodyPr/>
          <a:lstStyle/>
          <a:p>
            <a:pPr>
              <a:lnSpc>
                <a:spcPct val="200000"/>
              </a:lnSpc>
            </a:pPr>
            <a:r>
              <a:rPr lang="en-US" dirty="0" err="1"/>
              <a:t>Jupyter</a:t>
            </a:r>
            <a:r>
              <a:rPr lang="en-US" dirty="0"/>
              <a:t> Notebooks allow for interactive coding and visualization.</a:t>
            </a:r>
          </a:p>
          <a:p>
            <a:pPr>
              <a:lnSpc>
                <a:spcPct val="200000"/>
              </a:lnSpc>
            </a:pPr>
            <a:r>
              <a:rPr lang="en-US" dirty="0"/>
              <a:t>You can write code, run it, and see the results all in one place.</a:t>
            </a:r>
          </a:p>
          <a:p>
            <a:pPr>
              <a:lnSpc>
                <a:spcPct val="200000"/>
              </a:lnSpc>
            </a:pPr>
            <a:r>
              <a:rPr lang="en-US" dirty="0"/>
              <a:t>Great for data analysis and machine learning.</a:t>
            </a:r>
          </a:p>
        </p:txBody>
      </p:sp>
    </p:spTree>
    <p:extLst>
      <p:ext uri="{BB962C8B-B14F-4D97-AF65-F5344CB8AC3E}">
        <p14:creationId xmlns:p14="http://schemas.microsoft.com/office/powerpoint/2010/main" val="459932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anim calcmode="lin" valueType="num">
                                      <p:cBhvr>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anim calcmode="lin" valueType="num">
                                      <p:cBhvr>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86383"/>
            <a:ext cx="11018520" cy="553998"/>
          </a:xfrm>
        </p:spPr>
        <p:txBody>
          <a:bodyPr/>
          <a:lstStyle/>
          <a:p>
            <a:r>
              <a:rPr lang="en-US" dirty="0">
                <a:solidFill>
                  <a:schemeClr val="accent1"/>
                </a:solidFill>
              </a:rPr>
              <a:t>Scikit-learn</a:t>
            </a:r>
          </a:p>
        </p:txBody>
      </p:sp>
      <p:sp>
        <p:nvSpPr>
          <p:cNvPr id="6" name="Text Placeholder 5"/>
          <p:cNvSpPr>
            <a:spLocks noGrp="1"/>
          </p:cNvSpPr>
          <p:nvPr>
            <p:ph type="body" sz="quarter" idx="4294967295"/>
          </p:nvPr>
        </p:nvSpPr>
        <p:spPr>
          <a:xfrm>
            <a:off x="588263" y="1748540"/>
            <a:ext cx="11018520" cy="3360920"/>
          </a:xfrm>
        </p:spPr>
        <p:txBody>
          <a:bodyPr/>
          <a:lstStyle/>
          <a:p>
            <a:r>
              <a:rPr lang="en-US" dirty="0"/>
              <a:t>scikit-learn is a powerful, open-source machine learning library for Python.</a:t>
            </a:r>
          </a:p>
          <a:p>
            <a:endParaRPr lang="en-US" dirty="0"/>
          </a:p>
          <a:p>
            <a:r>
              <a:rPr lang="en-US" dirty="0"/>
              <a:t>It provides simple and efficient tools for data mining and data analysis.</a:t>
            </a:r>
          </a:p>
          <a:p>
            <a:endParaRPr lang="en-US" dirty="0"/>
          </a:p>
          <a:p>
            <a:r>
              <a:rPr lang="en-US" dirty="0"/>
              <a:t>Built on top of NumPy, SciPy, and matplotlib, scikit-learn is designed to interoperate seamlessly with these libraries.</a:t>
            </a:r>
          </a:p>
        </p:txBody>
      </p:sp>
    </p:spTree>
    <p:extLst>
      <p:ext uri="{BB962C8B-B14F-4D97-AF65-F5344CB8AC3E}">
        <p14:creationId xmlns:p14="http://schemas.microsoft.com/office/powerpoint/2010/main" val="1377800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anim calcmode="lin" valueType="num">
                                      <p:cBhvr>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anim calcmode="lin" valueType="num">
                                      <p:cBhvr>
                                        <p:cTn id="2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b38ad2e8-7385-42ac-a943-76e9ea801cf0"/>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211ea7d1-7d09-49a0-8c96-644562ad20a0"/>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MSLearn_SA_Template_Survey</Template>
  <TotalTime>0</TotalTime>
  <Words>558</Words>
  <Application>Microsoft Office PowerPoint</Application>
  <PresentationFormat>Widescreen</PresentationFormat>
  <Paragraphs>70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Linear and Logistic Regression</vt:lpstr>
      <vt:lpstr>Workshop Overview</vt:lpstr>
      <vt:lpstr>What is Linear Regression?</vt:lpstr>
      <vt:lpstr>Equation:</vt:lpstr>
      <vt:lpstr>What is Logistic Regression?</vt:lpstr>
      <vt:lpstr>PowerPoint Presentation</vt:lpstr>
      <vt:lpstr>Jupyter</vt:lpstr>
      <vt:lpstr>Scikit-learn</vt:lpstr>
      <vt:lpstr>Scikit-learn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MSP Program</dc:subject>
  <dc:creator>Anas Abuelhaag</dc:creator>
  <cp:keywords/>
  <dc:description/>
  <cp:lastModifiedBy>Anas Abuelhaag</cp:lastModifiedBy>
  <cp:revision>2</cp:revision>
  <dcterms:created xsi:type="dcterms:W3CDTF">2024-08-05T21:24:40Z</dcterms:created>
  <dcterms:modified xsi:type="dcterms:W3CDTF">2024-08-06T18:37:42Z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