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0"/>
  </p:notesMasterIdLst>
  <p:sldIdLst>
    <p:sldId id="256" r:id="rId3"/>
    <p:sldId id="274" r:id="rId4"/>
    <p:sldId id="275" r:id="rId5"/>
    <p:sldId id="272" r:id="rId6"/>
    <p:sldId id="271" r:id="rId7"/>
    <p:sldId id="265" r:id="rId8"/>
    <p:sldId id="262" r:id="rId9"/>
  </p:sldIdLst>
  <p:sldSz cx="9144000" cy="5143500" type="screen16x9"/>
  <p:notesSz cx="6858000" cy="9144000"/>
  <p:embeddedFontLst>
    <p:embeddedFont>
      <p:font typeface="DM Sans" pitchFamily="2" charset="0"/>
      <p:regular r:id="rId11"/>
      <p:bold r:id="rId12"/>
    </p:embeddedFont>
    <p:embeddedFont>
      <p:font typeface="DM Sans ExtraBold" panose="020B0604020202020204" charset="0"/>
      <p:bold r:id="rId13"/>
      <p:boldItalic r:id="rId14"/>
    </p:embeddedFont>
    <p:embeddedFont>
      <p:font typeface="DM Sans Medium" pitchFamily="2" charset="0"/>
      <p:regular r:id="rId15"/>
    </p:embeddedFont>
    <p:embeddedFont>
      <p:font typeface="Merriweather" panose="000005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54" userDrawn="1">
          <p15:clr>
            <a:srgbClr val="747775"/>
          </p15:clr>
        </p15:guide>
        <p15:guide id="2" pos="2847"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09" initials="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860" y="60"/>
      </p:cViewPr>
      <p:guideLst>
        <p:guide orient="horz" pos="1654"/>
        <p:guide pos="28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68bcc051b4_0_1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68bcc051b4_0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68bcc051b4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68bcc051b4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lang="en-GB"/>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p:spPr>
        <p:txBody>
          <a:bodyPr/>
          <a:lstStyle/>
          <a:p>
            <a:fld id="{FFA59539-6AA4-4B20-8277-ACCA791514EF}" type="datetimeFigureOut">
              <a:rPr lang="en-US" smtClean="0"/>
              <a:t>10/5/2025</a:t>
            </a:fld>
            <a:endParaRPr lang="en-US"/>
          </a:p>
        </p:txBody>
      </p:sp>
      <p:sp>
        <p:nvSpPr>
          <p:cNvPr id="5" name="Footer Placeholder 4"/>
          <p:cNvSpPr>
            <a:spLocks noGrp="1"/>
          </p:cNvSpPr>
          <p:nvPr>
            <p:ph type="ftr" sz="quarter" idx="11"/>
          </p:nvPr>
        </p:nvSpPr>
        <p:spPr>
          <a:xfrm>
            <a:off x="3028950" y="4767263"/>
            <a:ext cx="3086100" cy="273844"/>
          </a:xfrm>
        </p:spPr>
        <p:txBody>
          <a:bodyPr/>
          <a:lstStyle/>
          <a:p>
            <a:endParaRPr lang="en-US"/>
          </a:p>
        </p:txBody>
      </p:sp>
      <p:sp>
        <p:nvSpPr>
          <p:cNvPr id="6" name="Slide Number Placeholder 5"/>
          <p:cNvSpPr>
            <a:spLocks noGrp="1"/>
          </p:cNvSpPr>
          <p:nvPr>
            <p:ph type="sldNum" sz="quarter" idx="12"/>
          </p:nvPr>
        </p:nvSpPr>
        <p:spPr/>
        <p:txBody>
          <a:bodyPr/>
          <a:lstStyle/>
          <a:p>
            <a:fld id="{C52AFD5A-4082-4BE4-96FC-4C4C6076294A}"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4767263"/>
            <a:ext cx="2057400" cy="273844"/>
          </a:xfrm>
        </p:spPr>
        <p:txBody>
          <a:bodyPr/>
          <a:lstStyle/>
          <a:p>
            <a:fld id="{FFA59539-6AA4-4B20-8277-ACCA791514EF}" type="datetimeFigureOut">
              <a:rPr lang="en-US" smtClean="0"/>
              <a:t>10/5/2025</a:t>
            </a:fld>
            <a:endParaRPr lang="en-US"/>
          </a:p>
        </p:txBody>
      </p:sp>
      <p:sp>
        <p:nvSpPr>
          <p:cNvPr id="4" name="Footer Placeholder 3"/>
          <p:cNvSpPr>
            <a:spLocks noGrp="1"/>
          </p:cNvSpPr>
          <p:nvPr>
            <p:ph type="ftr" sz="quarter" idx="11"/>
          </p:nvPr>
        </p:nvSpPr>
        <p:spPr>
          <a:xfrm>
            <a:off x="3028950" y="4767263"/>
            <a:ext cx="3086100" cy="273844"/>
          </a:xfrm>
        </p:spPr>
        <p:txBody>
          <a:bodyPr/>
          <a:lstStyle/>
          <a:p>
            <a:endParaRPr lang="en-US"/>
          </a:p>
        </p:txBody>
      </p:sp>
      <p:sp>
        <p:nvSpPr>
          <p:cNvPr id="5" name="Slide Number Placeholder 4"/>
          <p:cNvSpPr>
            <a:spLocks noGrp="1"/>
          </p:cNvSpPr>
          <p:nvPr>
            <p:ph type="sldNum" sz="quarter" idx="12"/>
          </p:nvPr>
        </p:nvSpPr>
        <p:spPr/>
        <p:txBody>
          <a:bodyPr/>
          <a:lstStyle/>
          <a:p>
            <a:fld id="{C52AFD5A-4082-4BE4-96FC-4C4C607629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1" r:id="rId30"/>
    <p:sldLayoutId id="2147483692"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hyperlink" Target="https://youtu.be/2LV0igocsQ8?si=Bl8WmIuujjdOjUMV"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4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body" idx="4"/>
          </p:nvPr>
        </p:nvSpPr>
        <p:spPr>
          <a:xfrm>
            <a:off x="8036100" y="0"/>
            <a:ext cx="985200" cy="5214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sz="1200"/>
              <a:t>10.05.25</a:t>
            </a:r>
            <a:endParaRPr sz="1200"/>
          </a:p>
        </p:txBody>
      </p:sp>
      <p:sp>
        <p:nvSpPr>
          <p:cNvPr id="263" name="Google Shape;263;p44"/>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The Scarred Earth   </a:t>
            </a:r>
          </a:p>
        </p:txBody>
      </p:sp>
      <p:sp>
        <p:nvSpPr>
          <p:cNvPr id="264" name="Google Shape;264;p44"/>
          <p:cNvSpPr txBox="1">
            <a:spLocks noGrp="1"/>
          </p:cNvSpPr>
          <p:nvPr>
            <p:ph type="subTitle" idx="2"/>
          </p:nvPr>
        </p:nvSpPr>
        <p:spPr>
          <a:xfrm>
            <a:off x="142800" y="1122950"/>
            <a:ext cx="8858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50"/>
              <a:t>Terra’s 25-Year View of Ghana’s Galamsey Crisis </a:t>
            </a:r>
            <a:endParaRPr sz="2850"/>
          </a:p>
        </p:txBody>
      </p:sp>
      <p:sp>
        <p:nvSpPr>
          <p:cNvPr id="265" name="Google Shape;265;p44"/>
          <p:cNvSpPr txBox="1">
            <a:spLocks noGrp="1"/>
          </p:cNvSpPr>
          <p:nvPr>
            <p:ph type="body" idx="1"/>
          </p:nvPr>
        </p:nvSpPr>
        <p:spPr>
          <a:xfrm>
            <a:off x="196950" y="4585350"/>
            <a:ext cx="2379900" cy="3615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GB" sz="1700" i="1" dirty="0">
                <a:solidFill>
                  <a:srgbClr val="FFFFFF"/>
                </a:solidFill>
                <a:latin typeface="DM Sans ExtraBold"/>
                <a:ea typeface="DM Sans ExtraBold"/>
                <a:cs typeface="DM Sans ExtraBold"/>
                <a:sym typeface="DM Sans ExtraBold"/>
              </a:rPr>
              <a:t>SUPERNOVA 314</a:t>
            </a:r>
            <a:endParaRPr sz="1700" i="1" dirty="0">
              <a:solidFill>
                <a:srgbClr val="FFFFFF"/>
              </a:solidFill>
              <a:latin typeface="DM Sans ExtraBold"/>
              <a:ea typeface="DM Sans ExtraBold"/>
              <a:cs typeface="DM Sans ExtraBold"/>
              <a:sym typeface="DM Sans ExtraBold"/>
            </a:endParaRPr>
          </a:p>
        </p:txBody>
      </p:sp>
      <p:pic>
        <p:nvPicPr>
          <p:cNvPr id="266" name="Google Shape;266;p44" descr="File:NASA logo.svg - Wikimedia Commons"/>
          <p:cNvPicPr preferRelativeResize="0"/>
          <p:nvPr/>
        </p:nvPicPr>
        <p:blipFill>
          <a:blip r:embed="rId3"/>
          <a:stretch>
            <a:fillRect/>
          </a:stretch>
        </p:blipFill>
        <p:spPr>
          <a:xfrm>
            <a:off x="302800" y="2253325"/>
            <a:ext cx="2788086" cy="2332027"/>
          </a:xfrm>
          <a:prstGeom prst="rect">
            <a:avLst/>
          </a:prstGeom>
          <a:noFill/>
          <a:ln>
            <a:noFill/>
          </a:ln>
        </p:spPr>
      </p:pic>
      <p:pic>
        <p:nvPicPr>
          <p:cNvPr id="267" name="Google Shape;267;p44" title="Screenshot 2025-10-05 094254.png"/>
          <p:cNvPicPr preferRelativeResize="0"/>
          <p:nvPr/>
        </p:nvPicPr>
        <p:blipFill>
          <a:blip r:embed="rId4"/>
          <a:stretch>
            <a:fillRect/>
          </a:stretch>
        </p:blipFill>
        <p:spPr>
          <a:xfrm>
            <a:off x="3243286" y="2253325"/>
            <a:ext cx="5649134" cy="27377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fade thruBlk="1"/>
      </p:transition>
    </mc:Choice>
    <mc:Fallback xmlns="">
      <p:transition spd="slow">
        <p:fade thruBlk="1"/>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2000"/>
                                        <p:tgtEl>
                                          <p:spTgt spid="263"/>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264"/>
                                        </p:tgtEl>
                                        <p:attrNameLst>
                                          <p:attrName>style.visibility</p:attrName>
                                        </p:attrNameLst>
                                      </p:cBhvr>
                                      <p:to>
                                        <p:strVal val="visible"/>
                                      </p:to>
                                    </p:set>
                                    <p:animEffect transition="in" filter="fade">
                                      <p:cBhvr>
                                        <p:cTn id="11" dur="2000"/>
                                        <p:tgtEl>
                                          <p:spTgt spid="264"/>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266"/>
                                        </p:tgtEl>
                                        <p:attrNameLst>
                                          <p:attrName>style.visibility</p:attrName>
                                        </p:attrNameLst>
                                      </p:cBhvr>
                                      <p:to>
                                        <p:strVal val="visible"/>
                                      </p:to>
                                    </p:set>
                                    <p:animEffect transition="in" filter="fade">
                                      <p:cBhvr>
                                        <p:cTn id="15" dur="2000"/>
                                        <p:tgtEl>
                                          <p:spTgt spid="266"/>
                                        </p:tgtEl>
                                      </p:cBhvr>
                                    </p:animEffect>
                                  </p:childTnLst>
                                </p:cTn>
                              </p:par>
                              <p:par>
                                <p:cTn id="16" presetID="10" presetClass="entr" presetSubtype="0" fill="hold" nodeType="withEffect">
                                  <p:stCondLst>
                                    <p:cond delay="0"/>
                                  </p:stCondLst>
                                  <p:childTnLst>
                                    <p:set>
                                      <p:cBhvr>
                                        <p:cTn id="17" dur="1" fill="hold">
                                          <p:stCondLst>
                                            <p:cond delay="0"/>
                                          </p:stCondLst>
                                        </p:cTn>
                                        <p:tgtEl>
                                          <p:spTgt spid="267"/>
                                        </p:tgtEl>
                                        <p:attrNameLst>
                                          <p:attrName>style.visibility</p:attrName>
                                        </p:attrNameLst>
                                      </p:cBhvr>
                                      <p:to>
                                        <p:strVal val="visible"/>
                                      </p:to>
                                    </p:set>
                                    <p:animEffect transition="in" filter="fade">
                                      <p:cBhvr>
                                        <p:cTn id="18" dur="4000"/>
                                        <p:tgtEl>
                                          <p:spTgt spid="267"/>
                                        </p:tgtEl>
                                      </p:cBhvr>
                                    </p:animEffect>
                                  </p:childTnLst>
                                </p:cTn>
                              </p:par>
                            </p:childTnLst>
                          </p:cTn>
                        </p:par>
                        <p:par>
                          <p:cTn id="19" fill="hold">
                            <p:stCondLst>
                              <p:cond delay="6000"/>
                            </p:stCondLst>
                            <p:childTnLst>
                              <p:par>
                                <p:cTn id="20" presetID="10" presetClass="entr" presetSubtype="0" fill="hold" nodeType="afterEffect">
                                  <p:stCondLst>
                                    <p:cond delay="0"/>
                                  </p:stCondLst>
                                  <p:childTnLst>
                                    <p:set>
                                      <p:cBhvr>
                                        <p:cTn id="21" dur="1" fill="hold">
                                          <p:stCondLst>
                                            <p:cond delay="0"/>
                                          </p:stCondLst>
                                        </p:cTn>
                                        <p:tgtEl>
                                          <p:spTgt spid="265"/>
                                        </p:tgtEl>
                                        <p:attrNameLst>
                                          <p:attrName>style.visibility</p:attrName>
                                        </p:attrNameLst>
                                      </p:cBhvr>
                                      <p:to>
                                        <p:strVal val="visible"/>
                                      </p:to>
                                    </p:set>
                                    <p:animEffect transition="in" filter="fade">
                                      <p:cBhvr>
                                        <p:cTn id="22" dur="20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Animation Celebration of Terra Data</a:t>
            </a:r>
            <a:br>
              <a:rPr lang="en-US" dirty="0"/>
            </a:br>
            <a:endParaRPr lang="en-US" dirty="0"/>
          </a:p>
        </p:txBody>
      </p:sp>
      <p:pic>
        <p:nvPicPr>
          <p:cNvPr id="1026" name="Picture 2" descr="The Terra spacecraft and instrumen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900" y="2258225"/>
            <a:ext cx="3642399" cy="26934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098694" y="504749"/>
            <a:ext cx="3416199" cy="4524315"/>
          </a:xfrm>
          <a:prstGeom prst="rect">
            <a:avLst/>
          </a:prstGeom>
          <a:noFill/>
        </p:spPr>
        <p:txBody>
          <a:bodyPr wrap="square" rtlCol="0">
            <a:spAutoFit/>
          </a:bodyPr>
          <a:lstStyle/>
          <a:p>
            <a:pPr>
              <a:buFont typeface="Wingdings" panose="05000000000000000000" pitchFamily="2" charset="2"/>
              <a:buChar char="v"/>
            </a:pPr>
            <a:r>
              <a:rPr lang="en-US" sz="1600" dirty="0"/>
              <a:t>  The challenge is to use data from Terra’s 25-year database to throw more light on how that data has impacted our community; in our case, Ghana.  </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The challenge involves the use of animations to tell a story based on NASA’s data from Terra’s Instrument. </a:t>
            </a:r>
          </a:p>
          <a:p>
            <a:pPr>
              <a:buFont typeface="Wingdings" panose="05000000000000000000" pitchFamily="2" charset="2"/>
              <a:buChar char="v"/>
            </a:pPr>
            <a:endParaRPr lang="en-US" sz="1600" dirty="0"/>
          </a:p>
          <a:p>
            <a:pPr>
              <a:buFont typeface="Wingdings" panose="05000000000000000000" pitchFamily="2" charset="2"/>
              <a:buChar char="v"/>
            </a:pPr>
            <a:r>
              <a:rPr lang="en-US" sz="1600" dirty="0"/>
              <a:t>Our project uses NASA’s Terra satellite data to tell a story about how illegal mining has caused vegetation loss in Ghana over the past two decades.</a:t>
            </a:r>
          </a:p>
          <a:p>
            <a:pPr>
              <a:buFont typeface="Wingdings" panose="05000000000000000000" pitchFamily="2" charset="2"/>
              <a:buChar char="v"/>
            </a:pPr>
            <a:endParaRPr lang="en-US" sz="1600" dirty="0"/>
          </a:p>
          <a:p>
            <a:pPr>
              <a:buFont typeface="Wingdings" panose="05000000000000000000" pitchFamily="2" charset="2"/>
              <a:buChar char="v"/>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800" b="0" dirty="0">
                <a:solidFill>
                  <a:schemeClr val="bg2"/>
                </a:solidFill>
                <a:latin typeface="+mn-lt"/>
              </a:rPr>
              <a:t>Collection of Data from Terra</a:t>
            </a:r>
          </a:p>
        </p:txBody>
      </p:sp>
      <p:sp>
        <p:nvSpPr>
          <p:cNvPr id="3" name="Text Placeholder 2"/>
          <p:cNvSpPr>
            <a:spLocks noGrp="1"/>
          </p:cNvSpPr>
          <p:nvPr>
            <p:ph type="body" idx="1"/>
          </p:nvPr>
        </p:nvSpPr>
        <p:spPr>
          <a:xfrm>
            <a:off x="311700" y="914760"/>
            <a:ext cx="3792127" cy="451065"/>
          </a:xfrm>
        </p:spPr>
        <p:txBody>
          <a:bodyPr/>
          <a:lstStyle/>
          <a:p>
            <a:r>
              <a:rPr lang="en-US" dirty="0"/>
              <a:t>Before – 2000-2002</a:t>
            </a:r>
          </a:p>
        </p:txBody>
      </p:sp>
      <p:sp>
        <p:nvSpPr>
          <p:cNvPr id="4" name="Text Placeholder 3"/>
          <p:cNvSpPr>
            <a:spLocks noGrp="1"/>
          </p:cNvSpPr>
          <p:nvPr>
            <p:ph type="body" idx="2"/>
          </p:nvPr>
        </p:nvSpPr>
        <p:spPr>
          <a:xfrm>
            <a:off x="4698283" y="890395"/>
            <a:ext cx="2735885" cy="451065"/>
          </a:xfrm>
        </p:spPr>
        <p:txBody>
          <a:bodyPr/>
          <a:lstStyle/>
          <a:p>
            <a:r>
              <a:rPr lang="en-US" dirty="0"/>
              <a:t>AFTER – October, 2025</a:t>
            </a:r>
          </a:p>
          <a:p>
            <a:endParaRPr lang="en-US" dirty="0"/>
          </a:p>
        </p:txBody>
      </p:sp>
      <p:pic>
        <p:nvPicPr>
          <p:cNvPr id="2050" name="Picture 2" descr="The Large Footprint of Small-Sca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283" y="1530786"/>
            <a:ext cx="3999900" cy="272231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08" y="1442887"/>
            <a:ext cx="3060591" cy="28981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359426" y="3313043"/>
            <a:ext cx="1398104" cy="307777"/>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Effect transition="in" filter="fade">
                                      <p:cBhvr>
                                        <p:cTn id="7" dur="500"/>
                                        <p:tgtEl>
                                          <p:spTgt spid="20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BENJAMIN\Downloads\case-study.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687" y="3198554"/>
            <a:ext cx="433388" cy="4333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BENJAMIN\Downloads\abstrac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846" y="4157880"/>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BENJAMIN\Downloads\ide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456" y="2176909"/>
            <a:ext cx="583406" cy="49530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Daily calendar with solid fill"/>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079" y="1055666"/>
            <a:ext cx="542485" cy="656509"/>
          </a:xfrm>
          <a:prstGeom prst="rect">
            <a:avLst/>
          </a:prstGeom>
        </p:spPr>
      </p:pic>
      <p:sp>
        <p:nvSpPr>
          <p:cNvPr id="4" name="Text Box 3"/>
          <p:cNvSpPr txBox="1"/>
          <p:nvPr/>
        </p:nvSpPr>
        <p:spPr>
          <a:xfrm>
            <a:off x="612140" y="181610"/>
            <a:ext cx="7838440" cy="820420"/>
          </a:xfrm>
          <a:prstGeom prst="rect">
            <a:avLst/>
          </a:prstGeom>
          <a:noFill/>
        </p:spPr>
        <p:txBody>
          <a:bodyPr wrap="square" rtlCol="0">
            <a:noAutofit/>
          </a:bodyPr>
          <a:lstStyle/>
          <a:p>
            <a:r>
              <a:rPr lang="en-GB" sz="3600" b="1">
                <a:solidFill>
                  <a:schemeClr val="dk1"/>
                </a:solidFill>
                <a:latin typeface="Merriweather"/>
                <a:ea typeface="Merriweather"/>
                <a:cs typeface="Merriweather"/>
                <a:sym typeface="Merriweather"/>
              </a:rPr>
              <a:t>Analyzing Data From Terra</a:t>
            </a:r>
            <a:endParaRPr lang="en-GB" altLang="en-US" sz="3600" b="1">
              <a:solidFill>
                <a:srgbClr val="405F2C"/>
              </a:solidFill>
              <a:latin typeface="Times New Roman" panose="02020603050405020304" pitchFamily="18" charset="0"/>
              <a:cs typeface="Times New Roman" panose="02020603050405020304" pitchFamily="18" charset="0"/>
              <a:sym typeface="+mn-ea"/>
            </a:endParaRPr>
          </a:p>
        </p:txBody>
      </p:sp>
      <p:sp>
        <p:nvSpPr>
          <p:cNvPr id="5" name="Text Box 4"/>
          <p:cNvSpPr txBox="1"/>
          <p:nvPr/>
        </p:nvSpPr>
        <p:spPr>
          <a:xfrm>
            <a:off x="1363980" y="949960"/>
            <a:ext cx="6501765" cy="1107440"/>
          </a:xfrm>
          <a:prstGeom prst="rect">
            <a:avLst/>
          </a:prstGeom>
          <a:noFill/>
        </p:spPr>
        <p:txBody>
          <a:bodyPr wrap="square" rtlCol="0">
            <a:noAutofit/>
          </a:bodyPr>
          <a:lstStyle/>
          <a:p>
            <a:r>
              <a:rPr lang="en-US" altLang="en-GB" sz="1600" b="1">
                <a:latin typeface="Times New Roman" panose="02020603050405020304" pitchFamily="18" charset="0"/>
                <a:cs typeface="Times New Roman" panose="02020603050405020304" pitchFamily="18" charset="0"/>
              </a:rPr>
              <a:t>In our projec</a:t>
            </a:r>
            <a:r>
              <a:rPr lang="en-US" altLang="en-GB" sz="1600" b="1">
                <a:latin typeface="Times New Roman" panose="02020603050405020304" pitchFamily="18" charset="0"/>
                <a:cs typeface="Times New Roman" panose="02020603050405020304" pitchFamily="18" charset="0"/>
                <a:sym typeface="+mn-ea"/>
              </a:rPr>
              <a:t>t</a:t>
            </a:r>
            <a:r>
              <a:rPr lang="en-US" altLang="en-GB" sz="1600" b="1">
                <a:latin typeface="Times New Roman" panose="02020603050405020304" pitchFamily="18" charset="0"/>
                <a:cs typeface="Times New Roman" panose="02020603050405020304" pitchFamily="18" charset="0"/>
              </a:rPr>
              <a:t> work, data from NASA’s Earth Observatory was utilized to investigate the environmental impact of galamsey (illegal mining) activities in Ghana.</a:t>
            </a:r>
          </a:p>
        </p:txBody>
      </p:sp>
      <p:sp>
        <p:nvSpPr>
          <p:cNvPr id="6" name="Text Box 5"/>
          <p:cNvSpPr txBox="1"/>
          <p:nvPr/>
        </p:nvSpPr>
        <p:spPr>
          <a:xfrm>
            <a:off x="1363980" y="2055495"/>
            <a:ext cx="6911975" cy="963930"/>
          </a:xfrm>
          <a:prstGeom prst="rect">
            <a:avLst/>
          </a:prstGeom>
          <a:noFill/>
        </p:spPr>
        <p:txBody>
          <a:bodyPr wrap="square" rtlCol="0">
            <a:noAutofit/>
          </a:bodyPr>
          <a:lstStyle/>
          <a:p>
            <a:r>
              <a:rPr lang="en-US" altLang="en-GB" sz="1600" b="1">
                <a:latin typeface="Times New Roman" panose="02020603050405020304" pitchFamily="18" charset="0"/>
                <a:cs typeface="Times New Roman" panose="02020603050405020304" pitchFamily="18" charset="0"/>
              </a:rPr>
              <a:t>Using sets of imagery from the Terra satellite’s ASTER and MODIS instruments, we examined changes in land surface temperature, vegetation cover, and hotspot distribution.</a:t>
            </a:r>
          </a:p>
        </p:txBody>
      </p:sp>
      <p:sp>
        <p:nvSpPr>
          <p:cNvPr id="7" name="Text Box 6"/>
          <p:cNvSpPr txBox="1"/>
          <p:nvPr/>
        </p:nvSpPr>
        <p:spPr>
          <a:xfrm>
            <a:off x="1417955" y="3130550"/>
            <a:ext cx="5989955" cy="752475"/>
          </a:xfrm>
          <a:prstGeom prst="rect">
            <a:avLst/>
          </a:prstGeom>
          <a:noFill/>
        </p:spPr>
        <p:txBody>
          <a:bodyPr wrap="square" rtlCol="0">
            <a:noAutofit/>
          </a:bodyPr>
          <a:lstStyle/>
          <a:p>
            <a:r>
              <a:rPr lang="en-US" altLang="en-GB" sz="1600" b="1">
                <a:latin typeface="Times New Roman" panose="02020603050405020304" pitchFamily="18" charset="0"/>
                <a:cs typeface="Times New Roman" panose="02020603050405020304" pitchFamily="18" charset="0"/>
              </a:rPr>
              <a:t>The high-resolution ASTER images provided detailed insights into localized land degradation, while MODIS data enabled broader temporal and spatial analysis of affected regions.</a:t>
            </a:r>
          </a:p>
        </p:txBody>
      </p:sp>
      <p:sp>
        <p:nvSpPr>
          <p:cNvPr id="8" name="Text Box 7"/>
          <p:cNvSpPr txBox="1"/>
          <p:nvPr/>
        </p:nvSpPr>
        <p:spPr>
          <a:xfrm>
            <a:off x="1464310" y="4083685"/>
            <a:ext cx="6596380" cy="788035"/>
          </a:xfrm>
          <a:prstGeom prst="rect">
            <a:avLst/>
          </a:prstGeom>
          <a:noFill/>
        </p:spPr>
        <p:txBody>
          <a:bodyPr wrap="square" rtlCol="0">
            <a:noAutofit/>
          </a:bodyPr>
          <a:lstStyle/>
          <a:p>
            <a:r>
              <a:rPr lang="en-US" altLang="en-GB" sz="1600" b="1">
                <a:latin typeface="Times New Roman" panose="02020603050405020304" pitchFamily="18" charset="0"/>
                <a:cs typeface="Times New Roman" panose="02020603050405020304" pitchFamily="18" charset="0"/>
              </a:rPr>
              <a:t>This combination of datasets allowed for a comprehensive understanding of how galamsey activities alter ecosystems, supporting efforts toward environmental monitoring and sustainable resource management.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38"/>
          <p:cNvSpPr/>
          <p:nvPr/>
        </p:nvSpPr>
        <p:spPr>
          <a:xfrm>
            <a:off x="1040130" y="3076575"/>
            <a:ext cx="970280" cy="723900"/>
          </a:xfrm>
          <a:prstGeom prst="ellipse">
            <a:avLst/>
          </a:prstGeom>
          <a:solidFill>
            <a:schemeClr val="tx1">
              <a:alpha val="10000"/>
            </a:schemeClr>
          </a:solidFill>
          <a:ln>
            <a:noFill/>
          </a:ln>
          <a:effectLst>
            <a:outerShdw blurRad="1270000" dist="50800" dir="5400000" algn="ctr" rotWithShape="0">
              <a:srgbClr val="000000">
                <a:alpha val="46000"/>
              </a:srgbClr>
            </a:outerShdw>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nvGrpSpPr>
          <p:cNvPr id="8" name="Group 7"/>
          <p:cNvGrpSpPr/>
          <p:nvPr/>
        </p:nvGrpSpPr>
        <p:grpSpPr>
          <a:xfrm>
            <a:off x="995363" y="1047750"/>
            <a:ext cx="3590925" cy="990600"/>
            <a:chOff x="1327150" y="1397000"/>
            <a:chExt cx="4787900" cy="1320800"/>
          </a:xfrm>
        </p:grpSpPr>
        <p:sp>
          <p:nvSpPr>
            <p:cNvPr id="4" name="Rounded Rectangle 3"/>
            <p:cNvSpPr/>
            <p:nvPr/>
          </p:nvSpPr>
          <p:spPr>
            <a:xfrm>
              <a:off x="1327150" y="1397000"/>
              <a:ext cx="4787900" cy="1320800"/>
            </a:xfrm>
            <a:prstGeom prst="roundRect">
              <a:avLst>
                <a:gd name="adj" fmla="val 50000"/>
              </a:avLst>
            </a:prstGeom>
            <a:solidFill>
              <a:schemeClr val="bg1">
                <a:lumMod val="85000"/>
                <a:alpha val="40000"/>
              </a:schemeClr>
            </a:solidFill>
            <a:ln>
              <a:noFill/>
            </a:ln>
            <a:effectLst>
              <a:outerShdw blurRad="520700" dist="50800" dir="5400000" algn="ctr" rotWithShape="0">
                <a:srgbClr val="000000">
                  <a:alpha val="29000"/>
                </a:srgbClr>
              </a:outerShdw>
              <a:softEdge rad="292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6" name="Oval 5"/>
            <p:cNvSpPr/>
            <p:nvPr/>
          </p:nvSpPr>
          <p:spPr>
            <a:xfrm>
              <a:off x="1447800" y="1574800"/>
              <a:ext cx="965200" cy="965200"/>
            </a:xfrm>
            <a:prstGeom prst="ellipse">
              <a:avLst/>
            </a:prstGeom>
            <a:solidFill>
              <a:schemeClr val="tx1">
                <a:alpha val="10000"/>
              </a:schemeClr>
            </a:solidFill>
            <a:ln>
              <a:noFill/>
            </a:ln>
            <a:effectLst>
              <a:outerShdw blurRad="1270000" dist="50800" dir="5400000" algn="ctr" rotWithShape="0">
                <a:srgbClr val="000000">
                  <a:alpha val="46000"/>
                </a:srgbClr>
              </a:outerShdw>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pic>
        <p:nvPicPr>
          <p:cNvPr id="1030" name="Picture 6" descr="C:\Users\BENJAMIN\Downloads\abstrac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305" y="3787458"/>
            <a:ext cx="428625"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BENJAMIN\Downloads\ide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915" y="1306830"/>
            <a:ext cx="583406" cy="4953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19480" y="1295400"/>
            <a:ext cx="8100695" cy="1529080"/>
          </a:xfrm>
          <a:prstGeom prst="rect">
            <a:avLst/>
          </a:prstGeom>
          <a:noFill/>
        </p:spPr>
        <p:txBody>
          <a:bodyPr wrap="square" rtlCol="0">
            <a:noAutofit/>
          </a:bodyPr>
          <a:lstStyle/>
          <a:p>
            <a:r>
              <a:rPr lang="en-US" altLang="en-GB" sz="2000" b="1" dirty="0">
                <a:latin typeface="Times New Roman" panose="02020603050405020304" pitchFamily="18" charset="0"/>
                <a:cs typeface="Times New Roman" panose="02020603050405020304" pitchFamily="18" charset="0"/>
              </a:rPr>
              <a:t>In our project, visualization helps to highlight patterns, trends, and spatial distributions of galamsey hotspots that may not be easily noticed in raw data. By using maps and graphical models generated from ASTER and MODIS data, we can now effectively communicate the extent and environmental impact of illegal mining activities. </a:t>
            </a:r>
          </a:p>
        </p:txBody>
      </p:sp>
      <p:sp>
        <p:nvSpPr>
          <p:cNvPr id="20" name="TextBox 19"/>
          <p:cNvSpPr txBox="1"/>
          <p:nvPr/>
        </p:nvSpPr>
        <p:spPr>
          <a:xfrm>
            <a:off x="1157923" y="344488"/>
            <a:ext cx="7615714" cy="714375"/>
          </a:xfrm>
          <a:prstGeom prst="rect">
            <a:avLst/>
          </a:prstGeom>
          <a:noFill/>
        </p:spPr>
        <p:txBody>
          <a:bodyPr wrap="square" rtlCol="0">
            <a:spAutoFit/>
          </a:bodyPr>
          <a:lstStyle/>
          <a:p>
            <a:pPr marL="0" lvl="0" indent="0" algn="l" rtl="0">
              <a:spcBef>
                <a:spcPts val="0"/>
              </a:spcBef>
              <a:spcAft>
                <a:spcPts val="0"/>
              </a:spcAft>
              <a:buNone/>
            </a:pPr>
            <a:r>
              <a:rPr lang="en-GB" sz="4050" b="1">
                <a:solidFill>
                  <a:schemeClr val="dk1"/>
                </a:solidFill>
                <a:latin typeface="Merriweather"/>
                <a:ea typeface="Merriweather"/>
                <a:cs typeface="Merriweather"/>
                <a:sym typeface="Merriweather"/>
              </a:rPr>
              <a:t>Data Visualization</a:t>
            </a:r>
            <a:endParaRPr lang="en-US" sz="405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Text Box 6"/>
          <p:cNvSpPr txBox="1"/>
          <p:nvPr/>
        </p:nvSpPr>
        <p:spPr>
          <a:xfrm>
            <a:off x="1669256" y="4101465"/>
            <a:ext cx="4261009" cy="653415"/>
          </a:xfrm>
          <a:prstGeom prst="rect">
            <a:avLst/>
          </a:prstGeom>
          <a:noFill/>
        </p:spPr>
        <p:txBody>
          <a:bodyPr wrap="square" rtlCol="0">
            <a:noAutofit/>
          </a:bodyPr>
          <a:lstStyle/>
          <a:p>
            <a:endParaRPr lang="en-GB" altLang="en-US" sz="2700" b="1">
              <a:latin typeface="Times New Roman" panose="02020603050405020304" pitchFamily="18" charset="0"/>
              <a:cs typeface="Times New Roman" panose="02020603050405020304" pitchFamily="18" charset="0"/>
            </a:endParaRPr>
          </a:p>
        </p:txBody>
      </p:sp>
      <p:sp>
        <p:nvSpPr>
          <p:cNvPr id="12" name="Text Box 11"/>
          <p:cNvSpPr txBox="1"/>
          <p:nvPr/>
        </p:nvSpPr>
        <p:spPr>
          <a:xfrm>
            <a:off x="1314450" y="3248025"/>
            <a:ext cx="4847590" cy="257175"/>
          </a:xfrm>
          <a:prstGeom prst="rect">
            <a:avLst/>
          </a:prstGeom>
          <a:noFill/>
        </p:spPr>
        <p:txBody>
          <a:bodyPr wrap="square" rtlCol="0">
            <a:noAutofit/>
          </a:bodyPr>
          <a:lstStyle/>
          <a:p>
            <a:endParaRPr lang="en-GB" altLang="en-US"/>
          </a:p>
        </p:txBody>
      </p:sp>
      <p:sp>
        <p:nvSpPr>
          <p:cNvPr id="13" name="Text Box 12">
            <a:hlinkClick r:id="rId4"/>
          </p:cNvPr>
          <p:cNvSpPr txBox="1"/>
          <p:nvPr/>
        </p:nvSpPr>
        <p:spPr>
          <a:xfrm>
            <a:off x="1086485" y="3642360"/>
            <a:ext cx="7758430" cy="949325"/>
          </a:xfrm>
          <a:prstGeom prst="rect">
            <a:avLst/>
          </a:prstGeom>
          <a:noFill/>
        </p:spPr>
        <p:txBody>
          <a:bodyPr wrap="square" rtlCol="0">
            <a:noAutofit/>
          </a:bodyPr>
          <a:lstStyle/>
          <a:p>
            <a:r>
              <a:rPr lang="en-US" altLang="en-GB" sz="2000" b="1" dirty="0">
                <a:latin typeface="Times New Roman" panose="02020603050405020304" pitchFamily="18" charset="0"/>
                <a:cs typeface="Times New Roman" panose="02020603050405020304" pitchFamily="18" charset="0"/>
              </a:rPr>
              <a:t>  link </a:t>
            </a:r>
            <a:r>
              <a:rPr lang="en-US" altLang="en-GB" sz="2000" b="1" dirty="0">
                <a:latin typeface="Times New Roman" panose="02020603050405020304" pitchFamily="18" charset="0"/>
                <a:cs typeface="Times New Roman" panose="02020603050405020304" pitchFamily="18" charset="0"/>
                <a:sym typeface="+mn-ea"/>
              </a:rPr>
              <a:t>t</a:t>
            </a:r>
            <a:r>
              <a:rPr lang="en-US" altLang="en-GB" sz="2000" b="1" dirty="0">
                <a:latin typeface="Times New Roman" panose="02020603050405020304" pitchFamily="18" charset="0"/>
                <a:cs typeface="Times New Roman" panose="02020603050405020304" pitchFamily="18" charset="0"/>
              </a:rPr>
              <a:t>o our Visualization video:</a:t>
            </a:r>
          </a:p>
          <a:p>
            <a:endParaRPr lang="en-US" altLang="en-GB"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970"/>
            <a:ext cx="7886700" cy="610870"/>
          </a:xfrm>
        </p:spPr>
        <p:txBody>
          <a:bodyPr>
            <a:normAutofit fontScale="90000"/>
          </a:bodyPr>
          <a:lstStyle/>
          <a:p>
            <a:r>
              <a:rPr lang="en-US" altLang="en-GB" sz="4000">
                <a:sym typeface="Merriweather"/>
              </a:rPr>
              <a:t>FINDINGS &amp; CONCLUSIONS</a:t>
            </a:r>
            <a:endParaRPr lang="en-US" altLang="en-GB" sz="4000" dirty="0">
              <a:latin typeface="Times New Roman" panose="02020603050405020304" pitchFamily="18" charset="0"/>
              <a:cs typeface="Times New Roman" panose="02020603050405020304" pitchFamily="18" charset="0"/>
            </a:endParaRPr>
          </a:p>
        </p:txBody>
      </p:sp>
      <p:grpSp>
        <p:nvGrpSpPr>
          <p:cNvPr id="169" name="Group 168"/>
          <p:cNvGrpSpPr/>
          <p:nvPr/>
        </p:nvGrpSpPr>
        <p:grpSpPr>
          <a:xfrm>
            <a:off x="3620090" y="1438694"/>
            <a:ext cx="1562583" cy="1080000"/>
            <a:chOff x="4826786" y="1918258"/>
            <a:chExt cx="2083444" cy="1440000"/>
          </a:xfrm>
        </p:grpSpPr>
        <p:sp>
          <p:nvSpPr>
            <p:cNvPr id="148" name="Freeform: Shape 147"/>
            <p:cNvSpPr/>
            <p:nvPr/>
          </p:nvSpPr>
          <p:spPr>
            <a:xfrm rot="2700000">
              <a:off x="5148508" y="1596536"/>
              <a:ext cx="1440000" cy="2083444"/>
            </a:xfrm>
            <a:custGeom>
              <a:avLst/>
              <a:gdLst>
                <a:gd name="connsiteX0" fmla="*/ 0 w 1440000"/>
                <a:gd name="connsiteY0" fmla="*/ 1440000 h 2083444"/>
                <a:gd name="connsiteX1" fmla="*/ 1440000 w 1440000"/>
                <a:gd name="connsiteY1" fmla="*/ 0 h 2083444"/>
                <a:gd name="connsiteX2" fmla="*/ 806900 w 1440000"/>
                <a:gd name="connsiteY2" fmla="*/ 753611 h 2083444"/>
                <a:gd name="connsiteX3" fmla="*/ 796556 w 1440000"/>
                <a:gd name="connsiteY3" fmla="*/ 796556 h 2083444"/>
                <a:gd name="connsiteX4" fmla="*/ 776581 w 1440000"/>
                <a:gd name="connsiteY4" fmla="*/ 879487 h 2083444"/>
                <a:gd name="connsiteX5" fmla="*/ 720000 w 1440000"/>
                <a:gd name="connsiteY5" fmla="*/ 1440000 h 2083444"/>
                <a:gd name="connsiteX6" fmla="*/ 776581 w 1440000"/>
                <a:gd name="connsiteY6" fmla="*/ 2000513 h 2083444"/>
                <a:gd name="connsiteX7" fmla="*/ 796556 w 1440000"/>
                <a:gd name="connsiteY7" fmla="*/ 2083444 h 2083444"/>
                <a:gd name="connsiteX8" fmla="*/ 753611 w 1440000"/>
                <a:gd name="connsiteY8" fmla="*/ 2073100 h 2083444"/>
                <a:gd name="connsiteX9" fmla="*/ 0 w 1440000"/>
                <a:gd name="connsiteY9" fmla="*/ 1440000 h 20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00" h="2083444">
                  <a:moveTo>
                    <a:pt x="0" y="1440000"/>
                  </a:moveTo>
                  <a:cubicBezTo>
                    <a:pt x="0" y="644710"/>
                    <a:pt x="644710" y="0"/>
                    <a:pt x="1440000" y="0"/>
                  </a:cubicBezTo>
                  <a:cubicBezTo>
                    <a:pt x="1166619" y="0"/>
                    <a:pt x="928825" y="304726"/>
                    <a:pt x="806900" y="753611"/>
                  </a:cubicBezTo>
                  <a:lnTo>
                    <a:pt x="796556" y="796556"/>
                  </a:lnTo>
                  <a:lnTo>
                    <a:pt x="776581" y="879487"/>
                  </a:lnTo>
                  <a:cubicBezTo>
                    <a:pt x="740147" y="1051766"/>
                    <a:pt x="720000" y="1241178"/>
                    <a:pt x="720000" y="1440000"/>
                  </a:cubicBezTo>
                  <a:cubicBezTo>
                    <a:pt x="720000" y="1638823"/>
                    <a:pt x="740147" y="1828234"/>
                    <a:pt x="776581" y="2000513"/>
                  </a:cubicBezTo>
                  <a:lnTo>
                    <a:pt x="796556" y="2083444"/>
                  </a:lnTo>
                  <a:lnTo>
                    <a:pt x="753611" y="2073100"/>
                  </a:lnTo>
                  <a:cubicBezTo>
                    <a:pt x="304726" y="1951176"/>
                    <a:pt x="0" y="1713381"/>
                    <a:pt x="0" y="1440000"/>
                  </a:cubicBezTo>
                  <a:close/>
                </a:path>
              </a:pathLst>
            </a:custGeom>
            <a:solidFill>
              <a:schemeClr val="bg1"/>
            </a:solidFill>
            <a:ln>
              <a:noFill/>
            </a:ln>
            <a:effectLst>
              <a:innerShdw blurRad="1143000">
                <a:srgbClr val="00A5CC"/>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050"/>
            </a:p>
          </p:txBody>
        </p:sp>
        <p:pic>
          <p:nvPicPr>
            <p:cNvPr id="159" name="Graphic 158" descr="Atom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2181" y="2093285"/>
              <a:ext cx="726431" cy="726431"/>
            </a:xfrm>
            <a:prstGeom prst="rect">
              <a:avLst/>
            </a:prstGeom>
          </p:spPr>
        </p:pic>
      </p:grpSp>
      <p:grpSp>
        <p:nvGrpSpPr>
          <p:cNvPr id="170" name="Group 169"/>
          <p:cNvGrpSpPr/>
          <p:nvPr/>
        </p:nvGrpSpPr>
        <p:grpSpPr>
          <a:xfrm>
            <a:off x="3961328" y="2624807"/>
            <a:ext cx="1562583" cy="1080000"/>
            <a:chOff x="5281770" y="3499742"/>
            <a:chExt cx="2083444" cy="1440000"/>
          </a:xfrm>
        </p:grpSpPr>
        <p:sp>
          <p:nvSpPr>
            <p:cNvPr id="153" name="Freeform: Shape 152"/>
            <p:cNvSpPr/>
            <p:nvPr/>
          </p:nvSpPr>
          <p:spPr>
            <a:xfrm rot="2700000">
              <a:off x="5603492" y="3178020"/>
              <a:ext cx="1440000" cy="2083444"/>
            </a:xfrm>
            <a:custGeom>
              <a:avLst/>
              <a:gdLst>
                <a:gd name="connsiteX0" fmla="*/ 0 w 1440000"/>
                <a:gd name="connsiteY0" fmla="*/ 2083444 h 2083444"/>
                <a:gd name="connsiteX1" fmla="*/ 633100 w 1440000"/>
                <a:gd name="connsiteY1" fmla="*/ 1329833 h 2083444"/>
                <a:gd name="connsiteX2" fmla="*/ 643444 w 1440000"/>
                <a:gd name="connsiteY2" fmla="*/ 1286888 h 2083444"/>
                <a:gd name="connsiteX3" fmla="*/ 663419 w 1440000"/>
                <a:gd name="connsiteY3" fmla="*/ 1203957 h 2083444"/>
                <a:gd name="connsiteX4" fmla="*/ 720000 w 1440000"/>
                <a:gd name="connsiteY4" fmla="*/ 643444 h 2083444"/>
                <a:gd name="connsiteX5" fmla="*/ 663419 w 1440000"/>
                <a:gd name="connsiteY5" fmla="*/ 82931 h 2083444"/>
                <a:gd name="connsiteX6" fmla="*/ 643444 w 1440000"/>
                <a:gd name="connsiteY6" fmla="*/ 0 h 2083444"/>
                <a:gd name="connsiteX7" fmla="*/ 686389 w 1440000"/>
                <a:gd name="connsiteY7" fmla="*/ 10344 h 2083444"/>
                <a:gd name="connsiteX8" fmla="*/ 1440000 w 1440000"/>
                <a:gd name="connsiteY8" fmla="*/ 643444 h 2083444"/>
                <a:gd name="connsiteX9" fmla="*/ 0 w 1440000"/>
                <a:gd name="connsiteY9" fmla="*/ 2083444 h 2083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00" h="2083444">
                  <a:moveTo>
                    <a:pt x="0" y="2083444"/>
                  </a:moveTo>
                  <a:cubicBezTo>
                    <a:pt x="273381" y="2083444"/>
                    <a:pt x="511176" y="1778718"/>
                    <a:pt x="633100" y="1329833"/>
                  </a:cubicBezTo>
                  <a:lnTo>
                    <a:pt x="643444" y="1286888"/>
                  </a:lnTo>
                  <a:lnTo>
                    <a:pt x="663419" y="1203957"/>
                  </a:lnTo>
                  <a:cubicBezTo>
                    <a:pt x="699853" y="1031678"/>
                    <a:pt x="720000" y="842267"/>
                    <a:pt x="720000" y="643444"/>
                  </a:cubicBezTo>
                  <a:cubicBezTo>
                    <a:pt x="720000" y="444622"/>
                    <a:pt x="699853" y="255210"/>
                    <a:pt x="663419" y="82931"/>
                  </a:cubicBezTo>
                  <a:lnTo>
                    <a:pt x="643444" y="0"/>
                  </a:lnTo>
                  <a:lnTo>
                    <a:pt x="686389" y="10344"/>
                  </a:lnTo>
                  <a:cubicBezTo>
                    <a:pt x="1135274" y="132269"/>
                    <a:pt x="1440000" y="370063"/>
                    <a:pt x="1440000" y="643444"/>
                  </a:cubicBezTo>
                  <a:cubicBezTo>
                    <a:pt x="1440000" y="1438734"/>
                    <a:pt x="795290" y="2083444"/>
                    <a:pt x="0" y="2083444"/>
                  </a:cubicBezTo>
                  <a:close/>
                </a:path>
              </a:pathLst>
            </a:custGeom>
            <a:solidFill>
              <a:schemeClr val="bg1"/>
            </a:solidFill>
            <a:ln>
              <a:noFill/>
            </a:ln>
            <a:effectLst>
              <a:innerShdw blurRad="1143000">
                <a:srgbClr val="00A5CC"/>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050"/>
            </a:p>
          </p:txBody>
        </p:sp>
        <p:pic>
          <p:nvPicPr>
            <p:cNvPr id="161" name="Graphic 160" descr="Brain in head with solid fill"/>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9256" y="4040390"/>
              <a:ext cx="726431" cy="726431"/>
            </a:xfrm>
            <a:prstGeom prst="rect">
              <a:avLst/>
            </a:prstGeom>
          </p:spPr>
        </p:pic>
      </p:grpSp>
      <p:grpSp>
        <p:nvGrpSpPr>
          <p:cNvPr id="168" name="Group 167"/>
          <p:cNvGrpSpPr/>
          <p:nvPr/>
        </p:nvGrpSpPr>
        <p:grpSpPr>
          <a:xfrm>
            <a:off x="4625057" y="1619840"/>
            <a:ext cx="1080000" cy="1562583"/>
            <a:chOff x="6166742" y="2159786"/>
            <a:chExt cx="1440000" cy="2083444"/>
          </a:xfrm>
        </p:grpSpPr>
        <p:sp>
          <p:nvSpPr>
            <p:cNvPr id="154" name="Freeform: Shape 153"/>
            <p:cNvSpPr/>
            <p:nvPr/>
          </p:nvSpPr>
          <p:spPr>
            <a:xfrm rot="2700000">
              <a:off x="5845020" y="2481508"/>
              <a:ext cx="2083444" cy="1440000"/>
            </a:xfrm>
            <a:custGeom>
              <a:avLst/>
              <a:gdLst>
                <a:gd name="connsiteX0" fmla="*/ 0 w 2083444"/>
                <a:gd name="connsiteY0" fmla="*/ 796556 h 1440000"/>
                <a:gd name="connsiteX1" fmla="*/ 10344 w 2083444"/>
                <a:gd name="connsiteY1" fmla="*/ 753611 h 1440000"/>
                <a:gd name="connsiteX2" fmla="*/ 643444 w 2083444"/>
                <a:gd name="connsiteY2" fmla="*/ 0 h 1440000"/>
                <a:gd name="connsiteX3" fmla="*/ 2083444 w 2083444"/>
                <a:gd name="connsiteY3" fmla="*/ 1440000 h 1440000"/>
                <a:gd name="connsiteX4" fmla="*/ 1329833 w 2083444"/>
                <a:gd name="connsiteY4" fmla="*/ 806900 h 1440000"/>
                <a:gd name="connsiteX5" fmla="*/ 1286888 w 2083444"/>
                <a:gd name="connsiteY5" fmla="*/ 796556 h 1440000"/>
                <a:gd name="connsiteX6" fmla="*/ 1203957 w 2083444"/>
                <a:gd name="connsiteY6" fmla="*/ 776581 h 1440000"/>
                <a:gd name="connsiteX7" fmla="*/ 643444 w 2083444"/>
                <a:gd name="connsiteY7" fmla="*/ 720000 h 1440000"/>
                <a:gd name="connsiteX8" fmla="*/ 82931 w 2083444"/>
                <a:gd name="connsiteY8" fmla="*/ 776581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83444" h="1440000">
                  <a:moveTo>
                    <a:pt x="0" y="796556"/>
                  </a:moveTo>
                  <a:lnTo>
                    <a:pt x="10344" y="753611"/>
                  </a:lnTo>
                  <a:cubicBezTo>
                    <a:pt x="132269" y="304726"/>
                    <a:pt x="370063" y="0"/>
                    <a:pt x="643444" y="0"/>
                  </a:cubicBezTo>
                  <a:cubicBezTo>
                    <a:pt x="1438734" y="0"/>
                    <a:pt x="2083444" y="644710"/>
                    <a:pt x="2083444" y="1440000"/>
                  </a:cubicBezTo>
                  <a:cubicBezTo>
                    <a:pt x="2083444" y="1166619"/>
                    <a:pt x="1778718" y="928825"/>
                    <a:pt x="1329833" y="806900"/>
                  </a:cubicBezTo>
                  <a:lnTo>
                    <a:pt x="1286888" y="796556"/>
                  </a:lnTo>
                  <a:lnTo>
                    <a:pt x="1203957" y="776581"/>
                  </a:lnTo>
                  <a:cubicBezTo>
                    <a:pt x="1031678" y="740147"/>
                    <a:pt x="842267" y="720000"/>
                    <a:pt x="643444" y="720000"/>
                  </a:cubicBezTo>
                  <a:cubicBezTo>
                    <a:pt x="444622" y="720000"/>
                    <a:pt x="255210" y="740147"/>
                    <a:pt x="82931" y="776581"/>
                  </a:cubicBezTo>
                  <a:close/>
                </a:path>
              </a:pathLst>
            </a:custGeom>
            <a:solidFill>
              <a:schemeClr val="bg1"/>
            </a:solidFill>
            <a:ln>
              <a:noFill/>
            </a:ln>
            <a:effectLst>
              <a:innerShdw blurRad="1143000">
                <a:srgbClr val="5805FF"/>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050"/>
            </a:p>
          </p:txBody>
        </p:sp>
        <p:pic>
          <p:nvPicPr>
            <p:cNvPr id="165" name="Graphic 164" descr="Car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47193" y="2458606"/>
              <a:ext cx="717550" cy="717550"/>
            </a:xfrm>
            <a:prstGeom prst="rect">
              <a:avLst/>
            </a:prstGeom>
          </p:spPr>
        </p:pic>
      </p:grpSp>
      <p:grpSp>
        <p:nvGrpSpPr>
          <p:cNvPr id="171" name="Group 170"/>
          <p:cNvGrpSpPr/>
          <p:nvPr/>
        </p:nvGrpSpPr>
        <p:grpSpPr>
          <a:xfrm>
            <a:off x="3438944" y="1961078"/>
            <a:ext cx="1080000" cy="1562583"/>
            <a:chOff x="4585258" y="2614770"/>
            <a:chExt cx="1440000" cy="2083444"/>
          </a:xfrm>
        </p:grpSpPr>
        <p:sp>
          <p:nvSpPr>
            <p:cNvPr id="152" name="Freeform: Shape 151"/>
            <p:cNvSpPr/>
            <p:nvPr/>
          </p:nvSpPr>
          <p:spPr>
            <a:xfrm rot="2700000">
              <a:off x="4263536" y="2936492"/>
              <a:ext cx="2083444" cy="1440000"/>
            </a:xfrm>
            <a:custGeom>
              <a:avLst/>
              <a:gdLst>
                <a:gd name="connsiteX0" fmla="*/ 0 w 2083444"/>
                <a:gd name="connsiteY0" fmla="*/ 0 h 1440000"/>
                <a:gd name="connsiteX1" fmla="*/ 753611 w 2083444"/>
                <a:gd name="connsiteY1" fmla="*/ 633100 h 1440000"/>
                <a:gd name="connsiteX2" fmla="*/ 796556 w 2083444"/>
                <a:gd name="connsiteY2" fmla="*/ 643444 h 1440000"/>
                <a:gd name="connsiteX3" fmla="*/ 879487 w 2083444"/>
                <a:gd name="connsiteY3" fmla="*/ 663419 h 1440000"/>
                <a:gd name="connsiteX4" fmla="*/ 1440000 w 2083444"/>
                <a:gd name="connsiteY4" fmla="*/ 720000 h 1440000"/>
                <a:gd name="connsiteX5" fmla="*/ 2000513 w 2083444"/>
                <a:gd name="connsiteY5" fmla="*/ 663419 h 1440000"/>
                <a:gd name="connsiteX6" fmla="*/ 2083444 w 2083444"/>
                <a:gd name="connsiteY6" fmla="*/ 643444 h 1440000"/>
                <a:gd name="connsiteX7" fmla="*/ 2073100 w 2083444"/>
                <a:gd name="connsiteY7" fmla="*/ 686389 h 1440000"/>
                <a:gd name="connsiteX8" fmla="*/ 1440000 w 2083444"/>
                <a:gd name="connsiteY8" fmla="*/ 1440000 h 1440000"/>
                <a:gd name="connsiteX9" fmla="*/ 0 w 2083444"/>
                <a:gd name="connsiteY9" fmla="*/ 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3444" h="1440000">
                  <a:moveTo>
                    <a:pt x="0" y="0"/>
                  </a:moveTo>
                  <a:cubicBezTo>
                    <a:pt x="0" y="273381"/>
                    <a:pt x="304726" y="511176"/>
                    <a:pt x="753611" y="633100"/>
                  </a:cubicBezTo>
                  <a:lnTo>
                    <a:pt x="796556" y="643444"/>
                  </a:lnTo>
                  <a:lnTo>
                    <a:pt x="879487" y="663419"/>
                  </a:lnTo>
                  <a:cubicBezTo>
                    <a:pt x="1051766" y="699853"/>
                    <a:pt x="1241178" y="720000"/>
                    <a:pt x="1440000" y="720000"/>
                  </a:cubicBezTo>
                  <a:cubicBezTo>
                    <a:pt x="1638823" y="720000"/>
                    <a:pt x="1828234" y="699853"/>
                    <a:pt x="2000513" y="663419"/>
                  </a:cubicBezTo>
                  <a:lnTo>
                    <a:pt x="2083444" y="643444"/>
                  </a:lnTo>
                  <a:lnTo>
                    <a:pt x="2073100" y="686389"/>
                  </a:lnTo>
                  <a:cubicBezTo>
                    <a:pt x="1951176" y="1135274"/>
                    <a:pt x="1713381" y="1440000"/>
                    <a:pt x="1440000" y="1440000"/>
                  </a:cubicBezTo>
                  <a:cubicBezTo>
                    <a:pt x="644710" y="1440000"/>
                    <a:pt x="0" y="795290"/>
                    <a:pt x="0" y="0"/>
                  </a:cubicBezTo>
                  <a:close/>
                </a:path>
              </a:pathLst>
            </a:custGeom>
            <a:solidFill>
              <a:schemeClr val="bg1"/>
            </a:solidFill>
            <a:ln>
              <a:noFill/>
            </a:ln>
            <a:effectLst>
              <a:innerShdw blurRad="1143000">
                <a:srgbClr val="5805FF"/>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1050" dirty="0"/>
            </a:p>
          </p:txBody>
        </p:sp>
        <p:pic>
          <p:nvPicPr>
            <p:cNvPr id="167" name="Graphic 166" descr="Podium with solid fill"/>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49901" y="3668368"/>
              <a:ext cx="542241" cy="542241"/>
            </a:xfrm>
            <a:prstGeom prst="rect">
              <a:avLst/>
            </a:prstGeom>
          </p:spPr>
        </p:pic>
      </p:grpSp>
      <p:sp>
        <p:nvSpPr>
          <p:cNvPr id="3" name="Text Box 2"/>
          <p:cNvSpPr txBox="1"/>
          <p:nvPr/>
        </p:nvSpPr>
        <p:spPr>
          <a:xfrm>
            <a:off x="76835" y="1043940"/>
            <a:ext cx="4154170" cy="901700"/>
          </a:xfrm>
          <a:prstGeom prst="rect">
            <a:avLst/>
          </a:prstGeom>
          <a:noFill/>
        </p:spPr>
        <p:txBody>
          <a:bodyPr wrap="square" rtlCol="0">
            <a:noAutofit/>
          </a:bodyPr>
          <a:lstStyle/>
          <a:p>
            <a:r>
              <a:rPr lang="en-US" altLang="en-GB" sz="1800" b="1">
                <a:latin typeface="Times New Roman" panose="02020603050405020304" pitchFamily="18" charset="0"/>
                <a:cs typeface="Times New Roman" panose="02020603050405020304" pitchFamily="18" charset="0"/>
              </a:rPr>
              <a:t>Our analysis revealed the visible environmental “scars” left by galamsey activities across Ghana’s ecosystems. </a:t>
            </a:r>
          </a:p>
        </p:txBody>
      </p:sp>
      <p:sp>
        <p:nvSpPr>
          <p:cNvPr id="4" name="Text Box 3"/>
          <p:cNvSpPr txBox="1"/>
          <p:nvPr/>
        </p:nvSpPr>
        <p:spPr>
          <a:xfrm>
            <a:off x="0" y="2110740"/>
            <a:ext cx="3711575" cy="2190115"/>
          </a:xfrm>
          <a:prstGeom prst="rect">
            <a:avLst/>
          </a:prstGeom>
          <a:noFill/>
        </p:spPr>
        <p:txBody>
          <a:bodyPr wrap="square" rtlCol="0">
            <a:noAutofit/>
          </a:bodyPr>
          <a:lstStyle/>
          <a:p>
            <a:r>
              <a:rPr lang="en-US" altLang="en-GB" sz="1800" b="1">
                <a:latin typeface="Times New Roman" panose="02020603050405020304" pitchFamily="18" charset="0"/>
                <a:cs typeface="Times New Roman" panose="02020603050405020304" pitchFamily="18" charset="0"/>
              </a:rPr>
              <a:t>Using data from the Terra satellite’s ASTER and MODIS instruments,  we identified significant areas of vegetation loss, increased land surface temperature, and disrupted water bodies in mining zones.</a:t>
            </a:r>
          </a:p>
        </p:txBody>
      </p:sp>
      <p:sp>
        <p:nvSpPr>
          <p:cNvPr id="5" name="Text Box 4"/>
          <p:cNvSpPr txBox="1"/>
          <p:nvPr/>
        </p:nvSpPr>
        <p:spPr>
          <a:xfrm>
            <a:off x="76835" y="4215130"/>
            <a:ext cx="4342130" cy="842645"/>
          </a:xfrm>
          <a:prstGeom prst="rect">
            <a:avLst/>
          </a:prstGeom>
          <a:noFill/>
        </p:spPr>
        <p:txBody>
          <a:bodyPr wrap="square" rtlCol="0">
            <a:noAutofit/>
          </a:bodyPr>
          <a:lstStyle/>
          <a:p>
            <a:r>
              <a:rPr lang="en-US" altLang="en-GB" sz="1800" b="1">
                <a:latin typeface="Times New Roman" panose="02020603050405020304" pitchFamily="18" charset="0"/>
                <a:cs typeface="Times New Roman" panose="02020603050405020304" pitchFamily="18" charset="0"/>
              </a:rPr>
              <a:t>These patterns highlight the severe ecological degradation caused by illegal mining.</a:t>
            </a:r>
          </a:p>
        </p:txBody>
      </p:sp>
      <p:sp>
        <p:nvSpPr>
          <p:cNvPr id="7" name="Text Box 6"/>
          <p:cNvSpPr txBox="1"/>
          <p:nvPr/>
        </p:nvSpPr>
        <p:spPr>
          <a:xfrm>
            <a:off x="5676900" y="1069975"/>
            <a:ext cx="3467100" cy="1842770"/>
          </a:xfrm>
          <a:prstGeom prst="rect">
            <a:avLst/>
          </a:prstGeom>
          <a:noFill/>
        </p:spPr>
        <p:txBody>
          <a:bodyPr wrap="square" rtlCol="0">
            <a:noAutofit/>
          </a:bodyPr>
          <a:lstStyle/>
          <a:p>
            <a:r>
              <a:rPr lang="en-US" altLang="en-GB" sz="1800" b="1">
                <a:latin typeface="Times New Roman" panose="02020603050405020304" pitchFamily="18" charset="0"/>
                <a:cs typeface="Times New Roman" panose="02020603050405020304" pitchFamily="18" charset="0"/>
              </a:rPr>
              <a:t>Through data visualization and geospatial analysis, we demonstrated how satellite data can serve as a powerful tool for monitoring and responding to environmental damage.</a:t>
            </a:r>
          </a:p>
        </p:txBody>
      </p:sp>
      <p:sp>
        <p:nvSpPr>
          <p:cNvPr id="8" name="Text Box 7"/>
          <p:cNvSpPr txBox="1"/>
          <p:nvPr/>
        </p:nvSpPr>
        <p:spPr>
          <a:xfrm>
            <a:off x="5223510" y="3469005"/>
            <a:ext cx="3863340" cy="1673860"/>
          </a:xfrm>
          <a:prstGeom prst="rect">
            <a:avLst/>
          </a:prstGeom>
          <a:noFill/>
        </p:spPr>
        <p:txBody>
          <a:bodyPr wrap="square" rtlCol="0">
            <a:noAutofit/>
          </a:bodyPr>
          <a:lstStyle/>
          <a:p>
            <a:r>
              <a:rPr lang="en-US" altLang="en-GB" sz="1800" b="1">
                <a:latin typeface="Times New Roman" panose="02020603050405020304" pitchFamily="18" charset="0"/>
                <a:cs typeface="Times New Roman" panose="02020603050405020304" pitchFamily="18" charset="0"/>
              </a:rPr>
              <a:t>Ultimately, our findings aim to promote data-driven conservation and restoration efforts, encouraging sustainable practices and informed policy decisions to protect Ghana’s natural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500" fill="hold"/>
                                        <p:tgtEl>
                                          <p:spTgt spid="169"/>
                                        </p:tgtEl>
                                        <p:attrNameLst>
                                          <p:attrName>ppt_x</p:attrName>
                                        </p:attrNameLst>
                                      </p:cBhvr>
                                      <p:tavLst>
                                        <p:tav tm="0">
                                          <p:val>
                                            <p:strVal val="0-#ppt_w/2"/>
                                          </p:val>
                                        </p:tav>
                                        <p:tav tm="100000">
                                          <p:val>
                                            <p:strVal val="#ppt_x"/>
                                          </p:val>
                                        </p:tav>
                                      </p:tavLst>
                                    </p:anim>
                                    <p:anim calcmode="lin" valueType="num">
                                      <p:cBhvr additive="base">
                                        <p:cTn id="8" dur="500" fill="hold"/>
                                        <p:tgtEl>
                                          <p:spTgt spid="169"/>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
                                        </p:tgtEl>
                                        <p:attrNameLst>
                                          <p:attrName>style.visibility</p:attrName>
                                        </p:attrNameLst>
                                      </p:cBhvr>
                                      <p:to>
                                        <p:strVal val="visible"/>
                                      </p:to>
                                    </p:set>
                                    <p:anim calcmode="lin" valueType="num">
                                      <p:cBhvr additive="base">
                                        <p:cTn id="11" dur="500" fill="hold"/>
                                        <p:tgtEl>
                                          <p:spTgt spid="171"/>
                                        </p:tgtEl>
                                        <p:attrNameLst>
                                          <p:attrName>ppt_x</p:attrName>
                                        </p:attrNameLst>
                                      </p:cBhvr>
                                      <p:tavLst>
                                        <p:tav tm="0">
                                          <p:val>
                                            <p:strVal val="#ppt_x"/>
                                          </p:val>
                                        </p:tav>
                                        <p:tav tm="100000">
                                          <p:val>
                                            <p:strVal val="#ppt_x"/>
                                          </p:val>
                                        </p:tav>
                                      </p:tavLst>
                                    </p:anim>
                                    <p:anim calcmode="lin" valueType="num">
                                      <p:cBhvr additive="base">
                                        <p:cTn id="12" dur="500" fill="hold"/>
                                        <p:tgtEl>
                                          <p:spTgt spid="17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 calcmode="lin" valueType="num">
                                      <p:cBhvr additive="base">
                                        <p:cTn id="15" dur="500" fill="hold"/>
                                        <p:tgtEl>
                                          <p:spTgt spid="170"/>
                                        </p:tgtEl>
                                        <p:attrNameLst>
                                          <p:attrName>ppt_x</p:attrName>
                                        </p:attrNameLst>
                                      </p:cBhvr>
                                      <p:tavLst>
                                        <p:tav tm="0">
                                          <p:val>
                                            <p:strVal val="#ppt_x"/>
                                          </p:val>
                                        </p:tav>
                                        <p:tav tm="100000">
                                          <p:val>
                                            <p:strVal val="#ppt_x"/>
                                          </p:val>
                                        </p:tav>
                                      </p:tavLst>
                                    </p:anim>
                                    <p:anim calcmode="lin" valueType="num">
                                      <p:cBhvr additive="base">
                                        <p:cTn id="16" dur="500" fill="hold"/>
                                        <p:tgtEl>
                                          <p:spTgt spid="170"/>
                                        </p:tgtEl>
                                        <p:attrNameLst>
                                          <p:attrName>ppt_y</p:attrName>
                                        </p:attrNameLst>
                                      </p:cBhvr>
                                      <p:tavLst>
                                        <p:tav tm="0">
                                          <p:val>
                                            <p:strVal val="1+#ppt_h/2"/>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anim calcmode="lin" valueType="num">
                                      <p:cBhvr additive="base">
                                        <p:cTn id="19" dur="500" fill="hold"/>
                                        <p:tgtEl>
                                          <p:spTgt spid="168"/>
                                        </p:tgtEl>
                                        <p:attrNameLst>
                                          <p:attrName>ppt_x</p:attrName>
                                        </p:attrNameLst>
                                      </p:cBhvr>
                                      <p:tavLst>
                                        <p:tav tm="0">
                                          <p:val>
                                            <p:strVal val="1+#ppt_w/2"/>
                                          </p:val>
                                        </p:tav>
                                        <p:tav tm="100000">
                                          <p:val>
                                            <p:strVal val="#ppt_x"/>
                                          </p:val>
                                        </p:tav>
                                      </p:tavLst>
                                    </p:anim>
                                    <p:anim calcmode="lin" valueType="num">
                                      <p:cBhvr additive="base">
                                        <p:cTn id="20" dur="500" fill="hold"/>
                                        <p:tgtEl>
                                          <p:spTgt spid="1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50" title="photo_2025-10-05_10-33-35.jpg"/>
          <p:cNvPicPr preferRelativeResize="0"/>
          <p:nvPr/>
        </p:nvPicPr>
        <p:blipFill>
          <a:blip r:embed="rId3"/>
          <a:stretch>
            <a:fillRect/>
          </a:stretch>
        </p:blipFill>
        <p:spPr>
          <a:xfrm>
            <a:off x="0" y="-65175"/>
            <a:ext cx="9144000" cy="5208674"/>
          </a:xfrm>
          <a:prstGeom prst="rect">
            <a:avLst/>
          </a:prstGeom>
          <a:noFill/>
          <a:ln>
            <a:noFill/>
          </a:ln>
        </p:spPr>
      </p:pic>
      <p:pic>
        <p:nvPicPr>
          <p:cNvPr id="305" name="Google Shape;305;p50" title="Screenshot 2025-10-05 101016.png"/>
          <p:cNvPicPr preferRelativeResize="0"/>
          <p:nvPr/>
        </p:nvPicPr>
        <p:blipFill rotWithShape="1">
          <a:blip r:embed="rId4"/>
          <a:srcRect l="2430" t="-5667" r="-2429" b="-28632"/>
          <a:stretch>
            <a:fillRect/>
          </a:stretch>
        </p:blipFill>
        <p:spPr>
          <a:xfrm>
            <a:off x="81725" y="-65175"/>
            <a:ext cx="4490275" cy="149734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399</Words>
  <Application>Microsoft Office PowerPoint</Application>
  <PresentationFormat>On-screen Show (16:9)</PresentationFormat>
  <Paragraphs>27</Paragraphs>
  <Slides>7</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Merriweather</vt:lpstr>
      <vt:lpstr>Arial</vt:lpstr>
      <vt:lpstr>Wingdings</vt:lpstr>
      <vt:lpstr>Times New Roman</vt:lpstr>
      <vt:lpstr>DM Sans Medium</vt:lpstr>
      <vt:lpstr>DM Sans ExtraBold</vt:lpstr>
      <vt:lpstr>DM Sans</vt:lpstr>
      <vt:lpstr>Simple Light</vt:lpstr>
      <vt:lpstr>Science Presentation</vt:lpstr>
      <vt:lpstr>The Scarred Earth   </vt:lpstr>
      <vt:lpstr>Animation Celebration of Terra Data </vt:lpstr>
      <vt:lpstr>Collection of Data from Terra</vt:lpstr>
      <vt:lpstr>PowerPoint Presentation</vt:lpstr>
      <vt:lpstr>PowerPoint Presentation</vt:lpstr>
      <vt:lpstr>FINDINGS &amp;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Scarred Earth   </dc:title>
  <dc:creator/>
  <cp:lastModifiedBy>Senam Gbedema</cp:lastModifiedBy>
  <cp:revision>16</cp:revision>
  <dcterms:created xsi:type="dcterms:W3CDTF">2025-10-05T14:53:39Z</dcterms:created>
  <dcterms:modified xsi:type="dcterms:W3CDTF">2025-10-05T19:24:43Z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08E932EF0C1248B59092856A65461D97_12</vt:lpwstr>
  </property>
  <property fmtid="{D5CDD505-2E9C-101B-9397-08002B2CF9AE}" pid="3" name="KSOProductBuildVer">
    <vt:lpwstr>2057-12.2.0.22549</vt:lpwstr>
  </property>
</Properties>
</file>