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0" r:id="rId5"/>
    <p:sldId id="261" r:id="rId6"/>
    <p:sldId id="262" r:id="rId7"/>
    <p:sldId id="264" r:id="rId8"/>
    <p:sldId id="265" r:id="rId9"/>
    <p:sldId id="271" r:id="rId10"/>
    <p:sldId id="266" r:id="rId11"/>
    <p:sldId id="267" r:id="rId12"/>
    <p:sldId id="274" r:id="rId13"/>
    <p:sldId id="269" r:id="rId14"/>
    <p:sldId id="270" r:id="rId15"/>
    <p:sldId id="272" r:id="rId16"/>
    <p:sldId id="280" r:id="rId17"/>
    <p:sldId id="273" r:id="rId18"/>
    <p:sldId id="275" r:id="rId19"/>
    <p:sldId id="276" r:id="rId20"/>
    <p:sldId id="277" r:id="rId21"/>
    <p:sldId id="278"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74AFE-761A-4CEC-B89B-3123DC0A3494}" v="1329" dt="2023-05-06T07:42:09.379"/>
    <p1510:client id="{FB63CD5D-D82A-44CB-9AF4-BFCA038DC28D}" v="1827" dt="2023-05-06T06:27:0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1049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5/6/2023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601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5/6/2023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310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75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1060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747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3031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555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974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75478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613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5/6/2023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206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6963" y="758826"/>
            <a:ext cx="10058400" cy="4062326"/>
          </a:xfrm>
        </p:spPr>
        <p:txBody>
          <a:bodyPr anchor="b">
            <a:normAutofit fontScale="90000"/>
          </a:bodyPr>
          <a:lstStyle/>
          <a:p>
            <a:endParaRPr lang="en-US" sz="9600"/>
          </a:p>
          <a:p>
            <a:r>
              <a:rPr lang="en-US">
                <a:ea typeface="+mj-lt"/>
                <a:cs typeface="+mj-lt"/>
              </a:rPr>
              <a:t>SPA-GAN: Spatial Attention GAN for Image-to-Image Translation</a:t>
            </a:r>
            <a:endParaRPr lang="en-US"/>
          </a:p>
        </p:txBody>
      </p:sp>
      <p:cxnSp>
        <p:nvCxnSpPr>
          <p:cNvPr id="10" name="Straight Connector 9">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5C278-E16E-14DD-86C2-25744A595A4B}"/>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tx1">
                    <a:lumMod val="75000"/>
                    <a:lumOff val="25000"/>
                  </a:schemeClr>
                </a:solidFill>
              </a:rPr>
              <a:t>Step 1: Data</a:t>
            </a:r>
          </a:p>
        </p:txBody>
      </p:sp>
      <p:cxnSp>
        <p:nvCxnSpPr>
          <p:cNvPr id="16" name="Straight Connector 1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AC3933E-223A-E071-4578-545054F9D479}"/>
              </a:ext>
            </a:extLst>
          </p:cNvPr>
          <p:cNvSpPr>
            <a:spLocks noGrp="1"/>
          </p:cNvSpPr>
          <p:nvPr>
            <p:ph type="body" sz="half" idx="2"/>
          </p:nvPr>
        </p:nvSpPr>
        <p:spPr>
          <a:xfrm>
            <a:off x="858064" y="2639380"/>
            <a:ext cx="3205049" cy="3229714"/>
          </a:xfrm>
        </p:spPr>
        <p:txBody>
          <a:bodyPr vert="horz" lIns="0" tIns="45720" rIns="0" bIns="45720" rtlCol="0" anchor="t">
            <a:normAutofit/>
          </a:bodyPr>
          <a:lstStyle/>
          <a:p>
            <a:r>
              <a:rPr lang="en-US">
                <a:solidFill>
                  <a:schemeClr val="tx1">
                    <a:lumMod val="75000"/>
                    <a:lumOff val="25000"/>
                  </a:schemeClr>
                </a:solidFill>
                <a:latin typeface="Calibri"/>
                <a:cs typeface="Calibri"/>
              </a:rPr>
              <a:t>We changed the dataset that are used in the paper.</a:t>
            </a:r>
          </a:p>
          <a:p>
            <a:r>
              <a:rPr lang="en-US">
                <a:solidFill>
                  <a:schemeClr val="tx1">
                    <a:lumMod val="75000"/>
                    <a:lumOff val="25000"/>
                  </a:schemeClr>
                </a:solidFill>
                <a:latin typeface="Calibri"/>
                <a:cs typeface="Calibri"/>
              </a:rPr>
              <a:t>We used </a:t>
            </a:r>
            <a:r>
              <a:rPr lang="en-US" b="1">
                <a:solidFill>
                  <a:schemeClr val="tx1">
                    <a:lumMod val="75000"/>
                    <a:lumOff val="25000"/>
                  </a:schemeClr>
                </a:solidFill>
                <a:latin typeface="Calibri"/>
                <a:cs typeface="Calibri"/>
              </a:rPr>
              <a:t>Facades Dataset</a:t>
            </a:r>
            <a:endParaRPr lang="en-US">
              <a:solidFill>
                <a:schemeClr val="tx1">
                  <a:lumMod val="75000"/>
                  <a:lumOff val="25000"/>
                </a:schemeClr>
              </a:solidFill>
              <a:latin typeface="Calibri"/>
              <a:cs typeface="Calibri"/>
            </a:endParaRPr>
          </a:p>
          <a:p>
            <a:r>
              <a:rPr lang="en-US">
                <a:solidFill>
                  <a:schemeClr val="tx1">
                    <a:lumMod val="75000"/>
                    <a:lumOff val="25000"/>
                  </a:schemeClr>
                </a:solidFill>
                <a:latin typeface="Calibri"/>
                <a:cs typeface="Calibri"/>
              </a:rPr>
              <a:t>Facades dataset consists of 506 Building Facades &amp; corresponding Segmentations with split into train and test subsets.</a:t>
            </a:r>
          </a:p>
          <a:p>
            <a:r>
              <a:rPr lang="en-US">
                <a:solidFill>
                  <a:schemeClr val="tx1">
                    <a:lumMod val="75000"/>
                    <a:lumOff val="25000"/>
                  </a:schemeClr>
                </a:solidFill>
                <a:latin typeface="Calibri"/>
                <a:cs typeface="Calibri"/>
              </a:rPr>
              <a:t>Image Size 256x256</a:t>
            </a:r>
          </a:p>
          <a:p>
            <a:endParaRPr lang="en-US">
              <a:solidFill>
                <a:schemeClr val="tx1">
                  <a:lumMod val="75000"/>
                  <a:lumOff val="25000"/>
                </a:schemeClr>
              </a:solidFill>
            </a:endParaRPr>
          </a:p>
        </p:txBody>
      </p:sp>
      <p:pic>
        <p:nvPicPr>
          <p:cNvPr id="5" name="Picture 5">
            <a:extLst>
              <a:ext uri="{FF2B5EF4-FFF2-40B4-BE49-F238E27FC236}">
                <a16:creationId xmlns:a16="http://schemas.microsoft.com/office/drawing/2014/main" id="{5F9FB839-B134-FDDF-858C-6A7475EA446A}"/>
              </a:ext>
            </a:extLst>
          </p:cNvPr>
          <p:cNvPicPr>
            <a:picLocks noGrp="1" noChangeAspect="1"/>
          </p:cNvPicPr>
          <p:nvPr>
            <p:ph idx="1"/>
          </p:nvPr>
        </p:nvPicPr>
        <p:blipFill>
          <a:blip r:embed="rId2"/>
          <a:stretch>
            <a:fillRect/>
          </a:stretch>
        </p:blipFill>
        <p:spPr>
          <a:xfrm>
            <a:off x="5486916" y="643466"/>
            <a:ext cx="5225621" cy="5225621"/>
          </a:xfrm>
          <a:prstGeom prst="rect">
            <a:avLst/>
          </a:prstGeom>
        </p:spPr>
      </p:pic>
      <p:sp>
        <p:nvSpPr>
          <p:cNvPr id="18" name="Rectangle 1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61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57E6A-1F3D-E23B-BA5B-7BB8C38B43D6}"/>
              </a:ext>
            </a:extLst>
          </p:cNvPr>
          <p:cNvSpPr>
            <a:spLocks noGrp="1"/>
          </p:cNvSpPr>
          <p:nvPr>
            <p:ph type="title"/>
          </p:nvPr>
        </p:nvSpPr>
        <p:spPr>
          <a:xfrm>
            <a:off x="1036320" y="286603"/>
            <a:ext cx="10058400" cy="1450757"/>
          </a:xfrm>
        </p:spPr>
        <p:txBody>
          <a:bodyPr vert="horz" lIns="91440" tIns="45720" rIns="91440" bIns="45720" rtlCol="0" anchor="b">
            <a:normAutofit/>
          </a:bodyPr>
          <a:lstStyle/>
          <a:p>
            <a:r>
              <a:rPr lang="en-US" sz="4800">
                <a:solidFill>
                  <a:schemeClr val="tx1">
                    <a:lumMod val="75000"/>
                    <a:lumOff val="25000"/>
                  </a:schemeClr>
                </a:solidFill>
              </a:rPr>
              <a:t>Step 1: Data</a:t>
            </a:r>
          </a:p>
        </p:txBody>
      </p:sp>
      <p:cxnSp>
        <p:nvCxnSpPr>
          <p:cNvPr id="23" name="Straight Connector 15">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4" name="Graphic 6" descr="Download">
            <a:extLst>
              <a:ext uri="{FF2B5EF4-FFF2-40B4-BE49-F238E27FC236}">
                <a16:creationId xmlns:a16="http://schemas.microsoft.com/office/drawing/2014/main" id="{0DB543F8-1013-BA12-2D53-A528958916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1F44EFCD-49AA-1662-4618-8E54A18F1CF7}"/>
              </a:ext>
            </a:extLst>
          </p:cNvPr>
          <p:cNvSpPr>
            <a:spLocks noGrp="1"/>
          </p:cNvSpPr>
          <p:nvPr>
            <p:ph idx="1"/>
          </p:nvPr>
        </p:nvSpPr>
        <p:spPr>
          <a:xfrm>
            <a:off x="4706460" y="2108201"/>
            <a:ext cx="6431392" cy="4062815"/>
          </a:xfrm>
        </p:spPr>
        <p:txBody>
          <a:bodyPr vert="horz" lIns="0" tIns="45720" rIns="0" bIns="45720" rtlCol="0" anchor="t">
            <a:noAutofit/>
          </a:bodyPr>
          <a:lstStyle/>
          <a:p>
            <a:pPr>
              <a:lnSpc>
                <a:spcPct val="90000"/>
              </a:lnSpc>
            </a:pPr>
            <a:r>
              <a:rPr lang="en-US" sz="2000" dirty="0">
                <a:latin typeface="Calibri"/>
                <a:cs typeface="Calibri"/>
              </a:rPr>
              <a:t>1-The length and width must be fixed so we made them equal to 256.</a:t>
            </a:r>
          </a:p>
          <a:p>
            <a:pPr>
              <a:lnSpc>
                <a:spcPct val="90000"/>
              </a:lnSpc>
            </a:pPr>
            <a:r>
              <a:rPr lang="en-US" sz="2000" dirty="0">
                <a:latin typeface="Calibri"/>
                <a:cs typeface="Calibri"/>
              </a:rPr>
              <a:t>2-Download dataset if it isn't downloaded yet.</a:t>
            </a:r>
          </a:p>
          <a:p>
            <a:pPr>
              <a:lnSpc>
                <a:spcPct val="90000"/>
              </a:lnSpc>
            </a:pPr>
            <a:r>
              <a:rPr lang="en-US" sz="2000" dirty="0">
                <a:latin typeface="Calibri"/>
                <a:cs typeface="Calibri"/>
              </a:rPr>
              <a:t>3-Image processing by </a:t>
            </a:r>
          </a:p>
          <a:p>
            <a:pPr>
              <a:lnSpc>
                <a:spcPct val="90000"/>
              </a:lnSpc>
              <a:buFont typeface="Calibri" panose="020F0502020204030204" pitchFamily="34" charset="0"/>
              <a:buChar char="•"/>
            </a:pPr>
            <a:r>
              <a:rPr lang="en-US" sz="2000" dirty="0">
                <a:latin typeface="Calibri"/>
                <a:cs typeface="Calibri"/>
              </a:rPr>
              <a:t>Resize it.</a:t>
            </a:r>
          </a:p>
          <a:p>
            <a:pPr>
              <a:lnSpc>
                <a:spcPct val="90000"/>
              </a:lnSpc>
            </a:pPr>
            <a:r>
              <a:rPr lang="en-US" sz="2000" dirty="0">
                <a:latin typeface="Calibri"/>
                <a:cs typeface="Calibri"/>
              </a:rPr>
              <a:t>Crop it to the fixed size.</a:t>
            </a:r>
          </a:p>
          <a:p>
            <a:pPr>
              <a:lnSpc>
                <a:spcPct val="90000"/>
              </a:lnSpc>
              <a:buFont typeface="Calibri" panose="020F0502020204030204" pitchFamily="34" charset="0"/>
              <a:buChar char="•"/>
            </a:pPr>
            <a:r>
              <a:rPr lang="en-US" sz="2000" dirty="0">
                <a:latin typeface="Calibri"/>
                <a:cs typeface="Calibri"/>
              </a:rPr>
              <a:t>Make it </a:t>
            </a:r>
            <a:r>
              <a:rPr lang="en-US" sz="2000" dirty="0" err="1">
                <a:latin typeface="Calibri"/>
                <a:cs typeface="Calibri"/>
              </a:rPr>
              <a:t>horizontial</a:t>
            </a:r>
            <a:r>
              <a:rPr lang="en-US" sz="2000" dirty="0">
                <a:latin typeface="Calibri"/>
                <a:cs typeface="Calibri"/>
              </a:rPr>
              <a:t>. </a:t>
            </a:r>
          </a:p>
          <a:p>
            <a:pPr>
              <a:lnSpc>
                <a:spcPct val="90000"/>
              </a:lnSpc>
              <a:buFont typeface="Calibri" panose="020F0502020204030204" pitchFamily="34" charset="0"/>
              <a:buChar char="•"/>
            </a:pPr>
            <a:r>
              <a:rPr lang="en-US" sz="2000" dirty="0">
                <a:latin typeface="Calibri"/>
                <a:cs typeface="Calibri"/>
              </a:rPr>
              <a:t>Normalize it.</a:t>
            </a:r>
          </a:p>
          <a:p>
            <a:pPr marL="0" indent="0">
              <a:lnSpc>
                <a:spcPct val="90000"/>
              </a:lnSpc>
              <a:buFont typeface="Calibri" panose="020F0502020204030204" pitchFamily="34" charset="0"/>
              <a:buNone/>
            </a:pPr>
            <a:r>
              <a:rPr lang="en-US" sz="2000" dirty="0">
                <a:latin typeface="Calibri"/>
                <a:cs typeface="Calibri"/>
              </a:rPr>
              <a:t>4-The dataset is divided into four files </a:t>
            </a:r>
            <a:r>
              <a:rPr lang="en-US" sz="2000" dirty="0" err="1">
                <a:latin typeface="Calibri"/>
                <a:cs typeface="Calibri"/>
              </a:rPr>
              <a:t>Train_A</a:t>
            </a:r>
            <a:r>
              <a:rPr lang="en-US" sz="2000" dirty="0">
                <a:latin typeface="Calibri"/>
                <a:cs typeface="Calibri"/>
              </a:rPr>
              <a:t>, </a:t>
            </a:r>
            <a:r>
              <a:rPr lang="en-US" sz="2000" dirty="0" err="1">
                <a:latin typeface="Calibri"/>
                <a:cs typeface="Calibri"/>
              </a:rPr>
              <a:t>Train_B</a:t>
            </a:r>
            <a:r>
              <a:rPr lang="en-US" sz="2000" dirty="0">
                <a:latin typeface="Calibri"/>
                <a:cs typeface="Calibri"/>
              </a:rPr>
              <a:t> and </a:t>
            </a:r>
            <a:r>
              <a:rPr lang="en-US" sz="2000" dirty="0" err="1">
                <a:latin typeface="Calibri"/>
                <a:cs typeface="Calibri"/>
              </a:rPr>
              <a:t>Test_A,Test_B</a:t>
            </a:r>
            <a:r>
              <a:rPr lang="en-US" sz="2000" dirty="0">
                <a:latin typeface="Calibri"/>
                <a:cs typeface="Calibri"/>
              </a:rPr>
              <a:t> we load the file by  it's mode.</a:t>
            </a:r>
          </a:p>
          <a:p>
            <a:pPr>
              <a:lnSpc>
                <a:spcPct val="90000"/>
              </a:lnSpc>
              <a:buFont typeface="Calibri" panose="020F0502020204030204" pitchFamily="34" charset="0"/>
              <a:buChar char="•"/>
            </a:pPr>
            <a:endParaRPr lang="en-US" sz="1700"/>
          </a:p>
        </p:txBody>
      </p:sp>
      <p:sp>
        <p:nvSpPr>
          <p:cNvPr id="25" name="Rectangle 17">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866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FDD9-1DB7-6FCF-81C5-3063D9381957}"/>
              </a:ext>
            </a:extLst>
          </p:cNvPr>
          <p:cNvSpPr>
            <a:spLocks noGrp="1"/>
          </p:cNvSpPr>
          <p:nvPr>
            <p:ph type="ctrTitle"/>
          </p:nvPr>
        </p:nvSpPr>
        <p:spPr/>
        <p:txBody>
          <a:bodyPr/>
          <a:lstStyle/>
          <a:p>
            <a:r>
              <a:rPr lang="en-US"/>
              <a:t>Model</a:t>
            </a:r>
          </a:p>
        </p:txBody>
      </p:sp>
    </p:spTree>
    <p:extLst>
      <p:ext uri="{BB962C8B-B14F-4D97-AF65-F5344CB8AC3E}">
        <p14:creationId xmlns:p14="http://schemas.microsoft.com/office/powerpoint/2010/main" val="194225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4534-C2EC-41C6-3133-DB7DE2802F33}"/>
              </a:ext>
            </a:extLst>
          </p:cNvPr>
          <p:cNvSpPr>
            <a:spLocks noGrp="1"/>
          </p:cNvSpPr>
          <p:nvPr>
            <p:ph type="title"/>
          </p:nvPr>
        </p:nvSpPr>
        <p:spPr/>
        <p:txBody>
          <a:bodyPr/>
          <a:lstStyle/>
          <a:p>
            <a:r>
              <a:rPr lang="en-US"/>
              <a:t>Step 2:Model</a:t>
            </a:r>
          </a:p>
        </p:txBody>
      </p:sp>
      <p:sp>
        <p:nvSpPr>
          <p:cNvPr id="3" name="Text Placeholder 2">
            <a:extLst>
              <a:ext uri="{FF2B5EF4-FFF2-40B4-BE49-F238E27FC236}">
                <a16:creationId xmlns:a16="http://schemas.microsoft.com/office/drawing/2014/main" id="{061A932A-5893-C785-2C63-729EB2E6BE81}"/>
              </a:ext>
            </a:extLst>
          </p:cNvPr>
          <p:cNvSpPr>
            <a:spLocks noGrp="1"/>
          </p:cNvSpPr>
          <p:nvPr>
            <p:ph type="body" idx="1"/>
          </p:nvPr>
        </p:nvSpPr>
        <p:spPr/>
        <p:txBody>
          <a:bodyPr>
            <a:normAutofit/>
          </a:bodyPr>
          <a:lstStyle/>
          <a:p>
            <a:r>
              <a:rPr lang="en-US"/>
              <a:t>1- </a:t>
            </a:r>
            <a:r>
              <a:rPr lang="en-US">
                <a:solidFill>
                  <a:srgbClr val="000000"/>
                </a:solidFill>
                <a:ea typeface="+mn-lt"/>
                <a:cs typeface="+mn-lt"/>
              </a:rPr>
              <a:t>convolutional Custom </a:t>
            </a:r>
          </a:p>
        </p:txBody>
      </p:sp>
      <p:sp>
        <p:nvSpPr>
          <p:cNvPr id="4" name="Content Placeholder 3">
            <a:extLst>
              <a:ext uri="{FF2B5EF4-FFF2-40B4-BE49-F238E27FC236}">
                <a16:creationId xmlns:a16="http://schemas.microsoft.com/office/drawing/2014/main" id="{119F3ACE-DDC0-B97A-4209-28DDAC9C7700}"/>
              </a:ext>
            </a:extLst>
          </p:cNvPr>
          <p:cNvSpPr>
            <a:spLocks noGrp="1"/>
          </p:cNvSpPr>
          <p:nvPr>
            <p:ph sz="half" idx="2"/>
          </p:nvPr>
        </p:nvSpPr>
        <p:spPr/>
        <p:txBody>
          <a:bodyPr vert="horz" lIns="0" tIns="45720" rIns="0" bIns="45720" rtlCol="0" anchor="t">
            <a:normAutofit lnSpcReduction="10000"/>
          </a:bodyPr>
          <a:lstStyle/>
          <a:p>
            <a:pPr marL="342900" indent="-342900">
              <a:buFont typeface="Arial" panose="020F0502020204030204" pitchFamily="34" charset="0"/>
              <a:buChar char="•"/>
            </a:pPr>
            <a:r>
              <a:rPr lang="en-US" sz="1600">
                <a:solidFill>
                  <a:srgbClr val="404040"/>
                </a:solidFill>
                <a:ea typeface="+mn-lt"/>
                <a:cs typeface="+mn-lt"/>
              </a:rPr>
              <a:t>Custom convolutional layer with optional batch normalization.</a:t>
            </a:r>
          </a:p>
          <a:p>
            <a:pPr marL="342900" indent="-342900">
              <a:buFont typeface="Arial" panose="020F0502020204030204" pitchFamily="34" charset="0"/>
              <a:buChar char="•"/>
            </a:pPr>
            <a:r>
              <a:rPr lang="en-US" sz="1600">
                <a:solidFill>
                  <a:srgbClr val="404040"/>
                </a:solidFill>
              </a:rPr>
              <a:t>Take (No input channels, No output channels, Kernal size, Stride, Padding, Bais with false value) as arguments and make </a:t>
            </a:r>
            <a:r>
              <a:rPr lang="en-US" sz="1600">
                <a:solidFill>
                  <a:srgbClr val="404040"/>
                </a:solidFill>
                <a:ea typeface="+mn-lt"/>
                <a:cs typeface="+mn-lt"/>
              </a:rPr>
              <a:t>convolutional layer with them after that check if bn is true then normalize and pass the output to </a:t>
            </a:r>
            <a:r>
              <a:rPr lang="en-US" sz="1600" err="1">
                <a:solidFill>
                  <a:srgbClr val="404040"/>
                </a:solidFill>
                <a:ea typeface="+mn-lt"/>
                <a:cs typeface="+mn-lt"/>
              </a:rPr>
              <a:t>LeakeyRelu</a:t>
            </a:r>
            <a:r>
              <a:rPr lang="en-US" sz="1600">
                <a:solidFill>
                  <a:srgbClr val="404040"/>
                </a:solidFill>
                <a:ea typeface="+mn-lt"/>
                <a:cs typeface="+mn-lt"/>
              </a:rPr>
              <a:t>.</a:t>
            </a:r>
            <a:endParaRPr lang="en-US" sz="1600">
              <a:solidFill>
                <a:srgbClr val="404040"/>
              </a:solidFill>
            </a:endParaRPr>
          </a:p>
          <a:p>
            <a:pPr marL="342900" indent="-342900">
              <a:buFont typeface="Arial" panose="020F0502020204030204" pitchFamily="34" charset="0"/>
              <a:buChar char="•"/>
            </a:pPr>
            <a:r>
              <a:rPr lang="en-US" sz="1600">
                <a:solidFill>
                  <a:srgbClr val="404040"/>
                </a:solidFill>
              </a:rPr>
              <a:t>Return layer</a:t>
            </a:r>
          </a:p>
          <a:p>
            <a:pPr marL="342900" indent="-342900">
              <a:buFont typeface="Arial" panose="020F0502020204030204" pitchFamily="34" charset="0"/>
              <a:buChar char="•"/>
            </a:pPr>
            <a:endParaRPr lang="en-US" sz="1600">
              <a:solidFill>
                <a:srgbClr val="404040"/>
              </a:solidFill>
            </a:endParaRPr>
          </a:p>
          <a:p>
            <a:pPr marL="342900" indent="-342900">
              <a:buFont typeface="Arial" panose="020F0502020204030204" pitchFamily="34" charset="0"/>
              <a:buChar char="•"/>
            </a:pPr>
            <a:endParaRPr lang="en-US" sz="1600">
              <a:solidFill>
                <a:srgbClr val="404040"/>
              </a:solidFill>
            </a:endParaRPr>
          </a:p>
          <a:p>
            <a:pPr marL="342900" indent="-342900">
              <a:buFont typeface="Arial" panose="020F0502020204030204" pitchFamily="34" charset="0"/>
              <a:buChar char="•"/>
            </a:pPr>
            <a:endParaRPr lang="en-US">
              <a:solidFill>
                <a:srgbClr val="404040"/>
              </a:solidFill>
            </a:endParaRPr>
          </a:p>
        </p:txBody>
      </p:sp>
      <p:sp>
        <p:nvSpPr>
          <p:cNvPr id="5" name="Text Placeholder 4">
            <a:extLst>
              <a:ext uri="{FF2B5EF4-FFF2-40B4-BE49-F238E27FC236}">
                <a16:creationId xmlns:a16="http://schemas.microsoft.com/office/drawing/2014/main" id="{28D4369E-F07C-B758-B99B-670BE52A3545}"/>
              </a:ext>
            </a:extLst>
          </p:cNvPr>
          <p:cNvSpPr>
            <a:spLocks noGrp="1"/>
          </p:cNvSpPr>
          <p:nvPr>
            <p:ph type="body" sz="quarter" idx="3"/>
          </p:nvPr>
        </p:nvSpPr>
        <p:spPr/>
        <p:txBody>
          <a:bodyPr>
            <a:normAutofit/>
          </a:bodyPr>
          <a:lstStyle/>
          <a:p>
            <a:r>
              <a:rPr lang="en-US"/>
              <a:t>2-de</a:t>
            </a:r>
            <a:r>
              <a:rPr lang="en-US">
                <a:solidFill>
                  <a:srgbClr val="000000"/>
                </a:solidFill>
                <a:ea typeface="+mn-lt"/>
                <a:cs typeface="+mn-lt"/>
              </a:rPr>
              <a:t>convolutional </a:t>
            </a:r>
          </a:p>
        </p:txBody>
      </p:sp>
      <p:sp>
        <p:nvSpPr>
          <p:cNvPr id="6" name="Content Placeholder 5">
            <a:extLst>
              <a:ext uri="{FF2B5EF4-FFF2-40B4-BE49-F238E27FC236}">
                <a16:creationId xmlns:a16="http://schemas.microsoft.com/office/drawing/2014/main" id="{0248FFB1-0702-857B-F094-A2A77291B799}"/>
              </a:ext>
            </a:extLst>
          </p:cNvPr>
          <p:cNvSpPr>
            <a:spLocks noGrp="1"/>
          </p:cNvSpPr>
          <p:nvPr>
            <p:ph sz="quarter" idx="4"/>
          </p:nvPr>
        </p:nvSpPr>
        <p:spPr/>
        <p:txBody>
          <a:bodyPr vert="horz" lIns="0" tIns="45720" rIns="0" bIns="45720" rtlCol="0" anchor="t">
            <a:normAutofit lnSpcReduction="10000"/>
          </a:bodyPr>
          <a:lstStyle/>
          <a:p>
            <a:pPr>
              <a:buFont typeface="Arial" panose="020F0502020204030204" pitchFamily="34" charset="0"/>
              <a:buChar char="•"/>
            </a:pPr>
            <a:r>
              <a:rPr lang="en-US" sz="1600">
                <a:latin typeface="Garamond"/>
                <a:cs typeface="Arial"/>
              </a:rPr>
              <a:t>Custom deconvolutional layer with optional batch normalization.</a:t>
            </a:r>
            <a:endParaRPr lang="en-US"/>
          </a:p>
          <a:p>
            <a:pPr>
              <a:buFont typeface="Arial" panose="020F0502020204030204" pitchFamily="34" charset="0"/>
              <a:buChar char="•"/>
            </a:pPr>
            <a:r>
              <a:rPr lang="en-US" sz="1600">
                <a:ea typeface="+mn-lt"/>
                <a:cs typeface="+mn-lt"/>
              </a:rPr>
              <a:t>Take (No input channels, No output channels, Kernal size, Stride, Padding, apply dropout with false value) as arguments and make convolutional layer and up sampling with them after that check if bn is true then normalize , if dropout is true then dropout with (0.5) dropout percentage and pass the output to </a:t>
            </a:r>
            <a:r>
              <a:rPr lang="en-US" sz="1600" err="1">
                <a:ea typeface="+mn-lt"/>
                <a:cs typeface="+mn-lt"/>
              </a:rPr>
              <a:t>LeakeyRelu</a:t>
            </a:r>
            <a:r>
              <a:rPr lang="en-US" sz="1600">
                <a:ea typeface="+mn-lt"/>
                <a:cs typeface="+mn-lt"/>
              </a:rPr>
              <a:t>.</a:t>
            </a:r>
            <a:endParaRPr lang="en-US" sz="1600">
              <a:cs typeface="Arial"/>
            </a:endParaRPr>
          </a:p>
          <a:p>
            <a:pPr>
              <a:buFont typeface="Arial" panose="020F0502020204030204" pitchFamily="34" charset="0"/>
              <a:buChar char="•"/>
            </a:pPr>
            <a:r>
              <a:rPr lang="en-US" sz="1600">
                <a:ea typeface="+mn-lt"/>
                <a:cs typeface="+mn-lt"/>
              </a:rPr>
              <a:t>Return layer.</a:t>
            </a:r>
            <a:endParaRPr lang="en-US" sz="1600">
              <a:cs typeface="Arial"/>
            </a:endParaRPr>
          </a:p>
          <a:p>
            <a:endParaRPr lang="en-US" sz="1600">
              <a:cs typeface="Arial"/>
            </a:endParaRPr>
          </a:p>
          <a:p>
            <a:endParaRPr lang="en-US"/>
          </a:p>
        </p:txBody>
      </p:sp>
    </p:spTree>
    <p:extLst>
      <p:ext uri="{BB962C8B-B14F-4D97-AF65-F5344CB8AC3E}">
        <p14:creationId xmlns:p14="http://schemas.microsoft.com/office/powerpoint/2010/main" val="208655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04E8-2B15-F1C6-4C4D-D666B69D7635}"/>
              </a:ext>
            </a:extLst>
          </p:cNvPr>
          <p:cNvSpPr>
            <a:spLocks noGrp="1"/>
          </p:cNvSpPr>
          <p:nvPr>
            <p:ph type="title"/>
          </p:nvPr>
        </p:nvSpPr>
        <p:spPr/>
        <p:txBody>
          <a:bodyPr/>
          <a:lstStyle/>
          <a:p>
            <a:r>
              <a:rPr lang="en-US"/>
              <a:t>Generator</a:t>
            </a:r>
          </a:p>
        </p:txBody>
      </p:sp>
      <p:sp>
        <p:nvSpPr>
          <p:cNvPr id="3" name="Content Placeholder 2">
            <a:extLst>
              <a:ext uri="{FF2B5EF4-FFF2-40B4-BE49-F238E27FC236}">
                <a16:creationId xmlns:a16="http://schemas.microsoft.com/office/drawing/2014/main" id="{B1253660-F9B1-C1A3-52F8-E31F8E96F108}"/>
              </a:ext>
            </a:extLst>
          </p:cNvPr>
          <p:cNvSpPr>
            <a:spLocks noGrp="1"/>
          </p:cNvSpPr>
          <p:nvPr>
            <p:ph idx="1"/>
          </p:nvPr>
        </p:nvSpPr>
        <p:spPr/>
        <p:txBody>
          <a:bodyPr vert="horz" lIns="0" tIns="45720" rIns="0" bIns="45720" rtlCol="0" anchor="t">
            <a:normAutofit/>
          </a:bodyPr>
          <a:lstStyle/>
          <a:p>
            <a:r>
              <a:rPr lang="en-US" dirty="0"/>
              <a:t>-Starts with </a:t>
            </a:r>
            <a:r>
              <a:rPr lang="en-US" dirty="0">
                <a:ea typeface="+mn-lt"/>
                <a:cs typeface="+mn-lt"/>
              </a:rPr>
              <a:t>convolutional dimension equals 64.</a:t>
            </a:r>
          </a:p>
          <a:p>
            <a:r>
              <a:rPr lang="en-US" dirty="0"/>
              <a:t>-Encoding </a:t>
            </a:r>
            <a:r>
              <a:rPr lang="en-US" sz="2000" dirty="0"/>
              <a:t>(</a:t>
            </a:r>
            <a:r>
              <a:rPr lang="en-US" sz="1600" dirty="0"/>
              <a:t>D</a:t>
            </a:r>
            <a:r>
              <a:rPr lang="en-US" sz="1800" dirty="0"/>
              <a:t>own Sampling): Takes features and convert it to latent space, by using 2 </a:t>
            </a:r>
            <a:r>
              <a:rPr lang="en-US" sz="1800" dirty="0">
                <a:ea typeface="+mn-lt"/>
                <a:cs typeface="+mn-lt"/>
              </a:rPr>
              <a:t>convolutional layers , </a:t>
            </a:r>
            <a:r>
              <a:rPr lang="en-US" sz="1800" dirty="0"/>
              <a:t>using 6 convolutional networks with increasing the dimensions by factor 2 in the first three layers and then stay constant and the kernel size is 4.</a:t>
            </a:r>
          </a:p>
          <a:p>
            <a:pPr>
              <a:buChar char="-"/>
            </a:pPr>
            <a:r>
              <a:rPr lang="en-US" dirty="0"/>
              <a:t>Decoding </a:t>
            </a:r>
            <a:r>
              <a:rPr lang="en-US" sz="1800" dirty="0"/>
              <a:t>(Up sampling)</a:t>
            </a:r>
            <a:r>
              <a:rPr lang="en-US" dirty="0"/>
              <a:t>: </a:t>
            </a:r>
            <a:r>
              <a:rPr lang="en-US" sz="1800" dirty="0"/>
              <a:t>using 7 de-convolutional networks with constant dimensions and applying dropout for the first three layers, then reducing the dimensions for the next three layers and apply normal distribution for the last layer.</a:t>
            </a:r>
          </a:p>
        </p:txBody>
      </p:sp>
      <p:sp>
        <p:nvSpPr>
          <p:cNvPr id="4" name="Text Placeholder 3">
            <a:extLst>
              <a:ext uri="{FF2B5EF4-FFF2-40B4-BE49-F238E27FC236}">
                <a16:creationId xmlns:a16="http://schemas.microsoft.com/office/drawing/2014/main" id="{1E66800C-DF6B-0CE1-B58C-D4F7D263151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3449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04E8-2B15-F1C6-4C4D-D666B69D7635}"/>
              </a:ext>
            </a:extLst>
          </p:cNvPr>
          <p:cNvSpPr>
            <a:spLocks noGrp="1"/>
          </p:cNvSpPr>
          <p:nvPr>
            <p:ph type="title"/>
          </p:nvPr>
        </p:nvSpPr>
        <p:spPr/>
        <p:txBody>
          <a:bodyPr/>
          <a:lstStyle/>
          <a:p>
            <a:r>
              <a:rPr lang="en-US"/>
              <a:t>Discriminator</a:t>
            </a:r>
          </a:p>
        </p:txBody>
      </p:sp>
      <p:sp>
        <p:nvSpPr>
          <p:cNvPr id="3" name="Content Placeholder 2">
            <a:extLst>
              <a:ext uri="{FF2B5EF4-FFF2-40B4-BE49-F238E27FC236}">
                <a16:creationId xmlns:a16="http://schemas.microsoft.com/office/drawing/2014/main" id="{B1253660-F9B1-C1A3-52F8-E31F8E96F108}"/>
              </a:ext>
            </a:extLst>
          </p:cNvPr>
          <p:cNvSpPr>
            <a:spLocks noGrp="1"/>
          </p:cNvSpPr>
          <p:nvPr>
            <p:ph idx="1"/>
          </p:nvPr>
        </p:nvSpPr>
        <p:spPr/>
        <p:txBody>
          <a:bodyPr vert="horz" lIns="0" tIns="45720" rIns="0" bIns="45720" rtlCol="0" anchor="t">
            <a:normAutofit/>
          </a:bodyPr>
          <a:lstStyle/>
          <a:p>
            <a:r>
              <a:rPr lang="en-US"/>
              <a:t>-Starts with </a:t>
            </a:r>
            <a:r>
              <a:rPr lang="en-US">
                <a:ea typeface="+mn-lt"/>
                <a:cs typeface="+mn-lt"/>
              </a:rPr>
              <a:t>convolutional dimension equals 64.</a:t>
            </a:r>
          </a:p>
          <a:p>
            <a:r>
              <a:rPr lang="en-US" sz="1800"/>
              <a:t>Consists of 4 convolutional networks with increasing the dimensions by factor 2.</a:t>
            </a:r>
          </a:p>
          <a:p>
            <a:r>
              <a:rPr lang="en-US" sz="1800"/>
              <a:t>The last layer is the classification layer.</a:t>
            </a:r>
          </a:p>
        </p:txBody>
      </p:sp>
      <p:sp>
        <p:nvSpPr>
          <p:cNvPr id="4" name="Text Placeholder 3">
            <a:extLst>
              <a:ext uri="{FF2B5EF4-FFF2-40B4-BE49-F238E27FC236}">
                <a16:creationId xmlns:a16="http://schemas.microsoft.com/office/drawing/2014/main" id="{1E66800C-DF6B-0CE1-B58C-D4F7D263151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5815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85498EDE-61A3-FA8F-D6D4-9EAABCB89A5F}"/>
              </a:ext>
            </a:extLst>
          </p:cNvPr>
          <p:cNvPicPr>
            <a:picLocks noChangeAspect="1"/>
          </p:cNvPicPr>
          <p:nvPr/>
        </p:nvPicPr>
        <p:blipFill>
          <a:blip r:embed="rId2"/>
          <a:stretch>
            <a:fillRect/>
          </a:stretch>
        </p:blipFill>
        <p:spPr>
          <a:xfrm>
            <a:off x="4710792" y="196714"/>
            <a:ext cx="4158342" cy="5988323"/>
          </a:xfrm>
          <a:prstGeom prst="rect">
            <a:avLst/>
          </a:prstGeom>
        </p:spPr>
      </p:pic>
    </p:spTree>
    <p:extLst>
      <p:ext uri="{BB962C8B-B14F-4D97-AF65-F5344CB8AC3E}">
        <p14:creationId xmlns:p14="http://schemas.microsoft.com/office/powerpoint/2010/main" val="190540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540A-B01A-BFCF-B0AE-86B55F80C92E}"/>
              </a:ext>
            </a:extLst>
          </p:cNvPr>
          <p:cNvSpPr>
            <a:spLocks noGrp="1"/>
          </p:cNvSpPr>
          <p:nvPr>
            <p:ph type="title"/>
          </p:nvPr>
        </p:nvSpPr>
        <p:spPr/>
        <p:txBody>
          <a:bodyPr/>
          <a:lstStyle/>
          <a:p>
            <a:r>
              <a:rPr lang="en-US"/>
              <a:t>Loss functions </a:t>
            </a:r>
          </a:p>
        </p:txBody>
      </p:sp>
      <p:sp>
        <p:nvSpPr>
          <p:cNvPr id="3" name="Content Placeholder 2">
            <a:extLst>
              <a:ext uri="{FF2B5EF4-FFF2-40B4-BE49-F238E27FC236}">
                <a16:creationId xmlns:a16="http://schemas.microsoft.com/office/drawing/2014/main" id="{CF761C40-9487-CAC4-454B-1F090C665517}"/>
              </a:ext>
            </a:extLst>
          </p:cNvPr>
          <p:cNvSpPr>
            <a:spLocks noGrp="1"/>
          </p:cNvSpPr>
          <p:nvPr>
            <p:ph idx="1"/>
          </p:nvPr>
        </p:nvSpPr>
        <p:spPr>
          <a:xfrm>
            <a:off x="4986019" y="379249"/>
            <a:ext cx="6795446" cy="6135582"/>
          </a:xfrm>
        </p:spPr>
        <p:txBody>
          <a:bodyPr vert="horz" lIns="0" tIns="45720" rIns="0" bIns="45720" rtlCol="0" anchor="t">
            <a:normAutofit fontScale="92500" lnSpcReduction="10000"/>
          </a:bodyPr>
          <a:lstStyle/>
          <a:p>
            <a:r>
              <a:rPr lang="en-US"/>
              <a:t>Adversarial loss:</a:t>
            </a:r>
          </a:p>
          <a:p>
            <a:r>
              <a:rPr lang="en-US" sz="1800">
                <a:solidFill>
                  <a:srgbClr val="404040"/>
                </a:solidFill>
                <a:ea typeface="+mn-lt"/>
                <a:cs typeface="+mn-lt"/>
              </a:rPr>
              <a:t>The adversarial loss is defined as the binary cross-entropy loss between the discriminator's output and a vector of ones, indicating that the discriminator should output a high probability for real samples, and a vector of zeros, indicating that the discriminator should output a low probability for synthetic samples..</a:t>
            </a:r>
          </a:p>
          <a:p>
            <a:r>
              <a:rPr lang="en-US"/>
              <a:t>Identity loss:</a:t>
            </a:r>
          </a:p>
          <a:p>
            <a:r>
              <a:rPr lang="en-US" sz="1800">
                <a:solidFill>
                  <a:srgbClr val="404040"/>
                </a:solidFill>
                <a:ea typeface="+mn-lt"/>
                <a:cs typeface="+mn-lt"/>
              </a:rPr>
              <a:t>if the input x and the output y are the same, the identity loss function should produce a small value, indicating that the model has successfully learned to preserve the identity of the input.</a:t>
            </a:r>
            <a:endParaRPr lang="en-US" sz="1800">
              <a:solidFill>
                <a:srgbClr val="404040"/>
              </a:solidFill>
            </a:endParaRPr>
          </a:p>
          <a:p>
            <a:r>
              <a:rPr lang="en-US"/>
              <a:t>Cycle consistency:</a:t>
            </a:r>
          </a:p>
          <a:p>
            <a:r>
              <a:rPr lang="en-US" sz="1800">
                <a:solidFill>
                  <a:srgbClr val="404040"/>
                </a:solidFill>
                <a:ea typeface="+mn-lt"/>
                <a:cs typeface="+mn-lt"/>
              </a:rPr>
              <a:t>The cycle consistency loss is based on the idea that if an image A can be translated to an image B, and then translated back to the original image A', then A and A' should be similar. In other words, the mapping from A to B and then from B back to A' should be consistent, or form a cycle.</a:t>
            </a:r>
          </a:p>
          <a:p>
            <a:r>
              <a:rPr lang="en-US"/>
              <a:t>Feature map loss:</a:t>
            </a:r>
          </a:p>
          <a:p>
            <a:r>
              <a:rPr lang="en-US" sz="1800">
                <a:solidFill>
                  <a:srgbClr val="404040"/>
                </a:solidFill>
                <a:ea typeface="+mn-lt"/>
                <a:cs typeface="+mn-lt"/>
              </a:rPr>
              <a:t>The feature map loss is typically defined as the mean squared error (MSE) between the feature maps of the synthesized image and the content image at a certain layer.</a:t>
            </a:r>
          </a:p>
        </p:txBody>
      </p:sp>
      <p:sp>
        <p:nvSpPr>
          <p:cNvPr id="4" name="Text Placeholder 3">
            <a:extLst>
              <a:ext uri="{FF2B5EF4-FFF2-40B4-BE49-F238E27FC236}">
                <a16:creationId xmlns:a16="http://schemas.microsoft.com/office/drawing/2014/main" id="{B9E6BCA0-81C9-8F3B-18A3-5D7923540FF4}"/>
              </a:ext>
            </a:extLst>
          </p:cNvPr>
          <p:cNvSpPr>
            <a:spLocks noGrp="1"/>
          </p:cNvSpPr>
          <p:nvPr>
            <p:ph type="body" sz="half" idx="2"/>
          </p:nvPr>
        </p:nvSpPr>
        <p:spPr/>
        <p:txBody>
          <a:bodyPr vert="horz" lIns="91440" tIns="45720" rIns="91440" bIns="45720" rtlCol="0" anchor="t">
            <a:normAutofit/>
          </a:bodyPr>
          <a:lstStyle/>
          <a:p>
            <a:r>
              <a:rPr lang="en-US"/>
              <a:t>Total loss = sum of all the four losses</a:t>
            </a:r>
          </a:p>
        </p:txBody>
      </p:sp>
    </p:spTree>
    <p:extLst>
      <p:ext uri="{BB962C8B-B14F-4D97-AF65-F5344CB8AC3E}">
        <p14:creationId xmlns:p14="http://schemas.microsoft.com/office/powerpoint/2010/main" val="311776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FDD9-1DB7-6FCF-81C5-3063D9381957}"/>
              </a:ext>
            </a:extLst>
          </p:cNvPr>
          <p:cNvSpPr>
            <a:spLocks noGrp="1"/>
          </p:cNvSpPr>
          <p:nvPr>
            <p:ph type="ctrTitle"/>
          </p:nvPr>
        </p:nvSpPr>
        <p:spPr/>
        <p:txBody>
          <a:bodyPr/>
          <a:lstStyle/>
          <a:p>
            <a:r>
              <a:rPr lang="en-US"/>
              <a:t>Training</a:t>
            </a:r>
          </a:p>
        </p:txBody>
      </p:sp>
    </p:spTree>
    <p:extLst>
      <p:ext uri="{BB962C8B-B14F-4D97-AF65-F5344CB8AC3E}">
        <p14:creationId xmlns:p14="http://schemas.microsoft.com/office/powerpoint/2010/main" val="160816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A10E-111E-081C-A054-AE67811A7E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AA2627-136E-D2E7-FFD4-7D0966A69DDF}"/>
              </a:ext>
            </a:extLst>
          </p:cNvPr>
          <p:cNvSpPr>
            <a:spLocks noGrp="1"/>
          </p:cNvSpPr>
          <p:nvPr>
            <p:ph idx="1"/>
          </p:nvPr>
        </p:nvSpPr>
        <p:spPr/>
        <p:txBody>
          <a:bodyPr vert="horz" lIns="0" tIns="45720" rIns="0" bIns="45720" rtlCol="0" anchor="t">
            <a:normAutofit/>
          </a:bodyPr>
          <a:lstStyle/>
          <a:p>
            <a:r>
              <a:rPr lang="en-US"/>
              <a:t>Starting with setting the optimizers for both the two generators and discriminators.</a:t>
            </a:r>
          </a:p>
          <a:p>
            <a:r>
              <a:rPr lang="en-US"/>
              <a:t>We use 'Adam' optimizer with learning rate 0.002 and betas of 0.5 and 0.999</a:t>
            </a:r>
          </a:p>
          <a:p>
            <a:endParaRPr lang="en-US"/>
          </a:p>
          <a:p>
            <a:r>
              <a:rPr lang="en-US"/>
              <a:t>Using checkpoints to save the training process.</a:t>
            </a:r>
          </a:p>
        </p:txBody>
      </p:sp>
    </p:spTree>
    <p:extLst>
      <p:ext uri="{BB962C8B-B14F-4D97-AF65-F5344CB8AC3E}">
        <p14:creationId xmlns:p14="http://schemas.microsoft.com/office/powerpoint/2010/main" val="365887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E7AC-778B-4648-F778-132CE4070199}"/>
              </a:ext>
            </a:extLst>
          </p:cNvPr>
          <p:cNvSpPr>
            <a:spLocks noGrp="1"/>
          </p:cNvSpPr>
          <p:nvPr>
            <p:ph type="title"/>
          </p:nvPr>
        </p:nvSpPr>
        <p:spPr>
          <a:xfrm>
            <a:off x="618885" y="2912609"/>
            <a:ext cx="3517567" cy="1098459"/>
          </a:xfrm>
        </p:spPr>
        <p:txBody>
          <a:bodyPr/>
          <a:lstStyle/>
          <a:p>
            <a:r>
              <a:rPr lang="en-US">
                <a:ea typeface="+mj-lt"/>
                <a:cs typeface="+mj-lt"/>
              </a:rPr>
              <a:t>Image-to-image translation</a:t>
            </a:r>
            <a:endParaRPr lang="en-US"/>
          </a:p>
        </p:txBody>
      </p:sp>
      <p:sp>
        <p:nvSpPr>
          <p:cNvPr id="3" name="Content Placeholder 2">
            <a:extLst>
              <a:ext uri="{FF2B5EF4-FFF2-40B4-BE49-F238E27FC236}">
                <a16:creationId xmlns:a16="http://schemas.microsoft.com/office/drawing/2014/main" id="{F3762206-B0B6-8060-21A5-622A23F2751E}"/>
              </a:ext>
            </a:extLst>
          </p:cNvPr>
          <p:cNvSpPr>
            <a:spLocks noGrp="1"/>
          </p:cNvSpPr>
          <p:nvPr>
            <p:ph idx="1"/>
          </p:nvPr>
        </p:nvSpPr>
        <p:spPr/>
        <p:txBody>
          <a:bodyPr vert="horz" lIns="0" tIns="45720" rIns="0" bIns="45720" rtlCol="0" anchor="t">
            <a:normAutofit/>
          </a:bodyPr>
          <a:lstStyle/>
          <a:p>
            <a:r>
              <a:rPr lang="en-US" sz="3200">
                <a:ea typeface="+mn-lt"/>
                <a:cs typeface="+mn-lt"/>
              </a:rPr>
              <a:t>Is the task of transferring styles and characteristics from one image domain to another. The source domain is the domain of the starting image. The target domain is the desired domain after translation.</a:t>
            </a:r>
          </a:p>
          <a:p>
            <a:r>
              <a:rPr lang="en-US" sz="3200">
                <a:ea typeface="+mn-lt"/>
                <a:cs typeface="+mn-lt"/>
              </a:rPr>
              <a:t>You can perform image-to-image translation using deep learning generative adversarial networks (GANs). </a:t>
            </a:r>
          </a:p>
        </p:txBody>
      </p:sp>
    </p:spTree>
    <p:extLst>
      <p:ext uri="{BB962C8B-B14F-4D97-AF65-F5344CB8AC3E}">
        <p14:creationId xmlns:p14="http://schemas.microsoft.com/office/powerpoint/2010/main" val="4209321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3244-093D-2F51-DD6A-E3BCCB29DFC1}"/>
              </a:ext>
            </a:extLst>
          </p:cNvPr>
          <p:cNvSpPr>
            <a:spLocks noGrp="1"/>
          </p:cNvSpPr>
          <p:nvPr>
            <p:ph type="title"/>
          </p:nvPr>
        </p:nvSpPr>
        <p:spPr/>
        <p:txBody>
          <a:bodyPr/>
          <a:lstStyle/>
          <a:p>
            <a:r>
              <a:rPr lang="en-US"/>
              <a:t>Training Step</a:t>
            </a:r>
          </a:p>
        </p:txBody>
      </p:sp>
      <p:sp>
        <p:nvSpPr>
          <p:cNvPr id="3" name="Content Placeholder 2">
            <a:extLst>
              <a:ext uri="{FF2B5EF4-FFF2-40B4-BE49-F238E27FC236}">
                <a16:creationId xmlns:a16="http://schemas.microsoft.com/office/drawing/2014/main" id="{CCCD54C0-7ECF-9D0C-4561-54D033F3F14C}"/>
              </a:ext>
            </a:extLst>
          </p:cNvPr>
          <p:cNvSpPr>
            <a:spLocks noGrp="1"/>
          </p:cNvSpPr>
          <p:nvPr>
            <p:ph idx="1"/>
          </p:nvPr>
        </p:nvSpPr>
        <p:spPr>
          <a:xfrm>
            <a:off x="1097280" y="2108201"/>
            <a:ext cx="10058400" cy="4209126"/>
          </a:xfrm>
        </p:spPr>
        <p:txBody>
          <a:bodyPr vert="horz" lIns="0" tIns="45720" rIns="0" bIns="45720" rtlCol="0" anchor="t">
            <a:normAutofit/>
          </a:bodyPr>
          <a:lstStyle/>
          <a:p>
            <a:r>
              <a:rPr lang="en-US"/>
              <a:t>In each training step, we take the original images x and y and set the gradients of generators and discriminators to zero.</a:t>
            </a:r>
          </a:p>
          <a:p>
            <a:r>
              <a:rPr lang="en-US"/>
              <a:t>Take the feature map from the discriminator and apply it to the real image.</a:t>
            </a:r>
          </a:p>
          <a:p>
            <a:r>
              <a:rPr lang="en-US"/>
              <a:t>Feed them to the generator to generate the fake images.</a:t>
            </a:r>
          </a:p>
          <a:p>
            <a:r>
              <a:rPr lang="en-US"/>
              <a:t>Feed the fake images to the discriminator.</a:t>
            </a:r>
          </a:p>
          <a:p>
            <a:r>
              <a:rPr lang="en-US"/>
              <a:t>Calculate the losses (GAN, feature map , and cycle) and then compute the total loss.</a:t>
            </a:r>
          </a:p>
          <a:p>
            <a:r>
              <a:rPr lang="en-US"/>
              <a:t>Perform the backpropagation and update the weights.</a:t>
            </a:r>
          </a:p>
        </p:txBody>
      </p:sp>
    </p:spTree>
    <p:extLst>
      <p:ext uri="{BB962C8B-B14F-4D97-AF65-F5344CB8AC3E}">
        <p14:creationId xmlns:p14="http://schemas.microsoft.com/office/powerpoint/2010/main" val="2686706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3244-093D-2F51-DD6A-E3BCCB29DFC1}"/>
              </a:ext>
            </a:extLst>
          </p:cNvPr>
          <p:cNvSpPr>
            <a:spLocks noGrp="1"/>
          </p:cNvSpPr>
          <p:nvPr>
            <p:ph type="title"/>
          </p:nvPr>
        </p:nvSpPr>
        <p:spPr/>
        <p:txBody>
          <a:bodyPr/>
          <a:lstStyle/>
          <a:p>
            <a:r>
              <a:rPr lang="en-US"/>
              <a:t>Training Process</a:t>
            </a:r>
          </a:p>
        </p:txBody>
      </p:sp>
      <p:sp>
        <p:nvSpPr>
          <p:cNvPr id="3" name="Content Placeholder 2">
            <a:extLst>
              <a:ext uri="{FF2B5EF4-FFF2-40B4-BE49-F238E27FC236}">
                <a16:creationId xmlns:a16="http://schemas.microsoft.com/office/drawing/2014/main" id="{CCCD54C0-7ECF-9D0C-4561-54D033F3F14C}"/>
              </a:ext>
            </a:extLst>
          </p:cNvPr>
          <p:cNvSpPr>
            <a:spLocks noGrp="1"/>
          </p:cNvSpPr>
          <p:nvPr>
            <p:ph idx="1"/>
          </p:nvPr>
        </p:nvSpPr>
        <p:spPr>
          <a:xfrm>
            <a:off x="1097280" y="2108201"/>
            <a:ext cx="10058400" cy="2595479"/>
          </a:xfrm>
        </p:spPr>
        <p:txBody>
          <a:bodyPr vert="horz" lIns="0" tIns="45720" rIns="0" bIns="45720" rtlCol="0" anchor="t">
            <a:normAutofit/>
          </a:bodyPr>
          <a:lstStyle/>
          <a:p>
            <a:r>
              <a:rPr lang="en-US"/>
              <a:t>Repeat the training step over the number of epochs.</a:t>
            </a:r>
          </a:p>
          <a:p>
            <a:r>
              <a:rPr lang="en-US"/>
              <a:t>Printing the loss values in each epoch.</a:t>
            </a:r>
          </a:p>
        </p:txBody>
      </p:sp>
    </p:spTree>
    <p:extLst>
      <p:ext uri="{BB962C8B-B14F-4D97-AF65-F5344CB8AC3E}">
        <p14:creationId xmlns:p14="http://schemas.microsoft.com/office/powerpoint/2010/main" val="173203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3244-093D-2F51-DD6A-E3BCCB29DFC1}"/>
              </a:ext>
            </a:extLst>
          </p:cNvPr>
          <p:cNvSpPr>
            <a:spLocks noGrp="1"/>
          </p:cNvSpPr>
          <p:nvPr>
            <p:ph type="title"/>
          </p:nvPr>
        </p:nvSpPr>
        <p:spPr/>
        <p:txBody>
          <a:bodyPr/>
          <a:lstStyle/>
          <a:p>
            <a:r>
              <a:rPr lang="en-US"/>
              <a:t>Testing</a:t>
            </a:r>
          </a:p>
        </p:txBody>
      </p:sp>
      <p:sp>
        <p:nvSpPr>
          <p:cNvPr id="3" name="Content Placeholder 2">
            <a:extLst>
              <a:ext uri="{FF2B5EF4-FFF2-40B4-BE49-F238E27FC236}">
                <a16:creationId xmlns:a16="http://schemas.microsoft.com/office/drawing/2014/main" id="{CCCD54C0-7ECF-9D0C-4561-54D033F3F14C}"/>
              </a:ext>
            </a:extLst>
          </p:cNvPr>
          <p:cNvSpPr>
            <a:spLocks noGrp="1"/>
          </p:cNvSpPr>
          <p:nvPr>
            <p:ph idx="1"/>
          </p:nvPr>
        </p:nvSpPr>
        <p:spPr>
          <a:xfrm>
            <a:off x="1097280" y="2108201"/>
            <a:ext cx="10058400" cy="2595479"/>
          </a:xfrm>
        </p:spPr>
        <p:txBody>
          <a:bodyPr vert="horz" lIns="0" tIns="45720" rIns="0" bIns="45720" rtlCol="0" anchor="t">
            <a:normAutofit/>
          </a:bodyPr>
          <a:lstStyle/>
          <a:p>
            <a:r>
              <a:rPr lang="en-US" dirty="0"/>
              <a:t>Use function </a:t>
            </a:r>
            <a:r>
              <a:rPr lang="en-US" dirty="0" err="1"/>
              <a:t>generate_image</a:t>
            </a:r>
            <a:r>
              <a:rPr lang="en-US" dirty="0"/>
              <a:t> that takes a given image and pass it to the generator</a:t>
            </a:r>
          </a:p>
          <a:p>
            <a:endParaRPr lang="en-US" dirty="0"/>
          </a:p>
          <a:p>
            <a:r>
              <a:rPr lang="en-US" dirty="0"/>
              <a:t>Clean KID = 0.345</a:t>
            </a:r>
          </a:p>
          <a:p>
            <a:endParaRPr lang="en-US" dirty="0"/>
          </a:p>
        </p:txBody>
      </p:sp>
    </p:spTree>
    <p:extLst>
      <p:ext uri="{BB962C8B-B14F-4D97-AF65-F5344CB8AC3E}">
        <p14:creationId xmlns:p14="http://schemas.microsoft.com/office/powerpoint/2010/main" val="424755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chart&#10;&#10;Description automatically generated">
            <a:extLst>
              <a:ext uri="{FF2B5EF4-FFF2-40B4-BE49-F238E27FC236}">
                <a16:creationId xmlns:a16="http://schemas.microsoft.com/office/drawing/2014/main" id="{648BBCF8-8B34-416F-B84E-E34F76943F4A}"/>
              </a:ext>
            </a:extLst>
          </p:cNvPr>
          <p:cNvPicPr>
            <a:picLocks noChangeAspect="1"/>
          </p:cNvPicPr>
          <p:nvPr/>
        </p:nvPicPr>
        <p:blipFill rotWithShape="1">
          <a:blip r:embed="rId2"/>
          <a:srcRect l="4784" r="12006" b="-1190"/>
          <a:stretch/>
        </p:blipFill>
        <p:spPr>
          <a:xfrm>
            <a:off x="315635" y="1377609"/>
            <a:ext cx="5724757" cy="3067246"/>
          </a:xfrm>
          <a:prstGeom prst="rect">
            <a:avLst/>
          </a:prstGeom>
        </p:spPr>
      </p:pic>
      <p:pic>
        <p:nvPicPr>
          <p:cNvPr id="3" name="Picture 3" descr="Chart, bar chart&#10;&#10;Description automatically generated">
            <a:extLst>
              <a:ext uri="{FF2B5EF4-FFF2-40B4-BE49-F238E27FC236}">
                <a16:creationId xmlns:a16="http://schemas.microsoft.com/office/drawing/2014/main" id="{F068F128-BCE9-1BE0-F6B2-C5EDFE122C66}"/>
              </a:ext>
            </a:extLst>
          </p:cNvPr>
          <p:cNvPicPr>
            <a:picLocks noChangeAspect="1"/>
          </p:cNvPicPr>
          <p:nvPr/>
        </p:nvPicPr>
        <p:blipFill>
          <a:blip r:embed="rId3"/>
          <a:stretch>
            <a:fillRect/>
          </a:stretch>
        </p:blipFill>
        <p:spPr>
          <a:xfrm>
            <a:off x="6291532" y="1379515"/>
            <a:ext cx="5561162" cy="3006291"/>
          </a:xfrm>
          <a:prstGeom prst="rect">
            <a:avLst/>
          </a:prstGeom>
        </p:spPr>
      </p:pic>
      <p:sp>
        <p:nvSpPr>
          <p:cNvPr id="4" name="TextBox 3">
            <a:extLst>
              <a:ext uri="{FF2B5EF4-FFF2-40B4-BE49-F238E27FC236}">
                <a16:creationId xmlns:a16="http://schemas.microsoft.com/office/drawing/2014/main" id="{B9802883-48E2-D322-2ADA-DC27BFC24E6E}"/>
              </a:ext>
            </a:extLst>
          </p:cNvPr>
          <p:cNvSpPr txBox="1"/>
          <p:nvPr/>
        </p:nvSpPr>
        <p:spPr>
          <a:xfrm>
            <a:off x="2184181" y="4673819"/>
            <a:ext cx="2102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While training</a:t>
            </a:r>
          </a:p>
        </p:txBody>
      </p:sp>
      <p:sp>
        <p:nvSpPr>
          <p:cNvPr id="5" name="TextBox 4">
            <a:extLst>
              <a:ext uri="{FF2B5EF4-FFF2-40B4-BE49-F238E27FC236}">
                <a16:creationId xmlns:a16="http://schemas.microsoft.com/office/drawing/2014/main" id="{9ED2CF48-8AC7-BA9B-8E58-B1C13AB9A821}"/>
              </a:ext>
            </a:extLst>
          </p:cNvPr>
          <p:cNvSpPr txBox="1"/>
          <p:nvPr/>
        </p:nvSpPr>
        <p:spPr>
          <a:xfrm>
            <a:off x="8280181" y="4673819"/>
            <a:ext cx="2102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training</a:t>
            </a:r>
          </a:p>
        </p:txBody>
      </p:sp>
    </p:spTree>
    <p:extLst>
      <p:ext uri="{BB962C8B-B14F-4D97-AF65-F5344CB8AC3E}">
        <p14:creationId xmlns:p14="http://schemas.microsoft.com/office/powerpoint/2010/main" val="208360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54968-0B58-76A0-5575-01B0847F6B4D}"/>
              </a:ext>
            </a:extLst>
          </p:cNvPr>
          <p:cNvSpPr>
            <a:spLocks noGrp="1"/>
          </p:cNvSpPr>
          <p:nvPr>
            <p:ph idx="1"/>
          </p:nvPr>
        </p:nvSpPr>
        <p:spPr/>
        <p:txBody>
          <a:bodyPr vert="horz" lIns="0" tIns="45720" rIns="0" bIns="45720" rtlCol="0" anchor="t">
            <a:normAutofit/>
          </a:bodyPr>
          <a:lstStyle/>
          <a:p>
            <a:r>
              <a:rPr lang="en-US">
                <a:ea typeface="+mn-lt"/>
                <a:cs typeface="+mn-lt"/>
              </a:rPr>
              <a:t>In the paper, they introduce the attention mechanism directly to the generative adversarial network (GAN) architecture and propose a novel spatial attention GAN model (SPA-GAN) for image-to-image translation tasks.</a:t>
            </a:r>
          </a:p>
          <a:p>
            <a:r>
              <a:rPr lang="en-US"/>
              <a:t>They mainly Use Cycle GAN in addition to attention learning to </a:t>
            </a:r>
            <a:r>
              <a:rPr lang="en-US">
                <a:ea typeface="+mn-lt"/>
                <a:cs typeface="+mn-lt"/>
              </a:rPr>
              <a:t>computes the attention in discriminator and use it to help the generator focus more on the most discriminative regions between the source and target domains.</a:t>
            </a:r>
          </a:p>
        </p:txBody>
      </p:sp>
    </p:spTree>
    <p:extLst>
      <p:ext uri="{BB962C8B-B14F-4D97-AF65-F5344CB8AC3E}">
        <p14:creationId xmlns:p14="http://schemas.microsoft.com/office/powerpoint/2010/main" val="374503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DB1DF-2A51-7D3E-A49E-08FB0E88CD59}"/>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tx1">
                    <a:lumMod val="75000"/>
                    <a:lumOff val="25000"/>
                  </a:schemeClr>
                </a:solidFill>
              </a:rPr>
              <a:t>Cycle-GAN </a:t>
            </a:r>
          </a:p>
        </p:txBody>
      </p:sp>
      <p:cxnSp>
        <p:nvCxnSpPr>
          <p:cNvPr id="15" name="Straight Connector 14">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0CEE59-543E-357E-A6E0-0C01A02F380B}"/>
              </a:ext>
            </a:extLst>
          </p:cNvPr>
          <p:cNvSpPr>
            <a:spLocks noGrp="1"/>
          </p:cNvSpPr>
          <p:nvPr>
            <p:ph idx="1"/>
          </p:nvPr>
        </p:nvSpPr>
        <p:spPr>
          <a:xfrm>
            <a:off x="858064" y="2639380"/>
            <a:ext cx="3205049" cy="3229714"/>
          </a:xfrm>
        </p:spPr>
        <p:txBody>
          <a:bodyPr vert="horz" lIns="0" tIns="45720" rIns="0" bIns="45720" rtlCol="0">
            <a:normAutofit/>
          </a:bodyPr>
          <a:lstStyle/>
          <a:p>
            <a:pPr>
              <a:lnSpc>
                <a:spcPct val="90000"/>
              </a:lnSpc>
            </a:pPr>
            <a:r>
              <a:rPr lang="en-US" sz="1900"/>
              <a:t> In Cycle-GAN we treat the problem as an image reconstruction problem. We first take an image input (x) and using the generator G to convert into the reconstructed image. Then we reverse this process from reconstructed image to original image using a generator F. Then we calculate the mean squared error loss between real and reconstructed image.</a:t>
            </a:r>
          </a:p>
        </p:txBody>
      </p:sp>
      <p:pic>
        <p:nvPicPr>
          <p:cNvPr id="4" name="Picture 4" descr="Diagram&#10;&#10;Description automatically generated">
            <a:extLst>
              <a:ext uri="{FF2B5EF4-FFF2-40B4-BE49-F238E27FC236}">
                <a16:creationId xmlns:a16="http://schemas.microsoft.com/office/drawing/2014/main" id="{89BE4131-FDCE-75BE-9FD3-CE6D7EC84563}"/>
              </a:ext>
            </a:extLst>
          </p:cNvPr>
          <p:cNvPicPr>
            <a:picLocks noChangeAspect="1"/>
          </p:cNvPicPr>
          <p:nvPr/>
        </p:nvPicPr>
        <p:blipFill>
          <a:blip r:embed="rId2"/>
          <a:stretch>
            <a:fillRect/>
          </a:stretch>
        </p:blipFill>
        <p:spPr>
          <a:xfrm>
            <a:off x="4675859" y="533739"/>
            <a:ext cx="6892560" cy="2968575"/>
          </a:xfrm>
          <a:prstGeom prst="rect">
            <a:avLst/>
          </a:prstGeom>
        </p:spPr>
      </p:pic>
      <p:sp>
        <p:nvSpPr>
          <p:cNvPr id="17" name="Rectangle 16">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887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7">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76EF2-91E8-C327-2442-5EDD5D0C1FA6}"/>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4000">
                <a:solidFill>
                  <a:schemeClr val="tx1">
                    <a:lumMod val="75000"/>
                    <a:lumOff val="25000"/>
                  </a:schemeClr>
                </a:solidFill>
              </a:rPr>
              <a:t>Cycle-GAN architecture</a:t>
            </a:r>
          </a:p>
        </p:txBody>
      </p:sp>
      <p:cxnSp>
        <p:nvCxnSpPr>
          <p:cNvPr id="27" name="Straight Connector 19">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E4FBDBC-5667-04B0-39A9-6F565E20F04A}"/>
              </a:ext>
            </a:extLst>
          </p:cNvPr>
          <p:cNvSpPr>
            <a:spLocks noGrp="1"/>
          </p:cNvSpPr>
          <p:nvPr>
            <p:ph type="body" sz="half" idx="2"/>
          </p:nvPr>
        </p:nvSpPr>
        <p:spPr>
          <a:xfrm>
            <a:off x="858064" y="2639380"/>
            <a:ext cx="3205049" cy="3229714"/>
          </a:xfrm>
        </p:spPr>
        <p:txBody>
          <a:bodyPr vert="horz" lIns="0" tIns="45720" rIns="0" bIns="45720" rtlCol="0">
            <a:normAutofit/>
          </a:bodyPr>
          <a:lstStyle/>
          <a:p>
            <a:pPr marL="285750" indent="-285750">
              <a:lnSpc>
                <a:spcPct val="90000"/>
              </a:lnSpc>
              <a:buFont typeface="Calibri" panose="020F0502020204030204" pitchFamily="34" charset="0"/>
              <a:buChar char="•"/>
            </a:pPr>
            <a:r>
              <a:rPr lang="en-US" sz="1700">
                <a:solidFill>
                  <a:schemeClr val="tx1">
                    <a:lumMod val="75000"/>
                    <a:lumOff val="25000"/>
                  </a:schemeClr>
                </a:solidFill>
              </a:rPr>
              <a:t>Is composed of 2 GANs, making it a total of 2 generators and 2 discriminators.</a:t>
            </a:r>
          </a:p>
          <a:p>
            <a:pPr marL="285750" indent="-285750">
              <a:lnSpc>
                <a:spcPct val="90000"/>
              </a:lnSpc>
              <a:buFont typeface="Calibri" panose="020F0502020204030204" pitchFamily="34" charset="0"/>
              <a:buChar char="•"/>
            </a:pPr>
            <a:r>
              <a:rPr lang="en-US" sz="1700">
                <a:solidFill>
                  <a:schemeClr val="tx1">
                    <a:lumMod val="75000"/>
                    <a:lumOff val="25000"/>
                  </a:schemeClr>
                </a:solidFill>
              </a:rPr>
              <a:t>Given 2 sets of different images, oranges and apples for example</a:t>
            </a:r>
          </a:p>
          <a:p>
            <a:pPr marL="285750" indent="-285750">
              <a:lnSpc>
                <a:spcPct val="90000"/>
              </a:lnSpc>
              <a:buFont typeface="Calibri" panose="020F0502020204030204" pitchFamily="34" charset="0"/>
              <a:buChar char="•"/>
            </a:pPr>
            <a:r>
              <a:rPr lang="en-US" sz="1700">
                <a:solidFill>
                  <a:schemeClr val="tx1">
                    <a:lumMod val="75000"/>
                    <a:lumOff val="25000"/>
                  </a:schemeClr>
                </a:solidFill>
              </a:rPr>
              <a:t>Generator: transforms apples into oranges and the other transform oranges into apples.</a:t>
            </a:r>
          </a:p>
          <a:p>
            <a:pPr marL="285750" indent="-285750">
              <a:lnSpc>
                <a:spcPct val="90000"/>
              </a:lnSpc>
              <a:buFont typeface="Calibri" panose="020F0502020204030204" pitchFamily="34" charset="0"/>
              <a:buChar char="•"/>
            </a:pPr>
            <a:r>
              <a:rPr lang="en-US" sz="1700">
                <a:solidFill>
                  <a:schemeClr val="tx1">
                    <a:lumMod val="75000"/>
                    <a:lumOff val="25000"/>
                  </a:schemeClr>
                </a:solidFill>
              </a:rPr>
              <a:t>Discriminators: check if images computed by generators seem real or fake.</a:t>
            </a:r>
          </a:p>
        </p:txBody>
      </p:sp>
      <p:pic>
        <p:nvPicPr>
          <p:cNvPr id="9" name="Picture 9" descr="Shape, icon&#10;&#10;Description automatically generated">
            <a:extLst>
              <a:ext uri="{FF2B5EF4-FFF2-40B4-BE49-F238E27FC236}">
                <a16:creationId xmlns:a16="http://schemas.microsoft.com/office/drawing/2014/main" id="{5BAB227B-B636-5F9D-90CC-4A98C334C7A1}"/>
              </a:ext>
            </a:extLst>
          </p:cNvPr>
          <p:cNvPicPr>
            <a:picLocks noChangeAspect="1"/>
          </p:cNvPicPr>
          <p:nvPr/>
        </p:nvPicPr>
        <p:blipFill>
          <a:blip r:embed="rId2"/>
          <a:stretch>
            <a:fillRect/>
          </a:stretch>
        </p:blipFill>
        <p:spPr>
          <a:xfrm>
            <a:off x="5650217" y="643466"/>
            <a:ext cx="4899020" cy="5225621"/>
          </a:xfrm>
          <a:prstGeom prst="rect">
            <a:avLst/>
          </a:prstGeom>
        </p:spPr>
      </p:pic>
      <p:sp>
        <p:nvSpPr>
          <p:cNvPr id="28" name="Rectangle 21">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87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5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AED70-A4D8-4ABF-E0A9-331E8205FC2B}"/>
              </a:ext>
            </a:extLst>
          </p:cNvPr>
          <p:cNvSpPr>
            <a:spLocks noGrp="1"/>
          </p:cNvSpPr>
          <p:nvPr>
            <p:ph type="title"/>
          </p:nvPr>
        </p:nvSpPr>
        <p:spPr>
          <a:xfrm>
            <a:off x="1097280" y="286603"/>
            <a:ext cx="6437363" cy="1450757"/>
          </a:xfrm>
        </p:spPr>
        <p:txBody>
          <a:bodyPr vert="horz" lIns="91440" tIns="45720" rIns="91440" bIns="45720" rtlCol="0" anchor="b">
            <a:normAutofit/>
          </a:bodyPr>
          <a:lstStyle/>
          <a:p>
            <a:r>
              <a:rPr lang="en-US" sz="4800">
                <a:solidFill>
                  <a:schemeClr val="tx1">
                    <a:lumMod val="75000"/>
                    <a:lumOff val="25000"/>
                  </a:schemeClr>
                </a:solidFill>
              </a:rPr>
              <a:t>Generator architecture</a:t>
            </a:r>
          </a:p>
        </p:txBody>
      </p:sp>
      <p:cxnSp>
        <p:nvCxnSpPr>
          <p:cNvPr id="61" name="Straight Connector 6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AD365E-F207-7443-A8D3-5CA836589909}"/>
              </a:ext>
            </a:extLst>
          </p:cNvPr>
          <p:cNvSpPr>
            <a:spLocks noGrp="1"/>
          </p:cNvSpPr>
          <p:nvPr>
            <p:ph idx="1"/>
          </p:nvPr>
        </p:nvSpPr>
        <p:spPr>
          <a:xfrm>
            <a:off x="228124" y="1953420"/>
            <a:ext cx="6388242" cy="4237140"/>
          </a:xfrm>
        </p:spPr>
        <p:txBody>
          <a:bodyPr vert="horz" lIns="0" tIns="45720" rIns="0" bIns="45720" rtlCol="0" anchor="t">
            <a:noAutofit/>
          </a:bodyPr>
          <a:lstStyle/>
          <a:p>
            <a:pPr>
              <a:lnSpc>
                <a:spcPct val="90000"/>
              </a:lnSpc>
            </a:pPr>
            <a:r>
              <a:rPr lang="en-US" sz="2000"/>
              <a:t>The generator model uses deep convolutional GAN which is implemented using multiple residual blocks from the ResNet architecture and is based on the approach described in the paper Perceptual Losses for Real-Time Style Transfer and Super-Resolution. The model uses a number of down-sampling convolutional blocks to encode the input image, a number of ResNet convolutional blocks to transform the image and a number of up-sampling convolutional blocks to generate the output image.</a:t>
            </a:r>
          </a:p>
          <a:p>
            <a:pPr>
              <a:lnSpc>
                <a:spcPct val="90000"/>
              </a:lnSpc>
            </a:pPr>
            <a:r>
              <a:rPr lang="en-US" sz="2000"/>
              <a:t>C7s1–64,d128,d256,R256,R256,R256,R256,R256,R256,u128,u64,C7s1–3.</a:t>
            </a:r>
          </a:p>
          <a:p>
            <a:pPr>
              <a:lnSpc>
                <a:spcPct val="90000"/>
              </a:lnSpc>
            </a:pPr>
            <a:r>
              <a:rPr lang="en-US" sz="2000"/>
              <a:t>Each Resnet block(R256) has two 3x3 convolutional neural network layers</a:t>
            </a:r>
          </a:p>
          <a:p>
            <a:pPr>
              <a:lnSpc>
                <a:spcPct val="90000"/>
              </a:lnSpc>
            </a:pPr>
            <a:endParaRPr lang="en-US" sz="1900"/>
          </a:p>
        </p:txBody>
      </p:sp>
      <p:pic>
        <p:nvPicPr>
          <p:cNvPr id="5" name="Picture 5" descr="Chart&#10;&#10;Description automatically generated">
            <a:extLst>
              <a:ext uri="{FF2B5EF4-FFF2-40B4-BE49-F238E27FC236}">
                <a16:creationId xmlns:a16="http://schemas.microsoft.com/office/drawing/2014/main" id="{89CC119B-37BB-FFE9-6756-FC87FFE3808C}"/>
              </a:ext>
            </a:extLst>
          </p:cNvPr>
          <p:cNvPicPr>
            <a:picLocks noChangeAspect="1"/>
          </p:cNvPicPr>
          <p:nvPr/>
        </p:nvPicPr>
        <p:blipFill>
          <a:blip r:embed="rId2"/>
          <a:stretch>
            <a:fillRect/>
          </a:stretch>
        </p:blipFill>
        <p:spPr>
          <a:xfrm>
            <a:off x="6616909" y="1544626"/>
            <a:ext cx="5377045" cy="4403537"/>
          </a:xfrm>
          <a:prstGeom prst="rect">
            <a:avLst/>
          </a:prstGeom>
        </p:spPr>
      </p:pic>
      <p:sp>
        <p:nvSpPr>
          <p:cNvPr id="63" name="Rectangle 62">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50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18CC9-7F83-80FD-B395-79990157AF54}"/>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2200">
                <a:solidFill>
                  <a:schemeClr val="tx1">
                    <a:lumMod val="75000"/>
                    <a:lumOff val="25000"/>
                  </a:schemeClr>
                </a:solidFill>
              </a:rPr>
              <a:t>Discriminator architecture</a:t>
            </a:r>
          </a:p>
        </p:txBody>
      </p:sp>
      <p:cxnSp>
        <p:nvCxnSpPr>
          <p:cNvPr id="16" name="Straight Connector 1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37257FC-DAFA-18C7-AD83-E030BED63A04}"/>
              </a:ext>
            </a:extLst>
          </p:cNvPr>
          <p:cNvSpPr>
            <a:spLocks noGrp="1"/>
          </p:cNvSpPr>
          <p:nvPr>
            <p:ph type="body" sz="half" idx="2"/>
          </p:nvPr>
        </p:nvSpPr>
        <p:spPr>
          <a:xfrm>
            <a:off x="858064" y="2639380"/>
            <a:ext cx="3205049" cy="3229714"/>
          </a:xfrm>
        </p:spPr>
        <p:txBody>
          <a:bodyPr vert="horz" lIns="0" tIns="45720" rIns="0" bIns="45720" rtlCol="0">
            <a:normAutofit/>
          </a:bodyPr>
          <a:lstStyle/>
          <a:p>
            <a:r>
              <a:rPr lang="en-US">
                <a:solidFill>
                  <a:schemeClr val="tx1">
                    <a:lumMod val="75000"/>
                    <a:lumOff val="25000"/>
                  </a:schemeClr>
                </a:solidFill>
              </a:rPr>
              <a:t>The discriminator model described in the paper uses blocks of Conv2D-InstanceNorm-LeakyReLU layers with 4x4 filters and 2x2 strides. The architecture is C64-C128-C256-C512. After the last layer a convolution is applied to produce a 1D output</a:t>
            </a:r>
          </a:p>
        </p:txBody>
      </p:sp>
      <p:pic>
        <p:nvPicPr>
          <p:cNvPr id="5" name="Picture 5" descr="Graphical user interface&#10;&#10;Description automatically generated">
            <a:extLst>
              <a:ext uri="{FF2B5EF4-FFF2-40B4-BE49-F238E27FC236}">
                <a16:creationId xmlns:a16="http://schemas.microsoft.com/office/drawing/2014/main" id="{3B51C679-B553-867C-20AE-709F87425568}"/>
              </a:ext>
            </a:extLst>
          </p:cNvPr>
          <p:cNvPicPr>
            <a:picLocks noChangeAspect="1"/>
          </p:cNvPicPr>
          <p:nvPr/>
        </p:nvPicPr>
        <p:blipFill rotWithShape="1">
          <a:blip r:embed="rId2"/>
          <a:srcRect l="21416" t="20802" r="39551" b="30061"/>
          <a:stretch/>
        </p:blipFill>
        <p:spPr>
          <a:xfrm>
            <a:off x="5760728" y="1720366"/>
            <a:ext cx="5214494" cy="2726567"/>
          </a:xfrm>
          <a:prstGeom prst="rect">
            <a:avLst/>
          </a:prstGeom>
        </p:spPr>
      </p:pic>
      <p:sp>
        <p:nvSpPr>
          <p:cNvPr id="18" name="Rectangle 1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76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5EF30-D245-2A8D-054E-2CF0BCCA511E}"/>
              </a:ext>
            </a:extLst>
          </p:cNvPr>
          <p:cNvSpPr>
            <a:spLocks noGrp="1"/>
          </p:cNvSpPr>
          <p:nvPr>
            <p:ph type="title"/>
          </p:nvPr>
        </p:nvSpPr>
        <p:spPr>
          <a:xfrm>
            <a:off x="217553" y="643468"/>
            <a:ext cx="3839205" cy="1674180"/>
          </a:xfrm>
        </p:spPr>
        <p:txBody>
          <a:bodyPr vert="horz" lIns="91440" tIns="45720" rIns="91440" bIns="45720" rtlCol="0" anchor="b">
            <a:normAutofit/>
          </a:bodyPr>
          <a:lstStyle/>
          <a:p>
            <a:r>
              <a:rPr lang="en-US" sz="4000">
                <a:solidFill>
                  <a:schemeClr val="tx1">
                    <a:lumMod val="75000"/>
                    <a:lumOff val="25000"/>
                  </a:schemeClr>
                </a:solidFill>
              </a:rPr>
              <a:t>SPA-GAN architecture</a:t>
            </a:r>
          </a:p>
        </p:txBody>
      </p:sp>
      <p:cxnSp>
        <p:nvCxnSpPr>
          <p:cNvPr id="16" name="Straight Connector 1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A42E2BC-9DF4-23C1-B403-6BE997640E7B}"/>
              </a:ext>
            </a:extLst>
          </p:cNvPr>
          <p:cNvSpPr>
            <a:spLocks noGrp="1"/>
          </p:cNvSpPr>
          <p:nvPr>
            <p:ph type="body" sz="half" idx="2"/>
          </p:nvPr>
        </p:nvSpPr>
        <p:spPr>
          <a:xfrm>
            <a:off x="110443" y="2409343"/>
            <a:ext cx="6253043" cy="3991712"/>
          </a:xfrm>
        </p:spPr>
        <p:txBody>
          <a:bodyPr vert="horz" lIns="0" tIns="45720" rIns="0" bIns="45720" rtlCol="0" anchor="t">
            <a:noAutofit/>
          </a:bodyPr>
          <a:lstStyle/>
          <a:p>
            <a:r>
              <a:rPr lang="en-US" sz="2300">
                <a:solidFill>
                  <a:schemeClr val="tx1">
                    <a:lumMod val="75000"/>
                    <a:lumOff val="25000"/>
                  </a:schemeClr>
                </a:solidFill>
              </a:rPr>
              <a:t>In SPA-GAN, in addition to classifying the input images, the discriminator also generates spatial attention maps, which are fed to the generator and help it focus on the most discriminative object parts.</a:t>
            </a:r>
          </a:p>
          <a:p>
            <a:r>
              <a:rPr lang="en-US" sz="2300">
                <a:solidFill>
                  <a:schemeClr val="tx1">
                    <a:lumMod val="75000"/>
                    <a:lumOff val="25000"/>
                  </a:schemeClr>
                </a:solidFill>
              </a:rPr>
              <a:t>In addition, the feature map loss is shown in the dashed blocks (b-1) and (b-2), which is the difference between the feature maps of the (attended) real and generated images computed in the first layer of the decoder. The feature map loss is used to preserve domain specific features in image translation.</a:t>
            </a:r>
          </a:p>
          <a:p>
            <a:endParaRPr lang="en-US" sz="1600">
              <a:ea typeface="+mn-lt"/>
              <a:cs typeface="+mn-lt"/>
            </a:endParaRPr>
          </a:p>
        </p:txBody>
      </p:sp>
      <p:pic>
        <p:nvPicPr>
          <p:cNvPr id="5" name="Picture 5" descr="Graphical user interface, application, PowerPoint&#10;&#10;Description automatically generated">
            <a:extLst>
              <a:ext uri="{FF2B5EF4-FFF2-40B4-BE49-F238E27FC236}">
                <a16:creationId xmlns:a16="http://schemas.microsoft.com/office/drawing/2014/main" id="{21E7B1B0-2DCB-A86C-5FF9-F6080282F582}"/>
              </a:ext>
            </a:extLst>
          </p:cNvPr>
          <p:cNvPicPr>
            <a:picLocks noGrp="1" noChangeAspect="1"/>
          </p:cNvPicPr>
          <p:nvPr>
            <p:ph idx="1"/>
          </p:nvPr>
        </p:nvPicPr>
        <p:blipFill rotWithShape="1">
          <a:blip r:embed="rId2"/>
          <a:srcRect l="37530" t="21140" r="9443" b="12209"/>
          <a:stretch/>
        </p:blipFill>
        <p:spPr>
          <a:xfrm>
            <a:off x="6177446" y="776553"/>
            <a:ext cx="6101807" cy="4873183"/>
          </a:xfrm>
          <a:prstGeom prst="rect">
            <a:avLst/>
          </a:prstGeom>
        </p:spPr>
      </p:pic>
      <p:sp>
        <p:nvSpPr>
          <p:cNvPr id="18" name="Rectangle 1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951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FDD9-1DB7-6FCF-81C5-3063D9381957}"/>
              </a:ext>
            </a:extLst>
          </p:cNvPr>
          <p:cNvSpPr>
            <a:spLocks noGrp="1"/>
          </p:cNvSpPr>
          <p:nvPr>
            <p:ph type="ctrTitle"/>
          </p:nvPr>
        </p:nvSpPr>
        <p:spPr/>
        <p:txBody>
          <a:bodyPr/>
          <a:lstStyle/>
          <a:p>
            <a:r>
              <a:rPr lang="en-US"/>
              <a:t>Dataset</a:t>
            </a:r>
          </a:p>
        </p:txBody>
      </p:sp>
    </p:spTree>
    <p:extLst>
      <p:ext uri="{BB962C8B-B14F-4D97-AF65-F5344CB8AC3E}">
        <p14:creationId xmlns:p14="http://schemas.microsoft.com/office/powerpoint/2010/main" val="62289228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RetrospectVTI</vt:lpstr>
      <vt:lpstr> SPA-GAN: Spatial Attention GAN for Image-to-Image Translation</vt:lpstr>
      <vt:lpstr>Image-to-image translation</vt:lpstr>
      <vt:lpstr>PowerPoint Presentation</vt:lpstr>
      <vt:lpstr>Cycle-GAN </vt:lpstr>
      <vt:lpstr>Cycle-GAN architecture</vt:lpstr>
      <vt:lpstr>Generator architecture</vt:lpstr>
      <vt:lpstr>Discriminator architecture</vt:lpstr>
      <vt:lpstr>SPA-GAN architecture</vt:lpstr>
      <vt:lpstr>Dataset</vt:lpstr>
      <vt:lpstr>Step 1: Data</vt:lpstr>
      <vt:lpstr>Step 1: Data</vt:lpstr>
      <vt:lpstr>Model</vt:lpstr>
      <vt:lpstr>Step 2:Model</vt:lpstr>
      <vt:lpstr>Generator</vt:lpstr>
      <vt:lpstr>Discriminator</vt:lpstr>
      <vt:lpstr>PowerPoint Presentation</vt:lpstr>
      <vt:lpstr>Loss functions </vt:lpstr>
      <vt:lpstr>Training</vt:lpstr>
      <vt:lpstr>PowerPoint Presentation</vt:lpstr>
      <vt:lpstr>Training Step</vt:lpstr>
      <vt:lpstr>Training Process</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cp:revision>
  <dcterms:created xsi:type="dcterms:W3CDTF">2023-05-05T23:02:56Z</dcterms:created>
  <dcterms:modified xsi:type="dcterms:W3CDTF">2023-05-06T07:42:35Z</dcterms:modified>
</cp:coreProperties>
</file>