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1" r:id="rId5"/>
    <p:sldId id="264" r:id="rId6"/>
    <p:sldId id="265" r:id="rId7"/>
    <p:sldId id="282" r:id="rId8"/>
    <p:sldId id="283" r:id="rId9"/>
    <p:sldId id="276" r:id="rId10"/>
    <p:sldId id="279" r:id="rId11"/>
    <p:sldId id="280" r:id="rId12"/>
    <p:sldId id="278" r:id="rId13"/>
    <p:sldId id="277" r:id="rId14"/>
    <p:sldId id="287" r:id="rId15"/>
    <p:sldId id="285" r:id="rId16"/>
    <p:sldId id="261" r:id="rId17"/>
    <p:sldId id="262" r:id="rId18"/>
    <p:sldId id="286" r:id="rId19"/>
    <p:sldId id="284" r:id="rId20"/>
    <p:sldId id="263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D686F78-E925-45FD-B096-906ADD0E4832}" type="datetimeFigureOut">
              <a:rPr lang="en-US" smtClean="0"/>
              <a:pPr/>
              <a:t>5/9/21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FE466B3-158D-43D1-A16A-7E1AD0C4069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3208" y="1728216"/>
            <a:ext cx="7406640" cy="147218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br>
              <a:rPr lang="en-US" sz="2700" b="1" dirty="0"/>
            </a:br>
            <a:r>
              <a:rPr lang="en-US" sz="3100" b="1" dirty="0">
                <a:solidFill>
                  <a:srgbClr val="FF0000"/>
                </a:solidFill>
              </a:rPr>
              <a:t>MEGAURETER : </a:t>
            </a:r>
            <a:br>
              <a:rPr lang="en-US" sz="2700" b="1" dirty="0"/>
            </a:br>
            <a:br>
              <a:rPr lang="en-US" sz="2700" b="1" dirty="0"/>
            </a:br>
            <a:r>
              <a:rPr lang="en-IN" sz="27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Definition, Prenatal diagnosis and Pathophysiology</a:t>
            </a:r>
            <a:b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7315200" cy="3962400"/>
          </a:xfrm>
        </p:spPr>
        <p:txBody>
          <a:bodyPr>
            <a:normAutofit lnSpcReduction="10000"/>
          </a:bodyPr>
          <a:lstStyle/>
          <a:p>
            <a:pPr algn="ctr"/>
            <a:endParaRPr lang="en-US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endParaRPr lang="en-US" b="1" dirty="0">
              <a:solidFill>
                <a:srgbClr val="FF0000"/>
              </a:solidFill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DR. AADIL FAROOQ</a:t>
            </a:r>
            <a:r>
              <a:rPr lang="en-US" b="1" dirty="0"/>
              <a:t>,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Consultant Pediatric Urology,</a:t>
            </a:r>
          </a:p>
          <a:p>
            <a:pPr algn="ctr"/>
            <a:r>
              <a:rPr lang="en-US" b="1" dirty="0" err="1">
                <a:solidFill>
                  <a:schemeClr val="tx1"/>
                </a:solidFill>
              </a:rPr>
              <a:t>Jaipur</a:t>
            </a:r>
            <a:r>
              <a:rPr lang="en-US" b="1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strike="sngStrike" dirty="0"/>
              <a:t> 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76200"/>
            <a:ext cx="7174992" cy="639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Hydrodynamics of </a:t>
            </a:r>
            <a:r>
              <a:rPr lang="en-US" sz="3200" dirty="0" err="1">
                <a:solidFill>
                  <a:srgbClr val="FF0000"/>
                </a:solidFill>
              </a:rPr>
              <a:t>Megaureter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55626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>
                <a:latin typeface="Calibri" pitchFamily="34" charset="0"/>
              </a:rPr>
              <a:t>The principal function of ureter is to transport urine from kidney to the bladder.</a:t>
            </a:r>
          </a:p>
          <a:p>
            <a:endParaRPr lang="en-US" sz="8000" dirty="0">
              <a:latin typeface="Calibri" pitchFamily="34" charset="0"/>
            </a:endParaRPr>
          </a:p>
          <a:p>
            <a:r>
              <a:rPr lang="en-US" sz="8000" dirty="0">
                <a:latin typeface="Calibri" pitchFamily="34" charset="0"/>
              </a:rPr>
              <a:t>This transport mechanism includes </a:t>
            </a:r>
          </a:p>
          <a:p>
            <a:pPr lvl="1"/>
            <a:r>
              <a:rPr lang="en-US" sz="8000" dirty="0">
                <a:latin typeface="Calibri" pitchFamily="34" charset="0"/>
              </a:rPr>
              <a:t>distension, </a:t>
            </a:r>
          </a:p>
          <a:p>
            <a:pPr lvl="1"/>
            <a:r>
              <a:rPr lang="en-US" sz="8000" dirty="0">
                <a:latin typeface="Calibri" pitchFamily="34" charset="0"/>
              </a:rPr>
              <a:t>myogenic and </a:t>
            </a:r>
          </a:p>
          <a:p>
            <a:pPr lvl="1"/>
            <a:r>
              <a:rPr lang="en-US" sz="8000" dirty="0">
                <a:latin typeface="Calibri" pitchFamily="34" charset="0"/>
              </a:rPr>
              <a:t>neurogenic activities</a:t>
            </a:r>
          </a:p>
          <a:p>
            <a:pPr>
              <a:buNone/>
            </a:pPr>
            <a:endParaRPr lang="en-US" sz="8000" dirty="0">
              <a:latin typeface="Calibri" pitchFamily="34" charset="0"/>
            </a:endParaRPr>
          </a:p>
          <a:p>
            <a:r>
              <a:rPr lang="en-US" sz="8000" dirty="0">
                <a:latin typeface="Calibri" pitchFamily="34" charset="0"/>
              </a:rPr>
              <a:t>Due to dilatation of ureter c/b distal </a:t>
            </a:r>
            <a:r>
              <a:rPr lang="en-US" sz="8000" dirty="0" err="1">
                <a:latin typeface="Calibri" pitchFamily="34" charset="0"/>
              </a:rPr>
              <a:t>obstrution</a:t>
            </a:r>
            <a:r>
              <a:rPr lang="en-US" sz="8000" dirty="0">
                <a:latin typeface="Calibri" pitchFamily="34" charset="0"/>
              </a:rPr>
              <a:t>, the </a:t>
            </a:r>
            <a:r>
              <a:rPr lang="en-US" sz="8000" dirty="0" err="1">
                <a:latin typeface="Calibri" pitchFamily="34" charset="0"/>
              </a:rPr>
              <a:t>uretral</a:t>
            </a:r>
            <a:r>
              <a:rPr lang="en-US" sz="8000" dirty="0">
                <a:latin typeface="Calibri" pitchFamily="34" charset="0"/>
              </a:rPr>
              <a:t> lumen is incompletely obliterated by contraction( coaptation),</a:t>
            </a:r>
          </a:p>
          <a:p>
            <a:r>
              <a:rPr lang="en-US" sz="8000" dirty="0">
                <a:latin typeface="Calibri" pitchFamily="34" charset="0"/>
              </a:rPr>
              <a:t>the peristalsis is not bolus producing and retrograde regurgitation occurs due to distal obstruction</a:t>
            </a:r>
          </a:p>
          <a:p>
            <a:endParaRPr lang="en-US" sz="8000" dirty="0">
              <a:latin typeface="Calibri" pitchFamily="34" charset="0"/>
            </a:endParaRPr>
          </a:p>
          <a:p>
            <a:r>
              <a:rPr lang="en-US" sz="8000" dirty="0">
                <a:latin typeface="Calibri" pitchFamily="34" charset="0"/>
              </a:rPr>
              <a:t>Also the laminar flow becomes turbulent distally, which is harmful to the kidney and bacterial washout which normally occurs.</a:t>
            </a:r>
          </a:p>
          <a:p>
            <a:r>
              <a:rPr lang="en-US" sz="8000" dirty="0">
                <a:latin typeface="Calibri" pitchFamily="34" charset="0"/>
              </a:rPr>
              <a:t>This leads to secondary bacterial infection.</a:t>
            </a:r>
          </a:p>
          <a:p>
            <a:endParaRPr lang="en-US" sz="7200" dirty="0"/>
          </a:p>
          <a:p>
            <a:endParaRPr lang="en-US" sz="7200" dirty="0"/>
          </a:p>
          <a:p>
            <a:pPr>
              <a:buNone/>
            </a:pPr>
            <a:r>
              <a:rPr lang="en-US" sz="7200" dirty="0"/>
              <a:t>                                                                           Hanna MK, </a:t>
            </a:r>
            <a:r>
              <a:rPr lang="en-US" sz="7200" dirty="0" err="1"/>
              <a:t>J.Urol</a:t>
            </a:r>
            <a:r>
              <a:rPr lang="en-US" sz="7200" dirty="0"/>
              <a:t>, 1979…</a:t>
            </a:r>
          </a:p>
          <a:p>
            <a:endParaRPr lang="en-US" sz="2000" u="sng" dirty="0"/>
          </a:p>
          <a:p>
            <a:pPr>
              <a:buNone/>
            </a:pPr>
            <a:r>
              <a:rPr lang="en-US" sz="2000" u="sng" dirty="0"/>
              <a:t>                                               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026FCD-2F33-41D1-9AE7-0FEFC3A6E374}"/>
              </a:ext>
            </a:extLst>
          </p:cNvPr>
          <p:cNvSpPr txBox="1">
            <a:spLocks/>
          </p:cNvSpPr>
          <p:nvPr/>
        </p:nvSpPr>
        <p:spPr>
          <a:xfrm>
            <a:off x="7467600" y="-296862"/>
            <a:ext cx="193548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200" b="1" i="1" u="sng" dirty="0">
                <a:solidFill>
                  <a:srgbClr val="FF0000"/>
                </a:solidFill>
              </a:rPr>
              <a:t>PATHOPHYSIOLOGY </a:t>
            </a:r>
          </a:p>
          <a:p>
            <a:r>
              <a:rPr lang="en-US" sz="1200" b="1" i="1" u="sng" dirty="0">
                <a:solidFill>
                  <a:srgbClr val="FF0000"/>
                </a:solidFill>
              </a:rPr>
              <a:t>of Megaureter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30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914400"/>
            <a:ext cx="8077200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u="sng" dirty="0"/>
              <a:t>Law of LAPLACE: 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Pressure= </a:t>
            </a:r>
            <a:r>
              <a:rPr lang="en-US" sz="2000" u="sng" dirty="0">
                <a:solidFill>
                  <a:srgbClr val="0070C0"/>
                </a:solidFill>
              </a:rPr>
              <a:t>Tension x wall Thickness / Radius</a:t>
            </a:r>
          </a:p>
          <a:p>
            <a:r>
              <a:rPr lang="en-US" sz="2000" dirty="0">
                <a:latin typeface="Calibri" pitchFamily="34" charset="0"/>
              </a:rPr>
              <a:t>       </a:t>
            </a:r>
          </a:p>
          <a:p>
            <a:r>
              <a:rPr lang="en-US" sz="2000" dirty="0">
                <a:latin typeface="Calibri" pitchFamily="34" charset="0"/>
              </a:rPr>
              <a:t> i.e.  Increased ureteric diameter decreases the intraluminal pressure</a:t>
            </a:r>
          </a:p>
          <a:p>
            <a:pPr marL="285750"/>
            <a:endParaRPr lang="en-US" sz="2000" dirty="0">
              <a:latin typeface="Calibri" pitchFamily="34" charset="0"/>
            </a:endParaRPr>
          </a:p>
          <a:p>
            <a:pPr marL="285750" indent="-285750"/>
            <a:r>
              <a:rPr lang="en-US" sz="2000" dirty="0">
                <a:latin typeface="Calibri" pitchFamily="34" charset="0"/>
              </a:rPr>
              <a:t>         Hence, Surgical Reconstruction includes</a:t>
            </a:r>
          </a:p>
          <a:p>
            <a:pPr marL="571500" indent="-285750"/>
            <a:r>
              <a:rPr lang="en-US" sz="2000" dirty="0">
                <a:latin typeface="Calibri" pitchFamily="34" charset="0"/>
              </a:rPr>
              <a:t>1. Reduction of diameter of ureter which results in coaptation and generate pressure to propel the urinary bolus distally</a:t>
            </a:r>
          </a:p>
          <a:p>
            <a:pPr marL="285750" indent="-285750"/>
            <a:r>
              <a:rPr lang="en-US" sz="2000" dirty="0">
                <a:latin typeface="Calibri" pitchFamily="34" charset="0"/>
              </a:rPr>
              <a:t>      </a:t>
            </a:r>
          </a:p>
          <a:p>
            <a:pPr marL="285750" indent="-285750"/>
            <a:r>
              <a:rPr lang="en-US" sz="2000" dirty="0">
                <a:latin typeface="Calibri" pitchFamily="34" charset="0"/>
              </a:rPr>
              <a:t>          Also , it should include </a:t>
            </a:r>
          </a:p>
          <a:p>
            <a:pPr marL="285750" indent="-285750"/>
            <a:r>
              <a:rPr lang="en-US" sz="2000" dirty="0">
                <a:latin typeface="Calibri" pitchFamily="34" charset="0"/>
              </a:rPr>
              <a:t>      2. Excision of the obstructing segment,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/>
            <a:r>
              <a:rPr lang="en-US" sz="2000" dirty="0">
                <a:latin typeface="Calibri" pitchFamily="34" charset="0"/>
              </a:rPr>
              <a:t>      3. Reimplantation of Ureter into bladder by reflux preventing         mechanism</a:t>
            </a:r>
          </a:p>
          <a:p>
            <a:endParaRPr lang="en-US" sz="9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B136F6B-5894-46B9-AF82-768A431728EA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174992" cy="639762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dirty="0">
                <a:solidFill>
                  <a:srgbClr val="FF0000"/>
                </a:solidFill>
              </a:rPr>
              <a:t>Hydrodynamics of </a:t>
            </a:r>
            <a:r>
              <a:rPr lang="en-US" sz="2800" b="1" dirty="0" err="1">
                <a:solidFill>
                  <a:srgbClr val="FF0000"/>
                </a:solidFill>
              </a:rPr>
              <a:t>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1A4E8B-DEB6-4CB6-A15E-8AD191CBA089}"/>
              </a:ext>
            </a:extLst>
          </p:cNvPr>
          <p:cNvSpPr txBox="1">
            <a:spLocks/>
          </p:cNvSpPr>
          <p:nvPr/>
        </p:nvSpPr>
        <p:spPr>
          <a:xfrm>
            <a:off x="7467600" y="-296862"/>
            <a:ext cx="1935480" cy="1143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1200" b="1" i="1" u="sng" dirty="0">
                <a:solidFill>
                  <a:srgbClr val="FF0000"/>
                </a:solidFill>
              </a:rPr>
              <a:t>PATHOPHYSIOLOGY </a:t>
            </a:r>
          </a:p>
          <a:p>
            <a:r>
              <a:rPr lang="en-US" sz="1200" b="1" i="1" u="sng" dirty="0">
                <a:solidFill>
                  <a:srgbClr val="FF0000"/>
                </a:solidFill>
              </a:rPr>
              <a:t>of Megaureter</a:t>
            </a:r>
            <a:endParaRPr lang="en-IN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45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PATHOPHYSIOLOGY of 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67600" cy="4525963"/>
          </a:xfrm>
        </p:spPr>
        <p:txBody>
          <a:bodyPr>
            <a:normAutofit/>
          </a:bodyPr>
          <a:lstStyle/>
          <a:p>
            <a:endParaRPr lang="en-US" sz="2200" i="1" u="sng" dirty="0"/>
          </a:p>
          <a:p>
            <a:r>
              <a:rPr lang="en-US" sz="2200" dirty="0"/>
              <a:t>According to Kings classification</a:t>
            </a:r>
          </a:p>
          <a:p>
            <a:endParaRPr lang="en-US" sz="2200" dirty="0"/>
          </a:p>
          <a:p>
            <a:r>
              <a:rPr lang="en-US" sz="2200" dirty="0"/>
              <a:t>Pathophysiology has been dictated by Ureteral classification</a:t>
            </a:r>
          </a:p>
          <a:p>
            <a:r>
              <a:rPr lang="en-US" sz="2200" dirty="0"/>
              <a:t>1.</a:t>
            </a:r>
            <a:r>
              <a:rPr lang="en-US" sz="2200" b="1" u="sng" dirty="0">
                <a:solidFill>
                  <a:srgbClr val="FF0000"/>
                </a:solidFill>
              </a:rPr>
              <a:t> Primary Obstructed </a:t>
            </a:r>
            <a:r>
              <a:rPr lang="en-US" sz="2200" b="1" u="sng" dirty="0" err="1">
                <a:solidFill>
                  <a:srgbClr val="FF0000"/>
                </a:solidFill>
              </a:rPr>
              <a:t>Megaureter</a:t>
            </a:r>
            <a:r>
              <a:rPr lang="en-US" sz="2200" dirty="0">
                <a:solidFill>
                  <a:srgbClr val="FF0000"/>
                </a:solidFill>
              </a:rPr>
              <a:t>:</a:t>
            </a:r>
          </a:p>
          <a:p>
            <a:r>
              <a:rPr lang="en-US" sz="2200" dirty="0"/>
              <a:t> constitutes 25% cases of obstructive </a:t>
            </a:r>
            <a:r>
              <a:rPr lang="en-US" sz="2200" dirty="0" err="1"/>
              <a:t>uropathy</a:t>
            </a:r>
            <a:r>
              <a:rPr lang="en-US" sz="2200" dirty="0"/>
              <a:t> ,</a:t>
            </a:r>
          </a:p>
          <a:p>
            <a:r>
              <a:rPr lang="en-US" sz="2200" dirty="0"/>
              <a:t> bilateral in 25%,</a:t>
            </a:r>
          </a:p>
          <a:p>
            <a:r>
              <a:rPr lang="en-US" sz="2200" dirty="0"/>
              <a:t> M:F 4:1 </a:t>
            </a:r>
          </a:p>
          <a:p>
            <a:r>
              <a:rPr lang="en-US" sz="2200" dirty="0"/>
              <a:t> Left more common than right.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58431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381000"/>
            <a:ext cx="76962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Primary Obstructed </a:t>
            </a:r>
            <a:r>
              <a:rPr lang="en-US" sz="2400" b="1" dirty="0" err="1">
                <a:solidFill>
                  <a:srgbClr val="FF0000"/>
                </a:solidFill>
              </a:rPr>
              <a:t>Megaureter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dirty="0"/>
              <a:t>represents functional obstruction with terminal </a:t>
            </a:r>
            <a:r>
              <a:rPr lang="en-US" sz="2000" dirty="0" err="1"/>
              <a:t>adynamic</a:t>
            </a:r>
            <a:r>
              <a:rPr lang="en-US" sz="2000" dirty="0"/>
              <a:t> segment at </a:t>
            </a:r>
            <a:r>
              <a:rPr lang="en-US" sz="2000" dirty="0" err="1"/>
              <a:t>juxtavesical</a:t>
            </a:r>
            <a:r>
              <a:rPr lang="en-US" sz="2000" dirty="0"/>
              <a:t> portion of distal ureter.</a:t>
            </a:r>
          </a:p>
          <a:p>
            <a:r>
              <a:rPr lang="en-US" sz="2000" dirty="0"/>
              <a:t>This leads to non propagation of peristaltic wave</a:t>
            </a:r>
          </a:p>
          <a:p>
            <a:r>
              <a:rPr lang="en-US" sz="2000" dirty="0"/>
              <a:t> </a:t>
            </a:r>
          </a:p>
          <a:p>
            <a:endParaRPr lang="en-US" sz="2000" b="1" u="sng" dirty="0">
              <a:solidFill>
                <a:srgbClr val="0070C0"/>
              </a:solidFill>
            </a:endParaRPr>
          </a:p>
          <a:p>
            <a:r>
              <a:rPr lang="en-US" sz="2000" b="1" u="sng" dirty="0">
                <a:solidFill>
                  <a:srgbClr val="0070C0"/>
                </a:solidFill>
              </a:rPr>
              <a:t>Causes of obstructive Megaureter</a:t>
            </a:r>
            <a:r>
              <a:rPr lang="en-US" sz="2000" dirty="0">
                <a:solidFill>
                  <a:srgbClr val="0070C0"/>
                </a:solidFill>
              </a:rPr>
              <a:t>:</a:t>
            </a:r>
          </a:p>
          <a:p>
            <a:endParaRPr lang="en-US" sz="2000" dirty="0"/>
          </a:p>
          <a:p>
            <a:pPr marL="342900" indent="-342900">
              <a:buAutoNum type="alphaUcPeriod"/>
            </a:pPr>
            <a:r>
              <a:rPr lang="en-US" sz="2000" dirty="0"/>
              <a:t>dense collagen (type I,III) infiltration of terminal ureter</a:t>
            </a:r>
          </a:p>
          <a:p>
            <a:r>
              <a:rPr lang="en-US" sz="2000" dirty="0"/>
              <a:t>B.   distal circular muscle hypertrophy</a:t>
            </a:r>
          </a:p>
          <a:p>
            <a:pPr marL="457200" indent="-457200">
              <a:buAutoNum type="alphaUcPeriod" startAt="3"/>
            </a:pPr>
            <a:r>
              <a:rPr lang="en-US" sz="2000" dirty="0"/>
              <a:t>distal muscular dysplasia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Lee et. Al. demonstrated altered </a:t>
            </a:r>
            <a:r>
              <a:rPr lang="en-US" sz="2000" b="1" dirty="0">
                <a:solidFill>
                  <a:srgbClr val="FF0000"/>
                </a:solidFill>
              </a:rPr>
              <a:t>collagen to smooth muscle ratio: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B050"/>
                </a:solidFill>
              </a:rPr>
              <a:t>Normal ureters:0.52</a:t>
            </a:r>
          </a:p>
          <a:p>
            <a:pPr marL="342900" indent="104775">
              <a:buFont typeface="Arial" panose="020B0604020202020204" pitchFamily="34" charset="0"/>
              <a:buChar char="•"/>
            </a:pPr>
            <a:r>
              <a:rPr lang="en-US" sz="2000" dirty="0"/>
              <a:t>	Obstructed ureters:0.78</a:t>
            </a:r>
          </a:p>
          <a:p>
            <a:pPr marL="342900" indent="104775">
              <a:buFont typeface="Arial" panose="020B0604020202020204" pitchFamily="34" charset="0"/>
              <a:buChar char="•"/>
            </a:pPr>
            <a:r>
              <a:rPr lang="en-US" sz="2000" dirty="0"/>
              <a:t>	Refluxing megaureters:1.99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38: Urology | Basicmedical Key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19200" y="1676400"/>
            <a:ext cx="4953692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96" name="Picture 4" descr="Tapering of the Megaureter - Stein - 2012 - BJU International - Wiley  Online Librar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742" y="1428493"/>
            <a:ext cx="2767058" cy="43627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990600"/>
            <a:ext cx="7239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UcPeriod" startAt="3"/>
            </a:pPr>
            <a:endParaRPr lang="en-US" sz="2000" dirty="0">
              <a:latin typeface="Calibri" pitchFamily="34" charset="0"/>
            </a:endParaRPr>
          </a:p>
          <a:p>
            <a:pPr marL="457200" indent="-457200"/>
            <a:r>
              <a:rPr lang="en-US" sz="2000" dirty="0">
                <a:latin typeface="Calibri" pitchFamily="34" charset="0"/>
              </a:rPr>
              <a:t>Other factors </a:t>
            </a:r>
          </a:p>
          <a:p>
            <a:pPr marL="457200" indent="-457200"/>
            <a:endParaRPr lang="en-US" sz="2000" dirty="0">
              <a:latin typeface="Calibri" pitchFamily="34" charset="0"/>
            </a:endParaRPr>
          </a:p>
          <a:p>
            <a:pPr marL="457200" indent="-457200"/>
            <a:r>
              <a:rPr lang="en-US" sz="2000" dirty="0">
                <a:latin typeface="Calibri" pitchFamily="34" charset="0"/>
              </a:rPr>
              <a:t>Increased levels of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457200" indent="-457200"/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400" dirty="0">
                <a:latin typeface="Calibri" pitchFamily="34" charset="0"/>
              </a:rPr>
              <a:t>TGF –b</a:t>
            </a:r>
            <a:r>
              <a:rPr lang="en-US" sz="2000" dirty="0">
                <a:latin typeface="Calibri" pitchFamily="34" charset="0"/>
              </a:rPr>
              <a:t>  affects maturation of smooth muscle, and leads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to segmental </a:t>
            </a:r>
            <a:r>
              <a:rPr lang="en-US" sz="2000" dirty="0" err="1">
                <a:latin typeface="Calibri" pitchFamily="34" charset="0"/>
              </a:rPr>
              <a:t>hypoplasia</a:t>
            </a:r>
            <a:r>
              <a:rPr lang="en-US" sz="2000" dirty="0">
                <a:latin typeface="Calibri" pitchFamily="34" charset="0"/>
              </a:rPr>
              <a:t> of longitudinal muscle involved in peristalsis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>
                <a:latin typeface="Calibri" pitchFamily="34" charset="0"/>
              </a:rPr>
              <a:t>Angiotensin</a:t>
            </a:r>
            <a:r>
              <a:rPr lang="en-US" sz="2400" dirty="0">
                <a:latin typeface="Calibri" pitchFamily="34" charset="0"/>
              </a:rPr>
              <a:t> type II Receptors</a:t>
            </a:r>
            <a:r>
              <a:rPr lang="en-US" sz="2000" dirty="0">
                <a:latin typeface="Calibri" pitchFamily="34" charset="0"/>
              </a:rPr>
              <a:t>-affects contractile function of smooth muscle.</a:t>
            </a:r>
          </a:p>
          <a:p>
            <a:endParaRPr lang="en-US" sz="2000" dirty="0">
              <a:latin typeface="Calibri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alibri" pitchFamily="34" charset="0"/>
              </a:rPr>
              <a:t>Other  anatomical causes </a:t>
            </a:r>
            <a:endParaRPr lang="en-US" sz="2000" dirty="0">
              <a:latin typeface="Calibri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Congenital distal </a:t>
            </a:r>
            <a:r>
              <a:rPr lang="en-US" sz="2000" dirty="0" err="1">
                <a:latin typeface="Calibri" pitchFamily="34" charset="0"/>
              </a:rPr>
              <a:t>ureteric</a:t>
            </a:r>
            <a:r>
              <a:rPr lang="en-US" sz="2000" dirty="0">
                <a:latin typeface="Calibri" pitchFamily="34" charset="0"/>
              </a:rPr>
              <a:t> strictures,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Distal </a:t>
            </a:r>
            <a:r>
              <a:rPr lang="en-US" sz="2000" dirty="0" err="1">
                <a:latin typeface="Calibri" pitchFamily="34" charset="0"/>
              </a:rPr>
              <a:t>ureteric</a:t>
            </a:r>
            <a:r>
              <a:rPr lang="en-US" sz="2000" dirty="0">
                <a:latin typeface="Calibri" pitchFamily="34" charset="0"/>
              </a:rPr>
              <a:t> valves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7800" y="1447800"/>
            <a:ext cx="72390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Secondary Obstructed Megaureter</a:t>
            </a:r>
          </a:p>
          <a:p>
            <a:r>
              <a:rPr lang="en-US" sz="2000" dirty="0"/>
              <a:t>Secondary to elevated </a:t>
            </a:r>
            <a:r>
              <a:rPr lang="en-US" sz="2000" dirty="0" err="1"/>
              <a:t>intravesical</a:t>
            </a:r>
            <a:r>
              <a:rPr lang="en-US" sz="2000" dirty="0"/>
              <a:t> pressure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Secondary to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/>
              <a:t>Spinal </a:t>
            </a:r>
            <a:r>
              <a:rPr lang="en-US" sz="2000" dirty="0" err="1"/>
              <a:t>dysraphism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Neurogenic</a:t>
            </a:r>
            <a:r>
              <a:rPr lang="en-US" sz="2000" dirty="0"/>
              <a:t> bladder- </a:t>
            </a:r>
            <a:r>
              <a:rPr lang="en-US" sz="2000" dirty="0" err="1"/>
              <a:t>intravesical</a:t>
            </a:r>
            <a:r>
              <a:rPr lang="en-US" sz="2000" dirty="0"/>
              <a:t> pressure &gt;40 cm H2O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Non </a:t>
            </a:r>
            <a:r>
              <a:rPr lang="en-US" sz="2000" dirty="0" err="1"/>
              <a:t>neurogenic</a:t>
            </a:r>
            <a:r>
              <a:rPr lang="en-US" sz="2000" dirty="0"/>
              <a:t> voiding dysfunction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err="1"/>
              <a:t>Ureterocele</a:t>
            </a: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Ectopic ureter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Posterior urethral valves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Bladder </a:t>
            </a:r>
            <a:r>
              <a:rPr lang="en-US" sz="2000" dirty="0" err="1"/>
              <a:t>diverticula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FDCDDF2-B713-4738-AB22-176E76D9FFE8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i="1" u="sng" dirty="0">
                <a:solidFill>
                  <a:srgbClr val="FF0000"/>
                </a:solidFill>
              </a:rPr>
              <a:t>PATHOPHYSIOLOGY of 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066800"/>
            <a:ext cx="7315200" cy="10095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PRIMARY REFLUXING MEGAURETER</a:t>
            </a:r>
            <a:endParaRPr lang="en-US" sz="2400" dirty="0">
              <a:solidFill>
                <a:srgbClr val="FF0000"/>
              </a:solidFill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There is deficiency of </a:t>
            </a:r>
            <a:r>
              <a:rPr lang="en-US" sz="2000" dirty="0" err="1">
                <a:latin typeface="Calibri" pitchFamily="34" charset="0"/>
              </a:rPr>
              <a:t>uretero</a:t>
            </a:r>
            <a:r>
              <a:rPr lang="en-US" sz="2000" dirty="0">
                <a:latin typeface="Calibri" pitchFamily="34" charset="0"/>
              </a:rPr>
              <a:t>-trigonal unit.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The pathology involves a short </a:t>
            </a:r>
            <a:r>
              <a:rPr lang="en-US" sz="2000" dirty="0" err="1">
                <a:latin typeface="Calibri" pitchFamily="34" charset="0"/>
              </a:rPr>
              <a:t>intravesical</a:t>
            </a:r>
            <a:r>
              <a:rPr lang="en-US" sz="2000" dirty="0">
                <a:latin typeface="Calibri" pitchFamily="34" charset="0"/>
              </a:rPr>
              <a:t> ureter and submucosal tunnel.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The distal ureteral musculature is attenuated.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There is altered </a:t>
            </a:r>
            <a:r>
              <a:rPr lang="en-US" sz="2000" dirty="0" err="1">
                <a:latin typeface="Calibri" pitchFamily="34" charset="0"/>
              </a:rPr>
              <a:t>Paquins</a:t>
            </a:r>
            <a:r>
              <a:rPr lang="en-US" sz="2000" dirty="0">
                <a:latin typeface="Calibri" pitchFamily="34" charset="0"/>
              </a:rPr>
              <a:t> Ratio of 5:1.</a:t>
            </a:r>
          </a:p>
          <a:p>
            <a:endParaRPr lang="en-US" sz="2000" b="1" dirty="0">
              <a:solidFill>
                <a:srgbClr val="0070C0"/>
              </a:solidFill>
              <a:latin typeface="Calibri" pitchFamily="34" charset="0"/>
            </a:endParaRPr>
          </a:p>
          <a:p>
            <a:endParaRPr lang="en-US" sz="2000" b="1" dirty="0">
              <a:solidFill>
                <a:srgbClr val="0070C0"/>
              </a:solidFill>
              <a:latin typeface="Calibri" pitchFamily="34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Calibri" pitchFamily="34" charset="0"/>
              </a:rPr>
              <a:t>Histology</a:t>
            </a: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 There is increased </a:t>
            </a:r>
            <a:r>
              <a:rPr lang="en-US" sz="2000" dirty="0">
                <a:solidFill>
                  <a:srgbClr val="0070C0"/>
                </a:solidFill>
                <a:latin typeface="Calibri" pitchFamily="34" charset="0"/>
              </a:rPr>
              <a:t>type III collagen </a:t>
            </a:r>
            <a:r>
              <a:rPr lang="en-US" sz="2000" dirty="0">
                <a:latin typeface="Calibri" pitchFamily="34" charset="0"/>
              </a:rPr>
              <a:t>in distal ureter.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itchFamily="34" charset="0"/>
              </a:rPr>
              <a:t>These abnormalities account for patulous appearance and lateral displacement of </a:t>
            </a:r>
            <a:r>
              <a:rPr lang="en-US" sz="2000" dirty="0" err="1">
                <a:latin typeface="Calibri" pitchFamily="34" charset="0"/>
              </a:rPr>
              <a:t>ureteric</a:t>
            </a:r>
            <a:r>
              <a:rPr lang="en-US" sz="2000" dirty="0">
                <a:latin typeface="Calibri" pitchFamily="34" charset="0"/>
              </a:rPr>
              <a:t> orifice seen on cystoscopy.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A29B34-D303-438A-AADF-BA87BB10BC8A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i="1" u="sng" dirty="0">
                <a:solidFill>
                  <a:srgbClr val="FF0000"/>
                </a:solidFill>
              </a:rPr>
              <a:t>PATHOPHYSIOLOGY of 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Diagnosis and Treatment of Vesicoureteral Reflux: An Updat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85875"/>
            <a:ext cx="5715000" cy="3819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FC471D7-692B-4DE5-968C-E8EFBA883EB4}"/>
              </a:ext>
            </a:extLst>
          </p:cNvPr>
          <p:cNvGrpSpPr/>
          <p:nvPr/>
        </p:nvGrpSpPr>
        <p:grpSpPr>
          <a:xfrm>
            <a:off x="4495800" y="2209800"/>
            <a:ext cx="3886200" cy="3832474"/>
            <a:chOff x="4525107" y="4222184"/>
            <a:chExt cx="3089031" cy="331368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25A043C-99B2-4A51-BA6E-0B9712979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25107" y="4222184"/>
              <a:ext cx="3089031" cy="331368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C3F9AEB-1C56-4035-A8BC-C780953D80A4}"/>
                </a:ext>
              </a:extLst>
            </p:cNvPr>
            <p:cNvSpPr txBox="1"/>
            <p:nvPr/>
          </p:nvSpPr>
          <p:spPr>
            <a:xfrm>
              <a:off x="5486400" y="6189047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MCU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90600" y="-76200"/>
            <a:ext cx="7924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SECONDARY REFLUXING MEGAURETER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Megacystis</a:t>
            </a:r>
            <a:r>
              <a:rPr lang="en-US" sz="2000" dirty="0"/>
              <a:t> </a:t>
            </a:r>
            <a:r>
              <a:rPr lang="en-US" sz="2000" dirty="0" err="1"/>
              <a:t>megaureter</a:t>
            </a:r>
            <a:r>
              <a:rPr lang="en-US" sz="2000" dirty="0"/>
              <a:t> syndrome-thin walled and dilated bladder and </a:t>
            </a:r>
            <a:r>
              <a:rPr lang="en-US" sz="2000" dirty="0" err="1"/>
              <a:t>ureters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Prune Belly syndrome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914400"/>
            <a:ext cx="7391400" cy="734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000" dirty="0">
                <a:latin typeface="Calibri" pitchFamily="34" charset="0"/>
              </a:rPr>
              <a:t>     A normal ureter measures less than 5 mm.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32323"/>
                </a:solidFill>
                <a:effectLst/>
                <a:latin typeface="Calibri" pitchFamily="34" charset="0"/>
              </a:rPr>
              <a:t>Megaureter is defined as a ureter that exceeds the upper limits of normal size</a:t>
            </a:r>
            <a:r>
              <a:rPr lang="en-US" sz="2000" b="0" i="0" dirty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32323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 children, any ureter greater than 7 mm in diameter is considered a megaureter based on measurements in fetuses greater than 30 weeks gestation and children &lt;12 years.</a:t>
            </a:r>
          </a:p>
          <a:p>
            <a:pPr marL="285750" indent="-285750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     (British association of Pediatric Urologists)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It is simply a descriptive term about the diameter of </a:t>
            </a:r>
            <a:r>
              <a:rPr lang="en-US" dirty="0" err="1"/>
              <a:t>ureteric</a:t>
            </a:r>
            <a:r>
              <a:rPr lang="en-US" dirty="0"/>
              <a:t>  lumen.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does not imply any description of function in terms of obstruction or reflux.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E0717-472E-47D1-A34E-800049FA2F7C}"/>
              </a:ext>
            </a:extLst>
          </p:cNvPr>
          <p:cNvSpPr txBox="1"/>
          <p:nvPr/>
        </p:nvSpPr>
        <p:spPr>
          <a:xfrm>
            <a:off x="3810000" y="6330048"/>
            <a:ext cx="5334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Cussen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LJ ., Invest Urol. 1967;5(2):164.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AC46D26-5001-493A-82EA-B05BAE27D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Definition</a:t>
            </a: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1143000"/>
            <a:ext cx="7239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REFLUXING OBSTRUCTED MEGAURETER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refluxing </a:t>
            </a:r>
            <a:r>
              <a:rPr lang="en-US" dirty="0" err="1"/>
              <a:t>megaureters</a:t>
            </a:r>
            <a:r>
              <a:rPr lang="en-US" dirty="0"/>
              <a:t>, 2% also have some degree of obstruction.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ureter fails to </a:t>
            </a:r>
            <a:r>
              <a:rPr lang="en-US" dirty="0" err="1"/>
              <a:t>coapt</a:t>
            </a:r>
            <a:r>
              <a:rPr lang="en-US" dirty="0"/>
              <a:t> leading to reflux, and </a:t>
            </a:r>
            <a:r>
              <a:rPr lang="en-US" dirty="0" err="1"/>
              <a:t>donot</a:t>
            </a:r>
            <a:r>
              <a:rPr lang="en-US" dirty="0"/>
              <a:t> transmit peristalsis leading to obstruction.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ECTOPIC URETERs at bladder neck,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exhibit Reflux when relaxed, Obstruct on contraction.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PRIMARY NON OBSTRUCTIVE, NON REFLUXING MEGAURETER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/>
          </a:p>
          <a:p>
            <a:r>
              <a:rPr lang="en-US" b="1" dirty="0"/>
              <a:t>Maturation Delay Hypothesis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fetus makes larger volumes of urine compared to infant.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this diuresis precedes the natural canalization of ureter, a megaureter may develop even in the absence of obstruction and reflux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FE8C9F-4684-4BC1-A45D-ED0BC962745C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b="1" i="1" u="sng" dirty="0">
                <a:solidFill>
                  <a:srgbClr val="FF0000"/>
                </a:solidFill>
              </a:rPr>
              <a:t>PATHOPHYSIOLOGY of 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 U PPT (Page 1) - Line.17QQ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859537"/>
            <a:ext cx="7445828" cy="4169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381000"/>
            <a:ext cx="70866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Megaureters</a:t>
            </a:r>
            <a:r>
              <a:rPr lang="en-US" dirty="0"/>
              <a:t> may be etiologically divided into: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PRIMARY</a:t>
            </a:r>
            <a:r>
              <a:rPr lang="en-US" dirty="0"/>
              <a:t>- intrinsic to ureter</a:t>
            </a:r>
          </a:p>
          <a:p>
            <a:r>
              <a:rPr lang="en-US" dirty="0">
                <a:solidFill>
                  <a:srgbClr val="FF0000"/>
                </a:solidFill>
              </a:rPr>
              <a:t>SECONDARY</a:t>
            </a:r>
            <a:r>
              <a:rPr lang="en-US" dirty="0"/>
              <a:t>-  bladder and bladder outlet</a:t>
            </a:r>
          </a:p>
          <a:p>
            <a:endParaRPr lang="en-US" dirty="0"/>
          </a:p>
          <a:p>
            <a:r>
              <a:rPr lang="en-US" dirty="0" err="1"/>
              <a:t>Megaureter</a:t>
            </a:r>
            <a:r>
              <a:rPr lang="en-US" dirty="0"/>
              <a:t> can be classified as:</a:t>
            </a:r>
          </a:p>
          <a:p>
            <a:r>
              <a:rPr lang="en-US" dirty="0"/>
              <a:t>based on </a:t>
            </a:r>
            <a:r>
              <a:rPr lang="en-US" sz="1600" b="1" dirty="0">
                <a:solidFill>
                  <a:srgbClr val="FF0000"/>
                </a:solidFill>
              </a:rPr>
              <a:t>SMITH’s</a:t>
            </a:r>
            <a:r>
              <a:rPr lang="en-US" dirty="0"/>
              <a:t> classification.</a:t>
            </a:r>
          </a:p>
          <a:p>
            <a:r>
              <a:rPr lang="en-US" dirty="0"/>
              <a:t>1. Obstructed, </a:t>
            </a:r>
          </a:p>
          <a:p>
            <a:r>
              <a:rPr lang="en-US" dirty="0"/>
              <a:t>2. Refluxing ,and </a:t>
            </a:r>
          </a:p>
          <a:p>
            <a:r>
              <a:rPr lang="en-US" dirty="0"/>
              <a:t>3. Non obstructed non-refluxing.</a:t>
            </a:r>
          </a:p>
          <a:p>
            <a:endParaRPr lang="en-US" dirty="0"/>
          </a:p>
          <a:p>
            <a:r>
              <a:rPr lang="en-US" sz="1600" b="1" dirty="0">
                <a:solidFill>
                  <a:srgbClr val="FF0000"/>
                </a:solidFill>
              </a:rPr>
              <a:t>KING’s</a:t>
            </a:r>
            <a:r>
              <a:rPr lang="en-US" dirty="0"/>
              <a:t> Classification-</a:t>
            </a:r>
          </a:p>
          <a:p>
            <a:r>
              <a:rPr lang="en-US" dirty="0"/>
              <a:t>Includes fourth </a:t>
            </a:r>
            <a:r>
              <a:rPr lang="en-US" dirty="0" err="1"/>
              <a:t>variant;i.e</a:t>
            </a:r>
            <a:r>
              <a:rPr lang="en-US" dirty="0"/>
              <a:t>. Obstructed and Refluxing</a:t>
            </a:r>
          </a:p>
          <a:p>
            <a:r>
              <a:rPr lang="en-US" dirty="0"/>
              <a:t>So, according to KING </a:t>
            </a:r>
            <a:r>
              <a:rPr lang="en-US" dirty="0" err="1"/>
              <a:t>Megaureter</a:t>
            </a:r>
            <a:r>
              <a:rPr lang="en-US" dirty="0"/>
              <a:t> can be classified as:</a:t>
            </a:r>
          </a:p>
          <a:p>
            <a:endParaRPr lang="en-US" dirty="0"/>
          </a:p>
          <a:p>
            <a:r>
              <a:rPr lang="en-US" dirty="0"/>
              <a:t>1. Obstructed, </a:t>
            </a:r>
          </a:p>
          <a:p>
            <a:r>
              <a:rPr lang="en-US" dirty="0"/>
              <a:t>2. Refluxing ,and </a:t>
            </a:r>
          </a:p>
          <a:p>
            <a:r>
              <a:rPr lang="en-US" dirty="0"/>
              <a:t>3. Non obstructed non-refluxing</a:t>
            </a:r>
          </a:p>
          <a:p>
            <a:r>
              <a:rPr lang="en-US" dirty="0"/>
              <a:t>4. Obstructed and Refluxing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F3EEF-BF71-4732-AD01-6E2D0D490840}"/>
              </a:ext>
            </a:extLst>
          </p:cNvPr>
          <p:cNvSpPr txBox="1"/>
          <p:nvPr/>
        </p:nvSpPr>
        <p:spPr>
          <a:xfrm>
            <a:off x="6324600" y="5984224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Refs:  David B. </a:t>
            </a:r>
            <a:r>
              <a:rPr lang="en-IN" dirty="0" err="1">
                <a:solidFill>
                  <a:srgbClr val="FF0000"/>
                </a:solidFill>
              </a:rPr>
              <a:t>Joseph,Ped</a:t>
            </a:r>
            <a:r>
              <a:rPr lang="en-IN" dirty="0">
                <a:solidFill>
                  <a:srgbClr val="FF0000"/>
                </a:solidFill>
              </a:rPr>
              <a:t> Urol. 2010…………..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1FBCA4-5A79-409E-B5F6-AE8307635A56}"/>
              </a:ext>
            </a:extLst>
          </p:cNvPr>
          <p:cNvSpPr txBox="1"/>
          <p:nvPr/>
        </p:nvSpPr>
        <p:spPr>
          <a:xfrm>
            <a:off x="2743200" y="251460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 dirty="0">
                <a:solidFill>
                  <a:srgbClr val="FF0000"/>
                </a:solidFill>
              </a:rPr>
              <a:t>ANTENATAL DIAGNOSIS</a:t>
            </a:r>
          </a:p>
        </p:txBody>
      </p:sp>
    </p:spTree>
    <p:extLst>
      <p:ext uri="{BB962C8B-B14F-4D97-AF65-F5344CB8AC3E}">
        <p14:creationId xmlns:p14="http://schemas.microsoft.com/office/powerpoint/2010/main" val="95843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0C3DAE-E346-47EF-B135-9984C666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                                 ANTENATAL DIAGNOSIS</a:t>
            </a:r>
            <a:br>
              <a:rPr lang="en-US" sz="3200" b="1" u="sng" dirty="0">
                <a:solidFill>
                  <a:srgbClr val="FF0000"/>
                </a:solidFill>
              </a:rPr>
            </a:br>
            <a:endParaRPr lang="en-IN" sz="3200" dirty="0"/>
          </a:p>
        </p:txBody>
      </p:sp>
      <p:sp>
        <p:nvSpPr>
          <p:cNvPr id="2" name="Rectangle 1"/>
          <p:cNvSpPr/>
          <p:nvPr/>
        </p:nvSpPr>
        <p:spPr>
          <a:xfrm>
            <a:off x="1435608" y="1028343"/>
            <a:ext cx="7238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When ANH is detected on </a:t>
            </a:r>
            <a:r>
              <a:rPr lang="en-US" sz="2000" b="1" dirty="0"/>
              <a:t>antenatal screening (1-3 %)</a:t>
            </a:r>
            <a:r>
              <a:rPr lang="en-US" sz="2000" dirty="0"/>
              <a:t>, </a:t>
            </a:r>
          </a:p>
          <a:p>
            <a:r>
              <a:rPr lang="en-US" sz="2000" dirty="0"/>
              <a:t>an ultrasound is recommended 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rgbClr val="0070C0"/>
                </a:solidFill>
              </a:rPr>
              <a:t>at 16-20 weeks </a:t>
            </a:r>
            <a:r>
              <a:rPr lang="en-US" sz="2000" dirty="0">
                <a:solidFill>
                  <a:srgbClr val="0070C0"/>
                </a:solidFill>
              </a:rPr>
              <a:t>of gestation for evaluation of </a:t>
            </a:r>
          </a:p>
          <a:p>
            <a:endParaRPr lang="en-US" sz="2000" dirty="0"/>
          </a:p>
          <a:p>
            <a:pPr marL="342900" indent="-342900">
              <a:buAutoNum type="arabicPeriod"/>
            </a:pPr>
            <a:r>
              <a:rPr lang="en-US" sz="2000" dirty="0"/>
              <a:t>Lower urinary tract obstruction (Distended bladder)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r>
              <a:rPr lang="en-US" sz="2000" dirty="0"/>
              <a:t>2.   Oligohydramnios </a:t>
            </a:r>
          </a:p>
          <a:p>
            <a:endParaRPr lang="en-US" sz="2000" dirty="0"/>
          </a:p>
          <a:p>
            <a:pPr marL="342900" indent="-342900">
              <a:buAutoNum type="arabicPeriod" startAt="3"/>
            </a:pPr>
            <a:r>
              <a:rPr lang="en-US" sz="2000" dirty="0"/>
              <a:t>Renal dysplasia- parenchymal thinning, cysts, raised echogenicity, loss of  CMD     and </a:t>
            </a:r>
          </a:p>
          <a:p>
            <a:endParaRPr lang="en-US" sz="2000" dirty="0"/>
          </a:p>
          <a:p>
            <a:r>
              <a:rPr lang="en-US" sz="2000" dirty="0"/>
              <a:t>4.    extrarenal structural malformation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8483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751344"/>
            <a:ext cx="74096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Megaureter</a:t>
            </a:r>
            <a:r>
              <a:rPr lang="en-US" sz="2000" dirty="0"/>
              <a:t> constitutes about 25% of cases of antenatal hydronephrosis.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guidelines proposed for antenatal evaluation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fetuses with </a:t>
            </a:r>
            <a:r>
              <a:rPr lang="en-US" b="1" dirty="0">
                <a:solidFill>
                  <a:srgbClr val="FF0000"/>
                </a:solidFill>
              </a:rPr>
              <a:t>UNILATERAL HYDRONEPHROSIS/HYDROURETER</a:t>
            </a:r>
            <a:r>
              <a:rPr lang="en-US" sz="2000" b="1" dirty="0"/>
              <a:t>,</a:t>
            </a:r>
            <a:r>
              <a:rPr lang="en-US" sz="2000" dirty="0"/>
              <a:t> at least one follow up ultrasound be performed in the</a:t>
            </a:r>
            <a:r>
              <a:rPr lang="en-US" sz="2000" b="1" dirty="0"/>
              <a:t> third trimester</a:t>
            </a:r>
            <a:r>
              <a:rPr lang="en-US" sz="2000" dirty="0"/>
              <a:t>. (Grade1B)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Those fetuses with </a:t>
            </a:r>
            <a:r>
              <a:rPr lang="en-US" b="1" dirty="0">
                <a:solidFill>
                  <a:srgbClr val="FF0000"/>
                </a:solidFill>
              </a:rPr>
              <a:t>BILATERAL HYDRONEPHROSIS/HYDROURETER</a:t>
            </a:r>
            <a:r>
              <a:rPr lang="en-US" sz="2000" dirty="0"/>
              <a:t>, be monitored frequently. </a:t>
            </a:r>
          </a:p>
          <a:p>
            <a:r>
              <a:rPr lang="en-US" sz="2000" dirty="0"/>
              <a:t>						(Grade 2C)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1CAC0-19CF-48B6-9E4F-F8BB3DA3064A}"/>
              </a:ext>
            </a:extLst>
          </p:cNvPr>
          <p:cNvSpPr txBox="1">
            <a:spLocks/>
          </p:cNvSpPr>
          <p:nvPr/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2800" dirty="0">
                <a:solidFill>
                  <a:srgbClr val="FF0000"/>
                </a:solidFill>
              </a:rPr>
              <a:t>                                   ANTENATAL DIAGNOSIS</a:t>
            </a:r>
            <a:br>
              <a:rPr lang="en-US" sz="3200" b="1" u="sng" dirty="0">
                <a:solidFill>
                  <a:srgbClr val="FF0000"/>
                </a:solidFill>
              </a:rPr>
            </a:b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03A6F-4DF0-4D34-87F2-F27BC9C5052E}"/>
              </a:ext>
            </a:extLst>
          </p:cNvPr>
          <p:cNvSpPr txBox="1"/>
          <p:nvPr/>
        </p:nvSpPr>
        <p:spPr>
          <a:xfrm>
            <a:off x="3124200" y="6368415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Sinha et al., Ind. </a:t>
            </a:r>
            <a:r>
              <a:rPr lang="en-IN" dirty="0" err="1"/>
              <a:t>Pediatrics</a:t>
            </a:r>
            <a:r>
              <a:rPr lang="en-IN" dirty="0"/>
              <a:t>. 2013 </a:t>
            </a:r>
          </a:p>
        </p:txBody>
      </p:sp>
    </p:spTree>
    <p:extLst>
      <p:ext uri="{BB962C8B-B14F-4D97-AF65-F5344CB8AC3E}">
        <p14:creationId xmlns:p14="http://schemas.microsoft.com/office/powerpoint/2010/main" val="3098146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800285"/>
            <a:ext cx="740968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/>
              <a:t>Fetuses</a:t>
            </a:r>
            <a:r>
              <a:rPr lang="en-IN" sz="2400" dirty="0"/>
              <a:t> with findings suggestive of lower urinary tract obstruction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bilateral hydroureteronephrosis,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dilated bladder and oligohydramnios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 </a:t>
            </a:r>
            <a:r>
              <a:rPr lang="en-IN" sz="2400" dirty="0">
                <a:solidFill>
                  <a:srgbClr val="0070C0"/>
                </a:solidFill>
              </a:rPr>
              <a:t>might require even more frequent monitoring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01CAC0-19CF-48B6-9E4F-F8BB3DA3064A}"/>
              </a:ext>
            </a:extLst>
          </p:cNvPr>
          <p:cNvSpPr txBox="1">
            <a:spLocks/>
          </p:cNvSpPr>
          <p:nvPr/>
        </p:nvSpPr>
        <p:spPr>
          <a:xfrm>
            <a:off x="1435608" y="-76200"/>
            <a:ext cx="749808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endParaRPr lang="en-US" sz="3200" b="1" u="sng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       ANTENATAL DIAGNOSIS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03A6F-4DF0-4D34-87F2-F27BC9C5052E}"/>
              </a:ext>
            </a:extLst>
          </p:cNvPr>
          <p:cNvSpPr txBox="1"/>
          <p:nvPr/>
        </p:nvSpPr>
        <p:spPr>
          <a:xfrm>
            <a:off x="4953000" y="6183868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Sinha et al., Ind. </a:t>
            </a:r>
            <a:r>
              <a:rPr lang="en-IN" dirty="0" err="1"/>
              <a:t>Pediatrics</a:t>
            </a:r>
            <a:r>
              <a:rPr lang="en-IN" dirty="0"/>
              <a:t>. 2013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47800" y="1219200"/>
            <a:ext cx="6705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The frequency of monitoring varies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 </a:t>
            </a:r>
            <a:r>
              <a:rPr lang="en-US" sz="2400" b="1" dirty="0">
                <a:latin typeface="Calibri" pitchFamily="34" charset="0"/>
              </a:rPr>
              <a:t>every 4-6 weeks</a:t>
            </a:r>
            <a:r>
              <a:rPr lang="en-US" sz="2400" dirty="0">
                <a:latin typeface="Calibri" pitchFamily="34" charset="0"/>
              </a:rPr>
              <a:t>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</a:rPr>
              <a:t>depending on gestation, severity and </a:t>
            </a:r>
            <a:r>
              <a:rPr lang="en-US" sz="2400" dirty="0" err="1">
                <a:latin typeface="Calibri" pitchFamily="34" charset="0"/>
              </a:rPr>
              <a:t>oligohydramnios</a:t>
            </a: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2" name="Right Arrow 11"/>
          <p:cNvSpPr/>
          <p:nvPr/>
        </p:nvSpPr>
        <p:spPr>
          <a:xfrm>
            <a:off x="1447800" y="518160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8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C3DC02-6B30-468C-9945-A59F7ED2EAC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0438"/>
          <a:stretch/>
        </p:blipFill>
        <p:spPr>
          <a:xfrm>
            <a:off x="1219201" y="228600"/>
            <a:ext cx="3573368" cy="3200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272611-F8D1-4BF9-A794-C399DE54A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895600"/>
            <a:ext cx="4038600" cy="3733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52600" y="3593068"/>
            <a:ext cx="19425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Dilated Bladder</a:t>
            </a:r>
            <a:r>
              <a:rPr lang="en-IN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5201153" y="2209800"/>
            <a:ext cx="36380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Bilateral Hydro-</a:t>
            </a:r>
            <a:r>
              <a:rPr lang="en-US" b="1" dirty="0" err="1">
                <a:solidFill>
                  <a:srgbClr val="FF0000"/>
                </a:solidFill>
              </a:rPr>
              <a:t>uretronephrosis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       ( Rt. &amp; Lt.)</a:t>
            </a:r>
            <a:endParaRPr lang="en-IN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7498080" cy="1143000"/>
          </a:xfrm>
        </p:spPr>
        <p:txBody>
          <a:bodyPr>
            <a:noAutofit/>
          </a:bodyPr>
          <a:lstStyle/>
          <a:p>
            <a:r>
              <a:rPr lang="en-US" sz="2800" b="1" i="1" u="sng" dirty="0">
                <a:solidFill>
                  <a:srgbClr val="FF0000"/>
                </a:solidFill>
              </a:rPr>
              <a:t>PATHOPHYSIOLOGY of Megaureter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-2438400"/>
            <a:ext cx="7467600" cy="4525963"/>
          </a:xfrm>
        </p:spPr>
        <p:txBody>
          <a:bodyPr>
            <a:normAutofit/>
          </a:bodyPr>
          <a:lstStyle/>
          <a:p>
            <a:endParaRPr lang="en-US" sz="2200" i="1" u="sng" dirty="0"/>
          </a:p>
          <a:p>
            <a:pPr marL="82296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13314" name="Picture 2" descr="Tapering of the Megaureter - Stein - 2012 - BJU International - Wiley  Online Librar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1295400"/>
            <a:ext cx="3733800" cy="532395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4616</TotalTime>
  <Words>1021</Words>
  <Application>Microsoft Macintosh PowerPoint</Application>
  <PresentationFormat>On-screen Show (4:3)</PresentationFormat>
  <Paragraphs>239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Gill Sans MT</vt:lpstr>
      <vt:lpstr>Verdana</vt:lpstr>
      <vt:lpstr>Wingdings 2</vt:lpstr>
      <vt:lpstr>Solstice</vt:lpstr>
      <vt:lpstr>           MEGAURETER :   Definition, Prenatal diagnosis and Pathophysiology </vt:lpstr>
      <vt:lpstr> Definition </vt:lpstr>
      <vt:lpstr>PowerPoint Presentation</vt:lpstr>
      <vt:lpstr>PowerPoint Presentation</vt:lpstr>
      <vt:lpstr>                                   ANTENATAL DIAGNOSIS </vt:lpstr>
      <vt:lpstr>PowerPoint Presentation</vt:lpstr>
      <vt:lpstr>PowerPoint Presentation</vt:lpstr>
      <vt:lpstr>PowerPoint Presentation</vt:lpstr>
      <vt:lpstr>PATHOPHYSIOLOGY of Megaureter</vt:lpstr>
      <vt:lpstr>Hydrodynamics of Megaureter</vt:lpstr>
      <vt:lpstr>PowerPoint Presentation</vt:lpstr>
      <vt:lpstr>PATHOPHYSIOLOGY of Megaureter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MEGAURETER</dc:title>
  <dc:creator>Aadil_2</dc:creator>
  <cp:lastModifiedBy>sumayya shahin</cp:lastModifiedBy>
  <cp:revision>50</cp:revision>
  <dcterms:created xsi:type="dcterms:W3CDTF">2021-04-25T18:07:52Z</dcterms:created>
  <dcterms:modified xsi:type="dcterms:W3CDTF">2021-05-09T06:28:51Z</dcterms:modified>
</cp:coreProperties>
</file>