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906000" cy="6858000" type="A4"/>
  <p:notesSz cx="10020300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  <a:srgbClr val="FCECE8"/>
    <a:srgbClr val="F8CBAD"/>
    <a:srgbClr val="548235"/>
    <a:srgbClr val="EC7C30"/>
    <a:srgbClr val="645FA3"/>
    <a:srgbClr val="4472C4"/>
    <a:srgbClr val="4A8038"/>
    <a:srgbClr val="C371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0B7-2DDD-4FA9-BD61-70046F1FBC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45852"/>
              </p:ext>
            </p:extLst>
          </p:nvPr>
        </p:nvGraphicFramePr>
        <p:xfrm>
          <a:off x="266150" y="550931"/>
          <a:ext cx="4838439" cy="3376266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98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711">
                <a:tc>
                  <a:txBody>
                    <a:bodyPr/>
                    <a:lstStyle/>
                    <a:p>
                      <a:r>
                        <a:rPr lang="en-US" sz="1000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11">
                <a:tc>
                  <a:txBody>
                    <a:bodyPr/>
                    <a:lstStyle/>
                    <a:p>
                      <a:r>
                        <a:rPr lang="en-US" sz="1000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11">
                <a:tc>
                  <a:txBody>
                    <a:bodyPr/>
                    <a:lstStyle/>
                    <a:p>
                      <a:r>
                        <a:rPr lang="en-US" sz="10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11">
                <a:tc>
                  <a:txBody>
                    <a:bodyPr/>
                    <a:lstStyle/>
                    <a:p>
                      <a:r>
                        <a:rPr lang="en-US" sz="1000" dirty="0"/>
                        <a:t>Leading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11">
                <a:tc>
                  <a:txBody>
                    <a:bodyPr/>
                    <a:lstStyle/>
                    <a:p>
                      <a:r>
                        <a:rPr lang="en-US" sz="10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7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60871"/>
              </p:ext>
            </p:extLst>
          </p:nvPr>
        </p:nvGraphicFramePr>
        <p:xfrm>
          <a:off x="5386065" y="4495758"/>
          <a:ext cx="4188458" cy="1960361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7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Footwork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Dodging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2" name="Pie 231"/>
          <p:cNvSpPr/>
          <p:nvPr/>
        </p:nvSpPr>
        <p:spPr>
          <a:xfrm>
            <a:off x="1964842" y="540328"/>
            <a:ext cx="5989320" cy="5989320"/>
          </a:xfrm>
          <a:prstGeom prst="pie">
            <a:avLst>
              <a:gd name="adj1" fmla="val 2715841"/>
              <a:gd name="adj2" fmla="val 5400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Pie 172"/>
          <p:cNvSpPr/>
          <p:nvPr/>
        </p:nvSpPr>
        <p:spPr>
          <a:xfrm>
            <a:off x="1965960" y="540328"/>
            <a:ext cx="5989320" cy="5989320"/>
          </a:xfrm>
          <a:prstGeom prst="pie">
            <a:avLst>
              <a:gd name="adj1" fmla="val 7001866"/>
              <a:gd name="adj2" fmla="val 147302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Pie 233"/>
          <p:cNvSpPr/>
          <p:nvPr/>
        </p:nvSpPr>
        <p:spPr>
          <a:xfrm>
            <a:off x="1965960" y="540328"/>
            <a:ext cx="5989320" cy="5989320"/>
          </a:xfrm>
          <a:prstGeom prst="pie">
            <a:avLst>
              <a:gd name="adj1" fmla="val 16191108"/>
              <a:gd name="adj2" fmla="val 182674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Pie 232"/>
          <p:cNvSpPr/>
          <p:nvPr/>
        </p:nvSpPr>
        <p:spPr>
          <a:xfrm>
            <a:off x="1965960" y="540328"/>
            <a:ext cx="5989320" cy="5989320"/>
          </a:xfrm>
          <a:prstGeom prst="pie">
            <a:avLst>
              <a:gd name="adj1" fmla="val 20097032"/>
              <a:gd name="adj2" fmla="val 12787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984248" y="567760"/>
            <a:ext cx="5943600" cy="594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6" y="4604234"/>
            <a:ext cx="1957310" cy="1957310"/>
          </a:xfrm>
          <a:prstGeom prst="rect">
            <a:avLst/>
          </a:prstGeom>
        </p:spPr>
      </p:pic>
      <p:sp>
        <p:nvSpPr>
          <p:cNvPr id="89" name="Oval 88"/>
          <p:cNvSpPr/>
          <p:nvPr/>
        </p:nvSpPr>
        <p:spPr>
          <a:xfrm>
            <a:off x="3819957" y="2377996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/>
          <p:cNvSpPr/>
          <p:nvPr/>
        </p:nvSpPr>
        <p:spPr>
          <a:xfrm>
            <a:off x="4548820" y="3114002"/>
            <a:ext cx="822960" cy="822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B1C213-2AA0-C5FE-62DA-C0500FD61816}"/>
              </a:ext>
            </a:extLst>
          </p:cNvPr>
          <p:cNvGrpSpPr/>
          <p:nvPr/>
        </p:nvGrpSpPr>
        <p:grpSpPr>
          <a:xfrm>
            <a:off x="7617777" y="567760"/>
            <a:ext cx="1799999" cy="1800000"/>
            <a:chOff x="8007925" y="4141561"/>
            <a:chExt cx="1799999" cy="18000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5696" y="5264268"/>
              <a:ext cx="1662228" cy="67729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640850" y="4508636"/>
              <a:ext cx="1489821" cy="755672"/>
            </a:xfrm>
            <a:prstGeom prst="rect">
              <a:avLst/>
            </a:prstGeom>
          </p:spPr>
        </p:pic>
      </p:grp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21589"/>
              </p:ext>
            </p:extLst>
          </p:nvPr>
        </p:nvGraphicFramePr>
        <p:xfrm>
          <a:off x="8123612" y="66470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6" name="TextBox 2055"/>
          <p:cNvSpPr txBox="1"/>
          <p:nvPr/>
        </p:nvSpPr>
        <p:spPr>
          <a:xfrm>
            <a:off x="6011602" y="1830996"/>
            <a:ext cx="18400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645FA3"/>
                </a:solidFill>
              </a:rPr>
              <a:t>Competent &amp; Conscious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08244" y="4678566"/>
            <a:ext cx="10035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Individual Skills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3086" y="3185039"/>
            <a:ext cx="9656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Mistake </a:t>
            </a:r>
          </a:p>
          <a:p>
            <a:pPr algn="ctr"/>
            <a:r>
              <a:rPr lang="en-US" sz="1400" dirty="0"/>
              <a:t>vs Weakness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84822" y="3132790"/>
            <a:ext cx="6820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/>
              <a:t>Skills &amp; Tactics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19237" y="3203840"/>
            <a:ext cx="1015307" cy="667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algn="ctr" defTabSz="9334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Game Rules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07951" y="2285118"/>
            <a:ext cx="1051278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Standard Rules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886306" y="2972877"/>
            <a:ext cx="1290473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Tournament Rules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222515" y="4103698"/>
            <a:ext cx="896526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Referee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84744" y="2528947"/>
            <a:ext cx="999963" cy="632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algn="ctr" defTabSz="9334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Strategy &amp; Tactics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74321" y="733131"/>
            <a:ext cx="1034644" cy="28238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Game Plan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8440634" y="1441857"/>
            <a:ext cx="1079232" cy="707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Rectangle 105"/>
          <p:cNvSpPr/>
          <p:nvPr/>
        </p:nvSpPr>
        <p:spPr>
          <a:xfrm>
            <a:off x="3793038" y="629523"/>
            <a:ext cx="971318" cy="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1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679708" y="4021664"/>
            <a:ext cx="777719" cy="53583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algn="ctr" defTabSz="9334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In the Zone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666537" y="1355598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Rectangle 117"/>
          <p:cNvSpPr/>
          <p:nvPr/>
        </p:nvSpPr>
        <p:spPr>
          <a:xfrm>
            <a:off x="3304312" y="6283080"/>
            <a:ext cx="1519873" cy="3823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 defTabSz="22224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4A8038"/>
                </a:solidFill>
              </a:rPr>
              <a:t>Confidence Level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522962" y="2062813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Rectangle 115"/>
          <p:cNvSpPr/>
          <p:nvPr/>
        </p:nvSpPr>
        <p:spPr>
          <a:xfrm>
            <a:off x="5098968" y="4645270"/>
            <a:ext cx="1116598" cy="41256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Positive mindset</a:t>
            </a:r>
          </a:p>
        </p:txBody>
      </p:sp>
      <p:cxnSp>
        <p:nvCxnSpPr>
          <p:cNvPr id="2058" name="Straight Connector 2057"/>
          <p:cNvCxnSpPr>
            <a:stCxn id="123" idx="0"/>
            <a:endCxn id="89" idx="0"/>
          </p:cNvCxnSpPr>
          <p:nvPr/>
        </p:nvCxnSpPr>
        <p:spPr>
          <a:xfrm>
            <a:off x="4956049" y="567760"/>
            <a:ext cx="6909" cy="181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66" idx="7"/>
          </p:cNvCxnSpPr>
          <p:nvPr/>
        </p:nvCxnSpPr>
        <p:spPr>
          <a:xfrm flipH="1">
            <a:off x="5260786" y="1076078"/>
            <a:ext cx="1411041" cy="216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91731" y="843862"/>
            <a:ext cx="1087348" cy="230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cxnSpLocks/>
          </p:cNvCxnSpPr>
          <p:nvPr/>
        </p:nvCxnSpPr>
        <p:spPr>
          <a:xfrm rot="-60000" flipH="1">
            <a:off x="6027753" y="2299286"/>
            <a:ext cx="1629879" cy="728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3" idx="5"/>
            <a:endCxn id="9" idx="5"/>
          </p:cNvCxnSpPr>
          <p:nvPr/>
        </p:nvCxnSpPr>
        <p:spPr>
          <a:xfrm flipH="1" flipV="1">
            <a:off x="5251260" y="3816442"/>
            <a:ext cx="1806168" cy="182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3609885" y="3905063"/>
            <a:ext cx="1186796" cy="230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3" idx="4"/>
            <a:endCxn id="89" idx="4"/>
          </p:cNvCxnSpPr>
          <p:nvPr/>
        </p:nvCxnSpPr>
        <p:spPr>
          <a:xfrm flipV="1">
            <a:off x="4956049" y="4663996"/>
            <a:ext cx="6909" cy="1847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6050158" y="3865745"/>
            <a:ext cx="1666066" cy="750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2102756" y="2716137"/>
            <a:ext cx="1740541" cy="54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2170272" y="3871108"/>
            <a:ext cx="1673025" cy="77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726827" y="3585306"/>
            <a:ext cx="1201580" cy="10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5"/>
          <a:srcRect l="8472" t="8056" r="8472" b="8889"/>
          <a:stretch/>
        </p:blipFill>
        <p:spPr>
          <a:xfrm>
            <a:off x="4558345" y="3119658"/>
            <a:ext cx="822960" cy="8229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212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E51DCD0-5847-B9D1-8AF7-046592D5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8646"/>
              </p:ext>
            </p:extLst>
          </p:nvPr>
        </p:nvGraphicFramePr>
        <p:xfrm>
          <a:off x="628289" y="3820666"/>
          <a:ext cx="8649421" cy="281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637">
                  <a:extLst>
                    <a:ext uri="{9D8B030D-6E8A-4147-A177-3AD203B41FA5}">
                      <a16:colId xmlns:a16="http://schemas.microsoft.com/office/drawing/2014/main" val="415706959"/>
                    </a:ext>
                  </a:extLst>
                </a:gridCol>
                <a:gridCol w="1524181">
                  <a:extLst>
                    <a:ext uri="{9D8B030D-6E8A-4147-A177-3AD203B41FA5}">
                      <a16:colId xmlns:a16="http://schemas.microsoft.com/office/drawing/2014/main" val="2103433063"/>
                    </a:ext>
                  </a:extLst>
                </a:gridCol>
                <a:gridCol w="1524181">
                  <a:extLst>
                    <a:ext uri="{9D8B030D-6E8A-4147-A177-3AD203B41FA5}">
                      <a16:colId xmlns:a16="http://schemas.microsoft.com/office/drawing/2014/main" val="2061502449"/>
                    </a:ext>
                  </a:extLst>
                </a:gridCol>
                <a:gridCol w="2158711">
                  <a:extLst>
                    <a:ext uri="{9D8B030D-6E8A-4147-A177-3AD203B41FA5}">
                      <a16:colId xmlns:a16="http://schemas.microsoft.com/office/drawing/2014/main" val="825250206"/>
                    </a:ext>
                  </a:extLst>
                </a:gridCol>
                <a:gridCol w="2158711">
                  <a:extLst>
                    <a:ext uri="{9D8B030D-6E8A-4147-A177-3AD203B41FA5}">
                      <a16:colId xmlns:a16="http://schemas.microsoft.com/office/drawing/2014/main" val="1072884682"/>
                    </a:ext>
                  </a:extLst>
                </a:gridCol>
              </a:tblGrid>
              <a:tr h="236947">
                <a:tc>
                  <a:txBody>
                    <a:bodyPr/>
                    <a:lstStyle/>
                    <a:p>
                      <a:endParaRPr lang="en-MY" sz="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rgbClr val="548235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MY" sz="2400" dirty="0">
                        <a:solidFill>
                          <a:srgbClr val="548235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MY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MY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07512"/>
                  </a:ext>
                </a:extLst>
              </a:tr>
              <a:tr h="236947"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Hands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Short Nails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 err="1"/>
                        <a:t>Jewelery</a:t>
                      </a:r>
                      <a:endParaRPr lang="en-MY" sz="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Penalty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7030"/>
                  </a:ext>
                </a:extLst>
              </a:tr>
              <a:tr h="236947"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Score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GS or 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All other 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Free 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Penalty Throw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8749"/>
                  </a:ext>
                </a:extLst>
              </a:tr>
              <a:tr h="236947"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Ball Handling </a:t>
                      </a:r>
                      <a:r>
                        <a:rPr lang="en-MY" sz="1100" dirty="0">
                          <a:sym typeface="Wingdings" panose="05000000000000000000" pitchFamily="2" charset="2"/>
                        </a:rPr>
                        <a:t></a:t>
                      </a:r>
                      <a:endParaRPr lang="en-MY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Only pivot with the foot you land on first</a:t>
                      </a:r>
                      <a:endParaRPr lang="en-M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Travel with 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/>
                        <a:t>Opponent gets free pass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166121"/>
                  </a:ext>
                </a:extLst>
              </a:tr>
              <a:tr h="236947">
                <a:tc>
                  <a:txBody>
                    <a:bodyPr/>
                    <a:lstStyle/>
                    <a:p>
                      <a:pPr algn="ctr"/>
                      <a:r>
                        <a:rPr lang="en-MY" sz="800" dirty="0">
                          <a:sym typeface="Wingdings" panose="05000000000000000000" pitchFamily="2" charset="2"/>
                        </a:rPr>
                        <a:t>Ball Holding </a:t>
                      </a:r>
                      <a:r>
                        <a:rPr lang="en-MY" sz="1100" dirty="0">
                          <a:sym typeface="Wingdings" panose="05000000000000000000" pitchFamily="2" charset="2"/>
                        </a:rPr>
                        <a:t></a:t>
                      </a:r>
                      <a:endParaRPr lang="en-MY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3 seconds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More than 3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/>
                        <a:t>Opponent gets free pass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533077"/>
                  </a:ext>
                </a:extLst>
              </a:tr>
              <a:tr h="236947">
                <a:tc>
                  <a:txBody>
                    <a:bodyPr/>
                    <a:lstStyle/>
                    <a:p>
                      <a:pPr algn="ctr"/>
                      <a:r>
                        <a:rPr lang="en-MY" sz="800" dirty="0">
                          <a:sym typeface="Wingdings" panose="05000000000000000000" pitchFamily="2" charset="2"/>
                        </a:rPr>
                        <a:t>Defending distance </a:t>
                      </a:r>
                      <a:r>
                        <a:rPr lang="en-MY" sz="1100" dirty="0">
                          <a:sym typeface="Wingdings" panose="05000000000000000000" pitchFamily="2" charset="2"/>
                        </a:rPr>
                        <a:t></a:t>
                      </a:r>
                      <a:endParaRPr lang="en-MY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3 feet 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Less than 3 feet/1meter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/>
                        <a:t>Opponent gets free pass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954494"/>
                  </a:ext>
                </a:extLst>
              </a:tr>
              <a:tr h="372345"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Playing Area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In designated playing area according to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Offside and outside court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Opponent gets free pass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1050"/>
                  </a:ext>
                </a:extLst>
              </a:tr>
              <a:tr h="372345"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Passing or </a:t>
                      </a:r>
                      <a:r>
                        <a:rPr lang="en-US" sz="800" dirty="0"/>
                        <a:t>throwing the ball</a:t>
                      </a:r>
                      <a:endParaRPr lang="en-MY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ED to C or  C to 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Over a third of the court</a:t>
                      </a:r>
                    </a:p>
                    <a:p>
                      <a:pPr algn="ctr"/>
                      <a:r>
                        <a:rPr lang="en-US" sz="800" dirty="0" err="1"/>
                        <a:t>Ie</a:t>
                      </a:r>
                      <a:r>
                        <a:rPr lang="en-US" sz="800" dirty="0"/>
                        <a:t>. ED to AB</a:t>
                      </a:r>
                      <a:endParaRPr lang="en-M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Opponent gets free pass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586063"/>
                  </a:ext>
                </a:extLst>
              </a:tr>
              <a:tr h="372345"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Major Rule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 contact (accidental or deliberate)</a:t>
                      </a:r>
                      <a:endParaRPr lang="en-M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Obstructing play, or intimidating your opponents</a:t>
                      </a:r>
                      <a:endParaRPr lang="en-M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Opponent gets free pass and you can be sent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dirty="0"/>
                        <a:t>Opponent gets free throw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142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B4769B-D070-93F8-8FC7-E6467297B062}"/>
              </a:ext>
            </a:extLst>
          </p:cNvPr>
          <p:cNvSpPr/>
          <p:nvPr/>
        </p:nvSpPr>
        <p:spPr>
          <a:xfrm>
            <a:off x="5621931" y="576844"/>
            <a:ext cx="3600000" cy="180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E1B348-70C0-2D6D-032E-00D72347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39520"/>
              </p:ext>
            </p:extLst>
          </p:nvPr>
        </p:nvGraphicFramePr>
        <p:xfrm>
          <a:off x="847489" y="748477"/>
          <a:ext cx="3964982" cy="899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6426">
                  <a:extLst>
                    <a:ext uri="{9D8B030D-6E8A-4147-A177-3AD203B41FA5}">
                      <a16:colId xmlns:a16="http://schemas.microsoft.com/office/drawing/2014/main" val="2696430992"/>
                    </a:ext>
                  </a:extLst>
                </a:gridCol>
                <a:gridCol w="566426">
                  <a:extLst>
                    <a:ext uri="{9D8B030D-6E8A-4147-A177-3AD203B41FA5}">
                      <a16:colId xmlns:a16="http://schemas.microsoft.com/office/drawing/2014/main" val="2010556103"/>
                    </a:ext>
                  </a:extLst>
                </a:gridCol>
                <a:gridCol w="566426">
                  <a:extLst>
                    <a:ext uri="{9D8B030D-6E8A-4147-A177-3AD203B41FA5}">
                      <a16:colId xmlns:a16="http://schemas.microsoft.com/office/drawing/2014/main" val="317182068"/>
                    </a:ext>
                  </a:extLst>
                </a:gridCol>
                <a:gridCol w="566426">
                  <a:extLst>
                    <a:ext uri="{9D8B030D-6E8A-4147-A177-3AD203B41FA5}">
                      <a16:colId xmlns:a16="http://schemas.microsoft.com/office/drawing/2014/main" val="1275349335"/>
                    </a:ext>
                  </a:extLst>
                </a:gridCol>
                <a:gridCol w="566426">
                  <a:extLst>
                    <a:ext uri="{9D8B030D-6E8A-4147-A177-3AD203B41FA5}">
                      <a16:colId xmlns:a16="http://schemas.microsoft.com/office/drawing/2014/main" val="2229636627"/>
                    </a:ext>
                  </a:extLst>
                </a:gridCol>
                <a:gridCol w="566426">
                  <a:extLst>
                    <a:ext uri="{9D8B030D-6E8A-4147-A177-3AD203B41FA5}">
                      <a16:colId xmlns:a16="http://schemas.microsoft.com/office/drawing/2014/main" val="2502024139"/>
                    </a:ext>
                  </a:extLst>
                </a:gridCol>
                <a:gridCol w="566426">
                  <a:extLst>
                    <a:ext uri="{9D8B030D-6E8A-4147-A177-3AD203B41FA5}">
                      <a16:colId xmlns:a16="http://schemas.microsoft.com/office/drawing/2014/main" val="257336106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Aptos Narrow" panose="020B0004020202020204" pitchFamily="34" charset="0"/>
                        </a:rPr>
                        <a:t>1</a:t>
                      </a:r>
                      <a:r>
                        <a:rPr lang="en-MY" sz="1100" b="1" baseline="30000" dirty="0">
                          <a:latin typeface="Aptos Narrow" panose="020B0004020202020204" pitchFamily="34" charset="0"/>
                        </a:rPr>
                        <a:t>st</a:t>
                      </a: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Aptos Narrow" panose="020B0004020202020204" pitchFamily="34" charset="0"/>
                        </a:rPr>
                        <a:t>2</a:t>
                      </a:r>
                      <a:r>
                        <a:rPr lang="en-MY" sz="1100" b="1" baseline="30000" dirty="0">
                          <a:latin typeface="Aptos Narrow" panose="020B0004020202020204" pitchFamily="34" charset="0"/>
                        </a:rPr>
                        <a:t>nd</a:t>
                      </a: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Aptos Narrow" panose="020B0004020202020204" pitchFamily="34" charset="0"/>
                        </a:rPr>
                        <a:t>3</a:t>
                      </a:r>
                      <a:r>
                        <a:rPr lang="en-MY" sz="1100" b="1" baseline="30000" dirty="0">
                          <a:latin typeface="Aptos Narrow" panose="020B0004020202020204" pitchFamily="34" charset="0"/>
                        </a:rPr>
                        <a:t>rd</a:t>
                      </a: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Aptos Narrow" panose="020B0004020202020204" pitchFamily="34" charset="0"/>
                        </a:rPr>
                        <a:t>4</a:t>
                      </a:r>
                      <a:r>
                        <a:rPr lang="en-MY" sz="1100" b="1" baseline="30000" dirty="0">
                          <a:latin typeface="Aptos Narrow" panose="020B0004020202020204" pitchFamily="34" charset="0"/>
                        </a:rPr>
                        <a:t>th</a:t>
                      </a: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75923786"/>
                  </a:ext>
                </a:extLst>
              </a:tr>
              <a:tr h="132443"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4min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12 / 8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4min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15min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4297241"/>
                  </a:ext>
                </a:extLst>
              </a:tr>
              <a:tr h="158931">
                <a:tc gridSpan="7">
                  <a:txBody>
                    <a:bodyPr/>
                    <a:lstStyle/>
                    <a:p>
                      <a:pPr algn="ctr"/>
                      <a:r>
                        <a:rPr lang="en-MY" sz="1100" b="0" i="1" dirty="0">
                          <a:latin typeface="Aptos Narrow" panose="020B0004020202020204" pitchFamily="34" charset="0"/>
                        </a:rPr>
                        <a:t>Tournament rules may change standard timings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837468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46CDAC3-4B24-9459-570B-34985511DA74}"/>
              </a:ext>
            </a:extLst>
          </p:cNvPr>
          <p:cNvSpPr/>
          <p:nvPr/>
        </p:nvSpPr>
        <p:spPr>
          <a:xfrm>
            <a:off x="6827931" y="576844"/>
            <a:ext cx="1188000" cy="180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9C9DD63C-8D61-C9C1-B4EE-56C6D650F06F}"/>
              </a:ext>
            </a:extLst>
          </p:cNvPr>
          <p:cNvSpPr/>
          <p:nvPr/>
        </p:nvSpPr>
        <p:spPr>
          <a:xfrm>
            <a:off x="8645931" y="900844"/>
            <a:ext cx="1152000" cy="1152000"/>
          </a:xfrm>
          <a:prstGeom prst="pie">
            <a:avLst>
              <a:gd name="adj1" fmla="val 5438195"/>
              <a:gd name="adj2" fmla="val 1620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2467C094-4064-3277-E143-695EFA13E54B}"/>
              </a:ext>
            </a:extLst>
          </p:cNvPr>
          <p:cNvSpPr/>
          <p:nvPr/>
        </p:nvSpPr>
        <p:spPr>
          <a:xfrm flipH="1">
            <a:off x="5045931" y="900844"/>
            <a:ext cx="1152000" cy="1152000"/>
          </a:xfrm>
          <a:prstGeom prst="pie">
            <a:avLst>
              <a:gd name="adj1" fmla="val 5438195"/>
              <a:gd name="adj2" fmla="val 1620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E9147-1604-178B-626E-E862E0BA1E27}"/>
              </a:ext>
            </a:extLst>
          </p:cNvPr>
          <p:cNvSpPr/>
          <p:nvPr/>
        </p:nvSpPr>
        <p:spPr>
          <a:xfrm>
            <a:off x="9082156" y="1416429"/>
            <a:ext cx="108000" cy="108000"/>
          </a:xfrm>
          <a:prstGeom prst="ellipse">
            <a:avLst/>
          </a:prstGeom>
          <a:pattFill prst="openDmnd">
            <a:fgClr>
              <a:srgbClr val="EC7C30"/>
            </a:fgClr>
            <a:bgClr>
              <a:schemeClr val="accent2">
                <a:lumMod val="20000"/>
                <a:lumOff val="80000"/>
              </a:schemeClr>
            </a:bgClr>
          </a:pattFill>
          <a:ln w="12700">
            <a:solidFill>
              <a:srgbClr val="EC7C3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88F674-7B79-A03B-98E7-AAF5E6C51C9F}"/>
              </a:ext>
            </a:extLst>
          </p:cNvPr>
          <p:cNvSpPr/>
          <p:nvPr/>
        </p:nvSpPr>
        <p:spPr>
          <a:xfrm>
            <a:off x="5663640" y="1422844"/>
            <a:ext cx="108000" cy="108000"/>
          </a:xfrm>
          <a:prstGeom prst="ellipse">
            <a:avLst/>
          </a:prstGeom>
          <a:pattFill prst="openDmnd">
            <a:fgClr>
              <a:srgbClr val="EC7C30"/>
            </a:fgClr>
            <a:bgClr>
              <a:schemeClr val="accent2">
                <a:lumMod val="20000"/>
                <a:lumOff val="80000"/>
              </a:schemeClr>
            </a:bgClr>
          </a:pattFill>
          <a:ln w="12700">
            <a:solidFill>
              <a:srgbClr val="EC7C3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34C093-96BC-0DA6-6AB8-D0F105C6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35150"/>
              </p:ext>
            </p:extLst>
          </p:nvPr>
        </p:nvGraphicFramePr>
        <p:xfrm>
          <a:off x="5621931" y="576844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144055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09406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22286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03013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74281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7889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15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84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3062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04211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53B101-82DA-3F1E-F7F4-9A98405DE8DA}"/>
              </a:ext>
            </a:extLst>
          </p:cNvPr>
          <p:cNvCxnSpPr/>
          <p:nvPr/>
        </p:nvCxnSpPr>
        <p:spPr>
          <a:xfrm>
            <a:off x="5621931" y="402276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0EE926-9DEC-7E1F-24E9-7B41F49C578A}"/>
              </a:ext>
            </a:extLst>
          </p:cNvPr>
          <p:cNvSpPr txBox="1"/>
          <p:nvPr/>
        </p:nvSpPr>
        <p:spPr>
          <a:xfrm>
            <a:off x="7176511" y="271471"/>
            <a:ext cx="4908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100ft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DD0ECC-89FB-8606-27FE-60971014B1AC}"/>
              </a:ext>
            </a:extLst>
          </p:cNvPr>
          <p:cNvCxnSpPr>
            <a:cxnSpLocks/>
          </p:cNvCxnSpPr>
          <p:nvPr/>
        </p:nvCxnSpPr>
        <p:spPr>
          <a:xfrm flipV="1">
            <a:off x="5474852" y="576844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1A45C0-668B-C12A-17CE-0A97EC97A62B}"/>
              </a:ext>
            </a:extLst>
          </p:cNvPr>
          <p:cNvSpPr txBox="1"/>
          <p:nvPr/>
        </p:nvSpPr>
        <p:spPr>
          <a:xfrm rot="16200000">
            <a:off x="5229432" y="1393624"/>
            <a:ext cx="4187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C2D347-ECDA-411A-E176-9B8D9F17399B}"/>
              </a:ext>
            </a:extLst>
          </p:cNvPr>
          <p:cNvCxnSpPr>
            <a:cxnSpLocks/>
          </p:cNvCxnSpPr>
          <p:nvPr/>
        </p:nvCxnSpPr>
        <p:spPr>
          <a:xfrm>
            <a:off x="6827931" y="719965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8FF08D-E992-CAEF-8161-A60A2EF3A931}"/>
              </a:ext>
            </a:extLst>
          </p:cNvPr>
          <p:cNvSpPr txBox="1"/>
          <p:nvPr/>
        </p:nvSpPr>
        <p:spPr>
          <a:xfrm>
            <a:off x="7176511" y="589160"/>
            <a:ext cx="4187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33ft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427AA-61FE-0D5C-7E65-AABF171C2D21}"/>
              </a:ext>
            </a:extLst>
          </p:cNvPr>
          <p:cNvCxnSpPr>
            <a:cxnSpLocks/>
          </p:cNvCxnSpPr>
          <p:nvPr/>
        </p:nvCxnSpPr>
        <p:spPr>
          <a:xfrm rot="5400000">
            <a:off x="8775250" y="1449157"/>
            <a:ext cx="115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6A9D6F-1C60-9B6B-2A09-12B36509DCA5}"/>
              </a:ext>
            </a:extLst>
          </p:cNvPr>
          <p:cNvSpPr txBox="1"/>
          <p:nvPr/>
        </p:nvSpPr>
        <p:spPr>
          <a:xfrm rot="5400000">
            <a:off x="9156022" y="1292039"/>
            <a:ext cx="4187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221725-5C40-F6DA-CA3B-25E2368772E7}"/>
              </a:ext>
            </a:extLst>
          </p:cNvPr>
          <p:cNvCxnSpPr>
            <a:cxnSpLocks/>
          </p:cNvCxnSpPr>
          <p:nvPr/>
        </p:nvCxnSpPr>
        <p:spPr>
          <a:xfrm>
            <a:off x="8010469" y="221314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FAC6F4-5026-AED4-BFA5-2F7DB4A48F04}"/>
              </a:ext>
            </a:extLst>
          </p:cNvPr>
          <p:cNvSpPr txBox="1"/>
          <p:nvPr/>
        </p:nvSpPr>
        <p:spPr>
          <a:xfrm>
            <a:off x="8359049" y="2082337"/>
            <a:ext cx="4187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33ft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897744-4D03-C347-554F-77754872205E}"/>
              </a:ext>
            </a:extLst>
          </p:cNvPr>
          <p:cNvCxnSpPr>
            <a:cxnSpLocks/>
          </p:cNvCxnSpPr>
          <p:nvPr/>
        </p:nvCxnSpPr>
        <p:spPr>
          <a:xfrm>
            <a:off x="5616469" y="2226469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4B72CF-EC70-61F4-31E9-EE6C398747D7}"/>
              </a:ext>
            </a:extLst>
          </p:cNvPr>
          <p:cNvSpPr txBox="1"/>
          <p:nvPr/>
        </p:nvSpPr>
        <p:spPr>
          <a:xfrm>
            <a:off x="5965049" y="2095664"/>
            <a:ext cx="4187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33ft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D490A51-CA29-49DC-EA30-CBB50429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75752"/>
              </p:ext>
            </p:extLst>
          </p:nvPr>
        </p:nvGraphicFramePr>
        <p:xfrm>
          <a:off x="5187144" y="2438204"/>
          <a:ext cx="4034789" cy="1457456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415634">
                  <a:extLst>
                    <a:ext uri="{9D8B030D-6E8A-4147-A177-3AD203B41FA5}">
                      <a16:colId xmlns:a16="http://schemas.microsoft.com/office/drawing/2014/main" val="335885327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845771971"/>
                    </a:ext>
                  </a:extLst>
                </a:gridCol>
                <a:gridCol w="656706">
                  <a:extLst>
                    <a:ext uri="{9D8B030D-6E8A-4147-A177-3AD203B41FA5}">
                      <a16:colId xmlns:a16="http://schemas.microsoft.com/office/drawing/2014/main" val="12585995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4217622343"/>
                    </a:ext>
                  </a:extLst>
                </a:gridCol>
                <a:gridCol w="631767">
                  <a:extLst>
                    <a:ext uri="{9D8B030D-6E8A-4147-A177-3AD203B41FA5}">
                      <a16:colId xmlns:a16="http://schemas.microsoft.com/office/drawing/2014/main" val="3811380582"/>
                    </a:ext>
                  </a:extLst>
                </a:gridCol>
                <a:gridCol w="593322">
                  <a:extLst>
                    <a:ext uri="{9D8B030D-6E8A-4147-A177-3AD203B41FA5}">
                      <a16:colId xmlns:a16="http://schemas.microsoft.com/office/drawing/2014/main" val="2611899360"/>
                    </a:ext>
                  </a:extLst>
                </a:gridCol>
              </a:tblGrid>
              <a:tr h="182182">
                <a:tc>
                  <a:txBody>
                    <a:bodyPr/>
                    <a:lstStyle/>
                    <a:p>
                      <a:pPr algn="ctr"/>
                      <a:endParaRPr lang="en-MY" sz="1000" dirty="0">
                        <a:latin typeface="Bahnschrift SemiBold SemiConden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latin typeface="Bahnschrift SemiBold SemiConden" panose="020B0502040204020203" pitchFamily="34" charset="0"/>
                        </a:rPr>
                        <a:t>Playing Areas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42675"/>
                  </a:ext>
                </a:extLst>
              </a:tr>
              <a:tr h="182182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7019487"/>
                  </a:ext>
                </a:extLst>
              </a:tr>
              <a:tr h="182182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523765"/>
                  </a:ext>
                </a:extLst>
              </a:tr>
              <a:tr h="182182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WA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1001796"/>
                  </a:ext>
                </a:extLst>
              </a:tr>
              <a:tr h="182182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0300416"/>
                  </a:ext>
                </a:extLst>
              </a:tr>
              <a:tr h="182182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WD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4161530"/>
                  </a:ext>
                </a:extLst>
              </a:tr>
              <a:tr h="182182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8837805"/>
                  </a:ext>
                </a:extLst>
              </a:tr>
              <a:tr h="182182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GK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600" b="0" i="1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4468614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ACA33353-399F-88BD-56DB-4BB6CD0600F4}"/>
              </a:ext>
            </a:extLst>
          </p:cNvPr>
          <p:cNvSpPr/>
          <p:nvPr/>
        </p:nvSpPr>
        <p:spPr>
          <a:xfrm>
            <a:off x="7367931" y="142670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EC7C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C81A3FF-1DC2-09D7-0263-155B5F6A3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" r="56"/>
          <a:stretch/>
        </p:blipFill>
        <p:spPr>
          <a:xfrm>
            <a:off x="626343" y="2670911"/>
            <a:ext cx="1188000" cy="900000"/>
          </a:xfrm>
          <a:prstGeom prst="roundRect">
            <a:avLst>
              <a:gd name="adj" fmla="val 37119"/>
            </a:avLst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4D4DAF3-9238-A9DC-8BEB-8D503FFD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78" y="2651341"/>
            <a:ext cx="1200000" cy="900000"/>
          </a:xfrm>
          <a:prstGeom prst="roundRect">
            <a:avLst>
              <a:gd name="adj" fmla="val 44319"/>
            </a:avLst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107507-016E-B8C6-F8FC-35D45C47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13" y="2670911"/>
            <a:ext cx="1200000" cy="900000"/>
          </a:xfrm>
          <a:prstGeom prst="roundRect">
            <a:avLst>
              <a:gd name="adj" fmla="val 44000"/>
            </a:avLst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DC291D4-3CE3-E5AB-A189-030002E8DB54}"/>
              </a:ext>
            </a:extLst>
          </p:cNvPr>
          <p:cNvSpPr/>
          <p:nvPr/>
        </p:nvSpPr>
        <p:spPr>
          <a:xfrm>
            <a:off x="1063585" y="248889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MY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7497AE-5B50-B491-4EB9-ADBB1692F4F9}"/>
              </a:ext>
            </a:extLst>
          </p:cNvPr>
          <p:cNvSpPr/>
          <p:nvPr/>
        </p:nvSpPr>
        <p:spPr>
          <a:xfrm>
            <a:off x="2575899" y="248889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MY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AE2DDF-FD05-CBB1-E0D2-9E683A3B0FEC}"/>
              </a:ext>
            </a:extLst>
          </p:cNvPr>
          <p:cNvSpPr/>
          <p:nvPr/>
        </p:nvSpPr>
        <p:spPr>
          <a:xfrm>
            <a:off x="4018291" y="2484036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MY" dirty="0"/>
              <a:t>3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88CC13A-A828-DA9C-37BF-66C58BDE9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4536"/>
              </p:ext>
            </p:extLst>
          </p:nvPr>
        </p:nvGraphicFramePr>
        <p:xfrm>
          <a:off x="847489" y="1781530"/>
          <a:ext cx="3964984" cy="472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1246">
                  <a:extLst>
                    <a:ext uri="{9D8B030D-6E8A-4147-A177-3AD203B41FA5}">
                      <a16:colId xmlns:a16="http://schemas.microsoft.com/office/drawing/2014/main" val="3862931014"/>
                    </a:ext>
                  </a:extLst>
                </a:gridCol>
                <a:gridCol w="991246">
                  <a:extLst>
                    <a:ext uri="{9D8B030D-6E8A-4147-A177-3AD203B41FA5}">
                      <a16:colId xmlns:a16="http://schemas.microsoft.com/office/drawing/2014/main" val="2696430992"/>
                    </a:ext>
                  </a:extLst>
                </a:gridCol>
                <a:gridCol w="991246">
                  <a:extLst>
                    <a:ext uri="{9D8B030D-6E8A-4147-A177-3AD203B41FA5}">
                      <a16:colId xmlns:a16="http://schemas.microsoft.com/office/drawing/2014/main" val="2010556103"/>
                    </a:ext>
                  </a:extLst>
                </a:gridCol>
                <a:gridCol w="991246">
                  <a:extLst>
                    <a:ext uri="{9D8B030D-6E8A-4147-A177-3AD203B41FA5}">
                      <a16:colId xmlns:a16="http://schemas.microsoft.com/office/drawing/2014/main" val="317182068"/>
                    </a:ext>
                  </a:extLst>
                </a:gridCol>
              </a:tblGrid>
              <a:tr h="222145">
                <a:tc rowSpan="2"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Extra time, tie score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Aptos Narrow" panose="020B0004020202020204" pitchFamily="34" charset="0"/>
                        </a:rPr>
                        <a:t>1</a:t>
                      </a:r>
                      <a:r>
                        <a:rPr lang="en-MY" sz="1100" b="1" baseline="30000" dirty="0">
                          <a:latin typeface="Aptos Narrow" panose="020B0004020202020204" pitchFamily="34" charset="0"/>
                        </a:rPr>
                        <a:t>st</a:t>
                      </a: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Aptos Narrow" panose="020B0004020202020204" pitchFamily="34" charset="0"/>
                        </a:rPr>
                        <a:t>2</a:t>
                      </a:r>
                      <a:r>
                        <a:rPr lang="en-MY" sz="1100" b="1" baseline="30000" dirty="0">
                          <a:latin typeface="Aptos Narrow" panose="020B0004020202020204" pitchFamily="34" charset="0"/>
                        </a:rPr>
                        <a:t>nd</a:t>
                      </a:r>
                      <a:r>
                        <a:rPr lang="en-MY" sz="11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75923786"/>
                  </a:ext>
                </a:extLst>
              </a:tr>
              <a:tr h="185120">
                <a:tc vMerge="1">
                  <a:txBody>
                    <a:bodyPr/>
                    <a:lstStyle/>
                    <a:p>
                      <a:pPr algn="ctr"/>
                      <a:endParaRPr lang="en-MY" sz="9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7min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7min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4297241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DB5A210-8E0A-5FE7-02EC-D98D4036FE49}"/>
              </a:ext>
            </a:extLst>
          </p:cNvPr>
          <p:cNvSpPr txBox="1"/>
          <p:nvPr/>
        </p:nvSpPr>
        <p:spPr>
          <a:xfrm>
            <a:off x="251031" y="261685"/>
            <a:ext cx="23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Standard Netball Rules </a:t>
            </a:r>
          </a:p>
        </p:txBody>
      </p:sp>
    </p:spTree>
    <p:extLst>
      <p:ext uri="{BB962C8B-B14F-4D97-AF65-F5344CB8AC3E}">
        <p14:creationId xmlns:p14="http://schemas.microsoft.com/office/powerpoint/2010/main" val="28886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735</TotalTime>
  <Words>288</Words>
  <Application>Microsoft Office PowerPoint</Application>
  <PresentationFormat>A4 Paper (210x297 mm)</PresentationFormat>
  <Paragraphs>147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 Narrow</vt:lpstr>
      <vt:lpstr>Arial</vt:lpstr>
      <vt:lpstr>Arial Black</vt:lpstr>
      <vt:lpstr>Bahnschrift SemiBold SemiConden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29</cp:revision>
  <cp:lastPrinted>2024-05-01T00:55:10Z</cp:lastPrinted>
  <dcterms:created xsi:type="dcterms:W3CDTF">2024-04-30T00:15:32Z</dcterms:created>
  <dcterms:modified xsi:type="dcterms:W3CDTF">2024-05-09T16:30:09Z</dcterms:modified>
</cp:coreProperties>
</file>