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4"/>
  </p:notesMasterIdLst>
  <p:sldIdLst>
    <p:sldId id="256" r:id="rId2"/>
    <p:sldId id="257" r:id="rId3"/>
  </p:sldIdLst>
  <p:sldSz cx="9906000" cy="6858000" type="A4"/>
  <p:notesSz cx="9906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9B4B"/>
    <a:srgbClr val="E7E7E7"/>
    <a:srgbClr val="FF6966"/>
    <a:srgbClr val="CACACA"/>
    <a:srgbClr val="FFFFFF"/>
    <a:srgbClr val="C55A11"/>
    <a:srgbClr val="FFF4E7"/>
    <a:srgbClr val="FFE8CA"/>
    <a:srgbClr val="4471C4"/>
    <a:srgbClr val="D17C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61" autoAdjust="0"/>
    <p:restoredTop sz="92325" autoAdjust="0"/>
  </p:normalViewPr>
  <p:slideViewPr>
    <p:cSldViewPr>
      <p:cViewPr varScale="1">
        <p:scale>
          <a:sx n="103" d="100"/>
          <a:sy n="103" d="100"/>
        </p:scale>
        <p:origin x="49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11813" y="0"/>
            <a:ext cx="42926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95C147-4EA0-47FE-85DC-777901A46BE4}" type="datetimeFigureOut">
              <a:rPr lang="en-MY" smtClean="0"/>
              <a:t>20/5/2024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0600" y="3300413"/>
            <a:ext cx="79248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42926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11813" y="6513513"/>
            <a:ext cx="42926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4CEEF5-BB46-4C96-9E9B-775636BA0DE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97610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4CEEF5-BB46-4C96-9E9B-775636BA0DEC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88223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14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93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58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192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487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1pPr>
            <a:lvl2pPr marL="371475" indent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2pPr>
            <a:lvl3pPr marL="742950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3pPr>
            <a:lvl4pPr marL="11144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859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573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288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003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718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3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672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817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83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01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446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39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78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742950" rtl="0" eaLnBrk="1" latinLnBrk="0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0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11" Type="http://schemas.openxmlformats.org/officeDocument/2006/relationships/image" Target="../media/image6.png"/><Relationship Id="rId5" Type="http://schemas.openxmlformats.org/officeDocument/2006/relationships/image" Target="../media/image2.png"/><Relationship Id="rId10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91">
            <a:extLst>
              <a:ext uri="{FF2B5EF4-FFF2-40B4-BE49-F238E27FC236}">
                <a16:creationId xmlns="" xmlns:a16="http://schemas.microsoft.com/office/drawing/2014/main" id="{BEC0D10B-F977-AA89-E4CA-528458C637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00777" y="532431"/>
            <a:ext cx="1509520" cy="1008000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="" xmlns:a16="http://schemas.microsoft.com/office/drawing/2014/main" id="{2E50B121-33C2-C5D8-D527-2FA1A0B4B1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268345"/>
              </p:ext>
            </p:extLst>
          </p:nvPr>
        </p:nvGraphicFramePr>
        <p:xfrm>
          <a:off x="365180" y="574772"/>
          <a:ext cx="3897293" cy="3074064"/>
        </p:xfrm>
        <a:graphic>
          <a:graphicData uri="http://schemas.openxmlformats.org/drawingml/2006/table">
            <a:tbl>
              <a:tblPr bandRow="1">
                <a:tableStyleId>{8EC20E35-A176-4012-BC5E-935CFFF8708E}</a:tableStyleId>
              </a:tblPr>
              <a:tblGrid>
                <a:gridCol w="9302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6707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4191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ptos Narrow" panose="020B0004020202020204" pitchFamily="34" charset="0"/>
                        </a:rPr>
                        <a:t>Tournament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A series of games to </a:t>
                      </a: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measure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rank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of teams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4231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ptos Narrow" panose="020B0004020202020204" pitchFamily="34" charset="0"/>
                        </a:rPr>
                        <a:t>Teamwork</a:t>
                      </a: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Group of interdependent individuals working </a:t>
                      </a: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together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towards a </a:t>
                      </a: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common goal</a:t>
                      </a:r>
                    </a:p>
                  </a:txBody>
                  <a:tcPr marR="216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4191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ptos Narrow" panose="020B0004020202020204" pitchFamily="34" charset="0"/>
                        </a:rPr>
                        <a:t>Win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Leading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at end 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of </a:t>
                      </a: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final whistle 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blow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4231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ptos Narrow" panose="020B0004020202020204" pitchFamily="34" charset="0"/>
                        </a:rPr>
                        <a:t>Leading</a:t>
                      </a: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More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points than opponent</a:t>
                      </a:r>
                      <a:r>
                        <a:rPr lang="en-US" sz="800" baseline="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while game is still at play</a:t>
                      </a:r>
                      <a:endParaRPr lang="en-US" sz="800" dirty="0">
                        <a:solidFill>
                          <a:schemeClr val="tx1"/>
                        </a:solidFill>
                        <a:latin typeface="Aptos Narrow" panose="020B0004020202020204" pitchFamily="34" charset="0"/>
                      </a:endParaRPr>
                    </a:p>
                  </a:txBody>
                  <a:tcPr marR="972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4231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ptos Narrow" panose="020B0004020202020204" pitchFamily="34" charset="0"/>
                        </a:rPr>
                        <a:t>Game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baseline="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Start</a:t>
                      </a:r>
                      <a:r>
                        <a:rPr lang="en-US" sz="800" baseline="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of whistle …. 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Period</a:t>
                      </a:r>
                      <a:r>
                        <a:rPr lang="en-US" sz="800" baseline="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of </a:t>
                      </a:r>
                      <a:r>
                        <a:rPr lang="en-US" sz="800" b="1" baseline="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play</a:t>
                      </a:r>
                      <a:r>
                        <a:rPr lang="en-US" sz="800" baseline="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…. </a:t>
                      </a:r>
                      <a:r>
                        <a:rPr lang="en-US" sz="800" b="1" baseline="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final whistle</a:t>
                      </a:r>
                      <a:r>
                        <a:rPr lang="en-US" sz="800" baseline="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blow</a:t>
                      </a:r>
                      <a:endParaRPr lang="en-US" sz="800" dirty="0">
                        <a:solidFill>
                          <a:schemeClr val="tx1"/>
                        </a:solidFill>
                        <a:latin typeface="Aptos Narrow" panose="020B0004020202020204" pitchFamily="34" charset="0"/>
                      </a:endParaRPr>
                    </a:p>
                  </a:txBody>
                  <a:tcPr marR="1224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4231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ptos Narrow" panose="020B0004020202020204" pitchFamily="34" charset="0"/>
                        </a:rPr>
                        <a:t>Routine</a:t>
                      </a: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A </a:t>
                      </a: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sequence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of actions </a:t>
                      </a: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regularly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followed.</a:t>
                      </a:r>
                    </a:p>
                  </a:txBody>
                  <a:tcPr marR="1296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14567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ptos Narrow" panose="020B0004020202020204" pitchFamily="34" charset="0"/>
                        </a:rPr>
                        <a:t>Tactics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Action</a:t>
                      </a:r>
                      <a:r>
                        <a:rPr lang="en-US" sz="800" baseline="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or strategy carefully planned to </a:t>
                      </a: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achieve a specific end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.</a:t>
                      </a:r>
                    </a:p>
                  </a:txBody>
                  <a:tcPr marR="1368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54191">
                <a:tc>
                  <a:txBody>
                    <a:bodyPr/>
                    <a:lstStyle/>
                    <a:p>
                      <a:endParaRPr lang="en-US" sz="10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ptos Narrow" panose="020B00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Partial Circle 7">
            <a:extLst>
              <a:ext uri="{FF2B5EF4-FFF2-40B4-BE49-F238E27FC236}">
                <a16:creationId xmlns="" xmlns:a16="http://schemas.microsoft.com/office/drawing/2014/main" id="{77CF4B81-3BF3-2697-2878-5FE1A5FE431A}"/>
              </a:ext>
            </a:extLst>
          </p:cNvPr>
          <p:cNvSpPr/>
          <p:nvPr/>
        </p:nvSpPr>
        <p:spPr>
          <a:xfrm>
            <a:off x="2806245" y="1322531"/>
            <a:ext cx="4320000" cy="4320000"/>
          </a:xfrm>
          <a:prstGeom prst="pie">
            <a:avLst>
              <a:gd name="adj1" fmla="val 13420249"/>
              <a:gd name="adj2" fmla="val 16140677"/>
            </a:avLst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 sz="1600"/>
          </a:p>
        </p:txBody>
      </p:sp>
      <p:sp>
        <p:nvSpPr>
          <p:cNvPr id="3" name="Partial Circle 2">
            <a:extLst>
              <a:ext uri="{FF2B5EF4-FFF2-40B4-BE49-F238E27FC236}">
                <a16:creationId xmlns="" xmlns:a16="http://schemas.microsoft.com/office/drawing/2014/main" id="{04C46028-7B54-2845-B763-36EA579DE7AF}"/>
              </a:ext>
            </a:extLst>
          </p:cNvPr>
          <p:cNvSpPr/>
          <p:nvPr/>
        </p:nvSpPr>
        <p:spPr>
          <a:xfrm>
            <a:off x="2805346" y="1329870"/>
            <a:ext cx="4320000" cy="4320000"/>
          </a:xfrm>
          <a:prstGeom prst="pie">
            <a:avLst>
              <a:gd name="adj1" fmla="val 16130702"/>
              <a:gd name="adj2" fmla="val 19016266"/>
            </a:avLst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 sz="1600"/>
          </a:p>
        </p:txBody>
      </p:sp>
      <p:sp>
        <p:nvSpPr>
          <p:cNvPr id="1065" name="Partial Circle 1064">
            <a:extLst>
              <a:ext uri="{FF2B5EF4-FFF2-40B4-BE49-F238E27FC236}">
                <a16:creationId xmlns="" xmlns:a16="http://schemas.microsoft.com/office/drawing/2014/main" id="{5623C272-50DC-7BA4-8FD2-E3D918314182}"/>
              </a:ext>
            </a:extLst>
          </p:cNvPr>
          <p:cNvSpPr/>
          <p:nvPr/>
        </p:nvSpPr>
        <p:spPr>
          <a:xfrm>
            <a:off x="2792758" y="1322531"/>
            <a:ext cx="4320000" cy="4320000"/>
          </a:xfrm>
          <a:prstGeom prst="pie">
            <a:avLst>
              <a:gd name="adj1" fmla="val 3423310"/>
              <a:gd name="adj2" fmla="val 710572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 sz="1600"/>
          </a:p>
        </p:txBody>
      </p:sp>
      <p:graphicFrame>
        <p:nvGraphicFramePr>
          <p:cNvPr id="1062" name="Table 1061">
            <a:extLst>
              <a:ext uri="{FF2B5EF4-FFF2-40B4-BE49-F238E27FC236}">
                <a16:creationId xmlns="" xmlns:a16="http://schemas.microsoft.com/office/drawing/2014/main" id="{386A9683-4EA2-19CB-AF5A-E60576F98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708808"/>
              </p:ext>
            </p:extLst>
          </p:nvPr>
        </p:nvGraphicFramePr>
        <p:xfrm>
          <a:off x="3157272" y="6433062"/>
          <a:ext cx="6520127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836">
                  <a:extLst>
                    <a:ext uri="{9D8B030D-6E8A-4147-A177-3AD203B41FA5}">
                      <a16:colId xmlns="" xmlns:a16="http://schemas.microsoft.com/office/drawing/2014/main" val="1845057893"/>
                    </a:ext>
                  </a:extLst>
                </a:gridCol>
                <a:gridCol w="1209836">
                  <a:extLst>
                    <a:ext uri="{9D8B030D-6E8A-4147-A177-3AD203B41FA5}">
                      <a16:colId xmlns="" xmlns:a16="http://schemas.microsoft.com/office/drawing/2014/main" val="3192560304"/>
                    </a:ext>
                  </a:extLst>
                </a:gridCol>
                <a:gridCol w="1209836">
                  <a:extLst>
                    <a:ext uri="{9D8B030D-6E8A-4147-A177-3AD203B41FA5}">
                      <a16:colId xmlns="" xmlns:a16="http://schemas.microsoft.com/office/drawing/2014/main" val="1004428497"/>
                    </a:ext>
                  </a:extLst>
                </a:gridCol>
                <a:gridCol w="2890619">
                  <a:extLst>
                    <a:ext uri="{9D8B030D-6E8A-4147-A177-3AD203B41FA5}">
                      <a16:colId xmlns="" xmlns:a16="http://schemas.microsoft.com/office/drawing/2014/main" val="318065069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457200" marR="0" lvl="1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000" b="0" dirty="0" smtClean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Alert /</a:t>
                      </a:r>
                      <a:r>
                        <a:rPr lang="en-MY" sz="1000" b="0" baseline="0" dirty="0" smtClean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MY" sz="1000" b="0" dirty="0" smtClean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Aware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000" b="0" dirty="0" smtClean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Understand</a:t>
                      </a:r>
                      <a:endParaRPr lang="en-MY" sz="1000" b="0" dirty="0">
                        <a:solidFill>
                          <a:schemeClr val="tx1"/>
                        </a:solidFill>
                        <a:latin typeface="Aptos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MY" sz="1000" b="0" dirty="0" smtClean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Memorize</a:t>
                      </a:r>
                      <a:endParaRPr lang="en-MY" sz="1000" b="0" dirty="0">
                        <a:solidFill>
                          <a:schemeClr val="tx1"/>
                        </a:solidFill>
                        <a:latin typeface="Aptos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-188913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000" b="0" i="1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…. free your mind ….. more brain time for game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7670041"/>
                  </a:ext>
                </a:extLst>
              </a:tr>
            </a:tbl>
          </a:graphicData>
        </a:graphic>
      </p:graphicFrame>
      <p:sp>
        <p:nvSpPr>
          <p:cNvPr id="100" name="Partial Circle 99">
            <a:extLst>
              <a:ext uri="{FF2B5EF4-FFF2-40B4-BE49-F238E27FC236}">
                <a16:creationId xmlns="" xmlns:a16="http://schemas.microsoft.com/office/drawing/2014/main" id="{49FB7735-8316-4F27-9D6A-382DD88CA670}"/>
              </a:ext>
            </a:extLst>
          </p:cNvPr>
          <p:cNvSpPr/>
          <p:nvPr/>
        </p:nvSpPr>
        <p:spPr>
          <a:xfrm>
            <a:off x="2789638" y="1327826"/>
            <a:ext cx="4320000" cy="4320000"/>
          </a:xfrm>
          <a:prstGeom prst="pie">
            <a:avLst>
              <a:gd name="adj1" fmla="val 8967127"/>
              <a:gd name="adj2" fmla="val 13608392"/>
            </a:avLst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 sz="1600"/>
          </a:p>
        </p:txBody>
      </p:sp>
      <p:graphicFrame>
        <p:nvGraphicFramePr>
          <p:cNvPr id="28" name="object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34575"/>
              </p:ext>
            </p:extLst>
          </p:nvPr>
        </p:nvGraphicFramePr>
        <p:xfrm>
          <a:off x="7793863" y="877711"/>
          <a:ext cx="1511300" cy="1511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56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556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75565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75"/>
                        </a:spcBef>
                      </a:pPr>
                      <a:r>
                        <a:rPr sz="2400" spc="-50" dirty="0">
                          <a:solidFill>
                            <a:srgbClr val="F1F1F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746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75"/>
                        </a:spcBef>
                      </a:pPr>
                      <a:r>
                        <a:rPr sz="2400" spc="-50" dirty="0">
                          <a:solidFill>
                            <a:srgbClr val="F1F1F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1746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5565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2400" spc="-50" dirty="0">
                          <a:solidFill>
                            <a:srgbClr val="F1F1F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75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2400" spc="-50" dirty="0">
                          <a:solidFill>
                            <a:srgbClr val="F1F1F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175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object 30"/>
          <p:cNvSpPr txBox="1"/>
          <p:nvPr/>
        </p:nvSpPr>
        <p:spPr>
          <a:xfrm>
            <a:off x="2872012" y="3089620"/>
            <a:ext cx="674370" cy="42925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33985" marR="5080" indent="-121920">
              <a:lnSpc>
                <a:spcPts val="1500"/>
              </a:lnSpc>
              <a:spcBef>
                <a:spcPts val="300"/>
              </a:spcBef>
            </a:pPr>
            <a:r>
              <a:rPr sz="1200" spc="-20" dirty="0">
                <a:latin typeface="Aptos Display" panose="020B0004020202020204" pitchFamily="34" charset="0"/>
                <a:cs typeface="Calibri"/>
              </a:rPr>
              <a:t>Standard </a:t>
            </a:r>
            <a:r>
              <a:rPr sz="1200" spc="-10" dirty="0">
                <a:latin typeface="Aptos Display" panose="020B0004020202020204" pitchFamily="34" charset="0"/>
                <a:cs typeface="Calibri"/>
              </a:rPr>
              <a:t>Rules</a:t>
            </a:r>
            <a:endParaRPr sz="1200" dirty="0">
              <a:latin typeface="Aptos Display" panose="020B0004020202020204" pitchFamily="34" charset="0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083407" y="2374395"/>
            <a:ext cx="879475" cy="42925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36220" marR="5080" indent="-223520">
              <a:lnSpc>
                <a:spcPts val="1500"/>
              </a:lnSpc>
              <a:spcBef>
                <a:spcPts val="300"/>
              </a:spcBef>
            </a:pPr>
            <a:r>
              <a:rPr sz="1200" spc="-50" dirty="0">
                <a:latin typeface="Aptos Display" panose="020B0004020202020204" pitchFamily="34" charset="0"/>
                <a:cs typeface="Calibri"/>
              </a:rPr>
              <a:t>Tournament </a:t>
            </a:r>
            <a:r>
              <a:rPr sz="1200" spc="-10" dirty="0">
                <a:latin typeface="Aptos Display" panose="020B0004020202020204" pitchFamily="34" charset="0"/>
                <a:cs typeface="Calibri"/>
              </a:rPr>
              <a:t>Rules</a:t>
            </a:r>
            <a:endParaRPr sz="1200" dirty="0">
              <a:latin typeface="Aptos Display" panose="020B0004020202020204" pitchFamily="34" charset="0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177621" y="1731722"/>
            <a:ext cx="857740" cy="21909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70485" marR="5080" indent="-58419">
              <a:lnSpc>
                <a:spcPts val="1500"/>
              </a:lnSpc>
              <a:spcBef>
                <a:spcPts val="300"/>
              </a:spcBef>
            </a:pPr>
            <a:r>
              <a:rPr sz="1200" spc="-20" dirty="0">
                <a:latin typeface="Aptos Display" panose="020B0004020202020204" pitchFamily="34" charset="0"/>
                <a:cs typeface="Calibri"/>
              </a:rPr>
              <a:t>Game Plan</a:t>
            </a:r>
            <a:endParaRPr sz="1200" dirty="0">
              <a:latin typeface="Aptos Display" panose="020B0004020202020204" pitchFamily="34" charset="0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871827" y="4229560"/>
            <a:ext cx="1371222" cy="1258796"/>
          </a:xfrm>
          <a:custGeom>
            <a:avLst/>
            <a:gdLst/>
            <a:ahLst/>
            <a:cxnLst/>
            <a:rect l="l" t="t" r="r" b="b"/>
            <a:pathLst>
              <a:path w="1615439" h="1577339">
                <a:moveTo>
                  <a:pt x="807719" y="0"/>
                </a:moveTo>
                <a:lnTo>
                  <a:pt x="758509" y="1439"/>
                </a:lnTo>
                <a:lnTo>
                  <a:pt x="710080" y="5701"/>
                </a:lnTo>
                <a:lnTo>
                  <a:pt x="662515" y="12705"/>
                </a:lnTo>
                <a:lnTo>
                  <a:pt x="615900" y="22367"/>
                </a:lnTo>
                <a:lnTo>
                  <a:pt x="570319" y="34605"/>
                </a:lnTo>
                <a:lnTo>
                  <a:pt x="525856" y="49336"/>
                </a:lnTo>
                <a:lnTo>
                  <a:pt x="482596" y="66479"/>
                </a:lnTo>
                <a:lnTo>
                  <a:pt x="440623" y="85950"/>
                </a:lnTo>
                <a:lnTo>
                  <a:pt x="400021" y="107667"/>
                </a:lnTo>
                <a:lnTo>
                  <a:pt x="360876" y="131548"/>
                </a:lnTo>
                <a:lnTo>
                  <a:pt x="323271" y="157511"/>
                </a:lnTo>
                <a:lnTo>
                  <a:pt x="287291" y="185472"/>
                </a:lnTo>
                <a:lnTo>
                  <a:pt x="253021" y="215349"/>
                </a:lnTo>
                <a:lnTo>
                  <a:pt x="220544" y="247060"/>
                </a:lnTo>
                <a:lnTo>
                  <a:pt x="189946" y="280523"/>
                </a:lnTo>
                <a:lnTo>
                  <a:pt x="161310" y="315655"/>
                </a:lnTo>
                <a:lnTo>
                  <a:pt x="134721" y="352373"/>
                </a:lnTo>
                <a:lnTo>
                  <a:pt x="110264" y="390595"/>
                </a:lnTo>
                <a:lnTo>
                  <a:pt x="88022" y="430239"/>
                </a:lnTo>
                <a:lnTo>
                  <a:pt x="68082" y="471222"/>
                </a:lnTo>
                <a:lnTo>
                  <a:pt x="50526" y="513461"/>
                </a:lnTo>
                <a:lnTo>
                  <a:pt x="35439" y="556875"/>
                </a:lnTo>
                <a:lnTo>
                  <a:pt x="22906" y="601380"/>
                </a:lnTo>
                <a:lnTo>
                  <a:pt x="13011" y="646895"/>
                </a:lnTo>
                <a:lnTo>
                  <a:pt x="5839" y="693336"/>
                </a:lnTo>
                <a:lnTo>
                  <a:pt x="1473" y="740622"/>
                </a:lnTo>
                <a:lnTo>
                  <a:pt x="0" y="788669"/>
                </a:lnTo>
                <a:lnTo>
                  <a:pt x="1473" y="836713"/>
                </a:lnTo>
                <a:lnTo>
                  <a:pt x="5839" y="883996"/>
                </a:lnTo>
                <a:lnTo>
                  <a:pt x="13011" y="930434"/>
                </a:lnTo>
                <a:lnTo>
                  <a:pt x="22906" y="975947"/>
                </a:lnTo>
                <a:lnTo>
                  <a:pt x="35439" y="1020450"/>
                </a:lnTo>
                <a:lnTo>
                  <a:pt x="50526" y="1063863"/>
                </a:lnTo>
                <a:lnTo>
                  <a:pt x="68082" y="1106101"/>
                </a:lnTo>
                <a:lnTo>
                  <a:pt x="88022" y="1147083"/>
                </a:lnTo>
                <a:lnTo>
                  <a:pt x="110264" y="1186727"/>
                </a:lnTo>
                <a:lnTo>
                  <a:pt x="134721" y="1224949"/>
                </a:lnTo>
                <a:lnTo>
                  <a:pt x="161310" y="1261668"/>
                </a:lnTo>
                <a:lnTo>
                  <a:pt x="189946" y="1296800"/>
                </a:lnTo>
                <a:lnTo>
                  <a:pt x="220544" y="1330264"/>
                </a:lnTo>
                <a:lnTo>
                  <a:pt x="253021" y="1361976"/>
                </a:lnTo>
                <a:lnTo>
                  <a:pt x="287291" y="1391855"/>
                </a:lnTo>
                <a:lnTo>
                  <a:pt x="323271" y="1419817"/>
                </a:lnTo>
                <a:lnTo>
                  <a:pt x="360876" y="1445781"/>
                </a:lnTo>
                <a:lnTo>
                  <a:pt x="400021" y="1469663"/>
                </a:lnTo>
                <a:lnTo>
                  <a:pt x="440623" y="1491382"/>
                </a:lnTo>
                <a:lnTo>
                  <a:pt x="482596" y="1510855"/>
                </a:lnTo>
                <a:lnTo>
                  <a:pt x="525856" y="1527998"/>
                </a:lnTo>
                <a:lnTo>
                  <a:pt x="570319" y="1542731"/>
                </a:lnTo>
                <a:lnTo>
                  <a:pt x="615900" y="1554970"/>
                </a:lnTo>
                <a:lnTo>
                  <a:pt x="662515" y="1564633"/>
                </a:lnTo>
                <a:lnTo>
                  <a:pt x="710080" y="1571637"/>
                </a:lnTo>
                <a:lnTo>
                  <a:pt x="758509" y="1575900"/>
                </a:lnTo>
                <a:lnTo>
                  <a:pt x="807719" y="1577339"/>
                </a:lnTo>
                <a:lnTo>
                  <a:pt x="856930" y="1575900"/>
                </a:lnTo>
                <a:lnTo>
                  <a:pt x="905359" y="1571637"/>
                </a:lnTo>
                <a:lnTo>
                  <a:pt x="952924" y="1564633"/>
                </a:lnTo>
                <a:lnTo>
                  <a:pt x="999539" y="1554970"/>
                </a:lnTo>
                <a:lnTo>
                  <a:pt x="1045120" y="1542731"/>
                </a:lnTo>
                <a:lnTo>
                  <a:pt x="1089583" y="1527998"/>
                </a:lnTo>
                <a:lnTo>
                  <a:pt x="1132843" y="1510855"/>
                </a:lnTo>
                <a:lnTo>
                  <a:pt x="1174816" y="1491382"/>
                </a:lnTo>
                <a:lnTo>
                  <a:pt x="1215418" y="1469663"/>
                </a:lnTo>
                <a:lnTo>
                  <a:pt x="1254563" y="1445781"/>
                </a:lnTo>
                <a:lnTo>
                  <a:pt x="1292168" y="1419817"/>
                </a:lnTo>
                <a:lnTo>
                  <a:pt x="1328148" y="1391855"/>
                </a:lnTo>
                <a:lnTo>
                  <a:pt x="1362418" y="1361976"/>
                </a:lnTo>
                <a:lnTo>
                  <a:pt x="1394895" y="1330264"/>
                </a:lnTo>
                <a:lnTo>
                  <a:pt x="1425493" y="1296800"/>
                </a:lnTo>
                <a:lnTo>
                  <a:pt x="1454129" y="1261668"/>
                </a:lnTo>
                <a:lnTo>
                  <a:pt x="1480718" y="1224949"/>
                </a:lnTo>
                <a:lnTo>
                  <a:pt x="1505175" y="1186727"/>
                </a:lnTo>
                <a:lnTo>
                  <a:pt x="1527417" y="1147083"/>
                </a:lnTo>
                <a:lnTo>
                  <a:pt x="1547357" y="1106101"/>
                </a:lnTo>
                <a:lnTo>
                  <a:pt x="1564913" y="1063863"/>
                </a:lnTo>
                <a:lnTo>
                  <a:pt x="1580000" y="1020450"/>
                </a:lnTo>
                <a:lnTo>
                  <a:pt x="1592533" y="975947"/>
                </a:lnTo>
                <a:lnTo>
                  <a:pt x="1602428" y="930434"/>
                </a:lnTo>
                <a:lnTo>
                  <a:pt x="1609600" y="883996"/>
                </a:lnTo>
                <a:lnTo>
                  <a:pt x="1613966" y="836713"/>
                </a:lnTo>
                <a:lnTo>
                  <a:pt x="1615440" y="788669"/>
                </a:lnTo>
                <a:lnTo>
                  <a:pt x="1613966" y="740622"/>
                </a:lnTo>
                <a:lnTo>
                  <a:pt x="1609600" y="693336"/>
                </a:lnTo>
                <a:lnTo>
                  <a:pt x="1602428" y="646895"/>
                </a:lnTo>
                <a:lnTo>
                  <a:pt x="1592533" y="601380"/>
                </a:lnTo>
                <a:lnTo>
                  <a:pt x="1580000" y="556875"/>
                </a:lnTo>
                <a:lnTo>
                  <a:pt x="1564913" y="513461"/>
                </a:lnTo>
                <a:lnTo>
                  <a:pt x="1547357" y="471222"/>
                </a:lnTo>
                <a:lnTo>
                  <a:pt x="1527417" y="430239"/>
                </a:lnTo>
                <a:lnTo>
                  <a:pt x="1505175" y="390595"/>
                </a:lnTo>
                <a:lnTo>
                  <a:pt x="1480718" y="352373"/>
                </a:lnTo>
                <a:lnTo>
                  <a:pt x="1454129" y="315655"/>
                </a:lnTo>
                <a:lnTo>
                  <a:pt x="1425493" y="280523"/>
                </a:lnTo>
                <a:lnTo>
                  <a:pt x="1394895" y="247060"/>
                </a:lnTo>
                <a:lnTo>
                  <a:pt x="1362418" y="215349"/>
                </a:lnTo>
                <a:lnTo>
                  <a:pt x="1328148" y="185472"/>
                </a:lnTo>
                <a:lnTo>
                  <a:pt x="1292168" y="157511"/>
                </a:lnTo>
                <a:lnTo>
                  <a:pt x="1254563" y="131548"/>
                </a:lnTo>
                <a:lnTo>
                  <a:pt x="1215418" y="107667"/>
                </a:lnTo>
                <a:lnTo>
                  <a:pt x="1174816" y="85950"/>
                </a:lnTo>
                <a:lnTo>
                  <a:pt x="1132843" y="66479"/>
                </a:lnTo>
                <a:lnTo>
                  <a:pt x="1089583" y="49336"/>
                </a:lnTo>
                <a:lnTo>
                  <a:pt x="1045120" y="34605"/>
                </a:lnTo>
                <a:lnTo>
                  <a:pt x="999539" y="22367"/>
                </a:lnTo>
                <a:lnTo>
                  <a:pt x="952924" y="12705"/>
                </a:lnTo>
                <a:lnTo>
                  <a:pt x="905359" y="5701"/>
                </a:lnTo>
                <a:lnTo>
                  <a:pt x="856930" y="1439"/>
                </a:lnTo>
                <a:lnTo>
                  <a:pt x="807719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 sz="1600">
              <a:latin typeface="Aptos Display" panose="020B0004020202020204" pitchFamily="34" charset="0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157273" y="4619153"/>
            <a:ext cx="857250" cy="42925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36220" marR="5080" indent="-224154">
              <a:lnSpc>
                <a:spcPts val="1500"/>
              </a:lnSpc>
              <a:spcBef>
                <a:spcPts val="300"/>
              </a:spcBef>
            </a:pPr>
            <a:r>
              <a:rPr sz="1200" spc="-10" dirty="0">
                <a:solidFill>
                  <a:srgbClr val="498038"/>
                </a:solidFill>
                <a:latin typeface="Aptos Display" panose="020B0004020202020204" pitchFamily="34" charset="0"/>
                <a:cs typeface="Calibri"/>
              </a:rPr>
              <a:t>Confidence Level</a:t>
            </a:r>
            <a:endParaRPr sz="1200" dirty="0">
              <a:latin typeface="Aptos Display" panose="020B0004020202020204" pitchFamily="34" charset="0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093824" y="3129212"/>
            <a:ext cx="2431175" cy="826439"/>
          </a:xfrm>
          <a:custGeom>
            <a:avLst/>
            <a:gdLst/>
            <a:ahLst/>
            <a:cxnLst/>
            <a:rect l="l" t="t" r="r" b="b"/>
            <a:pathLst>
              <a:path w="1978659" h="1259839">
                <a:moveTo>
                  <a:pt x="1978659" y="209931"/>
                </a:moveTo>
                <a:lnTo>
                  <a:pt x="1978659" y="1049909"/>
                </a:lnTo>
                <a:lnTo>
                  <a:pt x="1973116" y="1098047"/>
                </a:lnTo>
                <a:lnTo>
                  <a:pt x="1957323" y="1142235"/>
                </a:lnTo>
                <a:lnTo>
                  <a:pt x="1932543" y="1181214"/>
                </a:lnTo>
                <a:lnTo>
                  <a:pt x="1900034" y="1213723"/>
                </a:lnTo>
                <a:lnTo>
                  <a:pt x="1861055" y="1238504"/>
                </a:lnTo>
                <a:lnTo>
                  <a:pt x="1816867" y="1254296"/>
                </a:lnTo>
                <a:lnTo>
                  <a:pt x="1768728" y="1259840"/>
                </a:lnTo>
                <a:lnTo>
                  <a:pt x="0" y="1259840"/>
                </a:lnTo>
                <a:lnTo>
                  <a:pt x="0" y="0"/>
                </a:lnTo>
                <a:lnTo>
                  <a:pt x="1768728" y="0"/>
                </a:lnTo>
                <a:lnTo>
                  <a:pt x="1816867" y="5543"/>
                </a:lnTo>
                <a:lnTo>
                  <a:pt x="1861055" y="21336"/>
                </a:lnTo>
                <a:lnTo>
                  <a:pt x="1900034" y="46116"/>
                </a:lnTo>
                <a:lnTo>
                  <a:pt x="1932543" y="78625"/>
                </a:lnTo>
                <a:lnTo>
                  <a:pt x="1957323" y="117604"/>
                </a:lnTo>
                <a:lnTo>
                  <a:pt x="1973116" y="161792"/>
                </a:lnTo>
                <a:lnTo>
                  <a:pt x="1978659" y="20993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ptos Display" panose="020B0004020202020204" pitchFamily="34" charset="0"/>
            </a:endParaRPr>
          </a:p>
        </p:txBody>
      </p:sp>
      <p:pic>
        <p:nvPicPr>
          <p:cNvPr id="50" name="object 50"/>
          <p:cNvPicPr/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rcRect l="5065" t="4193" r="3793" b="4665"/>
          <a:stretch/>
        </p:blipFill>
        <p:spPr>
          <a:xfrm>
            <a:off x="821548" y="4170403"/>
            <a:ext cx="2340000" cy="2340000"/>
          </a:xfrm>
          <a:prstGeom prst="ellipse">
            <a:avLst/>
          </a:prstGeom>
          <a:ln>
            <a:noFill/>
          </a:ln>
          <a:effectLst>
            <a:outerShdw blurRad="355600" dist="127000" dir="9000000" sx="104000" sy="104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The mind-heart connection | Women's Wellness">
            <a:extLst>
              <a:ext uri="{FF2B5EF4-FFF2-40B4-BE49-F238E27FC236}">
                <a16:creationId xmlns="" xmlns:a16="http://schemas.microsoft.com/office/drawing/2014/main" id="{50A03586-44F4-DC5E-A467-306940D7F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147" y="5071697"/>
            <a:ext cx="1741111" cy="1305833"/>
          </a:xfrm>
          <a:prstGeom prst="roundRect">
            <a:avLst>
              <a:gd name="adj" fmla="val 4629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7" name="object 47"/>
          <p:cNvSpPr txBox="1"/>
          <p:nvPr/>
        </p:nvSpPr>
        <p:spPr>
          <a:xfrm>
            <a:off x="4554139" y="4948947"/>
            <a:ext cx="1308102" cy="23250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 indent="12700">
              <a:lnSpc>
                <a:spcPts val="1500"/>
              </a:lnSpc>
              <a:spcBef>
                <a:spcPts val="300"/>
              </a:spcBef>
            </a:pPr>
            <a:r>
              <a:rPr sz="1200" spc="-10" dirty="0">
                <a:latin typeface="Aptos Display" panose="020B0004020202020204" pitchFamily="34" charset="0"/>
                <a:cs typeface="Calibri"/>
              </a:rPr>
              <a:t>Positive mindset</a:t>
            </a:r>
            <a:endParaRPr sz="1200" dirty="0">
              <a:latin typeface="Aptos Display" panose="020B0004020202020204" pitchFamily="34" charset="0"/>
              <a:cs typeface="Calibri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="" xmlns:a16="http://schemas.microsoft.com/office/drawing/2014/main" id="{75EA7FC4-ED55-9BD5-41A0-DEC4E0923494}"/>
              </a:ext>
            </a:extLst>
          </p:cNvPr>
          <p:cNvSpPr/>
          <p:nvPr/>
        </p:nvSpPr>
        <p:spPr>
          <a:xfrm>
            <a:off x="3886922" y="2363287"/>
            <a:ext cx="2160000" cy="2160000"/>
          </a:xfrm>
          <a:prstGeom prst="ellipse">
            <a:avLst/>
          </a:prstGeom>
          <a:solidFill>
            <a:srgbClr val="F1F1F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 sz="1600"/>
          </a:p>
        </p:txBody>
      </p:sp>
      <p:pic>
        <p:nvPicPr>
          <p:cNvPr id="61" name="object 6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538281" y="3002107"/>
            <a:ext cx="822960" cy="822960"/>
          </a:xfrm>
          <a:prstGeom prst="rect">
            <a:avLst/>
          </a:prstGeom>
        </p:spPr>
      </p:pic>
      <p:sp>
        <p:nvSpPr>
          <p:cNvPr id="62" name="object 62"/>
          <p:cNvSpPr txBox="1"/>
          <p:nvPr/>
        </p:nvSpPr>
        <p:spPr>
          <a:xfrm>
            <a:off x="4590283" y="2523360"/>
            <a:ext cx="71666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ptos Display" panose="020B0004020202020204" pitchFamily="34" charset="0"/>
                <a:cs typeface="Calibri"/>
              </a:rPr>
              <a:t>Strategy</a:t>
            </a:r>
            <a:r>
              <a:rPr sz="1200" b="1" spc="-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1200" b="1" spc="-50" dirty="0">
                <a:latin typeface="Aptos Display" panose="020B0004020202020204" pitchFamily="34" charset="0"/>
                <a:cs typeface="Calibri"/>
              </a:rPr>
              <a:t>&amp;</a:t>
            </a:r>
            <a:r>
              <a:rPr lang="en-MY" sz="1200" b="1" spc="-50" dirty="0">
                <a:latin typeface="Aptos Display" panose="020B0004020202020204" pitchFamily="34" charset="0"/>
                <a:cs typeface="Calibri"/>
              </a:rPr>
              <a:t> Tactics</a:t>
            </a:r>
            <a:endParaRPr sz="1200" dirty="0">
              <a:latin typeface="Aptos Display" panose="020B0004020202020204" pitchFamily="34" charset="0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385130" y="3055937"/>
            <a:ext cx="56324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1200" b="1" spc="40" dirty="0">
                <a:latin typeface="Aptos Display" panose="020B0004020202020204" pitchFamily="34" charset="0"/>
                <a:cs typeface="Calibri"/>
              </a:rPr>
              <a:t>Skills </a:t>
            </a:r>
            <a:r>
              <a:rPr sz="1200" b="1" spc="-50" dirty="0">
                <a:latin typeface="Aptos Display" panose="020B0004020202020204" pitchFamily="34" charset="0"/>
                <a:cs typeface="Calibri"/>
              </a:rPr>
              <a:t>&amp; </a:t>
            </a:r>
            <a:r>
              <a:rPr sz="1200" b="1" spc="-10" dirty="0">
                <a:latin typeface="Aptos Display" panose="020B0004020202020204" pitchFamily="34" charset="0"/>
                <a:cs typeface="Calibri"/>
              </a:rPr>
              <a:t>Tactics</a:t>
            </a:r>
            <a:endParaRPr sz="1200" dirty="0">
              <a:latin typeface="Aptos Display" panose="020B0004020202020204" pitchFamily="34" charset="0"/>
              <a:cs typeface="Calibri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4F179610-6C1D-A702-1FE1-0B2902A03341}"/>
              </a:ext>
            </a:extLst>
          </p:cNvPr>
          <p:cNvSpPr txBox="1"/>
          <p:nvPr/>
        </p:nvSpPr>
        <p:spPr>
          <a:xfrm>
            <a:off x="4521077" y="3977693"/>
            <a:ext cx="73507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kern="0"/>
            </a:defPPr>
            <a:lvl1pPr marL="12700" marR="5080" indent="-635" algn="ctr">
              <a:lnSpc>
                <a:spcPct val="100000"/>
              </a:lnSpc>
              <a:spcBef>
                <a:spcPts val="100"/>
              </a:spcBef>
              <a:defRPr sz="1400" b="1" spc="40">
                <a:latin typeface="Aptos Display" panose="020B0004020202020204" pitchFamily="34" charset="0"/>
                <a:cs typeface="Calibri"/>
              </a:defRPr>
            </a:lvl1pPr>
          </a:lstStyle>
          <a:p>
            <a:r>
              <a:rPr lang="en-MY" sz="1200" dirty="0"/>
              <a:t>In the Zone</a:t>
            </a:r>
          </a:p>
        </p:txBody>
      </p:sp>
      <p:sp>
        <p:nvSpPr>
          <p:cNvPr id="57" name="object 57"/>
          <p:cNvSpPr txBox="1"/>
          <p:nvPr/>
        </p:nvSpPr>
        <p:spPr>
          <a:xfrm>
            <a:off x="4002405" y="3206233"/>
            <a:ext cx="480059" cy="42925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5400" marR="5080" indent="-12700">
              <a:lnSpc>
                <a:spcPts val="1500"/>
              </a:lnSpc>
              <a:spcBef>
                <a:spcPts val="300"/>
              </a:spcBef>
            </a:pPr>
            <a:r>
              <a:rPr sz="1200" b="1" spc="-20" dirty="0">
                <a:latin typeface="Aptos Display" panose="020B0004020202020204" pitchFamily="34" charset="0"/>
                <a:cs typeface="Calibri"/>
              </a:rPr>
              <a:t>Game </a:t>
            </a:r>
            <a:r>
              <a:rPr sz="1200" b="1" spc="-10" dirty="0">
                <a:latin typeface="Aptos Display" panose="020B0004020202020204" pitchFamily="34" charset="0"/>
                <a:cs typeface="Calibri"/>
              </a:rPr>
              <a:t>Rules</a:t>
            </a:r>
            <a:endParaRPr sz="1200" dirty="0">
              <a:latin typeface="Aptos Display" panose="020B0004020202020204" pitchFamily="34" charset="0"/>
              <a:cs typeface="Calibri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="" xmlns:a16="http://schemas.microsoft.com/office/drawing/2014/main" id="{A15DD660-08A4-2E44-5F07-E82A6BC90DAE}"/>
              </a:ext>
            </a:extLst>
          </p:cNvPr>
          <p:cNvSpPr txBox="1"/>
          <p:nvPr/>
        </p:nvSpPr>
        <p:spPr>
          <a:xfrm>
            <a:off x="6061597" y="1985306"/>
            <a:ext cx="1338635" cy="1042442"/>
          </a:xfrm>
          <a:prstGeom prst="ellipse">
            <a:avLst/>
          </a:prstGeom>
          <a:noFill/>
          <a:effectLst>
            <a:softEdge rad="63500"/>
          </a:effectLst>
        </p:spPr>
        <p:txBody>
          <a:bodyPr wrap="square" lIns="0" tIns="0" rIns="0" bIns="0" anchor="ctr" anchorCtr="0">
            <a:normAutofit/>
          </a:bodyPr>
          <a:lstStyle/>
          <a:p>
            <a:pPr algn="ctr"/>
            <a:r>
              <a:rPr lang="en-MY" sz="1200" dirty="0">
                <a:solidFill>
                  <a:srgbClr val="4471C4"/>
                </a:solidFill>
                <a:latin typeface="Aptos Display" panose="020B0004020202020204" pitchFamily="34" charset="0"/>
              </a:rPr>
              <a:t>Competent Phases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="" xmlns:a16="http://schemas.microsoft.com/office/drawing/2014/main" id="{EB5A66A3-30AA-F6EC-5509-600CBAB86650}"/>
              </a:ext>
            </a:extLst>
          </p:cNvPr>
          <p:cNvGrpSpPr/>
          <p:nvPr/>
        </p:nvGrpSpPr>
        <p:grpSpPr>
          <a:xfrm>
            <a:off x="7253630" y="533400"/>
            <a:ext cx="2195170" cy="2362723"/>
            <a:chOff x="7087260" y="242047"/>
            <a:chExt cx="2195170" cy="2362723"/>
          </a:xfrm>
        </p:grpSpPr>
        <p:pic>
          <p:nvPicPr>
            <p:cNvPr id="70" name="object 7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606030" y="2170429"/>
              <a:ext cx="1541779" cy="256539"/>
            </a:xfrm>
            <a:prstGeom prst="rect">
              <a:avLst/>
            </a:prstGeom>
          </p:spPr>
        </p:pic>
        <p:sp>
          <p:nvSpPr>
            <p:cNvPr id="71" name="object 71"/>
            <p:cNvSpPr txBox="1"/>
            <p:nvPr/>
          </p:nvSpPr>
          <p:spPr>
            <a:xfrm>
              <a:off x="8474075" y="2214245"/>
              <a:ext cx="558165" cy="1359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b="1" spc="-10" dirty="0">
                  <a:solidFill>
                    <a:srgbClr val="FFFFFF"/>
                  </a:solidFill>
                  <a:latin typeface="+mn-lt"/>
                  <a:cs typeface="Calibri"/>
                </a:rPr>
                <a:t>COMPETENT</a:t>
              </a:r>
              <a:endParaRPr sz="800" dirty="0">
                <a:latin typeface="+mn-lt"/>
                <a:cs typeface="Calibri"/>
              </a:endParaRPr>
            </a:p>
          </p:txBody>
        </p:sp>
        <p:sp>
          <p:nvSpPr>
            <p:cNvPr id="72" name="object 72"/>
            <p:cNvSpPr txBox="1"/>
            <p:nvPr/>
          </p:nvSpPr>
          <p:spPr>
            <a:xfrm>
              <a:off x="7693279" y="2214245"/>
              <a:ext cx="652145" cy="1359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b="1" spc="-10" dirty="0">
                  <a:solidFill>
                    <a:srgbClr val="FFFFFF"/>
                  </a:solidFill>
                  <a:latin typeface="+mn-lt"/>
                  <a:cs typeface="Calibri"/>
                </a:rPr>
                <a:t>INCOMPETENT</a:t>
              </a:r>
              <a:endParaRPr sz="800" dirty="0">
                <a:latin typeface="+mn-lt"/>
                <a:cs typeface="Calibri"/>
              </a:endParaRPr>
            </a:p>
          </p:txBody>
        </p:sp>
        <p:sp>
          <p:nvSpPr>
            <p:cNvPr id="74" name="object 74"/>
            <p:cNvSpPr/>
            <p:nvPr/>
          </p:nvSpPr>
          <p:spPr>
            <a:xfrm>
              <a:off x="8980170" y="2302509"/>
              <a:ext cx="302260" cy="302260"/>
            </a:xfrm>
            <a:custGeom>
              <a:avLst/>
              <a:gdLst/>
              <a:ahLst/>
              <a:cxnLst/>
              <a:rect l="l" t="t" r="r" b="b"/>
              <a:pathLst>
                <a:path w="302259" h="302260">
                  <a:moveTo>
                    <a:pt x="302260" y="99060"/>
                  </a:moveTo>
                  <a:lnTo>
                    <a:pt x="203073" y="99060"/>
                  </a:lnTo>
                  <a:lnTo>
                    <a:pt x="203073" y="0"/>
                  </a:lnTo>
                  <a:lnTo>
                    <a:pt x="99187" y="0"/>
                  </a:lnTo>
                  <a:lnTo>
                    <a:pt x="99187" y="99060"/>
                  </a:lnTo>
                  <a:lnTo>
                    <a:pt x="0" y="99060"/>
                  </a:lnTo>
                  <a:lnTo>
                    <a:pt x="0" y="203200"/>
                  </a:lnTo>
                  <a:lnTo>
                    <a:pt x="99187" y="203200"/>
                  </a:lnTo>
                  <a:lnTo>
                    <a:pt x="99187" y="302260"/>
                  </a:lnTo>
                  <a:lnTo>
                    <a:pt x="203073" y="302260"/>
                  </a:lnTo>
                  <a:lnTo>
                    <a:pt x="203073" y="203200"/>
                  </a:lnTo>
                  <a:lnTo>
                    <a:pt x="302260" y="203200"/>
                  </a:lnTo>
                  <a:lnTo>
                    <a:pt x="302260" y="9906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>
                <a:latin typeface="Aptos Display" panose="020B0004020202020204" pitchFamily="34" charset="0"/>
              </a:endParaRPr>
            </a:p>
          </p:txBody>
        </p:sp>
        <p:sp>
          <p:nvSpPr>
            <p:cNvPr id="75" name="object 75"/>
            <p:cNvSpPr/>
            <p:nvPr/>
          </p:nvSpPr>
          <p:spPr>
            <a:xfrm>
              <a:off x="7509509" y="2302510"/>
              <a:ext cx="1772920" cy="302260"/>
            </a:xfrm>
            <a:custGeom>
              <a:avLst/>
              <a:gdLst/>
              <a:ahLst/>
              <a:cxnLst/>
              <a:rect l="l" t="t" r="r" b="b"/>
              <a:pathLst>
                <a:path w="1772920" h="302260">
                  <a:moveTo>
                    <a:pt x="1470660" y="99187"/>
                  </a:moveTo>
                  <a:lnTo>
                    <a:pt x="1569847" y="99187"/>
                  </a:lnTo>
                  <a:lnTo>
                    <a:pt x="1569847" y="0"/>
                  </a:lnTo>
                  <a:lnTo>
                    <a:pt x="1673733" y="0"/>
                  </a:lnTo>
                  <a:lnTo>
                    <a:pt x="1673733" y="99187"/>
                  </a:lnTo>
                  <a:lnTo>
                    <a:pt x="1772920" y="99187"/>
                  </a:lnTo>
                  <a:lnTo>
                    <a:pt x="1772920" y="203073"/>
                  </a:lnTo>
                  <a:lnTo>
                    <a:pt x="1673733" y="203073"/>
                  </a:lnTo>
                  <a:lnTo>
                    <a:pt x="1673733" y="302260"/>
                  </a:lnTo>
                  <a:lnTo>
                    <a:pt x="1569847" y="302260"/>
                  </a:lnTo>
                  <a:lnTo>
                    <a:pt x="1569847" y="203073"/>
                  </a:lnTo>
                  <a:lnTo>
                    <a:pt x="1470660" y="203073"/>
                  </a:lnTo>
                  <a:lnTo>
                    <a:pt x="1470660" y="99187"/>
                  </a:lnTo>
                  <a:close/>
                </a:path>
                <a:path w="1772920" h="302260">
                  <a:moveTo>
                    <a:pt x="0" y="185419"/>
                  </a:moveTo>
                  <a:lnTo>
                    <a:pt x="284479" y="185419"/>
                  </a:lnTo>
                  <a:lnTo>
                    <a:pt x="284479" y="88899"/>
                  </a:lnTo>
                  <a:lnTo>
                    <a:pt x="0" y="88899"/>
                  </a:lnTo>
                  <a:lnTo>
                    <a:pt x="0" y="18541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ptos Display" panose="020B0004020202020204" pitchFamily="34" charset="0"/>
              </a:endParaRPr>
            </a:p>
          </p:txBody>
        </p:sp>
        <p:sp>
          <p:nvSpPr>
            <p:cNvPr id="77" name="object 77"/>
            <p:cNvSpPr/>
            <p:nvPr/>
          </p:nvSpPr>
          <p:spPr>
            <a:xfrm>
              <a:off x="7505787" y="2399162"/>
              <a:ext cx="284480" cy="96520"/>
            </a:xfrm>
            <a:custGeom>
              <a:avLst/>
              <a:gdLst/>
              <a:ahLst/>
              <a:cxnLst/>
              <a:rect l="l" t="t" r="r" b="b"/>
              <a:pathLst>
                <a:path w="284479" h="96519">
                  <a:moveTo>
                    <a:pt x="284479" y="0"/>
                  </a:moveTo>
                  <a:lnTo>
                    <a:pt x="0" y="0"/>
                  </a:lnTo>
                  <a:lnTo>
                    <a:pt x="0" y="96520"/>
                  </a:lnTo>
                  <a:lnTo>
                    <a:pt x="284479" y="96520"/>
                  </a:lnTo>
                  <a:lnTo>
                    <a:pt x="284479" y="0"/>
                  </a:lnTo>
                  <a:close/>
                </a:path>
              </a:pathLst>
            </a:custGeom>
            <a:solidFill>
              <a:srgbClr val="CF4543"/>
            </a:solidFill>
          </p:spPr>
          <p:txBody>
            <a:bodyPr wrap="square" lIns="0" tIns="0" rIns="0" bIns="0" rtlCol="0"/>
            <a:lstStyle/>
            <a:p>
              <a:endParaRPr>
                <a:latin typeface="Aptos Display" panose="020B0004020202020204" pitchFamily="34" charset="0"/>
              </a:endParaRPr>
            </a:p>
          </p:txBody>
        </p:sp>
        <p:pic>
          <p:nvPicPr>
            <p:cNvPr id="78" name="object 7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087260" y="242047"/>
              <a:ext cx="970279" cy="2156459"/>
            </a:xfrm>
            <a:prstGeom prst="rect">
              <a:avLst/>
            </a:prstGeom>
          </p:spPr>
        </p:pic>
      </p:grpSp>
      <p:cxnSp>
        <p:nvCxnSpPr>
          <p:cNvPr id="97" name="Straight Connector 96">
            <a:extLst>
              <a:ext uri="{FF2B5EF4-FFF2-40B4-BE49-F238E27FC236}">
                <a16:creationId xmlns="" xmlns:a16="http://schemas.microsoft.com/office/drawing/2014/main" id="{3CACBC4C-2090-B12F-ABF1-3606C8C8E430}"/>
              </a:ext>
            </a:extLst>
          </p:cNvPr>
          <p:cNvCxnSpPr>
            <a:cxnSpLocks/>
          </p:cNvCxnSpPr>
          <p:nvPr/>
        </p:nvCxnSpPr>
        <p:spPr>
          <a:xfrm flipV="1">
            <a:off x="5291170" y="1353739"/>
            <a:ext cx="1965773" cy="18174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D8F4F31F-26BB-5F92-DFE8-38E5D7BE631D}"/>
              </a:ext>
            </a:extLst>
          </p:cNvPr>
          <p:cNvSpPr txBox="1"/>
          <p:nvPr/>
        </p:nvSpPr>
        <p:spPr>
          <a:xfrm>
            <a:off x="6361945" y="2895600"/>
            <a:ext cx="1197441" cy="1304969"/>
          </a:xfrm>
          <a:prstGeom prst="ellipse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 lIns="0" tIns="0" rIns="0" bIns="0" anchor="ctr" anchorCtr="0">
            <a:normAutofit/>
          </a:bodyPr>
          <a:lstStyle/>
          <a:p>
            <a:pPr algn="ctr"/>
            <a:r>
              <a:rPr lang="en-MY" sz="1400" dirty="0">
                <a:solidFill>
                  <a:schemeClr val="tx1"/>
                </a:solidFill>
                <a:latin typeface="Aptos Display" panose="020B0004020202020204" pitchFamily="34" charset="0"/>
              </a:rPr>
              <a:t>Mistake </a:t>
            </a:r>
          </a:p>
          <a:p>
            <a:pPr algn="ctr"/>
            <a:r>
              <a:rPr lang="en-MY" sz="1400" dirty="0">
                <a:solidFill>
                  <a:schemeClr val="tx1"/>
                </a:solidFill>
                <a:latin typeface="Aptos Display" panose="020B0004020202020204" pitchFamily="34" charset="0"/>
              </a:rPr>
              <a:t>vs Weakness</a:t>
            </a:r>
          </a:p>
        </p:txBody>
      </p:sp>
      <p:sp>
        <p:nvSpPr>
          <p:cNvPr id="55" name="object 55"/>
          <p:cNvSpPr/>
          <p:nvPr/>
        </p:nvSpPr>
        <p:spPr>
          <a:xfrm>
            <a:off x="7093825" y="3544331"/>
            <a:ext cx="2437738" cy="45719"/>
          </a:xfrm>
          <a:custGeom>
            <a:avLst/>
            <a:gdLst/>
            <a:ahLst/>
            <a:cxnLst/>
            <a:rect l="l" t="t" r="r" b="b"/>
            <a:pathLst>
              <a:path w="1982470">
                <a:moveTo>
                  <a:pt x="1982343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>
              <a:latin typeface="Aptos Display" panose="020B0004020202020204" pitchFamily="34" charset="0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="" xmlns:a16="http://schemas.microsoft.com/office/drawing/2014/main" id="{80EAA640-9D6F-301F-02B5-7BF4F7C4B135}"/>
              </a:ext>
            </a:extLst>
          </p:cNvPr>
          <p:cNvCxnSpPr>
            <a:cxnSpLocks/>
          </p:cNvCxnSpPr>
          <p:nvPr/>
        </p:nvCxnSpPr>
        <p:spPr>
          <a:xfrm flipH="1">
            <a:off x="2952869" y="3687345"/>
            <a:ext cx="1678779" cy="9779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="" xmlns:a16="http://schemas.microsoft.com/office/drawing/2014/main" id="{F27B6072-8B8D-A964-30E3-612D81379460}"/>
              </a:ext>
            </a:extLst>
          </p:cNvPr>
          <p:cNvCxnSpPr>
            <a:cxnSpLocks/>
            <a:endCxn id="1070" idx="2"/>
          </p:cNvCxnSpPr>
          <p:nvPr/>
        </p:nvCxnSpPr>
        <p:spPr>
          <a:xfrm flipH="1" flipV="1">
            <a:off x="3455575" y="1893916"/>
            <a:ext cx="1165547" cy="12484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4" name="Straight Connector 1033">
            <a:extLst>
              <a:ext uri="{FF2B5EF4-FFF2-40B4-BE49-F238E27FC236}">
                <a16:creationId xmlns="" xmlns:a16="http://schemas.microsoft.com/office/drawing/2014/main" id="{FCA470A2-446E-28E8-9930-6A1B51AB5F72}"/>
              </a:ext>
            </a:extLst>
          </p:cNvPr>
          <p:cNvCxnSpPr>
            <a:cxnSpLocks/>
          </p:cNvCxnSpPr>
          <p:nvPr/>
        </p:nvCxnSpPr>
        <p:spPr>
          <a:xfrm>
            <a:off x="2916149" y="2790525"/>
            <a:ext cx="1012239" cy="3683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7" name="Straight Connector 1036">
            <a:extLst>
              <a:ext uri="{FF2B5EF4-FFF2-40B4-BE49-F238E27FC236}">
                <a16:creationId xmlns="" xmlns:a16="http://schemas.microsoft.com/office/drawing/2014/main" id="{5D6F7DE4-7CB5-4CF8-8C0C-4E665DF72734}"/>
              </a:ext>
            </a:extLst>
          </p:cNvPr>
          <p:cNvCxnSpPr>
            <a:cxnSpLocks/>
          </p:cNvCxnSpPr>
          <p:nvPr/>
        </p:nvCxnSpPr>
        <p:spPr>
          <a:xfrm flipV="1">
            <a:off x="2798507" y="3618895"/>
            <a:ext cx="1104369" cy="63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3" name="TextBox 1042">
            <a:extLst>
              <a:ext uri="{FF2B5EF4-FFF2-40B4-BE49-F238E27FC236}">
                <a16:creationId xmlns="" xmlns:a16="http://schemas.microsoft.com/office/drawing/2014/main" id="{BF1B569D-F1E3-5E68-E840-4E3222EBE708}"/>
              </a:ext>
            </a:extLst>
          </p:cNvPr>
          <p:cNvSpPr txBox="1"/>
          <p:nvPr/>
        </p:nvSpPr>
        <p:spPr>
          <a:xfrm>
            <a:off x="2843906" y="3714761"/>
            <a:ext cx="9251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200" dirty="0">
                <a:latin typeface="Aptos Display" panose="020B0004020202020204" pitchFamily="34" charset="0"/>
              </a:rPr>
              <a:t>Referee / Umpire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="" xmlns:a16="http://schemas.microsoft.com/office/drawing/2014/main" id="{1854B8D7-6474-ADBE-7948-EE6E2C6F49F0}"/>
              </a:ext>
            </a:extLst>
          </p:cNvPr>
          <p:cNvSpPr txBox="1"/>
          <p:nvPr/>
        </p:nvSpPr>
        <p:spPr>
          <a:xfrm>
            <a:off x="5552981" y="3991557"/>
            <a:ext cx="1415274" cy="798281"/>
          </a:xfrm>
          <a:prstGeom prst="ellipse">
            <a:avLst/>
          </a:prstGeom>
          <a:noFill/>
          <a:effectLst>
            <a:softEdge rad="127000"/>
          </a:effectLst>
        </p:spPr>
        <p:txBody>
          <a:bodyPr wrap="square" anchor="ctr" anchorCtr="0">
            <a:normAutofit/>
          </a:bodyPr>
          <a:lstStyle/>
          <a:p>
            <a:pPr algn="ctr"/>
            <a:r>
              <a:rPr lang="en-MY" sz="1200" dirty="0">
                <a:solidFill>
                  <a:srgbClr val="D17C42"/>
                </a:solidFill>
                <a:latin typeface="Aptos Display" panose="020B0004020202020204" pitchFamily="34" charset="0"/>
              </a:rPr>
              <a:t>Individual Skills</a:t>
            </a:r>
          </a:p>
        </p:txBody>
      </p:sp>
      <p:graphicFrame>
        <p:nvGraphicFramePr>
          <p:cNvPr id="79" name="Table 78">
            <a:extLst>
              <a:ext uri="{FF2B5EF4-FFF2-40B4-BE49-F238E27FC236}">
                <a16:creationId xmlns="" xmlns:a16="http://schemas.microsoft.com/office/drawing/2014/main" id="{1EA92ECA-A98A-7627-EBD1-7D1B2BEFB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906268"/>
              </p:ext>
            </p:extLst>
          </p:nvPr>
        </p:nvGraphicFramePr>
        <p:xfrm>
          <a:off x="6590080" y="4397819"/>
          <a:ext cx="2934920" cy="1683132"/>
        </p:xfrm>
        <a:graphic>
          <a:graphicData uri="http://schemas.openxmlformats.org/drawingml/2006/table">
            <a:tbl>
              <a:tblPr bandRow="1">
                <a:tableStyleId>{912C8C85-51F0-491E-9774-3900AFEF0FD7}</a:tableStyleId>
              </a:tblPr>
              <a:tblGrid>
                <a:gridCol w="1487120">
                  <a:extLst>
                    <a:ext uri="{9D8B030D-6E8A-4147-A177-3AD203B41FA5}">
                      <a16:colId xmlns="" xmlns:a16="http://schemas.microsoft.com/office/drawing/2014/main" val="2387575604"/>
                    </a:ext>
                  </a:extLst>
                </a:gridCol>
                <a:gridCol w="1447800">
                  <a:extLst>
                    <a:ext uri="{9D8B030D-6E8A-4147-A177-3AD203B41FA5}">
                      <a16:colId xmlns="" xmlns:a16="http://schemas.microsoft.com/office/drawing/2014/main" val="1918605244"/>
                    </a:ext>
                  </a:extLst>
                </a:gridCol>
              </a:tblGrid>
              <a:tr h="280522">
                <a:tc>
                  <a:txBody>
                    <a:bodyPr/>
                    <a:lstStyle/>
                    <a:p>
                      <a:pPr algn="l"/>
                      <a:r>
                        <a:rPr lang="en-MY" sz="1100" dirty="0">
                          <a:solidFill>
                            <a:srgbClr val="C55A11"/>
                          </a:solidFill>
                          <a:latin typeface="Aptos Display" panose="020B0004020202020204" pitchFamily="34" charset="0"/>
                        </a:rPr>
                        <a:t>Catching</a:t>
                      </a:r>
                    </a:p>
                  </a:txBody>
                  <a:tcPr marL="108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MY" sz="1100" dirty="0">
                        <a:latin typeface="Aptos Display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8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69511601"/>
                  </a:ext>
                </a:extLst>
              </a:tr>
              <a:tr h="280522">
                <a:tc>
                  <a:txBody>
                    <a:bodyPr/>
                    <a:lstStyle/>
                    <a:p>
                      <a:pPr algn="l"/>
                      <a:r>
                        <a:rPr lang="en-MY" sz="1100" dirty="0">
                          <a:solidFill>
                            <a:srgbClr val="C55A11"/>
                          </a:solidFill>
                          <a:latin typeface="Aptos Display" panose="020B0004020202020204" pitchFamily="34" charset="0"/>
                        </a:rPr>
                        <a:t>Shooting</a:t>
                      </a:r>
                    </a:p>
                  </a:txBody>
                  <a:tcPr marL="108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MY" sz="1100" dirty="0">
                        <a:latin typeface="Aptos Display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18251971"/>
                  </a:ext>
                </a:extLst>
              </a:tr>
              <a:tr h="280522">
                <a:tc>
                  <a:txBody>
                    <a:bodyPr/>
                    <a:lstStyle/>
                    <a:p>
                      <a:pPr algn="l"/>
                      <a:r>
                        <a:rPr lang="en-MY" sz="1100" dirty="0">
                          <a:solidFill>
                            <a:srgbClr val="C55A11"/>
                          </a:solidFill>
                          <a:latin typeface="Aptos Display" panose="020B0004020202020204" pitchFamily="34" charset="0"/>
                        </a:rPr>
                        <a:t>Passing</a:t>
                      </a:r>
                    </a:p>
                  </a:txBody>
                  <a:tcPr marL="108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MY" sz="1100" dirty="0">
                        <a:latin typeface="Aptos Display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8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06344945"/>
                  </a:ext>
                </a:extLst>
              </a:tr>
              <a:tr h="280522">
                <a:tc>
                  <a:txBody>
                    <a:bodyPr/>
                    <a:lstStyle/>
                    <a:p>
                      <a:pPr algn="l"/>
                      <a:r>
                        <a:rPr lang="en-MY" sz="1100" dirty="0">
                          <a:solidFill>
                            <a:srgbClr val="C55A11"/>
                          </a:solidFill>
                          <a:latin typeface="Aptos Display" panose="020B0004020202020204" pitchFamily="34" charset="0"/>
                        </a:rPr>
                        <a:t>Footwork</a:t>
                      </a:r>
                    </a:p>
                  </a:txBody>
                  <a:tcPr marL="108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MY" sz="1100" dirty="0">
                        <a:latin typeface="Aptos Display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02610905"/>
                  </a:ext>
                </a:extLst>
              </a:tr>
              <a:tr h="280522">
                <a:tc>
                  <a:txBody>
                    <a:bodyPr/>
                    <a:lstStyle/>
                    <a:p>
                      <a:pPr algn="l"/>
                      <a:r>
                        <a:rPr lang="en-MY" sz="1100" dirty="0">
                          <a:solidFill>
                            <a:srgbClr val="C55A11"/>
                          </a:solidFill>
                          <a:latin typeface="Aptos Display" panose="020B0004020202020204" pitchFamily="34" charset="0"/>
                        </a:rPr>
                        <a:t>Marking</a:t>
                      </a:r>
                    </a:p>
                  </a:txBody>
                  <a:tcPr marL="108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MY" sz="1100" dirty="0">
                        <a:latin typeface="Aptos Display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8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79165775"/>
                  </a:ext>
                </a:extLst>
              </a:tr>
              <a:tr h="280522">
                <a:tc>
                  <a:txBody>
                    <a:bodyPr/>
                    <a:lstStyle/>
                    <a:p>
                      <a:pPr algn="l"/>
                      <a:r>
                        <a:rPr lang="en-MY" sz="1100" dirty="0">
                          <a:solidFill>
                            <a:srgbClr val="C55A11"/>
                          </a:solidFill>
                          <a:latin typeface="Aptos Display" panose="020B0004020202020204" pitchFamily="34" charset="0"/>
                        </a:rPr>
                        <a:t>Dodging</a:t>
                      </a:r>
                    </a:p>
                  </a:txBody>
                  <a:tcPr marL="108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MY" sz="1100" dirty="0">
                        <a:latin typeface="Aptos Display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51396852"/>
                  </a:ext>
                </a:extLst>
              </a:tr>
            </a:tbl>
          </a:graphicData>
        </a:graphic>
      </p:graphicFrame>
      <p:cxnSp>
        <p:nvCxnSpPr>
          <p:cNvPr id="89" name="Straight Connector 88">
            <a:extLst>
              <a:ext uri="{FF2B5EF4-FFF2-40B4-BE49-F238E27FC236}">
                <a16:creationId xmlns="" xmlns:a16="http://schemas.microsoft.com/office/drawing/2014/main" id="{4490F0EA-DAFB-D5EB-9D7A-FA2A8AB7025E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5999609" y="3742705"/>
            <a:ext cx="2057931" cy="6551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="" xmlns:a16="http://schemas.microsoft.com/office/drawing/2014/main" id="{ACA3B0E0-B567-8BDC-9C10-428B53C7B900}"/>
              </a:ext>
            </a:extLst>
          </p:cNvPr>
          <p:cNvCxnSpPr>
            <a:cxnSpLocks/>
          </p:cNvCxnSpPr>
          <p:nvPr/>
        </p:nvCxnSpPr>
        <p:spPr>
          <a:xfrm>
            <a:off x="6046922" y="5172421"/>
            <a:ext cx="557675" cy="904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0" name="TextBox 1069">
            <a:extLst>
              <a:ext uri="{FF2B5EF4-FFF2-40B4-BE49-F238E27FC236}">
                <a16:creationId xmlns="" xmlns:a16="http://schemas.microsoft.com/office/drawing/2014/main" id="{FC25C524-9637-D684-CDEA-037CAC4EC7CC}"/>
              </a:ext>
            </a:extLst>
          </p:cNvPr>
          <p:cNvSpPr txBox="1"/>
          <p:nvPr/>
        </p:nvSpPr>
        <p:spPr>
          <a:xfrm>
            <a:off x="3455575" y="1463264"/>
            <a:ext cx="1577325" cy="861304"/>
          </a:xfrm>
          <a:prstGeom prst="ellipse">
            <a:avLst/>
          </a:prstGeom>
          <a:noFill/>
          <a:effectLst>
            <a:softEdge rad="63500"/>
          </a:effectLst>
        </p:spPr>
        <p:txBody>
          <a:bodyPr wrap="square" lIns="0" tIns="0" rIns="0" bIns="0" anchor="ctr" anchorCtr="0">
            <a:normAutofit/>
          </a:bodyPr>
          <a:lstStyle/>
          <a:p>
            <a:pPr algn="ctr"/>
            <a:r>
              <a:rPr lang="en-MY" sz="1200" dirty="0">
                <a:solidFill>
                  <a:schemeClr val="tx1"/>
                </a:solidFill>
                <a:latin typeface="Aptos Display" panose="020B0004020202020204" pitchFamily="34" charset="0"/>
              </a:rPr>
              <a:t>Definition</a:t>
            </a:r>
          </a:p>
        </p:txBody>
      </p:sp>
      <p:cxnSp>
        <p:nvCxnSpPr>
          <p:cNvPr id="1078" name="Straight Connector 1077">
            <a:extLst>
              <a:ext uri="{FF2B5EF4-FFF2-40B4-BE49-F238E27FC236}">
                <a16:creationId xmlns="" xmlns:a16="http://schemas.microsoft.com/office/drawing/2014/main" id="{D5C93355-E0E1-15AB-5FD3-800D5C1C3C18}"/>
              </a:ext>
            </a:extLst>
          </p:cNvPr>
          <p:cNvCxnSpPr>
            <a:cxnSpLocks/>
          </p:cNvCxnSpPr>
          <p:nvPr/>
        </p:nvCxnSpPr>
        <p:spPr>
          <a:xfrm>
            <a:off x="5151014" y="3777520"/>
            <a:ext cx="383164" cy="6131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="" xmlns:a16="http://schemas.microsoft.com/office/drawing/2014/main" id="{D9A18D5F-FA46-467F-7930-D70B985AEE49}"/>
              </a:ext>
            </a:extLst>
          </p:cNvPr>
          <p:cNvCxnSpPr>
            <a:cxnSpLocks/>
          </p:cNvCxnSpPr>
          <p:nvPr/>
        </p:nvCxnSpPr>
        <p:spPr>
          <a:xfrm flipV="1">
            <a:off x="5955537" y="2847441"/>
            <a:ext cx="2528241" cy="171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="" xmlns:a16="http://schemas.microsoft.com/office/drawing/2014/main" id="{565CF67B-78E9-5E96-0785-95A72351409F}"/>
              </a:ext>
            </a:extLst>
          </p:cNvPr>
          <p:cNvSpPr/>
          <p:nvPr/>
        </p:nvSpPr>
        <p:spPr>
          <a:xfrm>
            <a:off x="4419600" y="2209800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50" b="1" dirty="0">
                <a:latin typeface="Aptos Display" panose="020B0004020202020204" pitchFamily="34" charset="0"/>
              </a:rPr>
              <a:t>M</a:t>
            </a:r>
            <a:endParaRPr lang="en-MY" sz="1600" b="1" dirty="0">
              <a:latin typeface="Aptos Display" panose="020B0004020202020204" pitchFamily="34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="" xmlns:a16="http://schemas.microsoft.com/office/drawing/2014/main" id="{43745D4E-BEE4-FA14-588E-CE877424639D}"/>
              </a:ext>
            </a:extLst>
          </p:cNvPr>
          <p:cNvSpPr/>
          <p:nvPr/>
        </p:nvSpPr>
        <p:spPr>
          <a:xfrm>
            <a:off x="5905337" y="2702186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50" b="1" dirty="0">
                <a:latin typeface="Aptos Display" panose="020B0004020202020204" pitchFamily="34" charset="0"/>
              </a:rPr>
              <a:t>U</a:t>
            </a:r>
            <a:endParaRPr lang="en-MY" sz="1600" b="1" dirty="0">
              <a:latin typeface="Aptos Display" panose="020B0004020202020204" pitchFamily="34" charset="0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="" xmlns:a16="http://schemas.microsoft.com/office/drawing/2014/main" id="{E199581C-47AA-A928-69EF-E790578B98B5}"/>
              </a:ext>
            </a:extLst>
          </p:cNvPr>
          <p:cNvSpPr/>
          <p:nvPr/>
        </p:nvSpPr>
        <p:spPr>
          <a:xfrm>
            <a:off x="5325451" y="2220052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50" b="1" dirty="0">
                <a:latin typeface="Aptos Display" panose="020B0004020202020204" pitchFamily="34" charset="0"/>
              </a:rPr>
              <a:t>A</a:t>
            </a:r>
            <a:endParaRPr lang="en-MY" sz="1600" b="1" dirty="0">
              <a:latin typeface="Aptos Display" panose="020B0004020202020204" pitchFamily="34" charset="0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="" xmlns:a16="http://schemas.microsoft.com/office/drawing/2014/main" id="{B04E7350-3452-E759-EB08-91FBA3127FA7}"/>
              </a:ext>
            </a:extLst>
          </p:cNvPr>
          <p:cNvSpPr/>
          <p:nvPr/>
        </p:nvSpPr>
        <p:spPr>
          <a:xfrm>
            <a:off x="3802875" y="2743200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50" b="1" dirty="0">
                <a:latin typeface="Aptos Display" panose="020B0004020202020204" pitchFamily="34" charset="0"/>
              </a:rPr>
              <a:t>A</a:t>
            </a:r>
            <a:endParaRPr lang="en-MY" sz="1600" b="1" dirty="0">
              <a:latin typeface="Aptos Display" panose="020B0004020202020204" pitchFamily="34" charset="0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="" xmlns:a16="http://schemas.microsoft.com/office/drawing/2014/main" id="{AFAB1E73-2F24-3BD2-5FFA-1D68016D808E}"/>
              </a:ext>
            </a:extLst>
          </p:cNvPr>
          <p:cNvSpPr/>
          <p:nvPr/>
        </p:nvSpPr>
        <p:spPr>
          <a:xfrm>
            <a:off x="3691156" y="3777187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50" b="1" dirty="0">
                <a:latin typeface="Aptos Display" panose="020B0004020202020204" pitchFamily="34" charset="0"/>
              </a:rPr>
              <a:t>A</a:t>
            </a:r>
            <a:endParaRPr lang="en-MY" sz="1600" b="1" dirty="0">
              <a:latin typeface="Aptos Display" panose="020B0004020202020204" pitchFamily="34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="" xmlns:a16="http://schemas.microsoft.com/office/drawing/2014/main" id="{6C89A133-B69A-E339-1CB5-EC5E6CAA9388}"/>
              </a:ext>
            </a:extLst>
          </p:cNvPr>
          <p:cNvSpPr/>
          <p:nvPr/>
        </p:nvSpPr>
        <p:spPr>
          <a:xfrm>
            <a:off x="3636750" y="3276600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50" b="1" dirty="0">
                <a:latin typeface="Aptos Display" panose="020B0004020202020204" pitchFamily="34" charset="0"/>
              </a:rPr>
              <a:t>M</a:t>
            </a:r>
            <a:endParaRPr lang="en-MY" sz="1600" b="1" dirty="0">
              <a:latin typeface="Aptos Display" panose="020B0004020202020204" pitchFamily="34" charset="0"/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="" xmlns:a16="http://schemas.microsoft.com/office/drawing/2014/main" id="{2F1D7F6E-922C-518D-4C0A-4E8F56931E55}"/>
              </a:ext>
            </a:extLst>
          </p:cNvPr>
          <p:cNvSpPr/>
          <p:nvPr/>
        </p:nvSpPr>
        <p:spPr>
          <a:xfrm>
            <a:off x="6082519" y="3288104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50" b="1" dirty="0">
                <a:latin typeface="Aptos Display" panose="020B0004020202020204" pitchFamily="34" charset="0"/>
              </a:rPr>
              <a:t>U</a:t>
            </a:r>
            <a:endParaRPr lang="en-MY" sz="1600" b="1" dirty="0">
              <a:latin typeface="Aptos Display" panose="020B0004020202020204" pitchFamily="34" charset="0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="" xmlns:a16="http://schemas.microsoft.com/office/drawing/2014/main" id="{E5EF2794-D465-505B-8E60-E7957758BE92}"/>
              </a:ext>
            </a:extLst>
          </p:cNvPr>
          <p:cNvSpPr/>
          <p:nvPr/>
        </p:nvSpPr>
        <p:spPr>
          <a:xfrm>
            <a:off x="4909730" y="4554306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50" b="1" dirty="0">
                <a:latin typeface="Aptos Display" panose="020B0004020202020204" pitchFamily="34" charset="0"/>
              </a:rPr>
              <a:t>U</a:t>
            </a:r>
            <a:endParaRPr lang="en-MY" sz="1600" b="1" dirty="0">
              <a:latin typeface="Aptos Display" panose="020B0004020202020204" pitchFamily="34" charset="0"/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="" xmlns:a16="http://schemas.microsoft.com/office/drawing/2014/main" id="{5FBEA186-F262-B0F3-688B-2573C8B1F6D9}"/>
              </a:ext>
            </a:extLst>
          </p:cNvPr>
          <p:cNvSpPr/>
          <p:nvPr/>
        </p:nvSpPr>
        <p:spPr>
          <a:xfrm>
            <a:off x="4055646" y="4244188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50" b="1" dirty="0">
                <a:latin typeface="Aptos Display" panose="020B0004020202020204" pitchFamily="34" charset="0"/>
              </a:rPr>
              <a:t>U</a:t>
            </a:r>
            <a:endParaRPr lang="en-MY" sz="1600" b="1" dirty="0">
              <a:latin typeface="Aptos Display" panose="020B0004020202020204" pitchFamily="34" charset="0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="" xmlns:a16="http://schemas.microsoft.com/office/drawing/2014/main" id="{5F409512-2604-1647-32BE-9DAC997E1EE1}"/>
              </a:ext>
            </a:extLst>
          </p:cNvPr>
          <p:cNvSpPr/>
          <p:nvPr/>
        </p:nvSpPr>
        <p:spPr>
          <a:xfrm>
            <a:off x="5963080" y="6523062"/>
            <a:ext cx="180000" cy="18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00" b="1" dirty="0">
                <a:latin typeface="Aptos Display" panose="020B0004020202020204" pitchFamily="34" charset="0"/>
              </a:rPr>
              <a:t>M</a:t>
            </a:r>
            <a:endParaRPr lang="en-MY" sz="1400" b="1" dirty="0">
              <a:latin typeface="Aptos Display" panose="020B0004020202020204" pitchFamily="34" charset="0"/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="" xmlns:a16="http://schemas.microsoft.com/office/drawing/2014/main" id="{707B7FFB-8914-1C24-139F-EA75125D38EC}"/>
              </a:ext>
            </a:extLst>
          </p:cNvPr>
          <p:cNvSpPr/>
          <p:nvPr/>
        </p:nvSpPr>
        <p:spPr>
          <a:xfrm>
            <a:off x="4736052" y="6523062"/>
            <a:ext cx="180000" cy="18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00" b="1" dirty="0">
                <a:latin typeface="Aptos Display" panose="020B0004020202020204" pitchFamily="34" charset="0"/>
              </a:rPr>
              <a:t>U</a:t>
            </a:r>
            <a:endParaRPr lang="en-MY" sz="1400" b="1" dirty="0">
              <a:latin typeface="Aptos Display" panose="020B0004020202020204" pitchFamily="34" charset="0"/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="" xmlns:a16="http://schemas.microsoft.com/office/drawing/2014/main" id="{20EAE97D-4B01-1652-380A-4DDFC6A9E04C}"/>
              </a:ext>
            </a:extLst>
          </p:cNvPr>
          <p:cNvSpPr/>
          <p:nvPr/>
        </p:nvSpPr>
        <p:spPr>
          <a:xfrm>
            <a:off x="3518289" y="6523062"/>
            <a:ext cx="180000" cy="18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00" b="1" dirty="0">
                <a:latin typeface="Aptos Display" panose="020B0004020202020204" pitchFamily="34" charset="0"/>
              </a:rPr>
              <a:t>A</a:t>
            </a:r>
            <a:endParaRPr lang="en-MY" sz="1400" b="1" dirty="0">
              <a:latin typeface="Aptos Display" panose="020B00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BEC0D10B-F977-AA89-E4CA-528458C63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84151" y="533400"/>
            <a:ext cx="5135063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431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2181</TotalTime>
  <Words>144</Words>
  <Application>Microsoft Office PowerPoint</Application>
  <PresentationFormat>A4 Paper (210x297 mm)</PresentationFormat>
  <Paragraphs>58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Aptos</vt:lpstr>
      <vt:lpstr>Aptos Display</vt:lpstr>
      <vt:lpstr>Aptos Narrow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Faros Othman</dc:creator>
  <cp:lastModifiedBy>Ahmad Faros Othman</cp:lastModifiedBy>
  <cp:revision>14</cp:revision>
  <dcterms:created xsi:type="dcterms:W3CDTF">2024-05-16T10:37:26Z</dcterms:created>
  <dcterms:modified xsi:type="dcterms:W3CDTF">2024-05-19T23:38:22Z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2024-05-10T00:00:00Z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2024-05-16T00:00:00Z</vt:filetime>
  </property>
  <property fmtid="{D5CDD505-2E9C-101B-9397-08002B2CF9AE}" pid="5" name="Producer">
    <vt:lpwstr>Microsoft® PowerPoint® 2021</vt:lpwstr>
  </property>
</Properties>
</file>