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embeddedFontLst>
    <p:embeddedFont>
      <p:font typeface="Archivo" panose="020B0604020202020204" charset="0"/>
      <p:regular r:id="rId26"/>
      <p:bold r:id="rId27"/>
      <p:italic r:id="rId28"/>
      <p:boldItalic r:id="rId29"/>
    </p:embeddedFont>
    <p:embeddedFont>
      <p:font typeface="Archivo Light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j8WvcO2Ci00cnoviOuLZQBy/ar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659362-EB93-4D78-AAD4-ECC38F966E63}">
  <a:tblStyle styleId="{81659362-EB93-4D78-AAD4-ECC38F966E63}" styleName="Table_0">
    <a:wholeTbl>
      <a:tcTxStyle b="off" i="off">
        <a:font>
          <a:latin typeface="Archivo Light"/>
          <a:ea typeface="Archivo Light"/>
          <a:cs typeface="Archiv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3F6"/>
          </a:solidFill>
        </a:fill>
      </a:tcStyle>
    </a:wholeTbl>
    <a:band1H>
      <a:tcTxStyle/>
      <a:tcStyle>
        <a:tcBdr/>
        <a:fill>
          <a:solidFill>
            <a:srgbClr val="CAE6E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E6E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chivo Light"/>
          <a:ea typeface="Archivo Light"/>
          <a:cs typeface="Archivo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chivo Light"/>
          <a:ea typeface="Archivo Light"/>
          <a:cs typeface="Archivo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chivo Light"/>
          <a:ea typeface="Archivo Light"/>
          <a:cs typeface="Archiv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chivo Light"/>
          <a:ea typeface="Archivo Light"/>
          <a:cs typeface="Archiv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9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1eb5d6dab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1eb5d6dab6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31eb5d6dab6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1eb5d6da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1eb5d6dab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31eb5d6dab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23d8ad0d1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23d8ad0d1b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323d8ad0d1b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23d8ad0d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23d8ad0d1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323d8ad0d1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_Slide_white">
  <p:cSld name="1_Title_Slide_white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1"/>
          <p:cNvSpPr txBox="1">
            <a:spLocks noGrp="1"/>
          </p:cNvSpPr>
          <p:nvPr>
            <p:ph type="sldNum" idx="12"/>
          </p:nvPr>
        </p:nvSpPr>
        <p:spPr>
          <a:xfrm>
            <a:off x="11425881" y="6412375"/>
            <a:ext cx="308917" cy="23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1"/>
          <p:cNvSpPr/>
          <p:nvPr/>
        </p:nvSpPr>
        <p:spPr>
          <a:xfrm>
            <a:off x="0" y="6185821"/>
            <a:ext cx="121920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cxnSp>
        <p:nvCxnSpPr>
          <p:cNvPr id="21" name="Google Shape;21;p21"/>
          <p:cNvCxnSpPr/>
          <p:nvPr/>
        </p:nvCxnSpPr>
        <p:spPr>
          <a:xfrm>
            <a:off x="802640" y="1600200"/>
            <a:ext cx="0" cy="4343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21"/>
          <p:cNvSpPr txBox="1">
            <a:spLocks noGrp="1"/>
          </p:cNvSpPr>
          <p:nvPr>
            <p:ph type="subTitle" idx="1"/>
          </p:nvPr>
        </p:nvSpPr>
        <p:spPr>
          <a:xfrm>
            <a:off x="1333500" y="5094761"/>
            <a:ext cx="607313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3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title"/>
          </p:nvPr>
        </p:nvSpPr>
        <p:spPr>
          <a:xfrm>
            <a:off x="1333500" y="2506734"/>
            <a:ext cx="9598634" cy="166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636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Arial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4" name="Google Shape;24;p21" descr="A black background with blue tex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9351" y="687510"/>
            <a:ext cx="3048002" cy="677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1"/>
          <p:cNvPicPr preferRelativeResize="0"/>
          <p:nvPr/>
        </p:nvPicPr>
        <p:blipFill rotWithShape="1">
          <a:blip r:embed="rId3">
            <a:alphaModFix/>
          </a:blip>
          <a:srcRect l="36075"/>
          <a:stretch/>
        </p:blipFill>
        <p:spPr>
          <a:xfrm>
            <a:off x="674993" y="6107632"/>
            <a:ext cx="2053216" cy="304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with subheadings">
  <p:cSld name="Comparison with subheading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0"/>
          <p:cNvSpPr txBox="1">
            <a:spLocks noGrp="1"/>
          </p:cNvSpPr>
          <p:nvPr>
            <p:ph type="title"/>
          </p:nvPr>
        </p:nvSpPr>
        <p:spPr>
          <a:xfrm>
            <a:off x="457200" y="481597"/>
            <a:ext cx="112776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body" idx="1"/>
          </p:nvPr>
        </p:nvSpPr>
        <p:spPr>
          <a:xfrm>
            <a:off x="457200" y="2337689"/>
            <a:ext cx="5410200" cy="3605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2575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30"/>
              <a:buChar char="o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body" idx="2"/>
          </p:nvPr>
        </p:nvSpPr>
        <p:spPr>
          <a:xfrm>
            <a:off x="6324602" y="2337689"/>
            <a:ext cx="5410198" cy="3605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2575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30"/>
              <a:buChar char="o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sldNum" idx="12"/>
          </p:nvPr>
        </p:nvSpPr>
        <p:spPr>
          <a:xfrm>
            <a:off x="11425881" y="6387662"/>
            <a:ext cx="308917" cy="23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body" idx="3"/>
          </p:nvPr>
        </p:nvSpPr>
        <p:spPr>
          <a:xfrm>
            <a:off x="457200" y="1759036"/>
            <a:ext cx="5410200" cy="286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2575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30"/>
              <a:buChar char="o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body" idx="4"/>
          </p:nvPr>
        </p:nvSpPr>
        <p:spPr>
          <a:xfrm>
            <a:off x="6324602" y="1765005"/>
            <a:ext cx="5410200" cy="286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2575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30"/>
              <a:buChar char="o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with subheadings">
  <p:cSld name="3 column with subheading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1"/>
          <p:cNvSpPr txBox="1">
            <a:spLocks noGrp="1"/>
          </p:cNvSpPr>
          <p:nvPr>
            <p:ph type="title"/>
          </p:nvPr>
        </p:nvSpPr>
        <p:spPr>
          <a:xfrm>
            <a:off x="457200" y="481597"/>
            <a:ext cx="112776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sldNum" idx="12"/>
          </p:nvPr>
        </p:nvSpPr>
        <p:spPr>
          <a:xfrm>
            <a:off x="11425881" y="6387662"/>
            <a:ext cx="308917" cy="23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body" idx="1"/>
          </p:nvPr>
        </p:nvSpPr>
        <p:spPr>
          <a:xfrm>
            <a:off x="457200" y="1750307"/>
            <a:ext cx="3366887" cy="286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2575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30"/>
              <a:buChar char="o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body" idx="2"/>
          </p:nvPr>
        </p:nvSpPr>
        <p:spPr>
          <a:xfrm>
            <a:off x="457200" y="2337689"/>
            <a:ext cx="3366887" cy="3605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2575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30"/>
              <a:buChar char="o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3"/>
          </p:nvPr>
        </p:nvSpPr>
        <p:spPr>
          <a:xfrm>
            <a:off x="4311719" y="2337689"/>
            <a:ext cx="3467723" cy="3605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2575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30"/>
              <a:buChar char="o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body" idx="4"/>
          </p:nvPr>
        </p:nvSpPr>
        <p:spPr>
          <a:xfrm>
            <a:off x="4309672" y="1750307"/>
            <a:ext cx="3366887" cy="286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2575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30"/>
              <a:buChar char="o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5"/>
          </p:nvPr>
        </p:nvSpPr>
        <p:spPr>
          <a:xfrm>
            <a:off x="8267075" y="2337689"/>
            <a:ext cx="3467723" cy="3605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2575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30"/>
              <a:buChar char="o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body" idx="6"/>
          </p:nvPr>
        </p:nvSpPr>
        <p:spPr>
          <a:xfrm>
            <a:off x="8259580" y="1750307"/>
            <a:ext cx="3366887" cy="286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2575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30"/>
              <a:buChar char="o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picture or chart">
  <p:cSld name="1_Title and picture or char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>
            <a:spLocks noGrp="1"/>
          </p:cNvSpPr>
          <p:nvPr>
            <p:ph type="title"/>
          </p:nvPr>
        </p:nvSpPr>
        <p:spPr>
          <a:xfrm>
            <a:off x="457200" y="481597"/>
            <a:ext cx="11277600" cy="39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sldNum" idx="12"/>
          </p:nvPr>
        </p:nvSpPr>
        <p:spPr>
          <a:xfrm>
            <a:off x="11425881" y="6387662"/>
            <a:ext cx="308917" cy="23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32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82" name="Google Shape;82;p32"/>
          <p:cNvSpPr>
            <a:spLocks noGrp="1"/>
          </p:cNvSpPr>
          <p:nvPr>
            <p:ph type="pic" idx="2"/>
          </p:nvPr>
        </p:nvSpPr>
        <p:spPr>
          <a:xfrm>
            <a:off x="0" y="1600200"/>
            <a:ext cx="12192000" cy="5257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3"/>
          <p:cNvSpPr txBox="1">
            <a:spLocks noGrp="1"/>
          </p:cNvSpPr>
          <p:nvPr>
            <p:ph type="sldNum" idx="12"/>
          </p:nvPr>
        </p:nvSpPr>
        <p:spPr>
          <a:xfrm>
            <a:off x="11425881" y="6412375"/>
            <a:ext cx="308917" cy="23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33"/>
          <p:cNvSpPr/>
          <p:nvPr/>
        </p:nvSpPr>
        <p:spPr>
          <a:xfrm>
            <a:off x="0" y="5963920"/>
            <a:ext cx="12192000" cy="8940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-slide image">
  <p:cSld name="Full-slide imag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4"/>
          <p:cNvSpPr txBox="1">
            <a:spLocks noGrp="1"/>
          </p:cNvSpPr>
          <p:nvPr>
            <p:ph type="sldNum" idx="12"/>
          </p:nvPr>
        </p:nvSpPr>
        <p:spPr>
          <a:xfrm>
            <a:off x="11425881" y="6412375"/>
            <a:ext cx="308917" cy="23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34"/>
          <p:cNvSpPr/>
          <p:nvPr/>
        </p:nvSpPr>
        <p:spPr>
          <a:xfrm>
            <a:off x="0" y="5963920"/>
            <a:ext cx="12192000" cy="8940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89" name="Google Shape;89;p3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mns slide">
  <p:cSld name="Columns slide"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5"/>
          <p:cNvSpPr txBox="1">
            <a:spLocks noGrp="1"/>
          </p:cNvSpPr>
          <p:nvPr>
            <p:ph type="title"/>
          </p:nvPr>
        </p:nvSpPr>
        <p:spPr>
          <a:xfrm>
            <a:off x="457200" y="481597"/>
            <a:ext cx="112776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5"/>
          <p:cNvSpPr txBox="1">
            <a:spLocks noGrp="1"/>
          </p:cNvSpPr>
          <p:nvPr>
            <p:ph type="sldNum" idx="12"/>
          </p:nvPr>
        </p:nvSpPr>
        <p:spPr>
          <a:xfrm>
            <a:off x="11425881" y="6412375"/>
            <a:ext cx="308917" cy="23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35"/>
          <p:cNvSpPr txBox="1">
            <a:spLocks noGrp="1"/>
          </p:cNvSpPr>
          <p:nvPr>
            <p:ph type="body" idx="1"/>
          </p:nvPr>
        </p:nvSpPr>
        <p:spPr>
          <a:xfrm>
            <a:off x="457200" y="1765005"/>
            <a:ext cx="1743884" cy="417859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2575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30"/>
              <a:buChar char="o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35"/>
          <p:cNvSpPr txBox="1">
            <a:spLocks noGrp="1"/>
          </p:cNvSpPr>
          <p:nvPr>
            <p:ph type="body" idx="2"/>
          </p:nvPr>
        </p:nvSpPr>
        <p:spPr>
          <a:xfrm>
            <a:off x="2358759" y="1765005"/>
            <a:ext cx="1743884" cy="417859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2575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30"/>
              <a:buChar char="o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35"/>
          <p:cNvSpPr txBox="1">
            <a:spLocks noGrp="1"/>
          </p:cNvSpPr>
          <p:nvPr>
            <p:ph type="body" idx="3"/>
          </p:nvPr>
        </p:nvSpPr>
        <p:spPr>
          <a:xfrm>
            <a:off x="4260318" y="1765005"/>
            <a:ext cx="1743884" cy="417859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2575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30"/>
              <a:buChar char="o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35"/>
          <p:cNvSpPr txBox="1">
            <a:spLocks noGrp="1"/>
          </p:cNvSpPr>
          <p:nvPr>
            <p:ph type="body" idx="4"/>
          </p:nvPr>
        </p:nvSpPr>
        <p:spPr>
          <a:xfrm>
            <a:off x="6161877" y="1765005"/>
            <a:ext cx="1743884" cy="417859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2575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30"/>
              <a:buChar char="o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35"/>
          <p:cNvSpPr txBox="1">
            <a:spLocks noGrp="1"/>
          </p:cNvSpPr>
          <p:nvPr>
            <p:ph type="body" idx="5"/>
          </p:nvPr>
        </p:nvSpPr>
        <p:spPr>
          <a:xfrm>
            <a:off x="8063436" y="1765005"/>
            <a:ext cx="1743884" cy="417859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2575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30"/>
              <a:buChar char="o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5"/>
          <p:cNvSpPr txBox="1">
            <a:spLocks noGrp="1"/>
          </p:cNvSpPr>
          <p:nvPr>
            <p:ph type="body" idx="6"/>
          </p:nvPr>
        </p:nvSpPr>
        <p:spPr>
          <a:xfrm>
            <a:off x="9964993" y="1765005"/>
            <a:ext cx="1743884" cy="417859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2575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30"/>
              <a:buChar char="o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mns with title slide">
  <p:cSld name="Columns with title slide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6"/>
          <p:cNvSpPr txBox="1">
            <a:spLocks noGrp="1"/>
          </p:cNvSpPr>
          <p:nvPr>
            <p:ph type="title"/>
          </p:nvPr>
        </p:nvSpPr>
        <p:spPr>
          <a:xfrm>
            <a:off x="457200" y="481597"/>
            <a:ext cx="112776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6"/>
          <p:cNvSpPr txBox="1">
            <a:spLocks noGrp="1"/>
          </p:cNvSpPr>
          <p:nvPr>
            <p:ph type="sldNum" idx="12"/>
          </p:nvPr>
        </p:nvSpPr>
        <p:spPr>
          <a:xfrm>
            <a:off x="11425881" y="6412375"/>
            <a:ext cx="308917" cy="23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36"/>
          <p:cNvSpPr txBox="1">
            <a:spLocks noGrp="1"/>
          </p:cNvSpPr>
          <p:nvPr>
            <p:ph type="body" idx="1"/>
          </p:nvPr>
        </p:nvSpPr>
        <p:spPr>
          <a:xfrm>
            <a:off x="457200" y="1765005"/>
            <a:ext cx="1743884" cy="685801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182875" bIns="1828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2575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30"/>
              <a:buChar char="o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36"/>
          <p:cNvSpPr txBox="1">
            <a:spLocks noGrp="1"/>
          </p:cNvSpPr>
          <p:nvPr>
            <p:ph type="body" idx="2"/>
          </p:nvPr>
        </p:nvSpPr>
        <p:spPr>
          <a:xfrm>
            <a:off x="457200" y="2450806"/>
            <a:ext cx="1743884" cy="349279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2575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30"/>
              <a:buChar char="o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6"/>
          <p:cNvSpPr txBox="1">
            <a:spLocks noGrp="1"/>
          </p:cNvSpPr>
          <p:nvPr>
            <p:ph type="body" idx="3"/>
          </p:nvPr>
        </p:nvSpPr>
        <p:spPr>
          <a:xfrm>
            <a:off x="2358759" y="1765005"/>
            <a:ext cx="1743884" cy="685801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182875" bIns="1828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2575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30"/>
              <a:buChar char="o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6"/>
          <p:cNvSpPr txBox="1">
            <a:spLocks noGrp="1"/>
          </p:cNvSpPr>
          <p:nvPr>
            <p:ph type="body" idx="4"/>
          </p:nvPr>
        </p:nvSpPr>
        <p:spPr>
          <a:xfrm>
            <a:off x="2358759" y="2450806"/>
            <a:ext cx="1743884" cy="349279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2575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30"/>
              <a:buChar char="o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6"/>
          <p:cNvSpPr txBox="1">
            <a:spLocks noGrp="1"/>
          </p:cNvSpPr>
          <p:nvPr>
            <p:ph type="body" idx="5"/>
          </p:nvPr>
        </p:nvSpPr>
        <p:spPr>
          <a:xfrm>
            <a:off x="4260318" y="1765005"/>
            <a:ext cx="1743884" cy="685801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182875" bIns="1828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2575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30"/>
              <a:buChar char="o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6"/>
          <p:cNvSpPr txBox="1">
            <a:spLocks noGrp="1"/>
          </p:cNvSpPr>
          <p:nvPr>
            <p:ph type="body" idx="6"/>
          </p:nvPr>
        </p:nvSpPr>
        <p:spPr>
          <a:xfrm>
            <a:off x="4260318" y="2450806"/>
            <a:ext cx="1743884" cy="349279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2575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30"/>
              <a:buChar char="o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6"/>
          <p:cNvSpPr txBox="1">
            <a:spLocks noGrp="1"/>
          </p:cNvSpPr>
          <p:nvPr>
            <p:ph type="body" idx="7"/>
          </p:nvPr>
        </p:nvSpPr>
        <p:spPr>
          <a:xfrm>
            <a:off x="6161877" y="1765005"/>
            <a:ext cx="1743884" cy="685801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182875" bIns="1828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2575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30"/>
              <a:buChar char="o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36"/>
          <p:cNvSpPr txBox="1">
            <a:spLocks noGrp="1"/>
          </p:cNvSpPr>
          <p:nvPr>
            <p:ph type="body" idx="8"/>
          </p:nvPr>
        </p:nvSpPr>
        <p:spPr>
          <a:xfrm>
            <a:off x="6161877" y="2450806"/>
            <a:ext cx="1743884" cy="349279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2575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30"/>
              <a:buChar char="o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6"/>
          <p:cNvSpPr txBox="1">
            <a:spLocks noGrp="1"/>
          </p:cNvSpPr>
          <p:nvPr>
            <p:ph type="body" idx="9"/>
          </p:nvPr>
        </p:nvSpPr>
        <p:spPr>
          <a:xfrm>
            <a:off x="8063436" y="1765005"/>
            <a:ext cx="1743884" cy="685801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182875" bIns="1828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2575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30"/>
              <a:buChar char="o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36"/>
          <p:cNvSpPr txBox="1">
            <a:spLocks noGrp="1"/>
          </p:cNvSpPr>
          <p:nvPr>
            <p:ph type="body" idx="13"/>
          </p:nvPr>
        </p:nvSpPr>
        <p:spPr>
          <a:xfrm>
            <a:off x="8063436" y="2450806"/>
            <a:ext cx="1743884" cy="349279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2575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30"/>
              <a:buChar char="o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36"/>
          <p:cNvSpPr txBox="1">
            <a:spLocks noGrp="1"/>
          </p:cNvSpPr>
          <p:nvPr>
            <p:ph type="body" idx="14"/>
          </p:nvPr>
        </p:nvSpPr>
        <p:spPr>
          <a:xfrm>
            <a:off x="9964995" y="1765005"/>
            <a:ext cx="1743884" cy="685801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182875" bIns="1828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2575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30"/>
              <a:buChar char="o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36"/>
          <p:cNvSpPr txBox="1">
            <a:spLocks noGrp="1"/>
          </p:cNvSpPr>
          <p:nvPr>
            <p:ph type="body" idx="15"/>
          </p:nvPr>
        </p:nvSpPr>
        <p:spPr>
          <a:xfrm>
            <a:off x="9964995" y="2450806"/>
            <a:ext cx="1743884" cy="349279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2575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30"/>
              <a:buChar char="o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collage">
  <p:cSld name="Photo collage"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7"/>
          <p:cNvSpPr txBox="1">
            <a:spLocks noGrp="1"/>
          </p:cNvSpPr>
          <p:nvPr>
            <p:ph type="sldNum" idx="12"/>
          </p:nvPr>
        </p:nvSpPr>
        <p:spPr>
          <a:xfrm>
            <a:off x="11425881" y="6412375"/>
            <a:ext cx="308917" cy="23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37"/>
          <p:cNvSpPr txBox="1">
            <a:spLocks noGrp="1"/>
          </p:cNvSpPr>
          <p:nvPr>
            <p:ph type="body" idx="1"/>
          </p:nvPr>
        </p:nvSpPr>
        <p:spPr>
          <a:xfrm>
            <a:off x="457200" y="1235241"/>
            <a:ext cx="4243137" cy="17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365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00"/>
              <a:buChar char="o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  <a:defRPr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37"/>
          <p:cNvSpPr>
            <a:spLocks noGrp="1"/>
          </p:cNvSpPr>
          <p:nvPr>
            <p:ph type="pic" idx="2"/>
          </p:nvPr>
        </p:nvSpPr>
        <p:spPr>
          <a:xfrm>
            <a:off x="5823661" y="1571959"/>
            <a:ext cx="2917038" cy="2197153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37"/>
          <p:cNvSpPr>
            <a:spLocks noGrp="1"/>
          </p:cNvSpPr>
          <p:nvPr>
            <p:ph type="pic" idx="3"/>
          </p:nvPr>
        </p:nvSpPr>
        <p:spPr>
          <a:xfrm>
            <a:off x="8806612" y="1583110"/>
            <a:ext cx="2917038" cy="2197153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37"/>
          <p:cNvSpPr>
            <a:spLocks noGrp="1"/>
          </p:cNvSpPr>
          <p:nvPr>
            <p:ph type="pic" idx="4"/>
          </p:nvPr>
        </p:nvSpPr>
        <p:spPr>
          <a:xfrm>
            <a:off x="5823661" y="3849381"/>
            <a:ext cx="2917038" cy="2197153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37"/>
          <p:cNvSpPr>
            <a:spLocks noGrp="1"/>
          </p:cNvSpPr>
          <p:nvPr>
            <p:ph type="pic" idx="5"/>
          </p:nvPr>
        </p:nvSpPr>
        <p:spPr>
          <a:xfrm>
            <a:off x="8806612" y="3860532"/>
            <a:ext cx="2917038" cy="2197153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37"/>
          <p:cNvSpPr>
            <a:spLocks noGrp="1"/>
          </p:cNvSpPr>
          <p:nvPr>
            <p:ph type="pic" idx="6"/>
          </p:nvPr>
        </p:nvSpPr>
        <p:spPr>
          <a:xfrm>
            <a:off x="2840710" y="3849381"/>
            <a:ext cx="2917038" cy="219715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-right photo">
  <p:cSld name="Full-right photo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8"/>
          <p:cNvSpPr txBox="1">
            <a:spLocks noGrp="1"/>
          </p:cNvSpPr>
          <p:nvPr>
            <p:ph type="sldNum" idx="12"/>
          </p:nvPr>
        </p:nvSpPr>
        <p:spPr>
          <a:xfrm>
            <a:off x="11425881" y="6412375"/>
            <a:ext cx="308917" cy="23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38"/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125" name="Google Shape;125;p38"/>
          <p:cNvSpPr txBox="1">
            <a:spLocks noGrp="1"/>
          </p:cNvSpPr>
          <p:nvPr>
            <p:ph type="body" idx="1"/>
          </p:nvPr>
        </p:nvSpPr>
        <p:spPr>
          <a:xfrm>
            <a:off x="457200" y="1235241"/>
            <a:ext cx="4243137" cy="3836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365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00"/>
              <a:buChar char="o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  <a:defRPr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38"/>
          <p:cNvSpPr>
            <a:spLocks noGrp="1"/>
          </p:cNvSpPr>
          <p:nvPr>
            <p:ph type="pic" idx="2"/>
          </p:nvPr>
        </p:nvSpPr>
        <p:spPr>
          <a:xfrm>
            <a:off x="5406191" y="0"/>
            <a:ext cx="6785809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_Slide">
  <p:cSld name="Closing_Slide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9"/>
          <p:cNvSpPr txBox="1">
            <a:spLocks noGrp="1"/>
          </p:cNvSpPr>
          <p:nvPr>
            <p:ph type="subTitle" idx="1"/>
          </p:nvPr>
        </p:nvSpPr>
        <p:spPr>
          <a:xfrm>
            <a:off x="1333500" y="5094761"/>
            <a:ext cx="5886003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3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9" name="Google Shape;129;p39"/>
          <p:cNvSpPr txBox="1">
            <a:spLocks noGrp="1"/>
          </p:cNvSpPr>
          <p:nvPr>
            <p:ph type="title"/>
          </p:nvPr>
        </p:nvSpPr>
        <p:spPr>
          <a:xfrm>
            <a:off x="1333500" y="2523925"/>
            <a:ext cx="9598634" cy="87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636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Arial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9"/>
          <p:cNvSpPr txBox="1">
            <a:spLocks noGrp="1"/>
          </p:cNvSpPr>
          <p:nvPr>
            <p:ph type="sldNum" idx="12"/>
          </p:nvPr>
        </p:nvSpPr>
        <p:spPr>
          <a:xfrm>
            <a:off x="11425881" y="6412375"/>
            <a:ext cx="308917" cy="23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39"/>
          <p:cNvSpPr/>
          <p:nvPr/>
        </p:nvSpPr>
        <p:spPr>
          <a:xfrm>
            <a:off x="0" y="6185821"/>
            <a:ext cx="121920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pic>
        <p:nvPicPr>
          <p:cNvPr id="132" name="Google Shape;132;p39" descr="A black background with blue tex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9351" y="687510"/>
            <a:ext cx="3048002" cy="677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9"/>
          <p:cNvPicPr preferRelativeResize="0"/>
          <p:nvPr/>
        </p:nvPicPr>
        <p:blipFill rotWithShape="1">
          <a:blip r:embed="rId3">
            <a:alphaModFix/>
          </a:blip>
          <a:srcRect l="36075"/>
          <a:stretch/>
        </p:blipFill>
        <p:spPr>
          <a:xfrm>
            <a:off x="674993" y="6107632"/>
            <a:ext cx="2053216" cy="3047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39"/>
          <p:cNvCxnSpPr/>
          <p:nvPr/>
        </p:nvCxnSpPr>
        <p:spPr>
          <a:xfrm>
            <a:off x="802640" y="1600200"/>
            <a:ext cx="0" cy="4343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>
            <a:spLocks noGrp="1"/>
          </p:cNvSpPr>
          <p:nvPr>
            <p:ph type="title"/>
          </p:nvPr>
        </p:nvSpPr>
        <p:spPr>
          <a:xfrm>
            <a:off x="457200" y="481597"/>
            <a:ext cx="112776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body" idx="1"/>
          </p:nvPr>
        </p:nvSpPr>
        <p:spPr>
          <a:xfrm>
            <a:off x="457200" y="1765005"/>
            <a:ext cx="11277599" cy="417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2575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30"/>
              <a:buChar char="o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sldNum" idx="12"/>
          </p:nvPr>
        </p:nvSpPr>
        <p:spPr>
          <a:xfrm>
            <a:off x="11425881" y="6387662"/>
            <a:ext cx="308917" cy="23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3"/>
          <p:cNvSpPr txBox="1">
            <a:spLocks noGrp="1"/>
          </p:cNvSpPr>
          <p:nvPr>
            <p:ph type="body" idx="1"/>
          </p:nvPr>
        </p:nvSpPr>
        <p:spPr>
          <a:xfrm>
            <a:off x="6324600" y="1765005"/>
            <a:ext cx="5410200" cy="4178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2575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30"/>
              <a:buChar char="o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title"/>
          </p:nvPr>
        </p:nvSpPr>
        <p:spPr>
          <a:xfrm>
            <a:off x="457200" y="481597"/>
            <a:ext cx="1127759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body" idx="2"/>
          </p:nvPr>
        </p:nvSpPr>
        <p:spPr>
          <a:xfrm>
            <a:off x="457200" y="1765005"/>
            <a:ext cx="5410200" cy="418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2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sldNum" idx="12"/>
          </p:nvPr>
        </p:nvSpPr>
        <p:spPr>
          <a:xfrm>
            <a:off x="11425881" y="6387662"/>
            <a:ext cx="308917" cy="23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 txBox="1">
            <a:spLocks noGrp="1"/>
          </p:cNvSpPr>
          <p:nvPr>
            <p:ph type="title"/>
          </p:nvPr>
        </p:nvSpPr>
        <p:spPr>
          <a:xfrm>
            <a:off x="457201" y="481597"/>
            <a:ext cx="541019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>
            <a:spLocks noGrp="1"/>
          </p:cNvSpPr>
          <p:nvPr>
            <p:ph type="pic" idx="2"/>
          </p:nvPr>
        </p:nvSpPr>
        <p:spPr>
          <a:xfrm>
            <a:off x="6324600" y="685800"/>
            <a:ext cx="5410198" cy="5257799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457200" y="1765005"/>
            <a:ext cx="5410200" cy="417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2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11425881" y="6387662"/>
            <a:ext cx="308917" cy="23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>
            <a:spLocks noGrp="1"/>
          </p:cNvSpPr>
          <p:nvPr>
            <p:ph type="title"/>
          </p:nvPr>
        </p:nvSpPr>
        <p:spPr>
          <a:xfrm>
            <a:off x="457200" y="481597"/>
            <a:ext cx="112776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457200" y="1765005"/>
            <a:ext cx="5410200" cy="417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2575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30"/>
              <a:buChar char="o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2"/>
          </p:nvPr>
        </p:nvSpPr>
        <p:spPr>
          <a:xfrm>
            <a:off x="6324602" y="1765005"/>
            <a:ext cx="5410198" cy="417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2575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30"/>
              <a:buChar char="o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11425881" y="6387662"/>
            <a:ext cx="308917" cy="23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>
            <a:off x="457200" y="481597"/>
            <a:ext cx="112776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sldNum" idx="12"/>
          </p:nvPr>
        </p:nvSpPr>
        <p:spPr>
          <a:xfrm>
            <a:off x="11425881" y="6387662"/>
            <a:ext cx="308917" cy="23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tline_Slide">
  <p:cSld name="Outline_Slide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>
            <a:spLocks noGrp="1"/>
          </p:cNvSpPr>
          <p:nvPr>
            <p:ph type="body" idx="1"/>
          </p:nvPr>
        </p:nvSpPr>
        <p:spPr>
          <a:xfrm>
            <a:off x="457200" y="1765005"/>
            <a:ext cx="11277599" cy="417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chivo Light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2575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30"/>
              <a:buChar char="o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title"/>
          </p:nvPr>
        </p:nvSpPr>
        <p:spPr>
          <a:xfrm>
            <a:off x="457200" y="481597"/>
            <a:ext cx="112776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sldNum" idx="12"/>
          </p:nvPr>
        </p:nvSpPr>
        <p:spPr>
          <a:xfrm>
            <a:off x="11425881" y="6387662"/>
            <a:ext cx="308917" cy="23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imple section slide">
  <p:cSld name="1_Simple section slide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>
            <a:spLocks noGrp="1"/>
          </p:cNvSpPr>
          <p:nvPr>
            <p:ph type="title"/>
          </p:nvPr>
        </p:nvSpPr>
        <p:spPr>
          <a:xfrm>
            <a:off x="1333500" y="2715528"/>
            <a:ext cx="9383268" cy="166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sldNum" idx="12"/>
          </p:nvPr>
        </p:nvSpPr>
        <p:spPr>
          <a:xfrm>
            <a:off x="11425881" y="6412375"/>
            <a:ext cx="308917" cy="23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28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9"/>
          <p:cNvSpPr txBox="1">
            <a:spLocks noGrp="1"/>
          </p:cNvSpPr>
          <p:nvPr>
            <p:ph type="title"/>
          </p:nvPr>
        </p:nvSpPr>
        <p:spPr>
          <a:xfrm>
            <a:off x="457200" y="481597"/>
            <a:ext cx="112776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sldNum" idx="12"/>
          </p:nvPr>
        </p:nvSpPr>
        <p:spPr>
          <a:xfrm>
            <a:off x="11425881" y="6387662"/>
            <a:ext cx="308917" cy="23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body" idx="1"/>
          </p:nvPr>
        </p:nvSpPr>
        <p:spPr>
          <a:xfrm>
            <a:off x="457200" y="1765005"/>
            <a:ext cx="3366887" cy="417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2575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30"/>
              <a:buChar char="o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body" idx="2"/>
          </p:nvPr>
        </p:nvSpPr>
        <p:spPr>
          <a:xfrm>
            <a:off x="4311719" y="1765005"/>
            <a:ext cx="3467723" cy="417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2575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30"/>
              <a:buChar char="o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body" idx="3"/>
          </p:nvPr>
        </p:nvSpPr>
        <p:spPr>
          <a:xfrm>
            <a:off x="8267075" y="1765005"/>
            <a:ext cx="3467723" cy="417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2575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30"/>
              <a:buChar char="o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457200" y="481597"/>
            <a:ext cx="112776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457200" y="1765005"/>
            <a:ext cx="11277599" cy="417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ourier New"/>
              <a:buChar char="o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TR"/>
              <a:buChar char="-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sldNum" idx="12"/>
          </p:nvPr>
        </p:nvSpPr>
        <p:spPr>
          <a:xfrm>
            <a:off x="11425881" y="6412375"/>
            <a:ext cx="308917" cy="23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20"/>
          <p:cNvCxnSpPr/>
          <p:nvPr/>
        </p:nvCxnSpPr>
        <p:spPr>
          <a:xfrm>
            <a:off x="3593805" y="6519672"/>
            <a:ext cx="7717323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" name="Google Shape;14;p20"/>
          <p:cNvGrpSpPr/>
          <p:nvPr/>
        </p:nvGrpSpPr>
        <p:grpSpPr>
          <a:xfrm>
            <a:off x="457200" y="6375160"/>
            <a:ext cx="2967616" cy="304743"/>
            <a:chOff x="457200" y="6375160"/>
            <a:chExt cx="2967616" cy="304743"/>
          </a:xfrm>
        </p:grpSpPr>
        <p:pic>
          <p:nvPicPr>
            <p:cNvPr id="15" name="Google Shape;15;p20" descr="A black background with text&#10;&#10;Description automatically generated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457200" y="6402275"/>
              <a:ext cx="695748" cy="2427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0"/>
            <p:cNvPicPr preferRelativeResize="0"/>
            <p:nvPr/>
          </p:nvPicPr>
          <p:blipFill rotWithShape="1">
            <a:blip r:embed="rId22">
              <a:alphaModFix/>
            </a:blip>
            <a:srcRect l="36075"/>
            <a:stretch/>
          </p:blipFill>
          <p:spPr>
            <a:xfrm>
              <a:off x="1371600" y="6375160"/>
              <a:ext cx="2053216" cy="30474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Google Shape;17;p20"/>
            <p:cNvCxnSpPr/>
            <p:nvPr/>
          </p:nvCxnSpPr>
          <p:spPr>
            <a:xfrm rot="10800000">
              <a:off x="1277890" y="6412375"/>
              <a:ext cx="0" cy="232687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984">
          <p15:clr>
            <a:srgbClr val="F26B43"/>
          </p15:clr>
        </p15:guide>
        <p15:guide id="3" pos="3696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orient="horz" pos="2304">
          <p15:clr>
            <a:srgbClr val="F26B43"/>
          </p15:clr>
        </p15:guide>
        <p15:guide id="6" orient="horz" pos="2016">
          <p15:clr>
            <a:srgbClr val="F26B43"/>
          </p15:clr>
        </p15:guide>
        <p15:guide id="7">
          <p15:clr>
            <a:srgbClr val="F26B43"/>
          </p15:clr>
        </p15:guide>
        <p15:guide id="8" pos="288">
          <p15:clr>
            <a:srgbClr val="F26B43"/>
          </p15:clr>
        </p15:guide>
        <p15:guide id="9" pos="7680">
          <p15:clr>
            <a:srgbClr val="F26B43"/>
          </p15:clr>
        </p15:guide>
        <p15:guide id="10" pos="7392">
          <p15:clr>
            <a:srgbClr val="F26B43"/>
          </p15:clr>
        </p15:guide>
        <p15:guide id="11" orient="horz" pos="4032">
          <p15:clr>
            <a:srgbClr val="F26B43"/>
          </p15:clr>
        </p15:guide>
        <p15:guide id="12" orient="horz" pos="3744">
          <p15:clr>
            <a:srgbClr val="F26B43"/>
          </p15:clr>
        </p15:guide>
        <p15:guide id="13" orient="horz" pos="288">
          <p15:clr>
            <a:srgbClr val="F26B43"/>
          </p15:clr>
        </p15:guide>
        <p15:guide id="14" orient="horz" pos="432">
          <p15:clr>
            <a:srgbClr val="F26B43"/>
          </p15:clr>
        </p15:guide>
        <p15:guide id="15" orient="horz" pos="144">
          <p15:clr>
            <a:srgbClr val="F26B43"/>
          </p15:clr>
        </p15:guide>
        <p15:guide id="16" orient="horz" pos="720">
          <p15:clr>
            <a:srgbClr val="F26B43"/>
          </p15:clr>
        </p15:guide>
        <p15:guide id="17" orient="horz" pos="576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864">
          <p15:clr>
            <a:srgbClr val="F26B43"/>
          </p15:clr>
        </p15:guide>
        <p15:guide id="20" orient="horz" pos="1296">
          <p15:clr>
            <a:srgbClr val="F26B43"/>
          </p15:clr>
        </p15:guide>
        <p15:guide id="21" orient="horz" pos="1152">
          <p15:clr>
            <a:srgbClr val="F26B43"/>
          </p15:clr>
        </p15:guide>
        <p15:guide id="22" orient="horz" pos="4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subTitle" idx="1"/>
          </p:nvPr>
        </p:nvSpPr>
        <p:spPr>
          <a:xfrm>
            <a:off x="3337275" y="3709283"/>
            <a:ext cx="60732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Augusto Ferraris, MD, MPH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Floria Nyandaya, MD, MPH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baseline="30000"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December 2024</a:t>
            </a:r>
            <a:endParaRPr/>
          </a:p>
        </p:txBody>
      </p:sp>
      <p:sp>
        <p:nvSpPr>
          <p:cNvPr id="140" name="Google Shape;140;p1"/>
          <p:cNvSpPr txBox="1">
            <a:spLocks noGrp="1"/>
          </p:cNvSpPr>
          <p:nvPr>
            <p:ph type="title"/>
          </p:nvPr>
        </p:nvSpPr>
        <p:spPr>
          <a:xfrm>
            <a:off x="1296683" y="1762761"/>
            <a:ext cx="10379502" cy="183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/>
              <a:t>Estimating The Duration Of Exposure For Individual Prescriptions When Days Of Supply Are Not Available: </a:t>
            </a:r>
            <a:br>
              <a:rPr lang="en-US" sz="3200"/>
            </a:br>
            <a:r>
              <a:rPr lang="en-US" sz="3200"/>
              <a:t>Introducing the wtdR package.</a:t>
            </a:r>
            <a:br>
              <a:rPr lang="en-US" sz="3200"/>
            </a:b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 txBox="1">
            <a:spLocks noGrp="1"/>
          </p:cNvSpPr>
          <p:nvPr>
            <p:ph type="title"/>
          </p:nvPr>
        </p:nvSpPr>
        <p:spPr>
          <a:xfrm>
            <a:off x="457200" y="481597"/>
            <a:ext cx="112776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29032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100"/>
              <a:buFont typeface="Arial"/>
              <a:buNone/>
            </a:pPr>
            <a:r>
              <a:rPr lang="en-US" sz="3100"/>
              <a:t>Defining The Duration Of Exposure To Individual Prescriptions</a:t>
            </a:r>
            <a:endParaRPr/>
          </a:p>
        </p:txBody>
      </p:sp>
      <p:sp>
        <p:nvSpPr>
          <p:cNvPr id="221" name="Google Shape;221;p10"/>
          <p:cNvSpPr txBox="1">
            <a:spLocks noGrp="1"/>
          </p:cNvSpPr>
          <p:nvPr>
            <p:ph type="body" idx="1"/>
          </p:nvPr>
        </p:nvSpPr>
        <p:spPr>
          <a:xfrm>
            <a:off x="457200" y="1765005"/>
            <a:ext cx="5410200" cy="417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en-US"/>
              <a:t>The 80th percentile has been proposed to define a (fixed) duration of exposure to individual prescriptions. </a:t>
            </a:r>
            <a:endParaRPr/>
          </a:p>
        </p:txBody>
      </p:sp>
      <p:pic>
        <p:nvPicPr>
          <p:cNvPr id="222" name="Google Shape;22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7400" y="1395996"/>
            <a:ext cx="5867400" cy="436026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0"/>
          <p:cNvSpPr txBox="1">
            <a:spLocks noGrp="1"/>
          </p:cNvSpPr>
          <p:nvPr>
            <p:ph type="sldNum" idx="12"/>
          </p:nvPr>
        </p:nvSpPr>
        <p:spPr>
          <a:xfrm>
            <a:off x="11425881" y="6387662"/>
            <a:ext cx="308917" cy="23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"/>
          <p:cNvSpPr txBox="1">
            <a:spLocks noGrp="1"/>
          </p:cNvSpPr>
          <p:nvPr>
            <p:ph type="title"/>
          </p:nvPr>
        </p:nvSpPr>
        <p:spPr>
          <a:xfrm>
            <a:off x="457200" y="481597"/>
            <a:ext cx="112776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</a:pPr>
            <a:r>
              <a:rPr lang="en-US"/>
              <a:t>WTD Variations</a:t>
            </a:r>
            <a:endParaRPr/>
          </a:p>
        </p:txBody>
      </p:sp>
      <p:graphicFrame>
        <p:nvGraphicFramePr>
          <p:cNvPr id="229" name="Google Shape;229;p11"/>
          <p:cNvGraphicFramePr/>
          <p:nvPr/>
        </p:nvGraphicFramePr>
        <p:xfrm>
          <a:off x="457200" y="17653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{81659362-EB93-4D78-AAD4-ECC38F966E63}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Variation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Change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Advantage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chivo Light"/>
                        <a:buNone/>
                      </a:pPr>
                      <a:r>
                        <a:rPr lang="en-US" sz="1800"/>
                        <a:t>Prevalent users-only WTD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Keeps only patients with prescriptions in the previous year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Improves precision by dropping Incident users.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chivo Light"/>
                        <a:buNone/>
                      </a:pPr>
                      <a:r>
                        <a:rPr lang="en-US" sz="1800"/>
                        <a:t>Reverse WTD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Changes the index date to the LAST day of the time window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Allows for estimating the rate of discontinuation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Random-index WTD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Defines a random date within the time window for each patient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Accounts for seasonal stockpiling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Parametric WTD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Models the d parameter using log transformation and then linear regression (normal distribution after transformation)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 adjust the estimation of d according to covariates (e.g., dementia, sex)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0" name="Google Shape;230;p11"/>
          <p:cNvSpPr txBox="1">
            <a:spLocks noGrp="1"/>
          </p:cNvSpPr>
          <p:nvPr>
            <p:ph type="sldNum" idx="12"/>
          </p:nvPr>
        </p:nvSpPr>
        <p:spPr>
          <a:xfrm>
            <a:off x="11425881" y="6387662"/>
            <a:ext cx="308917" cy="23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"/>
          <p:cNvSpPr txBox="1">
            <a:spLocks noGrp="1"/>
          </p:cNvSpPr>
          <p:nvPr>
            <p:ph type="title"/>
          </p:nvPr>
        </p:nvSpPr>
        <p:spPr>
          <a:xfrm>
            <a:off x="590550" y="3300997"/>
            <a:ext cx="112776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</a:pPr>
            <a:r>
              <a:rPr lang="en-US"/>
              <a:t>The wtdR package</a:t>
            </a:r>
            <a:br>
              <a:rPr lang="en-US" sz="4000"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1">
                <a:latin typeface="Arial"/>
                <a:ea typeface="Arial"/>
                <a:cs typeface="Arial"/>
                <a:sym typeface="Arial"/>
              </a:rPr>
              <a:t>powered by data.table()</a:t>
            </a:r>
            <a:endParaRPr sz="2800"/>
          </a:p>
        </p:txBody>
      </p:sp>
      <p:sp>
        <p:nvSpPr>
          <p:cNvPr id="236" name="Google Shape;236;p12"/>
          <p:cNvSpPr txBox="1">
            <a:spLocks noGrp="1"/>
          </p:cNvSpPr>
          <p:nvPr>
            <p:ph type="sldNum" idx="12"/>
          </p:nvPr>
        </p:nvSpPr>
        <p:spPr>
          <a:xfrm>
            <a:off x="11425881" y="6387662"/>
            <a:ext cx="308917" cy="23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>
            <a:spLocks noGrp="1"/>
          </p:cNvSpPr>
          <p:nvPr>
            <p:ph type="title"/>
          </p:nvPr>
        </p:nvSpPr>
        <p:spPr>
          <a:xfrm>
            <a:off x="504825" y="2812047"/>
            <a:ext cx="3276600" cy="616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</a:pPr>
            <a:r>
              <a:rPr lang="en-US"/>
              <a:t>How It Works</a:t>
            </a:r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sldNum" idx="12"/>
          </p:nvPr>
        </p:nvSpPr>
        <p:spPr>
          <a:xfrm>
            <a:off x="11425881" y="6387662"/>
            <a:ext cx="308917" cy="23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43" name="Google Shape;243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209481" y="1098550"/>
            <a:ext cx="6668638" cy="41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457200" y="481597"/>
            <a:ext cx="112776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</a:pPr>
            <a:r>
              <a:rPr lang="en-US"/>
              <a:t>1. create_wtd() function</a:t>
            </a:r>
            <a:endParaRPr/>
          </a:p>
        </p:txBody>
      </p:sp>
      <p:pic>
        <p:nvPicPr>
          <p:cNvPr id="249" name="Google Shape;249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19322" y="1765005"/>
            <a:ext cx="8153354" cy="417859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11425881" y="6387662"/>
            <a:ext cx="308917" cy="23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"/>
          <p:cNvSpPr txBox="1">
            <a:spLocks noGrp="1"/>
          </p:cNvSpPr>
          <p:nvPr>
            <p:ph type="title"/>
          </p:nvPr>
        </p:nvSpPr>
        <p:spPr>
          <a:xfrm>
            <a:off x="457200" y="481597"/>
            <a:ext cx="112776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</a:pPr>
            <a:r>
              <a:rPr lang="en-US"/>
              <a:t>1.  create_wtd() function - errors</a:t>
            </a:r>
            <a:endParaRPr/>
          </a:p>
        </p:txBody>
      </p:sp>
      <p:sp>
        <p:nvSpPr>
          <p:cNvPr id="256" name="Google Shape;256;p15"/>
          <p:cNvSpPr txBox="1">
            <a:spLocks noGrp="1"/>
          </p:cNvSpPr>
          <p:nvPr>
            <p:ph type="body" idx="1"/>
          </p:nvPr>
        </p:nvSpPr>
        <p:spPr>
          <a:xfrm>
            <a:off x="457200" y="1765005"/>
            <a:ext cx="11277599" cy="417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What errors can it detect and how does it handle it?</a:t>
            </a:r>
            <a:endParaRPr/>
          </a:p>
          <a:p>
            <a:pPr marL="457200" lvl="0" indent="-279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/>
          </a:p>
        </p:txBody>
      </p:sp>
      <p:sp>
        <p:nvSpPr>
          <p:cNvPr id="257" name="Google Shape;257;p15"/>
          <p:cNvSpPr txBox="1">
            <a:spLocks noGrp="1"/>
          </p:cNvSpPr>
          <p:nvPr>
            <p:ph type="sldNum" idx="12"/>
          </p:nvPr>
        </p:nvSpPr>
        <p:spPr>
          <a:xfrm>
            <a:off x="11425881" y="6387662"/>
            <a:ext cx="308917" cy="23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graphicFrame>
        <p:nvGraphicFramePr>
          <p:cNvPr id="258" name="Google Shape;258;p15"/>
          <p:cNvGraphicFramePr/>
          <p:nvPr/>
        </p:nvGraphicFramePr>
        <p:xfrm>
          <a:off x="457200" y="226419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{81659362-EB93-4D78-AAD4-ECC38F966E63}</a:tableStyleId>
              </a:tblPr>
              <a:tblGrid>
                <a:gridCol w="464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Error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How it handles it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Input objects (id, drug, dates) are not vectors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STOP and issue warning stating how data must be entered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Input objects (id, drug, dates) have different lengths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STOP and issue warning stating how data must be entered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Dates vector is a character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Format as.Date()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5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Presence of NAs in the input object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Removes NAs, and issues a warning stating how many observations were removed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Number of prescriptions in the “prevalent” option is not numeric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STOP and issue warning stating how data must be entered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1eb5d6dab6_0_7"/>
          <p:cNvSpPr txBox="1">
            <a:spLocks noGrp="1"/>
          </p:cNvSpPr>
          <p:nvPr>
            <p:ph type="title"/>
          </p:nvPr>
        </p:nvSpPr>
        <p:spPr>
          <a:xfrm>
            <a:off x="457200" y="3200397"/>
            <a:ext cx="112776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create_wtd()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</a:t>
            </a:r>
            <a:endParaRPr/>
          </a:p>
        </p:txBody>
      </p:sp>
      <p:sp>
        <p:nvSpPr>
          <p:cNvPr id="265" name="Google Shape;265;g31eb5d6dab6_0_7"/>
          <p:cNvSpPr txBox="1">
            <a:spLocks noGrp="1"/>
          </p:cNvSpPr>
          <p:nvPr>
            <p:ph type="sldNum" idx="12"/>
          </p:nvPr>
        </p:nvSpPr>
        <p:spPr>
          <a:xfrm>
            <a:off x="11425881" y="6387662"/>
            <a:ext cx="309000" cy="23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66" name="Google Shape;266;g31eb5d6dab6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250" y="0"/>
            <a:ext cx="744575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"/>
          <p:cNvSpPr txBox="1">
            <a:spLocks noGrp="1"/>
          </p:cNvSpPr>
          <p:nvPr>
            <p:ph type="title"/>
          </p:nvPr>
        </p:nvSpPr>
        <p:spPr>
          <a:xfrm>
            <a:off x="457200" y="481597"/>
            <a:ext cx="112776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</a:pPr>
            <a:r>
              <a:rPr lang="en-US"/>
              <a:t>2. summarize_wtd() function</a:t>
            </a:r>
            <a:endParaRPr/>
          </a:p>
        </p:txBody>
      </p:sp>
      <p:sp>
        <p:nvSpPr>
          <p:cNvPr id="272" name="Google Shape;272;p16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11277599" cy="431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en-US" sz="2800"/>
              <a:t>Using the output of create_wtd(), this function creates a data.frame() summary of WTD distribution, stratified (or not) by variables of interest.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  <a:p>
            <a:pPr marL="457200" lvl="0" indent="-279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/>
          </a:p>
        </p:txBody>
      </p:sp>
      <p:sp>
        <p:nvSpPr>
          <p:cNvPr id="273" name="Google Shape;273;p16"/>
          <p:cNvSpPr txBox="1">
            <a:spLocks noGrp="1"/>
          </p:cNvSpPr>
          <p:nvPr>
            <p:ph type="sldNum" idx="12"/>
          </p:nvPr>
        </p:nvSpPr>
        <p:spPr>
          <a:xfrm>
            <a:off x="11425881" y="6387662"/>
            <a:ext cx="308917" cy="23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74" name="Google Shape;2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686" y="2981291"/>
            <a:ext cx="7813624" cy="2962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eb5d6dab6_0_0"/>
          <p:cNvSpPr txBox="1">
            <a:spLocks noGrp="1"/>
          </p:cNvSpPr>
          <p:nvPr>
            <p:ph type="title"/>
          </p:nvPr>
        </p:nvSpPr>
        <p:spPr>
          <a:xfrm>
            <a:off x="148275" y="2514597"/>
            <a:ext cx="112776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summarize_wtd()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</a:t>
            </a:r>
            <a:endParaRPr/>
          </a:p>
        </p:txBody>
      </p:sp>
      <p:sp>
        <p:nvSpPr>
          <p:cNvPr id="281" name="Google Shape;281;g31eb5d6dab6_0_0"/>
          <p:cNvSpPr txBox="1">
            <a:spLocks noGrp="1"/>
          </p:cNvSpPr>
          <p:nvPr>
            <p:ph type="sldNum" idx="12"/>
          </p:nvPr>
        </p:nvSpPr>
        <p:spPr>
          <a:xfrm>
            <a:off x="11425881" y="6387662"/>
            <a:ext cx="309000" cy="23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282" name="Google Shape;282;g31eb5d6dab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975" y="0"/>
            <a:ext cx="8073027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"/>
          <p:cNvSpPr txBox="1">
            <a:spLocks noGrp="1"/>
          </p:cNvSpPr>
          <p:nvPr>
            <p:ph type="title"/>
          </p:nvPr>
        </p:nvSpPr>
        <p:spPr>
          <a:xfrm>
            <a:off x="457200" y="481597"/>
            <a:ext cx="112776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</a:pPr>
            <a:r>
              <a:rPr lang="en-US"/>
              <a:t>3. ecdf_wtd() and hist_wtd() functions</a:t>
            </a:r>
            <a:endParaRPr/>
          </a:p>
        </p:txBody>
      </p:sp>
      <p:sp>
        <p:nvSpPr>
          <p:cNvPr id="288" name="Google Shape;288;p17"/>
          <p:cNvSpPr txBox="1">
            <a:spLocks noGrp="1"/>
          </p:cNvSpPr>
          <p:nvPr>
            <p:ph type="body" idx="1"/>
          </p:nvPr>
        </p:nvSpPr>
        <p:spPr>
          <a:xfrm>
            <a:off x="457200" y="1765005"/>
            <a:ext cx="11277599" cy="417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en-US" sz="2800"/>
              <a:t>Using the output of create_wtd(), these functions create a list() object of ggplot2 objects, compiling ecdfs and histograms of the WTD distributions for each drug, and an “overall” graph using ~facet wrap.</a:t>
            </a:r>
            <a:endParaRPr/>
          </a:p>
          <a:p>
            <a:pPr marL="457200" lvl="0" indent="-279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sldNum" idx="12"/>
          </p:nvPr>
        </p:nvSpPr>
        <p:spPr>
          <a:xfrm>
            <a:off x="11425881" y="6387662"/>
            <a:ext cx="308917" cy="23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290" name="Google Shape;29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646" y="3536046"/>
            <a:ext cx="10921152" cy="2776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 txBox="1">
            <a:spLocks noGrp="1"/>
          </p:cNvSpPr>
          <p:nvPr>
            <p:ph type="title"/>
          </p:nvPr>
        </p:nvSpPr>
        <p:spPr>
          <a:xfrm>
            <a:off x="457200" y="481597"/>
            <a:ext cx="112776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47" name="Google Shape;147;p2"/>
          <p:cNvSpPr txBox="1">
            <a:spLocks noGrp="1"/>
          </p:cNvSpPr>
          <p:nvPr>
            <p:ph type="sldNum" idx="12"/>
          </p:nvPr>
        </p:nvSpPr>
        <p:spPr>
          <a:xfrm>
            <a:off x="11425881" y="6387662"/>
            <a:ext cx="308917" cy="23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pSp>
        <p:nvGrpSpPr>
          <p:cNvPr id="148" name="Google Shape;148;p2"/>
          <p:cNvGrpSpPr/>
          <p:nvPr/>
        </p:nvGrpSpPr>
        <p:grpSpPr>
          <a:xfrm>
            <a:off x="462850" y="1765300"/>
            <a:ext cx="11517549" cy="4178300"/>
            <a:chOff x="5644" y="0"/>
            <a:chExt cx="11266310" cy="4178300"/>
          </a:xfrm>
        </p:grpSpPr>
        <p:sp>
          <p:nvSpPr>
            <p:cNvPr id="149" name="Google Shape;149;p2"/>
            <p:cNvSpPr/>
            <p:nvPr/>
          </p:nvSpPr>
          <p:spPr>
            <a:xfrm>
              <a:off x="845819" y="0"/>
              <a:ext cx="9585960" cy="4178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AE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644" y="1253489"/>
              <a:ext cx="2714773" cy="1671320"/>
            </a:xfrm>
            <a:prstGeom prst="roundRect">
              <a:avLst>
                <a:gd name="adj" fmla="val 16667"/>
              </a:avLst>
            </a:prstGeom>
            <a:solidFill>
              <a:srgbClr val="14B9C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 txBox="1"/>
            <p:nvPr/>
          </p:nvSpPr>
          <p:spPr>
            <a:xfrm>
              <a:off x="87231" y="1335076"/>
              <a:ext cx="2551599" cy="15081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Archivo Light"/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Archivo Light"/>
                  <a:ea typeface="Archivo Light"/>
                  <a:cs typeface="Archivo Light"/>
                  <a:sym typeface="Archivo Light"/>
                </a:rPr>
                <a:t>Why is this package needed?</a:t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856156" y="1253489"/>
              <a:ext cx="2714773" cy="1671320"/>
            </a:xfrm>
            <a:prstGeom prst="roundRect">
              <a:avLst>
                <a:gd name="adj" fmla="val 16667"/>
              </a:avLst>
            </a:prstGeom>
            <a:solidFill>
              <a:srgbClr val="14B9C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 txBox="1"/>
            <p:nvPr/>
          </p:nvSpPr>
          <p:spPr>
            <a:xfrm>
              <a:off x="2937743" y="1335076"/>
              <a:ext cx="2551599" cy="15081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Archivo Light"/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Archivo Light"/>
                  <a:ea typeface="Archivo Light"/>
                  <a:cs typeface="Archivo Light"/>
                  <a:sym typeface="Archivo Light"/>
                </a:rPr>
                <a:t>Package functions: create_wtd</a:t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5706669" y="1253489"/>
              <a:ext cx="2714773" cy="1671320"/>
            </a:xfrm>
            <a:prstGeom prst="roundRect">
              <a:avLst>
                <a:gd name="adj" fmla="val 16667"/>
              </a:avLst>
            </a:prstGeom>
            <a:solidFill>
              <a:srgbClr val="14B9C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 txBox="1"/>
            <p:nvPr/>
          </p:nvSpPr>
          <p:spPr>
            <a:xfrm>
              <a:off x="5788256" y="1335076"/>
              <a:ext cx="2551599" cy="15081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Archivo Light"/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Archivo Light"/>
                  <a:ea typeface="Archivo Light"/>
                  <a:cs typeface="Archivo Light"/>
                  <a:sym typeface="Archivo Light"/>
                </a:rPr>
                <a:t>Package functions: summary_wtd</a:t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8557181" y="1253489"/>
              <a:ext cx="2714773" cy="1671320"/>
            </a:xfrm>
            <a:prstGeom prst="roundRect">
              <a:avLst>
                <a:gd name="adj" fmla="val 16667"/>
              </a:avLst>
            </a:prstGeom>
            <a:solidFill>
              <a:srgbClr val="14B9C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 txBox="1"/>
            <p:nvPr/>
          </p:nvSpPr>
          <p:spPr>
            <a:xfrm>
              <a:off x="8638768" y="1335076"/>
              <a:ext cx="2551599" cy="15081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Archivo Light"/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Archivo Light"/>
                  <a:ea typeface="Archivo Light"/>
                  <a:cs typeface="Archivo Light"/>
                  <a:sym typeface="Archivo Light"/>
                </a:rPr>
                <a:t>Package functions: plots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23d8ad0d1b_0_15"/>
          <p:cNvSpPr txBox="1">
            <a:spLocks noGrp="1"/>
          </p:cNvSpPr>
          <p:nvPr>
            <p:ph type="title"/>
          </p:nvPr>
        </p:nvSpPr>
        <p:spPr>
          <a:xfrm>
            <a:off x="457200" y="481597"/>
            <a:ext cx="112776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323d8ad0d1b_0_15"/>
          <p:cNvSpPr txBox="1">
            <a:spLocks noGrp="1"/>
          </p:cNvSpPr>
          <p:nvPr>
            <p:ph type="body" idx="1"/>
          </p:nvPr>
        </p:nvSpPr>
        <p:spPr>
          <a:xfrm>
            <a:off x="457200" y="1765005"/>
            <a:ext cx="11277600" cy="41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98" name="Google Shape;298;g323d8ad0d1b_0_15"/>
          <p:cNvSpPr txBox="1">
            <a:spLocks noGrp="1"/>
          </p:cNvSpPr>
          <p:nvPr>
            <p:ph type="sldNum" idx="12"/>
          </p:nvPr>
        </p:nvSpPr>
        <p:spPr>
          <a:xfrm>
            <a:off x="11425881" y="6387662"/>
            <a:ext cx="309000" cy="23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299" name="Google Shape;299;g323d8ad0d1b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357" y="0"/>
            <a:ext cx="11277288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23d8ad0d1b_0_0"/>
          <p:cNvSpPr txBox="1">
            <a:spLocks noGrp="1"/>
          </p:cNvSpPr>
          <p:nvPr>
            <p:ph type="title"/>
          </p:nvPr>
        </p:nvSpPr>
        <p:spPr>
          <a:xfrm>
            <a:off x="457200" y="481597"/>
            <a:ext cx="112776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323d8ad0d1b_0_0"/>
          <p:cNvSpPr txBox="1">
            <a:spLocks noGrp="1"/>
          </p:cNvSpPr>
          <p:nvPr>
            <p:ph type="body" idx="1"/>
          </p:nvPr>
        </p:nvSpPr>
        <p:spPr>
          <a:xfrm>
            <a:off x="457200" y="1765005"/>
            <a:ext cx="11277600" cy="41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307" name="Google Shape;307;g323d8ad0d1b_0_0"/>
          <p:cNvSpPr txBox="1">
            <a:spLocks noGrp="1"/>
          </p:cNvSpPr>
          <p:nvPr>
            <p:ph type="sldNum" idx="12"/>
          </p:nvPr>
        </p:nvSpPr>
        <p:spPr>
          <a:xfrm>
            <a:off x="11425881" y="6387662"/>
            <a:ext cx="309000" cy="23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308" name="Google Shape;308;g323d8ad0d1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39" y="0"/>
            <a:ext cx="1118532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18" descr="Yellow and blue symbols"/>
          <p:cNvPicPr preferRelativeResize="0"/>
          <p:nvPr/>
        </p:nvPicPr>
        <p:blipFill rotWithShape="1">
          <a:blip r:embed="rId3">
            <a:alphaModFix/>
          </a:blip>
          <a:srcRect t="12502" b="13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>
            <a:spLocks noGrp="1"/>
          </p:cNvSpPr>
          <p:nvPr>
            <p:ph type="title"/>
          </p:nvPr>
        </p:nvSpPr>
        <p:spPr>
          <a:xfrm>
            <a:off x="457200" y="481597"/>
            <a:ext cx="112776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</a:pPr>
            <a:r>
              <a:rPr lang="en-US"/>
              <a:t>The End</a:t>
            </a:r>
            <a:endParaRPr/>
          </a:p>
        </p:txBody>
      </p:sp>
      <p:pic>
        <p:nvPicPr>
          <p:cNvPr id="319" name="Google Shape;319;p19" descr="Close-up of hopscotch on a sidewalk"/>
          <p:cNvPicPr preferRelativeResize="0"/>
          <p:nvPr/>
        </p:nvPicPr>
        <p:blipFill rotWithShape="1">
          <a:blip r:embed="rId3">
            <a:alphaModFix/>
          </a:blip>
          <a:srcRect t="21477" b="23013"/>
          <a:stretch/>
        </p:blipFill>
        <p:spPr>
          <a:xfrm>
            <a:off x="457200" y="1765005"/>
            <a:ext cx="11277599" cy="417859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9"/>
          <p:cNvSpPr txBox="1">
            <a:spLocks noGrp="1"/>
          </p:cNvSpPr>
          <p:nvPr>
            <p:ph type="sldNum" idx="12"/>
          </p:nvPr>
        </p:nvSpPr>
        <p:spPr>
          <a:xfrm>
            <a:off x="11425881" y="6387662"/>
            <a:ext cx="308917" cy="23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>
            <a:spLocks noGrp="1"/>
          </p:cNvSpPr>
          <p:nvPr>
            <p:ph type="title"/>
          </p:nvPr>
        </p:nvSpPr>
        <p:spPr>
          <a:xfrm>
            <a:off x="457200" y="481597"/>
            <a:ext cx="112776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Arial"/>
              <a:buNone/>
            </a:pPr>
            <a:r>
              <a:rPr lang="en-US" sz="3400"/>
              <a:t>The Premise Of Waiting Time Distribution (WTD)</a:t>
            </a:r>
            <a:endParaRPr/>
          </a:p>
        </p:txBody>
      </p:sp>
      <p:sp>
        <p:nvSpPr>
          <p:cNvPr id="164" name="Google Shape;164;p3"/>
          <p:cNvSpPr txBox="1">
            <a:spLocks noGrp="1"/>
          </p:cNvSpPr>
          <p:nvPr>
            <p:ph type="sldNum" idx="12"/>
          </p:nvPr>
        </p:nvSpPr>
        <p:spPr>
          <a:xfrm>
            <a:off x="11425881" y="6387662"/>
            <a:ext cx="308917" cy="23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pSp>
        <p:nvGrpSpPr>
          <p:cNvPr id="165" name="Google Shape;165;p3"/>
          <p:cNvGrpSpPr/>
          <p:nvPr/>
        </p:nvGrpSpPr>
        <p:grpSpPr>
          <a:xfrm>
            <a:off x="457200" y="1765515"/>
            <a:ext cx="11277599" cy="4177574"/>
            <a:chOff x="0" y="510"/>
            <a:chExt cx="11277599" cy="4177574"/>
          </a:xfrm>
        </p:grpSpPr>
        <p:sp>
          <p:nvSpPr>
            <p:cNvPr id="166" name="Google Shape;166;p3"/>
            <p:cNvSpPr/>
            <p:nvPr/>
          </p:nvSpPr>
          <p:spPr>
            <a:xfrm>
              <a:off x="0" y="510"/>
              <a:ext cx="11277599" cy="1193592"/>
            </a:xfrm>
            <a:prstGeom prst="roundRect">
              <a:avLst>
                <a:gd name="adj" fmla="val 10000"/>
              </a:avLst>
            </a:prstGeom>
            <a:solidFill>
              <a:srgbClr val="CAD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361061" y="269068"/>
              <a:ext cx="656476" cy="65647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378599" y="510"/>
              <a:ext cx="9898999" cy="11935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 txBox="1"/>
            <p:nvPr/>
          </p:nvSpPr>
          <p:spPr>
            <a:xfrm>
              <a:off x="1378599" y="510"/>
              <a:ext cx="9898999" cy="11935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6300" tIns="126300" rIns="126300" bIns="1263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chivo Light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chivo Light"/>
                  <a:ea typeface="Archivo Light"/>
                  <a:cs typeface="Archivo Light"/>
                  <a:sym typeface="Archivo Light"/>
                </a:rPr>
                <a:t>In pharmacoepidemiology, defining the duration of exposure to medications is a central feature of study design.</a:t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0" y="1492501"/>
              <a:ext cx="11277599" cy="1193592"/>
            </a:xfrm>
            <a:prstGeom prst="roundRect">
              <a:avLst>
                <a:gd name="adj" fmla="val 10000"/>
              </a:avLst>
            </a:prstGeom>
            <a:solidFill>
              <a:srgbClr val="CAD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361061" y="1761059"/>
              <a:ext cx="656476" cy="65647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378599" y="1492501"/>
              <a:ext cx="9898999" cy="11935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 txBox="1"/>
            <p:nvPr/>
          </p:nvSpPr>
          <p:spPr>
            <a:xfrm>
              <a:off x="1378599" y="1492501"/>
              <a:ext cx="9898999" cy="11935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6300" tIns="126300" rIns="126300" bIns="1263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chivo Light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chivo Light"/>
                  <a:ea typeface="Archivo Light"/>
                  <a:cs typeface="Archivo Light"/>
                  <a:sym typeface="Archivo Light"/>
                </a:rPr>
                <a:t>The number of days of supply of filled prescriptions are frequently used to define exposure time of individual prescriptions.</a:t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0" y="2984492"/>
              <a:ext cx="11277599" cy="1193592"/>
            </a:xfrm>
            <a:prstGeom prst="roundRect">
              <a:avLst>
                <a:gd name="adj" fmla="val 10000"/>
              </a:avLst>
            </a:prstGeom>
            <a:solidFill>
              <a:srgbClr val="CAD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61061" y="3253050"/>
              <a:ext cx="656476" cy="65647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1378599" y="2984492"/>
              <a:ext cx="9898999" cy="11935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 txBox="1"/>
            <p:nvPr/>
          </p:nvSpPr>
          <p:spPr>
            <a:xfrm>
              <a:off x="1378599" y="2984492"/>
              <a:ext cx="9898999" cy="11935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6300" tIns="126300" rIns="126300" bIns="1263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chivo Light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chivo Light"/>
                  <a:ea typeface="Archivo Light"/>
                  <a:cs typeface="Archivo Light"/>
                  <a:sym typeface="Archivo Light"/>
                </a:rPr>
                <a:t>When the number of days of supply are not available or they are unreliable, researchers make arbitrary decisions to define duration of exposure.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>
            <a:spLocks noGrp="1"/>
          </p:cNvSpPr>
          <p:nvPr>
            <p:ph type="title"/>
          </p:nvPr>
        </p:nvSpPr>
        <p:spPr>
          <a:xfrm>
            <a:off x="457200" y="481597"/>
            <a:ext cx="112776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</a:pPr>
            <a:r>
              <a:rPr lang="en-US" sz="4000"/>
              <a:t>Waiting Time Distribution - Why It Is Useful</a:t>
            </a:r>
            <a:endParaRPr/>
          </a:p>
        </p:txBody>
      </p:sp>
      <p:sp>
        <p:nvSpPr>
          <p:cNvPr id="183" name="Google Shape;183;p4"/>
          <p:cNvSpPr txBox="1">
            <a:spLocks noGrp="1"/>
          </p:cNvSpPr>
          <p:nvPr>
            <p:ph type="body" idx="1"/>
          </p:nvPr>
        </p:nvSpPr>
        <p:spPr>
          <a:xfrm>
            <a:off x="457200" y="1446028"/>
            <a:ext cx="11277599" cy="417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en-US"/>
              <a:t>The waiting time distribution is a data-driven approach to approximate the duration of exposure for individual prescriptions.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en-US"/>
              <a:t>It is particularly useful for long-term treatments of medications with homogeneous indications, for example, antidementia drugs (only used to treat dementia, must be filled regularly with little variation in dose). 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en-US"/>
              <a:t>Better than researcher driven decisions?</a:t>
            </a:r>
            <a:endParaRPr/>
          </a:p>
          <a:p>
            <a:pPr marL="457200" lvl="0" indent="-279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/>
          </a:p>
        </p:txBody>
      </p:sp>
      <p:sp>
        <p:nvSpPr>
          <p:cNvPr id="184" name="Google Shape;184;p4"/>
          <p:cNvSpPr txBox="1">
            <a:spLocks noGrp="1"/>
          </p:cNvSpPr>
          <p:nvPr>
            <p:ph type="sldNum" idx="12"/>
          </p:nvPr>
        </p:nvSpPr>
        <p:spPr>
          <a:xfrm>
            <a:off x="11425881" y="6387662"/>
            <a:ext cx="308917" cy="23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70139" y="1669557"/>
            <a:ext cx="5410200" cy="288093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5"/>
          <p:cNvSpPr txBox="1">
            <a:spLocks noGrp="1"/>
          </p:cNvSpPr>
          <p:nvPr>
            <p:ph type="title"/>
          </p:nvPr>
        </p:nvSpPr>
        <p:spPr>
          <a:xfrm>
            <a:off x="457200" y="481597"/>
            <a:ext cx="112776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</a:pPr>
            <a:r>
              <a:rPr lang="en-US" b="0" i="0">
                <a:latin typeface="Arial"/>
                <a:ea typeface="Arial"/>
                <a:cs typeface="Arial"/>
                <a:sym typeface="Arial"/>
              </a:rPr>
              <a:t>WTD: How It Works</a:t>
            </a:r>
            <a:endParaRPr/>
          </a:p>
        </p:txBody>
      </p:sp>
      <p:sp>
        <p:nvSpPr>
          <p:cNvPr id="191" name="Google Shape;191;p5"/>
          <p:cNvSpPr txBox="1"/>
          <p:nvPr/>
        </p:nvSpPr>
        <p:spPr>
          <a:xfrm>
            <a:off x="457200" y="1395996"/>
            <a:ext cx="5410200" cy="418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Sounds complicated – it’s not!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Our objective is to measure the duration of supply (d) of individual medications, that is, the time between prescriptions filled.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quantity can vary between users, but it follows a similar pattern</a:t>
            </a:r>
            <a:endParaRPr/>
          </a:p>
        </p:txBody>
      </p:sp>
      <p:sp>
        <p:nvSpPr>
          <p:cNvPr id="192" name="Google Shape;192;p5"/>
          <p:cNvSpPr txBox="1">
            <a:spLocks noGrp="1"/>
          </p:cNvSpPr>
          <p:nvPr>
            <p:ph type="sldNum" idx="12"/>
          </p:nvPr>
        </p:nvSpPr>
        <p:spPr>
          <a:xfrm>
            <a:off x="11425881" y="6387662"/>
            <a:ext cx="308917" cy="23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"/>
          <p:cNvSpPr txBox="1">
            <a:spLocks noGrp="1"/>
          </p:cNvSpPr>
          <p:nvPr>
            <p:ph type="title"/>
          </p:nvPr>
        </p:nvSpPr>
        <p:spPr>
          <a:xfrm>
            <a:off x="457201" y="481597"/>
            <a:ext cx="541019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</a:pPr>
            <a:r>
              <a:rPr lang="en-US" b="0" i="0">
                <a:latin typeface="Arial"/>
                <a:ea typeface="Arial"/>
                <a:cs typeface="Arial"/>
                <a:sym typeface="Arial"/>
              </a:rPr>
              <a:t>WTD: How It Works</a:t>
            </a:r>
            <a:endParaRPr/>
          </a:p>
        </p:txBody>
      </p:sp>
      <p:pic>
        <p:nvPicPr>
          <p:cNvPr id="198" name="Google Shape;198;p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7907" b="3"/>
          <a:stretch/>
        </p:blipFill>
        <p:spPr>
          <a:xfrm>
            <a:off x="6324600" y="685800"/>
            <a:ext cx="5410198" cy="525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6"/>
          <p:cNvSpPr txBox="1"/>
          <p:nvPr/>
        </p:nvSpPr>
        <p:spPr>
          <a:xfrm>
            <a:off x="457200" y="1765005"/>
            <a:ext cx="5410200" cy="417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Sounds complicated – it’s not!</a:t>
            </a:r>
            <a:endParaRPr/>
          </a:p>
          <a:p>
            <a:pPr marL="457200" marR="0" lvl="0" indent="-45720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can take a time-window and select a random date to start counting the time until the first prescription is filled by each individual. </a:t>
            </a:r>
            <a:endParaRPr/>
          </a:p>
        </p:txBody>
      </p:sp>
      <p:sp>
        <p:nvSpPr>
          <p:cNvPr id="200" name="Google Shape;200;p6"/>
          <p:cNvSpPr txBox="1">
            <a:spLocks noGrp="1"/>
          </p:cNvSpPr>
          <p:nvPr>
            <p:ph type="sldNum" idx="12"/>
          </p:nvPr>
        </p:nvSpPr>
        <p:spPr>
          <a:xfrm>
            <a:off x="11425881" y="6387662"/>
            <a:ext cx="308917" cy="23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47199" y="68263"/>
            <a:ext cx="10897601" cy="62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960" y="68263"/>
            <a:ext cx="11292080" cy="62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318" y="68263"/>
            <a:ext cx="10619364" cy="62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HME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17B9CF"/>
      </a:accent1>
      <a:accent2>
        <a:srgbClr val="0E7B95"/>
      </a:accent2>
      <a:accent3>
        <a:srgbClr val="32C980"/>
      </a:accent3>
      <a:accent4>
        <a:srgbClr val="89FFA7"/>
      </a:accent4>
      <a:accent5>
        <a:srgbClr val="E4281A"/>
      </a:accent5>
      <a:accent6>
        <a:srgbClr val="FF8A66"/>
      </a:accent6>
      <a:hlink>
        <a:srgbClr val="1E7B53"/>
      </a:hlink>
      <a:folHlink>
        <a:srgbClr val="6673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</Words>
  <Application>Microsoft Office PowerPoint</Application>
  <PresentationFormat>Widescreen</PresentationFormat>
  <Paragraphs>93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Archivo</vt:lpstr>
      <vt:lpstr>Archivo Light</vt:lpstr>
      <vt:lpstr>Arial</vt:lpstr>
      <vt:lpstr>Calibri</vt:lpstr>
      <vt:lpstr>Office Theme</vt:lpstr>
      <vt:lpstr>Estimating The Duration Of Exposure For Individual Prescriptions When Days Of Supply Are Not Available:  Introducing the wtdR package. </vt:lpstr>
      <vt:lpstr>Overview</vt:lpstr>
      <vt:lpstr>The Premise Of Waiting Time Distribution (WTD)</vt:lpstr>
      <vt:lpstr>Waiting Time Distribution - Why It Is Useful</vt:lpstr>
      <vt:lpstr>WTD: How It Works</vt:lpstr>
      <vt:lpstr>WTD: How It Works</vt:lpstr>
      <vt:lpstr>PowerPoint Presentation</vt:lpstr>
      <vt:lpstr>PowerPoint Presentation</vt:lpstr>
      <vt:lpstr>PowerPoint Presentation</vt:lpstr>
      <vt:lpstr>Defining The Duration Of Exposure To Individual Prescriptions</vt:lpstr>
      <vt:lpstr>WTD Variations</vt:lpstr>
      <vt:lpstr>The wtdR package powered by data.table()</vt:lpstr>
      <vt:lpstr>How It Works</vt:lpstr>
      <vt:lpstr>1. create_wtd() function</vt:lpstr>
      <vt:lpstr>1.  create_wtd() function - errors</vt:lpstr>
      <vt:lpstr>create_wtd() output</vt:lpstr>
      <vt:lpstr>2. summarize_wtd() function</vt:lpstr>
      <vt:lpstr>summarize_wtd() output</vt:lpstr>
      <vt:lpstr>3. ecdf_wtd() and hist_wtd() functions</vt:lpstr>
      <vt:lpstr>PowerPoint Presentation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Michaela Loeffler</dc:creator>
  <cp:lastModifiedBy>Floria Nyandaya</cp:lastModifiedBy>
  <cp:revision>1</cp:revision>
  <dcterms:created xsi:type="dcterms:W3CDTF">2023-06-29T18:09:22Z</dcterms:created>
  <dcterms:modified xsi:type="dcterms:W3CDTF">2024-12-13T21:46:32Z</dcterms:modified>
</cp:coreProperties>
</file>