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erine Martin" initials="" lastIdx="2" clrIdx="0"/>
  <p:cmAuthor id="1" name="Brian Craft"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1336" y="-2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4-09T17:28:15.679" idx="1">
    <p:pos x="6000" y="0"/>
    <p:text>the **malignancy increases</p:text>
  </p:cm>
  <p:cm authorId="1" dt="2017-04-09T17:18:04.277" idx="1">
    <p:pos x="6000" y="100"/>
    <p:text>_Marked as resolved_</p:text>
  </p:cm>
  <p:cm authorId="1" dt="2017-04-09T17:28:15.679" idx="2">
    <p:pos x="6000" y="200"/>
    <p:text>_Re-opened_
I can speak to this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09T17:28:31.925" idx="3">
    <p:pos x="6000" y="0"/>
    <p:text>I can speak to this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09T21:23:37.318" idx="4">
    <p:pos x="6000" y="0"/>
    <p:text>im not sure this is a huge difference?  Any other thoughts?</p:text>
  </p:cm>
  <p:cm authorId="0" dt="2017-04-09T21:23:37.318" idx="2">
    <p:pos x="6000" y="100"/>
    <p:text>I feel the differences in Ecc &gt;0.6 are significant enough to point out.  Thoughts from the group?</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09T18:36:23.783" idx="5">
    <p:pos x="6000" y="0"/>
    <p:text>from what I gather it just detects edges where texture changes...so basically the gabor filters are detecting the edge of the nodules
I think it can be left there for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549693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cvtuts.wordpress.com/2014/04/27/gabor-filters-a-practical-overview/"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From what I gather on this it is like using KNN to take a guess at the surrounding pixels.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 was going to attempt to summarize this topic here, but found this page which gives a **short** (and therefore awesome) overview:</a:t>
            </a:r>
          </a:p>
          <a:p>
            <a:pPr lvl="0">
              <a:spcBef>
                <a:spcPts val="0"/>
              </a:spcBef>
              <a:buNone/>
            </a:pPr>
            <a:r>
              <a:rPr lang="en" u="sng">
                <a:solidFill>
                  <a:schemeClr val="hlink"/>
                </a:solidFill>
                <a:hlinkClick r:id="rId3"/>
              </a:rPr>
              <a:t>https://cvtuts.wordpress.com/2014/04/27/gabor-filters-a-practical-overview/</a:t>
            </a:r>
            <a:r>
              <a:rPr lang="en"/>
              <a:t> </a:t>
            </a:r>
          </a:p>
          <a:p>
            <a:pPr lvl="0">
              <a:spcBef>
                <a:spcPts val="0"/>
              </a:spcBef>
              <a:buNone/>
            </a:pPr>
            <a:r>
              <a:rPr lang="en"/>
              <a:t>Certainly far easier to understand than Wikipedia’s version. </a:t>
            </a:r>
          </a:p>
          <a:p>
            <a:pPr lvl="0">
              <a:spcBef>
                <a:spcPts val="0"/>
              </a:spcBef>
              <a:buNone/>
            </a:pPr>
            <a:r>
              <a:rPr lang="en"/>
              <a:t>I wouldn’t suggest reading the entire document -- the first few paragraphs pretty much give us what I think is enough information to get by.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solidFill>
                  <a:schemeClr val="dk1"/>
                </a:solidFill>
              </a:rPr>
              <a:t>We don’t want to overwhelm viewer with a bunch of similar-looking plots, so a representative sample is shown here. </a:t>
            </a:r>
          </a:p>
          <a:p>
            <a:pPr lvl="0">
              <a:spcBef>
                <a:spcPts val="0"/>
              </a:spcBef>
              <a:buNone/>
            </a:pPr>
            <a:r>
              <a:rPr lang="en"/>
              <a:t>On the left is a histogram for one set of sample outputs of Gabor values (0 degrees, 0.3 orientation). On the right are side by side boxplots showing 0 degrees for all three orientations.</a:t>
            </a:r>
          </a:p>
          <a:p>
            <a:pPr lvl="0">
              <a:spcBef>
                <a:spcPts val="0"/>
              </a:spcBef>
              <a:buNone/>
            </a:pPr>
            <a:endParaRPr/>
          </a:p>
          <a:p>
            <a:pPr lvl="0">
              <a:spcBef>
                <a:spcPts val="0"/>
              </a:spcBef>
              <a:buNone/>
            </a:pPr>
            <a:r>
              <a:rPr lang="en"/>
              <a:t>Boxplot #1 is the 0 degree Gabor filter at an orientation value of 0.3</a:t>
            </a:r>
          </a:p>
          <a:p>
            <a:pPr lvl="0">
              <a:spcBef>
                <a:spcPts val="0"/>
              </a:spcBef>
              <a:buNone/>
            </a:pPr>
            <a:r>
              <a:rPr lang="en"/>
              <a:t>Boxplot #2 is the 0 degree Gabor filter at an orientation value of 0.4</a:t>
            </a:r>
          </a:p>
          <a:p>
            <a:pPr lvl="0">
              <a:spcBef>
                <a:spcPts val="0"/>
              </a:spcBef>
              <a:buClr>
                <a:schemeClr val="dk1"/>
              </a:buClr>
              <a:buSzPct val="100000"/>
              <a:buFont typeface="Arial"/>
              <a:buNone/>
            </a:pPr>
            <a:r>
              <a:rPr lang="en">
                <a:solidFill>
                  <a:schemeClr val="dk1"/>
                </a:solidFill>
              </a:rPr>
              <a:t>Boxplot #3 is the 0 degree Gabor filter at an orientation value of 0.5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0-8 is 9 attributes of Semantic ratings of a nodule by a radiologist </a:t>
            </a:r>
          </a:p>
          <a:p>
            <a:pPr lvl="0">
              <a:spcBef>
                <a:spcPts val="0"/>
              </a:spcBef>
              <a:buNone/>
            </a:pPr>
            <a:r>
              <a:rPr lang="en"/>
              <a:t>Others are Content-Based features:</a:t>
            </a:r>
          </a:p>
          <a:p>
            <a:pPr lvl="0">
              <a:spcBef>
                <a:spcPts val="0"/>
              </a:spcBef>
              <a:buNone/>
            </a:pPr>
            <a:r>
              <a:rPr lang="en"/>
              <a:t>9-19 are </a:t>
            </a:r>
            <a:r>
              <a:rPr lang="en">
                <a:solidFill>
                  <a:schemeClr val="dk1"/>
                </a:solidFill>
              </a:rPr>
              <a:t>Size And 20-27 are Shape 2D features</a:t>
            </a:r>
          </a:p>
          <a:p>
            <a:pPr lvl="0">
              <a:spcBef>
                <a:spcPts val="0"/>
              </a:spcBef>
              <a:buNone/>
            </a:pPr>
            <a:r>
              <a:rPr lang="en"/>
              <a:t>28-37 are intensity features</a:t>
            </a:r>
          </a:p>
          <a:p>
            <a:pPr lvl="0">
              <a:spcBef>
                <a:spcPts val="0"/>
              </a:spcBef>
              <a:buNone/>
            </a:pPr>
            <a:endParaRPr/>
          </a:p>
          <a:p>
            <a:pPr lvl="0">
              <a:spcBef>
                <a:spcPts val="0"/>
              </a:spcBef>
              <a:buClr>
                <a:schemeClr val="dk1"/>
              </a:buClr>
              <a:buSzPct val="100000"/>
              <a:buFont typeface="Arial"/>
              <a:buNone/>
            </a:pPr>
            <a:r>
              <a:rPr lang="en"/>
              <a:t>1	subtlety</a:t>
            </a:r>
          </a:p>
          <a:p>
            <a:pPr lvl="0">
              <a:spcBef>
                <a:spcPts val="0"/>
              </a:spcBef>
              <a:buClr>
                <a:schemeClr val="dk1"/>
              </a:buClr>
              <a:buSzPct val="100000"/>
              <a:buFont typeface="Arial"/>
              <a:buNone/>
            </a:pPr>
            <a:r>
              <a:rPr lang="en"/>
              <a:t>2	internalStructure</a:t>
            </a:r>
          </a:p>
          <a:p>
            <a:pPr lvl="0">
              <a:spcBef>
                <a:spcPts val="0"/>
              </a:spcBef>
              <a:buClr>
                <a:schemeClr val="dk1"/>
              </a:buClr>
              <a:buSzPct val="100000"/>
              <a:buFont typeface="Arial"/>
              <a:buNone/>
            </a:pPr>
            <a:r>
              <a:rPr lang="en"/>
              <a:t>3	calcification</a:t>
            </a:r>
          </a:p>
          <a:p>
            <a:pPr lvl="0">
              <a:spcBef>
                <a:spcPts val="0"/>
              </a:spcBef>
              <a:buClr>
                <a:schemeClr val="dk1"/>
              </a:buClr>
              <a:buSzPct val="100000"/>
              <a:buFont typeface="Arial"/>
              <a:buNone/>
            </a:pPr>
            <a:r>
              <a:rPr lang="en"/>
              <a:t>4	sphericity</a:t>
            </a:r>
          </a:p>
          <a:p>
            <a:pPr lvl="0">
              <a:spcBef>
                <a:spcPts val="0"/>
              </a:spcBef>
              <a:buClr>
                <a:schemeClr val="dk1"/>
              </a:buClr>
              <a:buSzPct val="100000"/>
              <a:buFont typeface="Arial"/>
              <a:buNone/>
            </a:pPr>
            <a:r>
              <a:rPr lang="en"/>
              <a:t>5	margin</a:t>
            </a:r>
          </a:p>
          <a:p>
            <a:pPr lvl="0">
              <a:spcBef>
                <a:spcPts val="0"/>
              </a:spcBef>
              <a:buClr>
                <a:schemeClr val="dk1"/>
              </a:buClr>
              <a:buSzPct val="100000"/>
              <a:buFont typeface="Arial"/>
              <a:buNone/>
            </a:pPr>
            <a:r>
              <a:rPr lang="en"/>
              <a:t>6	lobulation</a:t>
            </a:r>
          </a:p>
          <a:p>
            <a:pPr lvl="0">
              <a:spcBef>
                <a:spcPts val="0"/>
              </a:spcBef>
              <a:buClr>
                <a:schemeClr val="dk1"/>
              </a:buClr>
              <a:buSzPct val="100000"/>
              <a:buFont typeface="Arial"/>
              <a:buNone/>
            </a:pPr>
            <a:r>
              <a:rPr lang="en"/>
              <a:t>7	spiculation</a:t>
            </a:r>
          </a:p>
          <a:p>
            <a:pPr lvl="0">
              <a:spcBef>
                <a:spcPts val="0"/>
              </a:spcBef>
              <a:buClr>
                <a:schemeClr val="dk1"/>
              </a:buClr>
              <a:buSzPct val="100000"/>
              <a:buFont typeface="Arial"/>
              <a:buNone/>
            </a:pPr>
            <a:r>
              <a:rPr lang="en"/>
              <a:t>8	texture</a:t>
            </a:r>
          </a:p>
          <a:p>
            <a:pPr lvl="0">
              <a:spcBef>
                <a:spcPts val="0"/>
              </a:spcBef>
              <a:buClr>
                <a:schemeClr val="dk1"/>
              </a:buClr>
              <a:buSzPct val="100000"/>
              <a:buFont typeface="Arial"/>
              <a:buNone/>
            </a:pPr>
            <a:r>
              <a:rPr lang="en"/>
              <a:t>9	malignancy</a:t>
            </a:r>
          </a:p>
          <a:p>
            <a:pPr lvl="0">
              <a:spcBef>
                <a:spcPts val="0"/>
              </a:spcBef>
              <a:buClr>
                <a:schemeClr val="dk1"/>
              </a:buClr>
              <a:buSzPct val="100000"/>
              <a:buFont typeface="Arial"/>
              <a:buNone/>
            </a:pPr>
            <a:r>
              <a:rPr lang="en"/>
              <a:t>10	imageZposition</a:t>
            </a:r>
          </a:p>
          <a:p>
            <a:pPr lvl="0">
              <a:spcBef>
                <a:spcPts val="0"/>
              </a:spcBef>
              <a:buClr>
                <a:schemeClr val="dk1"/>
              </a:buClr>
              <a:buSzPct val="100000"/>
              <a:buFont typeface="Arial"/>
              <a:buNone/>
            </a:pPr>
            <a:r>
              <a:rPr lang="en"/>
              <a:t>11	PixelSpacing</a:t>
            </a:r>
          </a:p>
          <a:p>
            <a:pPr lvl="0">
              <a:spcBef>
                <a:spcPts val="0"/>
              </a:spcBef>
              <a:buClr>
                <a:schemeClr val="dk1"/>
              </a:buClr>
              <a:buSzPct val="100000"/>
              <a:buFont typeface="Arial"/>
              <a:buNone/>
            </a:pPr>
            <a:r>
              <a:rPr lang="en"/>
              <a:t>12	PixelArea</a:t>
            </a:r>
          </a:p>
          <a:p>
            <a:pPr lvl="0">
              <a:spcBef>
                <a:spcPts val="0"/>
              </a:spcBef>
              <a:buClr>
                <a:schemeClr val="dk1"/>
              </a:buClr>
              <a:buSzPct val="100000"/>
              <a:buFont typeface="Arial"/>
              <a:buNone/>
            </a:pPr>
            <a:r>
              <a:rPr lang="en"/>
              <a:t>13	Area</a:t>
            </a:r>
          </a:p>
          <a:p>
            <a:pPr lvl="0">
              <a:spcBef>
                <a:spcPts val="0"/>
              </a:spcBef>
              <a:buClr>
                <a:schemeClr val="dk1"/>
              </a:buClr>
              <a:buSzPct val="100000"/>
              <a:buFont typeface="Arial"/>
              <a:buNone/>
            </a:pPr>
            <a:r>
              <a:rPr lang="en"/>
              <a:t>14	ConvexArea</a:t>
            </a:r>
          </a:p>
          <a:p>
            <a:pPr lvl="0">
              <a:spcBef>
                <a:spcPts val="0"/>
              </a:spcBef>
              <a:buClr>
                <a:schemeClr val="dk1"/>
              </a:buClr>
              <a:buSzPct val="100000"/>
              <a:buFont typeface="Arial"/>
              <a:buNone/>
            </a:pPr>
            <a:r>
              <a:rPr lang="en"/>
              <a:t>15	Perimeter</a:t>
            </a:r>
          </a:p>
          <a:p>
            <a:pPr lvl="0">
              <a:spcBef>
                <a:spcPts val="0"/>
              </a:spcBef>
              <a:buClr>
                <a:schemeClr val="dk1"/>
              </a:buClr>
              <a:buSzPct val="100000"/>
              <a:buFont typeface="Arial"/>
              <a:buNone/>
            </a:pPr>
            <a:r>
              <a:rPr lang="en"/>
              <a:t>16	ConvexPerimeter</a:t>
            </a:r>
          </a:p>
          <a:p>
            <a:pPr lvl="0">
              <a:spcBef>
                <a:spcPts val="0"/>
              </a:spcBef>
              <a:buClr>
                <a:schemeClr val="dk1"/>
              </a:buClr>
              <a:buSzPct val="100000"/>
              <a:buFont typeface="Arial"/>
              <a:buNone/>
            </a:pPr>
            <a:r>
              <a:rPr lang="en"/>
              <a:t>17	EquivDiameter</a:t>
            </a:r>
          </a:p>
          <a:p>
            <a:pPr lvl="0">
              <a:spcBef>
                <a:spcPts val="0"/>
              </a:spcBef>
              <a:buClr>
                <a:schemeClr val="dk1"/>
              </a:buClr>
              <a:buSzPct val="100000"/>
              <a:buFont typeface="Arial"/>
              <a:buNone/>
            </a:pPr>
            <a:r>
              <a:rPr lang="en"/>
              <a:t>18	MajorAxisLength</a:t>
            </a:r>
          </a:p>
          <a:p>
            <a:pPr lvl="0">
              <a:spcBef>
                <a:spcPts val="0"/>
              </a:spcBef>
              <a:buClr>
                <a:schemeClr val="dk1"/>
              </a:buClr>
              <a:buSzPct val="100000"/>
              <a:buFont typeface="Arial"/>
              <a:buNone/>
            </a:pPr>
            <a:r>
              <a:rPr lang="en"/>
              <a:t>19	MinorAxisLength</a:t>
            </a:r>
          </a:p>
          <a:p>
            <a:pPr lvl="0">
              <a:spcBef>
                <a:spcPts val="0"/>
              </a:spcBef>
              <a:buClr>
                <a:schemeClr val="dk1"/>
              </a:buClr>
              <a:buSzPct val="100000"/>
              <a:buFont typeface="Arial"/>
              <a:buNone/>
            </a:pPr>
            <a:r>
              <a:rPr lang="en"/>
              <a:t>20	Elongation</a:t>
            </a:r>
          </a:p>
          <a:p>
            <a:pPr lvl="0">
              <a:spcBef>
                <a:spcPts val="0"/>
              </a:spcBef>
              <a:buClr>
                <a:schemeClr val="dk1"/>
              </a:buClr>
              <a:buSzPct val="100000"/>
              <a:buFont typeface="Arial"/>
              <a:buNone/>
            </a:pPr>
            <a:r>
              <a:rPr lang="en"/>
              <a:t>21	Compactness</a:t>
            </a:r>
          </a:p>
          <a:p>
            <a:pPr lvl="0">
              <a:spcBef>
                <a:spcPts val="0"/>
              </a:spcBef>
              <a:buClr>
                <a:schemeClr val="dk1"/>
              </a:buClr>
              <a:buSzPct val="100000"/>
              <a:buFont typeface="Arial"/>
              <a:buNone/>
            </a:pPr>
            <a:r>
              <a:rPr lang="en"/>
              <a:t>22	Eccentricity</a:t>
            </a:r>
          </a:p>
          <a:p>
            <a:pPr lvl="0">
              <a:spcBef>
                <a:spcPts val="0"/>
              </a:spcBef>
              <a:buClr>
                <a:schemeClr val="dk1"/>
              </a:buClr>
              <a:buSzPct val="100000"/>
              <a:buFont typeface="Arial"/>
              <a:buNone/>
            </a:pPr>
            <a:r>
              <a:rPr lang="en"/>
              <a:t>23	Solidity</a:t>
            </a:r>
          </a:p>
          <a:p>
            <a:pPr lvl="0">
              <a:spcBef>
                <a:spcPts val="0"/>
              </a:spcBef>
              <a:buClr>
                <a:schemeClr val="dk1"/>
              </a:buClr>
              <a:buSzPct val="100000"/>
              <a:buFont typeface="Arial"/>
              <a:buNone/>
            </a:pPr>
            <a:r>
              <a:rPr lang="en"/>
              <a:t>24	Extent</a:t>
            </a:r>
          </a:p>
          <a:p>
            <a:pPr lvl="0">
              <a:spcBef>
                <a:spcPts val="0"/>
              </a:spcBef>
              <a:buClr>
                <a:schemeClr val="dk1"/>
              </a:buClr>
              <a:buSzPct val="100000"/>
              <a:buFont typeface="Arial"/>
              <a:buNone/>
            </a:pPr>
            <a:r>
              <a:rPr lang="en"/>
              <a:t>25	Circularity</a:t>
            </a:r>
          </a:p>
          <a:p>
            <a:pPr lvl="0">
              <a:spcBef>
                <a:spcPts val="0"/>
              </a:spcBef>
              <a:buClr>
                <a:schemeClr val="dk1"/>
              </a:buClr>
              <a:buSzPct val="100000"/>
              <a:buFont typeface="Arial"/>
              <a:buNone/>
            </a:pPr>
            <a:r>
              <a:rPr lang="en"/>
              <a:t>26	RadialDistanceSD</a:t>
            </a:r>
          </a:p>
          <a:p>
            <a:pPr lvl="0">
              <a:spcBef>
                <a:spcPts val="0"/>
              </a:spcBef>
              <a:buClr>
                <a:schemeClr val="dk1"/>
              </a:buClr>
              <a:buSzPct val="100000"/>
              <a:buFont typeface="Arial"/>
              <a:buNone/>
            </a:pPr>
            <a:r>
              <a:rPr lang="en"/>
              <a:t>27	SecondMoment</a:t>
            </a:r>
          </a:p>
          <a:p>
            <a:pPr lvl="0">
              <a:spcBef>
                <a:spcPts val="0"/>
              </a:spcBef>
              <a:buClr>
                <a:schemeClr val="dk1"/>
              </a:buClr>
              <a:buSzPct val="100000"/>
              <a:buFont typeface="Arial"/>
              <a:buNone/>
            </a:pPr>
            <a:r>
              <a:rPr lang="en"/>
              <a:t>28	Roughness</a:t>
            </a:r>
          </a:p>
          <a:p>
            <a:pPr lvl="0">
              <a:spcBef>
                <a:spcPts val="0"/>
              </a:spcBef>
              <a:buClr>
                <a:schemeClr val="dk1"/>
              </a:buClr>
              <a:buSzPct val="100000"/>
              <a:buFont typeface="Arial"/>
              <a:buNone/>
            </a:pPr>
            <a:r>
              <a:rPr lang="en"/>
              <a:t>29	MinIntensity</a:t>
            </a:r>
          </a:p>
          <a:p>
            <a:pPr lvl="0">
              <a:spcBef>
                <a:spcPts val="0"/>
              </a:spcBef>
              <a:buClr>
                <a:schemeClr val="dk1"/>
              </a:buClr>
              <a:buSzPct val="100000"/>
              <a:buFont typeface="Arial"/>
              <a:buNone/>
            </a:pPr>
            <a:r>
              <a:rPr lang="en"/>
              <a:t>30	MaxIntensity</a:t>
            </a:r>
          </a:p>
          <a:p>
            <a:pPr lvl="0">
              <a:spcBef>
                <a:spcPts val="0"/>
              </a:spcBef>
              <a:buClr>
                <a:schemeClr val="dk1"/>
              </a:buClr>
              <a:buSzPct val="100000"/>
              <a:buFont typeface="Arial"/>
              <a:buNone/>
            </a:pPr>
            <a:r>
              <a:rPr lang="en"/>
              <a:t>31	MeanIntensity</a:t>
            </a:r>
          </a:p>
          <a:p>
            <a:pPr lvl="0">
              <a:spcBef>
                <a:spcPts val="0"/>
              </a:spcBef>
              <a:buClr>
                <a:schemeClr val="dk1"/>
              </a:buClr>
              <a:buSzPct val="100000"/>
              <a:buFont typeface="Arial"/>
              <a:buNone/>
            </a:pPr>
            <a:r>
              <a:rPr lang="en"/>
              <a:t>32	SDIntensity</a:t>
            </a:r>
          </a:p>
          <a:p>
            <a:pPr lvl="0">
              <a:spcBef>
                <a:spcPts val="0"/>
              </a:spcBef>
              <a:buClr>
                <a:schemeClr val="dk1"/>
              </a:buClr>
              <a:buSzPct val="100000"/>
              <a:buFont typeface="Arial"/>
              <a:buNone/>
            </a:pPr>
            <a:r>
              <a:rPr lang="en"/>
              <a:t>33	MinIntensityBG</a:t>
            </a:r>
          </a:p>
          <a:p>
            <a:pPr lvl="0">
              <a:spcBef>
                <a:spcPts val="0"/>
              </a:spcBef>
              <a:buClr>
                <a:schemeClr val="dk1"/>
              </a:buClr>
              <a:buSzPct val="100000"/>
              <a:buFont typeface="Arial"/>
              <a:buNone/>
            </a:pPr>
            <a:r>
              <a:rPr lang="en"/>
              <a:t>34	MaxIntensityBG</a:t>
            </a:r>
          </a:p>
          <a:p>
            <a:pPr lvl="0">
              <a:spcBef>
                <a:spcPts val="0"/>
              </a:spcBef>
              <a:buClr>
                <a:schemeClr val="dk1"/>
              </a:buClr>
              <a:buSzPct val="100000"/>
              <a:buFont typeface="Arial"/>
              <a:buNone/>
            </a:pPr>
            <a:r>
              <a:rPr lang="en"/>
              <a:t>35	MeanIntensityBG</a:t>
            </a:r>
          </a:p>
          <a:p>
            <a:pPr lvl="0">
              <a:spcBef>
                <a:spcPts val="0"/>
              </a:spcBef>
              <a:buClr>
                <a:schemeClr val="dk1"/>
              </a:buClr>
              <a:buSzPct val="100000"/>
              <a:buFont typeface="Arial"/>
              <a:buNone/>
            </a:pPr>
            <a:r>
              <a:rPr lang="en"/>
              <a:t>36	SDIntensityBG</a:t>
            </a:r>
          </a:p>
          <a:p>
            <a:pPr lvl="0">
              <a:spcBef>
                <a:spcPts val="0"/>
              </a:spcBef>
              <a:buClr>
                <a:schemeClr val="dk1"/>
              </a:buClr>
              <a:buSzPct val="100000"/>
              <a:buFont typeface="Arial"/>
              <a:buNone/>
            </a:pPr>
            <a:r>
              <a:rPr lang="en"/>
              <a:t>37	IntensityDifference</a:t>
            </a:r>
          </a:p>
          <a:p>
            <a:pPr lvl="0">
              <a:spcBef>
                <a:spcPts val="0"/>
              </a:spcBef>
              <a:buClr>
                <a:schemeClr val="dk1"/>
              </a:buClr>
              <a:buSzPct val="100000"/>
              <a:buFont typeface="Arial"/>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These are general figures to drive further analysis of dataset. It will be easier to look at the dataset in terms of the studies or distribution by the number of the radiologists.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Python dictionary at the moment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comments" Target="../comments/comment3.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abor_filter" TargetMode="External"/><Relationship Id="rId4" Type="http://schemas.openxmlformats.org/officeDocument/2006/relationships/comments" Target="../comments/comment4.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comments" Target="../comments/comment2.xml"/><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2943350" y="1354200"/>
            <a:ext cx="3553200" cy="2435100"/>
          </a:xfrm>
          <a:prstGeom prst="rect">
            <a:avLst/>
          </a:prstGeom>
        </p:spPr>
        <p:txBody>
          <a:bodyPr lIns="91425" tIns="91425" rIns="91425" bIns="91425" anchor="b" anchorCtr="0">
            <a:noAutofit/>
          </a:bodyPr>
          <a:lstStyle/>
          <a:p>
            <a:pPr lvl="0" algn="l">
              <a:spcBef>
                <a:spcPts val="0"/>
              </a:spcBef>
              <a:buNone/>
            </a:pPr>
            <a:r>
              <a:rPr lang="en" sz="3600"/>
              <a:t>Using Computer Aided Diagnosis to Aid Cancer Screening and Diagnosis</a:t>
            </a:r>
          </a:p>
        </p:txBody>
      </p:sp>
      <p:sp>
        <p:nvSpPr>
          <p:cNvPr id="63" name="Shape 63"/>
          <p:cNvSpPr txBox="1">
            <a:spLocks noGrp="1"/>
          </p:cNvSpPr>
          <p:nvPr>
            <p:ph type="subTitle" idx="1"/>
          </p:nvPr>
        </p:nvSpPr>
        <p:spPr>
          <a:xfrm>
            <a:off x="6429450" y="3221000"/>
            <a:ext cx="1945800" cy="1239600"/>
          </a:xfrm>
          <a:prstGeom prst="rect">
            <a:avLst/>
          </a:prstGeom>
        </p:spPr>
        <p:txBody>
          <a:bodyPr lIns="91425" tIns="91425" rIns="91425" bIns="91425" anchor="t" anchorCtr="0">
            <a:noAutofit/>
          </a:bodyPr>
          <a:lstStyle/>
          <a:p>
            <a:pPr lvl="0" algn="l" rtl="0">
              <a:spcBef>
                <a:spcPts val="0"/>
              </a:spcBef>
              <a:buNone/>
            </a:pPr>
            <a:r>
              <a:rPr lang="en" sz="1400"/>
              <a:t>Brian Craft</a:t>
            </a:r>
          </a:p>
          <a:p>
            <a:pPr lvl="0" algn="l" rtl="0">
              <a:spcBef>
                <a:spcPts val="0"/>
              </a:spcBef>
              <a:buNone/>
            </a:pPr>
            <a:r>
              <a:rPr lang="en" sz="1400"/>
              <a:t>Cat Martin</a:t>
            </a:r>
          </a:p>
          <a:p>
            <a:pPr lvl="0" algn="l" rtl="0">
              <a:spcBef>
                <a:spcPts val="0"/>
              </a:spcBef>
              <a:buNone/>
            </a:pPr>
            <a:r>
              <a:rPr lang="en" sz="1400"/>
              <a:t>Yoseph Mendelsohn</a:t>
            </a:r>
          </a:p>
          <a:p>
            <a:pPr lvl="0" algn="l" rtl="0">
              <a:spcBef>
                <a:spcPts val="0"/>
              </a:spcBef>
              <a:buNone/>
            </a:pPr>
            <a:r>
              <a:rPr lang="en" sz="1400"/>
              <a:t>Missy Sun</a:t>
            </a:r>
          </a:p>
          <a:p>
            <a:pPr lvl="0" algn="l">
              <a:spcBef>
                <a:spcPts val="0"/>
              </a:spcBef>
              <a:buNone/>
            </a:pPr>
            <a:r>
              <a:rPr lang="en" sz="1400"/>
              <a:t>Alexander Todd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Eccentricity</a:t>
            </a:r>
          </a:p>
        </p:txBody>
      </p:sp>
      <p:sp>
        <p:nvSpPr>
          <p:cNvPr id="123" name="Shape 123"/>
          <p:cNvSpPr txBox="1">
            <a:spLocks noGrp="1"/>
          </p:cNvSpPr>
          <p:nvPr>
            <p:ph type="body" idx="1"/>
          </p:nvPr>
        </p:nvSpPr>
        <p:spPr>
          <a:xfrm>
            <a:off x="311700" y="1225225"/>
            <a:ext cx="3999900" cy="3354000"/>
          </a:xfrm>
          <a:prstGeom prst="rect">
            <a:avLst/>
          </a:prstGeom>
        </p:spPr>
        <p:txBody>
          <a:bodyPr lIns="91425" tIns="91425" rIns="91425" bIns="91425" anchor="t" anchorCtr="0">
            <a:noAutofit/>
          </a:bodyPr>
          <a:lstStyle/>
          <a:p>
            <a:pPr lvl="0">
              <a:spcBef>
                <a:spcPts val="0"/>
              </a:spcBef>
              <a:buNone/>
            </a:pPr>
            <a:r>
              <a:rPr lang="en"/>
              <a:t>Lower eccentricity corresponds to a less elliptical shape in the tumor.</a:t>
            </a:r>
          </a:p>
          <a:p>
            <a:pPr lvl="0">
              <a:spcBef>
                <a:spcPts val="0"/>
              </a:spcBef>
              <a:buNone/>
            </a:pPr>
            <a:r>
              <a:rPr lang="en"/>
              <a:t>By charting the histograms of tumors rated Malignancy 1 and those rated Malignancy 5, we see a considerable difference in the frequency of low eccentricity.</a:t>
            </a:r>
          </a:p>
          <a:p>
            <a:pPr lvl="0">
              <a:spcBef>
                <a:spcPts val="0"/>
              </a:spcBef>
              <a:buNone/>
            </a:pPr>
            <a:r>
              <a:rPr lang="en"/>
              <a:t>Malignancy 5 has higher instances of Eccentricity &gt;0.6, and virtually none with Eccentricity = 0.</a:t>
            </a:r>
          </a:p>
        </p:txBody>
      </p:sp>
      <p:pic>
        <p:nvPicPr>
          <p:cNvPr id="124" name="Shape 124" descr="Mal5 Eccentricity.png"/>
          <p:cNvPicPr preferRelativeResize="0"/>
          <p:nvPr/>
        </p:nvPicPr>
        <p:blipFill>
          <a:blip r:embed="rId3">
            <a:alphaModFix/>
          </a:blip>
          <a:stretch>
            <a:fillRect/>
          </a:stretch>
        </p:blipFill>
        <p:spPr>
          <a:xfrm>
            <a:off x="5084074" y="2562624"/>
            <a:ext cx="3357374" cy="2352669"/>
          </a:xfrm>
          <a:prstGeom prst="rect">
            <a:avLst/>
          </a:prstGeom>
          <a:noFill/>
          <a:ln>
            <a:noFill/>
          </a:ln>
        </p:spPr>
      </p:pic>
      <p:pic>
        <p:nvPicPr>
          <p:cNvPr id="125" name="Shape 125" descr="Mal1 Eccentricity.png"/>
          <p:cNvPicPr preferRelativeResize="0"/>
          <p:nvPr/>
        </p:nvPicPr>
        <p:blipFill>
          <a:blip r:embed="rId4">
            <a:alphaModFix/>
          </a:blip>
          <a:stretch>
            <a:fillRect/>
          </a:stretch>
        </p:blipFill>
        <p:spPr>
          <a:xfrm>
            <a:off x="5084075" y="209936"/>
            <a:ext cx="3357374" cy="23526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Markov Features</a:t>
            </a:r>
          </a:p>
        </p:txBody>
      </p:sp>
      <p:sp>
        <p:nvSpPr>
          <p:cNvPr id="131" name="Shape 13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en"/>
              <a:t>Markov features are derived from the concept of Markov Random Fields.</a:t>
            </a:r>
          </a:p>
          <a:p>
            <a:pPr lvl="0">
              <a:spcBef>
                <a:spcPts val="0"/>
              </a:spcBef>
              <a:buNone/>
            </a:pPr>
            <a:r>
              <a:rPr lang="en"/>
              <a:t>As it applies to this project, the Markov property indicates the probability of a pixel having a particular intensity value is dependent directly only on its immediate neighbors. However, the value of each pixel depends indirectly on its larger neighborhood through propagation.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Gabor Filters</a:t>
            </a:r>
          </a:p>
        </p:txBody>
      </p:sp>
      <p:sp>
        <p:nvSpPr>
          <p:cNvPr id="137" name="Shape 137"/>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en"/>
              <a:t>A technique used in image texture analysis</a:t>
            </a:r>
          </a:p>
          <a:p>
            <a:pPr lvl="0">
              <a:spcBef>
                <a:spcPts val="0"/>
              </a:spcBef>
              <a:buNone/>
            </a:pPr>
            <a:r>
              <a:rPr lang="en"/>
              <a:t>The filter creates an image “mask” or transform of an image that can be analyzed for feature extraction / retrieval. (*Raicu et al)</a:t>
            </a:r>
          </a:p>
          <a:p>
            <a:pPr lvl="0">
              <a:spcBef>
                <a:spcPts val="0"/>
              </a:spcBef>
              <a:buNone/>
            </a:pPr>
            <a:r>
              <a:rPr lang="en"/>
              <a:t>Specialize in edge detection</a:t>
            </a:r>
          </a:p>
          <a:p>
            <a:pPr lvl="0">
              <a:spcBef>
                <a:spcPts val="0"/>
              </a:spcBef>
              <a:buNone/>
            </a:pPr>
            <a:r>
              <a:rPr lang="en"/>
              <a:t>Filter is generated via a Gaussian function, subsequently modulated by a sinusoid function (*</a:t>
            </a:r>
            <a:r>
              <a:rPr lang="en" u="sng">
                <a:solidFill>
                  <a:schemeClr val="hlink"/>
                </a:solidFill>
                <a:hlinkClick r:id="rId3"/>
              </a:rPr>
              <a:t>Wikipedia</a:t>
            </a:r>
            <a:r>
              <a:rPr lang="en"/>
              <a:t>)</a:t>
            </a:r>
          </a:p>
          <a:p>
            <a:pPr lvl="0" rt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Gabor Filters</a:t>
            </a:r>
          </a:p>
        </p:txBody>
      </p:sp>
      <p:sp>
        <p:nvSpPr>
          <p:cNvPr id="143" name="Shape 14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rtl="0">
              <a:spcBef>
                <a:spcPts val="0"/>
              </a:spcBef>
              <a:buNone/>
            </a:pPr>
            <a:r>
              <a:rPr lang="en"/>
              <a:t>In LIDC data set, we have 12 Gabor filters </a:t>
            </a:r>
          </a:p>
          <a:p>
            <a:pPr marL="457200" lvl="0" indent="-228600" rtl="0">
              <a:spcBef>
                <a:spcPts val="0"/>
              </a:spcBef>
            </a:pPr>
            <a:r>
              <a:rPr lang="en"/>
              <a:t>Four “orientations” and three “frequencies” obtained using binned (discretized) values from the sinusoidal function used to generate the filter </a:t>
            </a:r>
          </a:p>
          <a:p>
            <a:pPr marL="457200" lvl="0" indent="-228600" rtl="0">
              <a:spcBef>
                <a:spcPts val="0"/>
              </a:spcBef>
            </a:pPr>
            <a:r>
              <a:rPr lang="en"/>
              <a:t>Orientations: 0, 45, 90, and 135 degrees</a:t>
            </a:r>
          </a:p>
          <a:p>
            <a:pPr marL="457200" lvl="0" indent="-228600" rtl="0">
              <a:spcBef>
                <a:spcPts val="0"/>
              </a:spcBef>
            </a:pPr>
            <a:r>
              <a:rPr lang="en"/>
              <a:t>Frequencies for each orientation: 0.3, 0.4, 0.5</a:t>
            </a:r>
          </a:p>
          <a:p>
            <a:pPr marL="914400" lvl="1" indent="-228600" rtl="0">
              <a:spcBef>
                <a:spcPts val="0"/>
              </a:spcBef>
            </a:pPr>
            <a:r>
              <a:rPr lang="en"/>
              <a:t>Frequencies = inverse of wavelength</a:t>
            </a:r>
          </a:p>
          <a:p>
            <a:pPr marL="457200" lvl="0" indent="-228600" rtl="0">
              <a:spcBef>
                <a:spcPts val="0"/>
              </a:spcBef>
            </a:pPr>
            <a:r>
              <a:rPr lang="en"/>
              <a:t>Mean and SD recorded for each of the 12 filters (for every image)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699" y="195361"/>
            <a:ext cx="8520600" cy="1367514"/>
          </a:xfrm>
          <a:prstGeom prst="rect">
            <a:avLst/>
          </a:prstGeom>
        </p:spPr>
        <p:txBody>
          <a:bodyPr lIns="91425" tIns="91425" rIns="91425" bIns="91425" anchor="b" anchorCtr="0">
            <a:noAutofit/>
          </a:bodyPr>
          <a:lstStyle/>
          <a:p>
            <a:pPr lvl="0">
              <a:spcBef>
                <a:spcPts val="0"/>
              </a:spcBef>
              <a:buNone/>
            </a:pPr>
            <a:r>
              <a:rPr lang="en" dirty="0"/>
              <a:t>Gabor </a:t>
            </a:r>
            <a:r>
              <a:rPr lang="en-US" dirty="0" smtClean="0"/>
              <a:t>V</a:t>
            </a:r>
            <a:r>
              <a:rPr lang="en" dirty="0" smtClean="0"/>
              <a:t>alues </a:t>
            </a:r>
            <a:r>
              <a:rPr lang="en" dirty="0"/>
              <a:t>for 0 </a:t>
            </a:r>
            <a:r>
              <a:rPr lang="en-US" dirty="0" smtClean="0"/>
              <a:t>D</a:t>
            </a:r>
            <a:r>
              <a:rPr lang="en" dirty="0" smtClean="0"/>
              <a:t>egrees </a:t>
            </a:r>
            <a:r>
              <a:rPr lang="en-US" dirty="0"/>
              <a:t>O</a:t>
            </a:r>
            <a:r>
              <a:rPr lang="en" dirty="0" smtClean="0"/>
              <a:t>rientation</a:t>
            </a:r>
            <a:endParaRPr lang="en" dirty="0"/>
          </a:p>
        </p:txBody>
      </p:sp>
      <p:pic>
        <p:nvPicPr>
          <p:cNvPr id="149" name="Shape 149" descr="gabor0.png"/>
          <p:cNvPicPr preferRelativeResize="0"/>
          <p:nvPr/>
        </p:nvPicPr>
        <p:blipFill>
          <a:blip r:embed="rId3">
            <a:alphaModFix/>
          </a:blip>
          <a:stretch>
            <a:fillRect/>
          </a:stretch>
        </p:blipFill>
        <p:spPr>
          <a:xfrm>
            <a:off x="4684487" y="1973455"/>
            <a:ext cx="4147812" cy="2866449"/>
          </a:xfrm>
          <a:prstGeom prst="rect">
            <a:avLst/>
          </a:prstGeom>
          <a:noFill/>
          <a:ln>
            <a:noFill/>
          </a:ln>
        </p:spPr>
      </p:pic>
      <p:pic>
        <p:nvPicPr>
          <p:cNvPr id="150" name="Shape 150" descr="gab0_hist.png"/>
          <p:cNvPicPr preferRelativeResize="0"/>
          <p:nvPr/>
        </p:nvPicPr>
        <p:blipFill>
          <a:blip r:embed="rId4">
            <a:alphaModFix/>
          </a:blip>
          <a:stretch>
            <a:fillRect/>
          </a:stretch>
        </p:blipFill>
        <p:spPr>
          <a:xfrm>
            <a:off x="146125" y="1973455"/>
            <a:ext cx="4119399" cy="274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190487"/>
            <a:ext cx="8580772" cy="831300"/>
          </a:xfrm>
          <a:prstGeom prst="rect">
            <a:avLst/>
          </a:prstGeom>
        </p:spPr>
        <p:txBody>
          <a:bodyPr lIns="91425" tIns="91425" rIns="91425" bIns="91425" anchor="b" anchorCtr="0">
            <a:noAutofit/>
          </a:bodyPr>
          <a:lstStyle/>
          <a:p>
            <a:pPr lvl="0">
              <a:spcBef>
                <a:spcPts val="0"/>
              </a:spcBef>
              <a:buNone/>
            </a:pPr>
            <a:r>
              <a:rPr lang="en" dirty="0"/>
              <a:t>Correlation </a:t>
            </a:r>
            <a:r>
              <a:rPr lang="en-US" dirty="0"/>
              <a:t>M</a:t>
            </a:r>
            <a:r>
              <a:rPr lang="en" dirty="0" smtClean="0"/>
              <a:t>atrix </a:t>
            </a:r>
            <a:r>
              <a:rPr lang="en" dirty="0"/>
              <a:t>for </a:t>
            </a:r>
            <a:r>
              <a:rPr lang="en-US" dirty="0" smtClean="0"/>
              <a:t>N</a:t>
            </a:r>
            <a:r>
              <a:rPr lang="en" dirty="0" smtClean="0"/>
              <a:t>umeric </a:t>
            </a:r>
            <a:r>
              <a:rPr lang="en-US" dirty="0"/>
              <a:t>D</a:t>
            </a:r>
            <a:r>
              <a:rPr lang="en" dirty="0" smtClean="0"/>
              <a:t>ata</a:t>
            </a:r>
            <a:endParaRPr lang="en" dirty="0"/>
          </a:p>
        </p:txBody>
      </p:sp>
      <p:sp>
        <p:nvSpPr>
          <p:cNvPr id="156" name="Shape 156"/>
          <p:cNvSpPr txBox="1">
            <a:spLocks noGrp="1"/>
          </p:cNvSpPr>
          <p:nvPr>
            <p:ph type="body" idx="1"/>
          </p:nvPr>
        </p:nvSpPr>
        <p:spPr>
          <a:xfrm>
            <a:off x="379825" y="1225237"/>
            <a:ext cx="3999900" cy="3354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800"/>
              <a:t>Semantic ratings of a nodule show no linear relationship.(0-8)</a:t>
            </a:r>
          </a:p>
          <a:p>
            <a:pPr lvl="0" rtl="0">
              <a:lnSpc>
                <a:spcPct val="100000"/>
              </a:lnSpc>
              <a:spcBef>
                <a:spcPts val="0"/>
              </a:spcBef>
              <a:spcAft>
                <a:spcPts val="0"/>
              </a:spcAft>
              <a:buNone/>
            </a:pPr>
            <a:endParaRPr sz="1800"/>
          </a:p>
          <a:p>
            <a:pPr lvl="0" rtl="0">
              <a:lnSpc>
                <a:spcPct val="100000"/>
              </a:lnSpc>
              <a:spcBef>
                <a:spcPts val="0"/>
              </a:spcBef>
              <a:spcAft>
                <a:spcPts val="0"/>
              </a:spcAft>
              <a:buClr>
                <a:schemeClr val="dk1"/>
              </a:buClr>
              <a:buSzPct val="61111"/>
              <a:buFont typeface="Arial"/>
              <a:buNone/>
            </a:pPr>
            <a:r>
              <a:rPr lang="en" sz="1800"/>
              <a:t>For Content-Based features:</a:t>
            </a:r>
          </a:p>
          <a:p>
            <a:pPr marL="457200" lvl="0" indent="-228600" rtl="0">
              <a:spcBef>
                <a:spcPts val="0"/>
              </a:spcBef>
            </a:pPr>
            <a:r>
              <a:rPr lang="en"/>
              <a:t>Size features show positive correlation(9-19)</a:t>
            </a:r>
          </a:p>
          <a:p>
            <a:pPr marL="457200" lvl="0" indent="-228600" rtl="0">
              <a:spcBef>
                <a:spcPts val="0"/>
              </a:spcBef>
            </a:pPr>
            <a:r>
              <a:rPr lang="en"/>
              <a:t>Some shape 2D features are positively correlated eg.Eccentricity, Solidity, Extent (20-27)</a:t>
            </a:r>
          </a:p>
          <a:p>
            <a:pPr marL="457200" lvl="0" indent="-228600" rtl="0">
              <a:spcBef>
                <a:spcPts val="0"/>
              </a:spcBef>
            </a:pPr>
            <a:r>
              <a:rPr lang="en"/>
              <a:t>Most intensity features are weak positively correlated (28-37)</a:t>
            </a:r>
          </a:p>
          <a:p>
            <a:pPr lvl="0">
              <a:spcBef>
                <a:spcPts val="0"/>
              </a:spcBef>
              <a:buNone/>
            </a:pPr>
            <a:endParaRPr/>
          </a:p>
        </p:txBody>
      </p:sp>
      <p:pic>
        <p:nvPicPr>
          <p:cNvPr id="157" name="Shape 157" descr="heatmap.png"/>
          <p:cNvPicPr preferRelativeResize="0"/>
          <p:nvPr/>
        </p:nvPicPr>
        <p:blipFill>
          <a:blip r:embed="rId3">
            <a:alphaModFix/>
          </a:blip>
          <a:stretch>
            <a:fillRect/>
          </a:stretch>
        </p:blipFill>
        <p:spPr>
          <a:xfrm>
            <a:off x="5109572" y="1021787"/>
            <a:ext cx="3782900" cy="376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lnSpc>
                <a:spcPct val="115000"/>
              </a:lnSpc>
              <a:spcBef>
                <a:spcPts val="0"/>
              </a:spcBef>
              <a:buClr>
                <a:schemeClr val="dk1"/>
              </a:buClr>
              <a:buSzPct val="26190"/>
              <a:buFont typeface="Arial"/>
              <a:buNone/>
            </a:pPr>
            <a:r>
              <a:rPr lang="en" dirty="0"/>
              <a:t>Literature </a:t>
            </a:r>
            <a:r>
              <a:rPr lang="en-US" dirty="0" smtClean="0"/>
              <a:t>R</a:t>
            </a:r>
            <a:r>
              <a:rPr lang="en" dirty="0" smtClean="0"/>
              <a:t>eview</a:t>
            </a:r>
            <a:endParaRPr lang="en" dirty="0"/>
          </a:p>
        </p:txBody>
      </p:sp>
      <p:sp>
        <p:nvSpPr>
          <p:cNvPr id="163" name="Shape 16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spcBef>
                <a:spcPts val="0"/>
              </a:spcBef>
              <a:spcAft>
                <a:spcPts val="0"/>
              </a:spcAft>
            </a:pPr>
            <a:r>
              <a:rPr lang="en" sz="1800"/>
              <a:t>Lung nodule malignancy classification using only radiologist-quantified image features as inputs to statistical learning algorithms: probing the Lung Image Database Consortium dataset with two statistical learning metho</a:t>
            </a:r>
            <a:r>
              <a:rPr lang="en"/>
              <a:t>ds, Matthew C. Hancock,Jerry F. Magnan, 2016</a:t>
            </a:r>
          </a:p>
          <a:p>
            <a:pPr marL="457200" lvl="0" indent="-228600" rtl="0">
              <a:spcBef>
                <a:spcPts val="0"/>
              </a:spcBef>
              <a:spcAft>
                <a:spcPts val="0"/>
              </a:spcAft>
            </a:pPr>
            <a:r>
              <a:rPr lang="en"/>
              <a:t>Summary: </a:t>
            </a:r>
          </a:p>
          <a:p>
            <a:pPr marL="914400" lvl="1" indent="-228600" rtl="0">
              <a:spcBef>
                <a:spcPts val="0"/>
              </a:spcBef>
              <a:spcAft>
                <a:spcPts val="0"/>
              </a:spcAft>
            </a:pPr>
            <a:r>
              <a:rPr lang="en"/>
              <a:t>Methods: investigates the predictive capability of statistical learning methods for classifying nodule malignancy </a:t>
            </a:r>
          </a:p>
          <a:p>
            <a:pPr marL="914400" lvl="1" indent="-228600" rtl="0">
              <a:spcBef>
                <a:spcPts val="0"/>
              </a:spcBef>
              <a:spcAft>
                <a:spcPts val="0"/>
              </a:spcAft>
            </a:pPr>
            <a:r>
              <a:rPr lang="en"/>
              <a:t>Goal: determine the potential usefulness of quantified diagnostic image features as inputs to a CAD system</a:t>
            </a:r>
          </a:p>
          <a:p>
            <a:pPr marL="457200" lvl="0" indent="-228600" rtl="0">
              <a:spcBef>
                <a:spcPts val="0"/>
              </a:spcBef>
              <a:spcAft>
                <a:spcPts val="0"/>
              </a:spcAft>
            </a:pPr>
            <a:r>
              <a:rPr lang="en"/>
              <a:t>Related work: Three approaches to CAD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lnSpc>
                <a:spcPct val="115000"/>
              </a:lnSpc>
              <a:spcBef>
                <a:spcPts val="0"/>
              </a:spcBef>
              <a:buNone/>
            </a:pPr>
            <a:r>
              <a:rPr lang="en" dirty="0"/>
              <a:t>Literature </a:t>
            </a:r>
            <a:r>
              <a:rPr lang="en-US" dirty="0" smtClean="0"/>
              <a:t>R</a:t>
            </a:r>
            <a:r>
              <a:rPr lang="en" dirty="0" smtClean="0"/>
              <a:t>eview</a:t>
            </a:r>
            <a:endParaRPr lang="en" dirty="0"/>
          </a:p>
        </p:txBody>
      </p:sp>
      <p:sp>
        <p:nvSpPr>
          <p:cNvPr id="169" name="Shape 169"/>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pPr>
            <a:r>
              <a:rPr lang="en"/>
              <a:t>Statistical learning techniques: logistic regression and random forests </a:t>
            </a:r>
          </a:p>
          <a:p>
            <a:pPr marL="457200" lvl="0" indent="-228600" rtl="0">
              <a:spcBef>
                <a:spcPts val="0"/>
              </a:spcBef>
              <a:spcAft>
                <a:spcPts val="0"/>
              </a:spcAft>
            </a:pPr>
            <a:r>
              <a:rPr lang="en"/>
              <a:t>Data set:</a:t>
            </a:r>
          </a:p>
          <a:p>
            <a:pPr marL="914400" lvl="1" indent="-228600" rtl="0">
              <a:spcBef>
                <a:spcPts val="0"/>
              </a:spcBef>
              <a:spcAft>
                <a:spcPts val="0"/>
              </a:spcAft>
            </a:pPr>
            <a:r>
              <a:rPr lang="en"/>
              <a:t>N= 2817 samples</a:t>
            </a:r>
          </a:p>
          <a:p>
            <a:pPr marL="914400" lvl="1" indent="-228600" rtl="0">
              <a:spcBef>
                <a:spcPts val="0"/>
              </a:spcBef>
              <a:spcAft>
                <a:spcPts val="0"/>
              </a:spcAft>
            </a:pPr>
            <a:r>
              <a:rPr lang="en"/>
              <a:t>which belong to 530 of the available total of 1018 scans</a:t>
            </a:r>
          </a:p>
          <a:p>
            <a:pPr marL="914400" lvl="1" indent="-228600" rtl="0">
              <a:spcBef>
                <a:spcPts val="0"/>
              </a:spcBef>
              <a:spcAft>
                <a:spcPts val="0"/>
              </a:spcAft>
            </a:pPr>
            <a:r>
              <a:rPr lang="en"/>
              <a:t>omit 399 cases using the inconsistent rating systems and cases that are labeled indeterminate malignancy</a:t>
            </a:r>
          </a:p>
          <a:p>
            <a:pPr marL="457200" lvl="0" indent="-228600" rtl="0">
              <a:lnSpc>
                <a:spcPct val="100000"/>
              </a:lnSpc>
              <a:spcBef>
                <a:spcPts val="0"/>
              </a:spcBef>
              <a:spcAft>
                <a:spcPts val="0"/>
              </a:spcAft>
            </a:pPr>
            <a:r>
              <a:rPr lang="en"/>
              <a:t>Classification accuracy:</a:t>
            </a:r>
          </a:p>
          <a:p>
            <a:pPr marL="914400" lvl="1" indent="-228600" rtl="0">
              <a:lnSpc>
                <a:spcPct val="100000"/>
              </a:lnSpc>
              <a:spcBef>
                <a:spcPts val="0"/>
              </a:spcBef>
              <a:spcAft>
                <a:spcPts val="0"/>
              </a:spcAft>
            </a:pPr>
            <a:r>
              <a:rPr lang="en"/>
              <a:t>Ideal classifier </a:t>
            </a:r>
          </a:p>
          <a:p>
            <a:pPr marL="914400" lvl="1" indent="-228600" rtl="0">
              <a:spcBef>
                <a:spcPts val="0"/>
              </a:spcBef>
              <a:spcAft>
                <a:spcPts val="0"/>
              </a:spcAft>
            </a:pPr>
            <a:r>
              <a:rPr lang="en"/>
              <a:t>theoretical maximum of 90.17% </a:t>
            </a:r>
          </a:p>
          <a:p>
            <a:pPr marL="457200" lvl="0" indent="-228600" rtl="0">
              <a:spcBef>
                <a:spcPts val="0"/>
              </a:spcBef>
              <a:spcAft>
                <a:spcPts val="0"/>
              </a:spcAft>
            </a:pPr>
            <a:r>
              <a:rPr lang="en"/>
              <a:t>Image features are inputs and malignancy category are outputs</a:t>
            </a:r>
          </a:p>
          <a:p>
            <a:pPr marL="457200" lvl="0" indent="-228600" rtl="0">
              <a:spcBef>
                <a:spcPts val="0"/>
              </a:spcBef>
              <a:spcAft>
                <a:spcPts val="0"/>
              </a:spcAft>
            </a:pPr>
            <a:r>
              <a:rPr lang="en"/>
              <a:t>Four most relevant features for classification: spiculation, lobulation, subtlety, and calcification</a:t>
            </a:r>
          </a:p>
        </p:txBody>
      </p:sp>
      <p:pic>
        <p:nvPicPr>
          <p:cNvPr id="170" name="Shape 170"/>
          <p:cNvPicPr preferRelativeResize="0"/>
          <p:nvPr/>
        </p:nvPicPr>
        <p:blipFill>
          <a:blip r:embed="rId3">
            <a:alphaModFix/>
          </a:blip>
          <a:stretch>
            <a:fillRect/>
          </a:stretch>
        </p:blipFill>
        <p:spPr>
          <a:xfrm>
            <a:off x="2578800" y="3167525"/>
            <a:ext cx="1281350" cy="30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Overview</a:t>
            </a:r>
          </a:p>
        </p:txBody>
      </p:sp>
      <p:sp>
        <p:nvSpPr>
          <p:cNvPr id="69" name="Shape 69"/>
          <p:cNvSpPr txBox="1">
            <a:spLocks noGrp="1"/>
          </p:cNvSpPr>
          <p:nvPr>
            <p:ph type="body" idx="1"/>
          </p:nvPr>
        </p:nvSpPr>
        <p:spPr>
          <a:xfrm>
            <a:off x="311700" y="1647625"/>
            <a:ext cx="8520600" cy="2452200"/>
          </a:xfrm>
          <a:prstGeom prst="rect">
            <a:avLst/>
          </a:prstGeom>
        </p:spPr>
        <p:txBody>
          <a:bodyPr lIns="91425" tIns="91425" rIns="91425" bIns="91425" anchor="t" anchorCtr="0">
            <a:noAutofit/>
          </a:bodyPr>
          <a:lstStyle/>
          <a:p>
            <a:pPr lvl="0">
              <a:spcBef>
                <a:spcPts val="0"/>
              </a:spcBef>
              <a:buNone/>
            </a:pPr>
            <a:r>
              <a:rPr lang="en"/>
              <a:t>Problem:  Image based malignant classification has inter-doctor variance and isn’t accurate enough to define cancerous nodules.</a:t>
            </a:r>
          </a:p>
          <a:p>
            <a:pPr lvl="0">
              <a:spcBef>
                <a:spcPts val="0"/>
              </a:spcBef>
              <a:buNone/>
            </a:pPr>
            <a:endParaRPr/>
          </a:p>
          <a:p>
            <a:pPr lvl="0">
              <a:spcBef>
                <a:spcPts val="0"/>
              </a:spcBef>
              <a:buNone/>
            </a:pPr>
            <a:r>
              <a:rPr lang="en"/>
              <a:t>Proposed Solution: Used probabilistic machine learning to quantify the likelihood a nodule is malignant.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86775"/>
            <a:ext cx="8520600" cy="831300"/>
          </a:xfrm>
          <a:prstGeom prst="rect">
            <a:avLst/>
          </a:prstGeom>
        </p:spPr>
        <p:txBody>
          <a:bodyPr lIns="91425" tIns="91425" rIns="91425" bIns="91425" anchor="b" anchorCtr="0">
            <a:noAutofit/>
          </a:bodyPr>
          <a:lstStyle/>
          <a:p>
            <a:pPr lvl="0">
              <a:spcBef>
                <a:spcPts val="0"/>
              </a:spcBef>
              <a:buNone/>
            </a:pPr>
            <a:r>
              <a:rPr lang="en"/>
              <a:t>Overview of Dataset</a:t>
            </a:r>
          </a:p>
        </p:txBody>
      </p:sp>
      <p:sp>
        <p:nvSpPr>
          <p:cNvPr id="75" name="Shape 75"/>
          <p:cNvSpPr txBox="1">
            <a:spLocks noGrp="1"/>
          </p:cNvSpPr>
          <p:nvPr>
            <p:ph type="body" idx="1"/>
          </p:nvPr>
        </p:nvSpPr>
        <p:spPr>
          <a:xfrm>
            <a:off x="387900" y="980325"/>
            <a:ext cx="8368200" cy="4003800"/>
          </a:xfrm>
          <a:prstGeom prst="rect">
            <a:avLst/>
          </a:prstGeom>
          <a:ln>
            <a:noFill/>
          </a:ln>
        </p:spPr>
        <p:txBody>
          <a:bodyPr lIns="91425" tIns="91425" rIns="91425" bIns="91425" anchor="t" anchorCtr="0">
            <a:noAutofit/>
          </a:bodyPr>
          <a:lstStyle/>
          <a:p>
            <a:pPr marL="457200" lvl="0" indent="-228600" rtl="0">
              <a:lnSpc>
                <a:spcPct val="150000"/>
              </a:lnSpc>
              <a:spcBef>
                <a:spcPts val="0"/>
              </a:spcBef>
              <a:spcAft>
                <a:spcPts val="0"/>
              </a:spcAft>
            </a:pPr>
            <a:r>
              <a:rPr lang="en" dirty="0"/>
              <a:t>Observations: ~ 40,000</a:t>
            </a:r>
          </a:p>
          <a:p>
            <a:pPr marL="457200" lvl="0" indent="-228600" rtl="0">
              <a:lnSpc>
                <a:spcPct val="150000"/>
              </a:lnSpc>
              <a:spcBef>
                <a:spcPts val="0"/>
              </a:spcBef>
              <a:spcAft>
                <a:spcPts val="0"/>
              </a:spcAft>
            </a:pPr>
            <a:r>
              <a:rPr lang="en" dirty="0"/>
              <a:t>Distinct Nodules: ~ 2,700</a:t>
            </a:r>
          </a:p>
          <a:p>
            <a:pPr marL="457200" lvl="0" indent="-228600" rtl="0">
              <a:lnSpc>
                <a:spcPct val="150000"/>
              </a:lnSpc>
              <a:spcBef>
                <a:spcPts val="0"/>
              </a:spcBef>
              <a:spcAft>
                <a:spcPts val="0"/>
              </a:spcAft>
            </a:pPr>
            <a:r>
              <a:rPr lang="en" dirty="0"/>
              <a:t>Avg. Slices per Nodule: ~ 15</a:t>
            </a:r>
          </a:p>
          <a:p>
            <a:pPr marL="457200" lvl="0" indent="-228600" rtl="0">
              <a:lnSpc>
                <a:spcPct val="150000"/>
              </a:lnSpc>
              <a:spcBef>
                <a:spcPts val="0"/>
              </a:spcBef>
              <a:spcAft>
                <a:spcPts val="0"/>
              </a:spcAft>
            </a:pPr>
            <a:r>
              <a:rPr lang="en" dirty="0"/>
              <a:t>Data Size: ~ 50 MB</a:t>
            </a:r>
          </a:p>
          <a:p>
            <a:pPr marL="457200" lvl="0" indent="-228600" rtl="0">
              <a:lnSpc>
                <a:spcPct val="150000"/>
              </a:lnSpc>
              <a:spcBef>
                <a:spcPts val="0"/>
              </a:spcBef>
              <a:spcAft>
                <a:spcPts val="0"/>
              </a:spcAft>
            </a:pPr>
            <a:r>
              <a:rPr lang="en" dirty="0"/>
              <a:t>Features:</a:t>
            </a:r>
          </a:p>
          <a:p>
            <a:pPr marL="914400" lvl="1" indent="-228600" rtl="0">
              <a:lnSpc>
                <a:spcPct val="150000"/>
              </a:lnSpc>
              <a:spcBef>
                <a:spcPts val="0"/>
              </a:spcBef>
              <a:spcAft>
                <a:spcPts val="0"/>
              </a:spcAft>
            </a:pPr>
            <a:r>
              <a:rPr lang="en" dirty="0"/>
              <a:t>Attributes based on size, shape, and features of nodules: e.g. area, perimeter, </a:t>
            </a:r>
            <a:r>
              <a:rPr lang="en" dirty="0" smtClean="0"/>
              <a:t>lobulation,</a:t>
            </a:r>
            <a:r>
              <a:rPr lang="en-US" dirty="0" smtClean="0"/>
              <a:t> </a:t>
            </a:r>
            <a:r>
              <a:rPr lang="en" dirty="0" smtClean="0"/>
              <a:t>spiculation</a:t>
            </a:r>
            <a:r>
              <a:rPr lang="en" dirty="0"/>
              <a:t>, calcification, etc</a:t>
            </a:r>
          </a:p>
          <a:p>
            <a:pPr marL="914400" lvl="1" indent="-228600" rtl="0">
              <a:lnSpc>
                <a:spcPct val="150000"/>
              </a:lnSpc>
              <a:spcBef>
                <a:spcPts val="0"/>
              </a:spcBef>
              <a:spcAft>
                <a:spcPts val="0"/>
              </a:spcAft>
            </a:pPr>
            <a:r>
              <a:rPr lang="en" dirty="0"/>
              <a:t>Attributes based on intensity: e.g. max intensity, min intensity, mean intensity, etc </a:t>
            </a:r>
          </a:p>
          <a:p>
            <a:pPr marL="914400" lvl="1" indent="-228600" rtl="0">
              <a:lnSpc>
                <a:spcPct val="150000"/>
              </a:lnSpc>
              <a:spcBef>
                <a:spcPts val="0"/>
              </a:spcBef>
              <a:spcAft>
                <a:spcPts val="0"/>
              </a:spcAft>
            </a:pPr>
            <a:r>
              <a:rPr lang="en" dirty="0"/>
              <a:t>Attributes based on texture: Haralick features, Gabor features, Markov Random Fields </a:t>
            </a:r>
          </a:p>
          <a:p>
            <a:pPr lvl="0" rtl="0">
              <a:spcBef>
                <a:spcPts val="0"/>
              </a:spcBef>
              <a:buNone/>
            </a:pPr>
            <a:endParaRPr dirty="0"/>
          </a:p>
          <a:p>
            <a:pPr lvl="0" rt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Overview of the Studies</a:t>
            </a:r>
          </a:p>
        </p:txBody>
      </p:sp>
      <p:sp>
        <p:nvSpPr>
          <p:cNvPr id="81" name="Shape 81"/>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spcBef>
                <a:spcPts val="0"/>
              </a:spcBef>
            </a:pPr>
            <a:r>
              <a:rPr lang="en"/>
              <a:t>Number of Studies: 866</a:t>
            </a:r>
          </a:p>
          <a:p>
            <a:pPr marL="457200" lvl="0" indent="-228600" rtl="0">
              <a:spcBef>
                <a:spcPts val="0"/>
              </a:spcBef>
            </a:pPr>
            <a:r>
              <a:rPr lang="en"/>
              <a:t>Maximum Group Size: 316</a:t>
            </a:r>
          </a:p>
          <a:p>
            <a:pPr marL="457200" lvl="0" indent="-228600" rtl="0">
              <a:spcBef>
                <a:spcPts val="0"/>
              </a:spcBef>
            </a:pPr>
            <a:r>
              <a:rPr lang="en"/>
              <a:t>Maximum Group Percentage: 0.8%</a:t>
            </a:r>
          </a:p>
          <a:p>
            <a:pPr marL="457200" lvl="0" indent="-228600" rtl="0">
              <a:spcBef>
                <a:spcPts val="0"/>
              </a:spcBef>
            </a:pPr>
            <a:r>
              <a:rPr lang="en"/>
              <a:t>Minimum Group Size: 1</a:t>
            </a:r>
          </a:p>
          <a:p>
            <a:pPr marL="457200" lvl="0" indent="-228600" rtl="0">
              <a:spcBef>
                <a:spcPts val="0"/>
              </a:spcBef>
            </a:pPr>
            <a:r>
              <a:rPr lang="en"/>
              <a:t>Minimum Group Percentage: 0.00253%</a:t>
            </a:r>
          </a:p>
          <a:p>
            <a:pPr marL="457200" lvl="0" indent="-228600" rtl="0">
              <a:spcBef>
                <a:spcPts val="0"/>
              </a:spcBef>
            </a:pPr>
            <a:r>
              <a:rPr lang="en"/>
              <a:t>Number of Radiologists: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Subtlety Attribute</a:t>
            </a:r>
          </a:p>
        </p:txBody>
      </p:sp>
      <p:pic>
        <p:nvPicPr>
          <p:cNvPr id="87" name="Shape 87" descr="subtlety_mean_malignancy.png"/>
          <p:cNvPicPr preferRelativeResize="0"/>
          <p:nvPr/>
        </p:nvPicPr>
        <p:blipFill rotWithShape="1">
          <a:blip r:embed="rId3">
            <a:alphaModFix/>
          </a:blip>
          <a:srcRect l="7108" t="7355" r="6303"/>
          <a:stretch/>
        </p:blipFill>
        <p:spPr>
          <a:xfrm>
            <a:off x="4517650" y="1626812"/>
            <a:ext cx="4254068" cy="3129424"/>
          </a:xfrm>
          <a:prstGeom prst="rect">
            <a:avLst/>
          </a:prstGeom>
          <a:noFill/>
          <a:ln>
            <a:noFill/>
          </a:ln>
        </p:spPr>
      </p:pic>
      <p:sp>
        <p:nvSpPr>
          <p:cNvPr id="88" name="Shape 88"/>
          <p:cNvSpPr txBox="1">
            <a:spLocks noGrp="1"/>
          </p:cNvSpPr>
          <p:nvPr>
            <p:ph type="body" idx="1"/>
          </p:nvPr>
        </p:nvSpPr>
        <p:spPr>
          <a:xfrm>
            <a:off x="365150" y="1683275"/>
            <a:ext cx="3708600" cy="3016500"/>
          </a:xfrm>
          <a:prstGeom prst="rect">
            <a:avLst/>
          </a:prstGeom>
          <a:ln>
            <a:noFill/>
          </a:ln>
        </p:spPr>
        <p:txBody>
          <a:bodyPr lIns="91425" tIns="91425" rIns="91425" bIns="91425" anchor="t" anchorCtr="0">
            <a:noAutofit/>
          </a:bodyPr>
          <a:lstStyle/>
          <a:p>
            <a:pPr marR="0" lvl="0" algn="l" rtl="0">
              <a:lnSpc>
                <a:spcPct val="150000"/>
              </a:lnSpc>
              <a:spcBef>
                <a:spcPts val="0"/>
              </a:spcBef>
              <a:spcAft>
                <a:spcPts val="0"/>
              </a:spcAft>
              <a:buNone/>
            </a:pPr>
            <a:r>
              <a:rPr lang="en"/>
              <a:t>The chart to the right shows the average subtlety rating by malignancy rating.</a:t>
            </a:r>
          </a:p>
          <a:p>
            <a:pPr marR="0" lvl="0" algn="l" rtl="0">
              <a:lnSpc>
                <a:spcPct val="150000"/>
              </a:lnSpc>
              <a:spcBef>
                <a:spcPts val="0"/>
              </a:spcBef>
              <a:spcAft>
                <a:spcPts val="0"/>
              </a:spcAft>
              <a:buNone/>
            </a:pPr>
            <a:endParaRPr/>
          </a:p>
          <a:p>
            <a:pPr marR="0" lvl="0" algn="l" rtl="0">
              <a:lnSpc>
                <a:spcPct val="150000"/>
              </a:lnSpc>
              <a:spcBef>
                <a:spcPts val="0"/>
              </a:spcBef>
              <a:spcAft>
                <a:spcPts val="0"/>
              </a:spcAft>
              <a:buNone/>
            </a:pPr>
            <a:r>
              <a:rPr lang="en"/>
              <a:t>As the nodule has more subtlety to it the malignancy increases.</a:t>
            </a:r>
          </a:p>
          <a:p>
            <a:pPr lvl="0" rtl="0">
              <a:spcBef>
                <a:spcPts val="0"/>
              </a:spcBef>
              <a:buNone/>
            </a:pPr>
            <a:endParaRP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Lobulation Attribute</a:t>
            </a:r>
          </a:p>
        </p:txBody>
      </p:sp>
      <p:pic>
        <p:nvPicPr>
          <p:cNvPr id="94" name="Shape 94" descr="lobulation_mean_malignancy.png"/>
          <p:cNvPicPr preferRelativeResize="0"/>
          <p:nvPr/>
        </p:nvPicPr>
        <p:blipFill rotWithShape="1">
          <a:blip r:embed="rId3">
            <a:alphaModFix/>
          </a:blip>
          <a:srcRect l="5645" t="6515" r="6550"/>
          <a:stretch/>
        </p:blipFill>
        <p:spPr>
          <a:xfrm>
            <a:off x="4688325" y="1704137"/>
            <a:ext cx="4064325" cy="2974786"/>
          </a:xfrm>
          <a:prstGeom prst="rect">
            <a:avLst/>
          </a:prstGeom>
          <a:noFill/>
          <a:ln>
            <a:noFill/>
          </a:ln>
        </p:spPr>
      </p:pic>
      <p:sp>
        <p:nvSpPr>
          <p:cNvPr id="95" name="Shape 95"/>
          <p:cNvSpPr txBox="1">
            <a:spLocks noGrp="1"/>
          </p:cNvSpPr>
          <p:nvPr>
            <p:ph type="body" idx="1"/>
          </p:nvPr>
        </p:nvSpPr>
        <p:spPr>
          <a:xfrm>
            <a:off x="365150" y="1704150"/>
            <a:ext cx="3708600" cy="3016500"/>
          </a:xfrm>
          <a:prstGeom prst="rect">
            <a:avLst/>
          </a:prstGeom>
          <a:ln>
            <a:noFill/>
          </a:ln>
        </p:spPr>
        <p:txBody>
          <a:bodyPr lIns="91425" tIns="91425" rIns="91425" bIns="91425" anchor="t" anchorCtr="0">
            <a:noAutofit/>
          </a:bodyPr>
          <a:lstStyle/>
          <a:p>
            <a:pPr marR="0" lvl="0" algn="l" rtl="0">
              <a:lnSpc>
                <a:spcPct val="150000"/>
              </a:lnSpc>
              <a:spcBef>
                <a:spcPts val="0"/>
              </a:spcBef>
              <a:spcAft>
                <a:spcPts val="0"/>
              </a:spcAft>
              <a:buNone/>
            </a:pPr>
            <a:r>
              <a:rPr lang="en"/>
              <a:t>The chart to the right shows the average lobulation rating by malignancy rating.</a:t>
            </a:r>
          </a:p>
          <a:p>
            <a:pPr marR="0" lvl="0" algn="l" rtl="0">
              <a:lnSpc>
                <a:spcPct val="150000"/>
              </a:lnSpc>
              <a:spcBef>
                <a:spcPts val="0"/>
              </a:spcBef>
              <a:spcAft>
                <a:spcPts val="0"/>
              </a:spcAft>
              <a:buNone/>
            </a:pPr>
            <a:endParaRPr/>
          </a:p>
          <a:p>
            <a:pPr marR="0" lvl="0" algn="l" rtl="0">
              <a:lnSpc>
                <a:spcPct val="150000"/>
              </a:lnSpc>
              <a:spcBef>
                <a:spcPts val="0"/>
              </a:spcBef>
              <a:spcAft>
                <a:spcPts val="0"/>
              </a:spcAft>
              <a:buNone/>
            </a:pPr>
            <a:r>
              <a:rPr lang="en"/>
              <a:t>More lobulation means a higher malignancy rating.</a:t>
            </a:r>
          </a:p>
          <a:p>
            <a:pPr lvl="0" rtl="0">
              <a:spcBef>
                <a:spcPts val="0"/>
              </a:spcBef>
              <a:buNone/>
            </a:pPr>
            <a:endParaRPr/>
          </a:p>
          <a:p>
            <a:pPr lvl="0" rt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rtl="0">
              <a:spcBef>
                <a:spcPts val="0"/>
              </a:spcBef>
              <a:buNone/>
            </a:pPr>
            <a:r>
              <a:rPr lang="en"/>
              <a:t>Spiculation Attribute</a:t>
            </a:r>
          </a:p>
        </p:txBody>
      </p:sp>
      <p:pic>
        <p:nvPicPr>
          <p:cNvPr id="101" name="Shape 101" descr="spiculation_mean_malignancy.png"/>
          <p:cNvPicPr preferRelativeResize="0"/>
          <p:nvPr/>
        </p:nvPicPr>
        <p:blipFill rotWithShape="1">
          <a:blip r:embed="rId3">
            <a:alphaModFix/>
          </a:blip>
          <a:srcRect l="5017" t="5793" r="6495"/>
          <a:stretch/>
        </p:blipFill>
        <p:spPr>
          <a:xfrm>
            <a:off x="4631450" y="1683275"/>
            <a:ext cx="4121316" cy="3016500"/>
          </a:xfrm>
          <a:prstGeom prst="rect">
            <a:avLst/>
          </a:prstGeom>
          <a:noFill/>
          <a:ln>
            <a:noFill/>
          </a:ln>
        </p:spPr>
      </p:pic>
      <p:sp>
        <p:nvSpPr>
          <p:cNvPr id="102" name="Shape 102"/>
          <p:cNvSpPr txBox="1">
            <a:spLocks noGrp="1"/>
          </p:cNvSpPr>
          <p:nvPr>
            <p:ph type="body" idx="1"/>
          </p:nvPr>
        </p:nvSpPr>
        <p:spPr>
          <a:xfrm>
            <a:off x="311700" y="1558775"/>
            <a:ext cx="3708600" cy="2947500"/>
          </a:xfrm>
          <a:prstGeom prst="rect">
            <a:avLst/>
          </a:prstGeom>
          <a:ln>
            <a:noFill/>
          </a:ln>
        </p:spPr>
        <p:txBody>
          <a:bodyPr lIns="91425" tIns="91425" rIns="91425" bIns="91425" anchor="t" anchorCtr="0">
            <a:noAutofit/>
          </a:bodyPr>
          <a:lstStyle/>
          <a:p>
            <a:pPr marR="0" lvl="0" algn="l" rtl="0">
              <a:lnSpc>
                <a:spcPct val="150000"/>
              </a:lnSpc>
              <a:spcBef>
                <a:spcPts val="0"/>
              </a:spcBef>
              <a:spcAft>
                <a:spcPts val="0"/>
              </a:spcAft>
              <a:buNone/>
            </a:pPr>
            <a:r>
              <a:rPr lang="en"/>
              <a:t>The chart to the right shows the average spiculation rating by malignancy rating.</a:t>
            </a:r>
          </a:p>
          <a:p>
            <a:pPr marR="0" lvl="0" algn="l" rtl="0">
              <a:lnSpc>
                <a:spcPct val="150000"/>
              </a:lnSpc>
              <a:spcBef>
                <a:spcPts val="0"/>
              </a:spcBef>
              <a:spcAft>
                <a:spcPts val="0"/>
              </a:spcAft>
              <a:buNone/>
            </a:pPr>
            <a:endParaRPr/>
          </a:p>
          <a:p>
            <a:pPr lvl="0" rtl="0">
              <a:lnSpc>
                <a:spcPct val="150000"/>
              </a:lnSpc>
              <a:spcBef>
                <a:spcPts val="0"/>
              </a:spcBef>
              <a:spcAft>
                <a:spcPts val="0"/>
              </a:spcAft>
              <a:buNone/>
            </a:pPr>
            <a:r>
              <a:rPr lang="en"/>
              <a:t>As the nodule looks more suspicious or complex, the malignancy rating increases.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161104"/>
            <a:ext cx="8520600" cy="1623418"/>
          </a:xfrm>
          <a:prstGeom prst="rect">
            <a:avLst/>
          </a:prstGeom>
        </p:spPr>
        <p:txBody>
          <a:bodyPr lIns="91425" tIns="91425" rIns="91425" bIns="91425" anchor="b" anchorCtr="0">
            <a:noAutofit/>
          </a:bodyPr>
          <a:lstStyle/>
          <a:p>
            <a:pPr lvl="0">
              <a:spcBef>
                <a:spcPts val="0"/>
              </a:spcBef>
              <a:buNone/>
            </a:pPr>
            <a:r>
              <a:rPr lang="en" dirty="0"/>
              <a:t>Target Attribute: Malignancy Rating</a:t>
            </a:r>
          </a:p>
        </p:txBody>
      </p:sp>
      <p:sp>
        <p:nvSpPr>
          <p:cNvPr id="108" name="Shape 108"/>
          <p:cNvSpPr txBox="1">
            <a:spLocks noGrp="1"/>
          </p:cNvSpPr>
          <p:nvPr>
            <p:ph type="body" idx="1"/>
          </p:nvPr>
        </p:nvSpPr>
        <p:spPr>
          <a:xfrm>
            <a:off x="311700" y="1622604"/>
            <a:ext cx="3708600" cy="3448800"/>
          </a:xfrm>
          <a:prstGeom prst="rect">
            <a:avLst/>
          </a:prstGeom>
          <a:ln>
            <a:noFill/>
          </a:ln>
        </p:spPr>
        <p:txBody>
          <a:bodyPr lIns="91425" tIns="91425" rIns="91425" bIns="91425" anchor="t" anchorCtr="0">
            <a:noAutofit/>
          </a:bodyPr>
          <a:lstStyle/>
          <a:p>
            <a:pPr marR="0" lvl="0" algn="l" rtl="0">
              <a:lnSpc>
                <a:spcPct val="150000"/>
              </a:lnSpc>
              <a:spcBef>
                <a:spcPts val="0"/>
              </a:spcBef>
              <a:spcAft>
                <a:spcPts val="0"/>
              </a:spcAft>
              <a:buNone/>
            </a:pPr>
            <a:r>
              <a:rPr lang="en" sz="1400" dirty="0"/>
              <a:t>1-5 rating based on how “malignant” the nodule looks.  The right shows a histogram of the malignancy ratings.  There is a top heavy skew.  </a:t>
            </a:r>
          </a:p>
          <a:p>
            <a:pPr marR="0" lvl="0" algn="l" rtl="0">
              <a:lnSpc>
                <a:spcPct val="150000"/>
              </a:lnSpc>
              <a:spcBef>
                <a:spcPts val="0"/>
              </a:spcBef>
              <a:spcAft>
                <a:spcPts val="0"/>
              </a:spcAft>
              <a:buNone/>
            </a:pPr>
            <a:endParaRPr sz="1400" dirty="0"/>
          </a:p>
          <a:p>
            <a:pPr marR="0" lvl="0" algn="l" rtl="0">
              <a:lnSpc>
                <a:spcPct val="150000"/>
              </a:lnSpc>
              <a:spcBef>
                <a:spcPts val="0"/>
              </a:spcBef>
              <a:spcAft>
                <a:spcPts val="0"/>
              </a:spcAft>
              <a:buNone/>
            </a:pPr>
            <a:r>
              <a:rPr lang="en" sz="1400" dirty="0"/>
              <a:t>However, each slice really has a probability function associate.</a:t>
            </a:r>
          </a:p>
          <a:p>
            <a:pPr marR="0" lvl="0" algn="l" rtl="0">
              <a:lnSpc>
                <a:spcPct val="150000"/>
              </a:lnSpc>
              <a:spcBef>
                <a:spcPts val="0"/>
              </a:spcBef>
              <a:spcAft>
                <a:spcPts val="0"/>
              </a:spcAft>
              <a:buNone/>
            </a:pPr>
            <a:endParaRPr sz="1400" dirty="0"/>
          </a:p>
          <a:p>
            <a:pPr marR="0" lvl="0" algn="l" rtl="0">
              <a:lnSpc>
                <a:spcPct val="150000"/>
              </a:lnSpc>
              <a:spcBef>
                <a:spcPts val="0"/>
              </a:spcBef>
              <a:spcAft>
                <a:spcPts val="0"/>
              </a:spcAft>
              <a:buNone/>
            </a:pPr>
            <a:r>
              <a:rPr lang="en" sz="1400" dirty="0"/>
              <a:t>{ Slice_id : [r1, r2, r3, r4] }</a:t>
            </a:r>
          </a:p>
          <a:p>
            <a:pPr marR="0" lvl="0" algn="l" rtl="0">
              <a:lnSpc>
                <a:spcPct val="150000"/>
              </a:lnSpc>
              <a:spcBef>
                <a:spcPts val="0"/>
              </a:spcBef>
              <a:spcAft>
                <a:spcPts val="0"/>
              </a:spcAft>
              <a:buNone/>
            </a:pPr>
            <a:endParaRPr dirty="0"/>
          </a:p>
          <a:p>
            <a:pPr lvl="0" rtl="0">
              <a:spcBef>
                <a:spcPts val="0"/>
              </a:spcBef>
              <a:buNone/>
            </a:pPr>
            <a:endParaRPr dirty="0"/>
          </a:p>
        </p:txBody>
      </p:sp>
      <p:pic>
        <p:nvPicPr>
          <p:cNvPr id="109" name="Shape 109" descr="malignancy_distribution_2.png"/>
          <p:cNvPicPr preferRelativeResize="0"/>
          <p:nvPr/>
        </p:nvPicPr>
        <p:blipFill>
          <a:blip r:embed="rId3">
            <a:alphaModFix/>
          </a:blip>
          <a:stretch>
            <a:fillRect/>
          </a:stretch>
        </p:blipFill>
        <p:spPr>
          <a:xfrm>
            <a:off x="3913450" y="1622604"/>
            <a:ext cx="4724000" cy="3247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315925"/>
            <a:ext cx="8520600" cy="831300"/>
          </a:xfrm>
          <a:prstGeom prst="rect">
            <a:avLst/>
          </a:prstGeom>
        </p:spPr>
        <p:txBody>
          <a:bodyPr lIns="91425" tIns="91425" rIns="91425" bIns="91425" anchor="b" anchorCtr="0">
            <a:noAutofit/>
          </a:bodyPr>
          <a:lstStyle/>
          <a:p>
            <a:pPr lvl="0">
              <a:spcBef>
                <a:spcPts val="0"/>
              </a:spcBef>
              <a:buNone/>
            </a:pPr>
            <a:r>
              <a:rPr lang="en"/>
              <a:t>Roughness</a:t>
            </a:r>
          </a:p>
        </p:txBody>
      </p:sp>
      <p:sp>
        <p:nvSpPr>
          <p:cNvPr id="115" name="Shape 115"/>
          <p:cNvSpPr txBox="1">
            <a:spLocks noGrp="1"/>
          </p:cNvSpPr>
          <p:nvPr>
            <p:ph type="body" idx="1"/>
          </p:nvPr>
        </p:nvSpPr>
        <p:spPr>
          <a:xfrm>
            <a:off x="311700" y="1492800"/>
            <a:ext cx="3552900" cy="3354000"/>
          </a:xfrm>
          <a:prstGeom prst="rect">
            <a:avLst/>
          </a:prstGeom>
        </p:spPr>
        <p:txBody>
          <a:bodyPr lIns="91425" tIns="91425" rIns="91425" bIns="91425" anchor="t" anchorCtr="0">
            <a:noAutofit/>
          </a:bodyPr>
          <a:lstStyle/>
          <a:p>
            <a:pPr lvl="0">
              <a:spcBef>
                <a:spcPts val="0"/>
              </a:spcBef>
              <a:buNone/>
            </a:pPr>
            <a:r>
              <a:rPr lang="en"/>
              <a:t>￼Roughness is a measure of how closely a tumor’s edge follows those of a circle.</a:t>
            </a:r>
          </a:p>
          <a:p>
            <a:pPr lvl="0">
              <a:spcBef>
                <a:spcPts val="0"/>
              </a:spcBef>
              <a:buNone/>
            </a:pPr>
            <a:r>
              <a:rPr lang="en"/>
              <a:t>There seems to be a relationship between Roughness and Malignancy.</a:t>
            </a:r>
          </a:p>
          <a:p>
            <a:pPr lvl="0">
              <a:spcBef>
                <a:spcPts val="0"/>
              </a:spcBef>
              <a:buNone/>
            </a:pPr>
            <a:r>
              <a:rPr lang="en"/>
              <a:t>We see that higher roughness is often associated with higher perceived malignancy, but many malignant tumors can still have 0.0 roughness.</a:t>
            </a:r>
          </a:p>
        </p:txBody>
      </p:sp>
      <p:sp>
        <p:nvSpPr>
          <p:cNvPr id="116" name="Shape 116"/>
          <p:cNvSpPr txBox="1">
            <a:spLocks noGrp="1"/>
          </p:cNvSpPr>
          <p:nvPr>
            <p:ph type="body" idx="2"/>
          </p:nvPr>
        </p:nvSpPr>
        <p:spPr>
          <a:xfrm>
            <a:off x="4832400" y="1225225"/>
            <a:ext cx="3999900" cy="3354000"/>
          </a:xfrm>
          <a:prstGeom prst="rect">
            <a:avLst/>
          </a:prstGeom>
        </p:spPr>
        <p:txBody>
          <a:bodyPr lIns="91425" tIns="91425" rIns="91425" bIns="91425" anchor="t" anchorCtr="0">
            <a:noAutofit/>
          </a:bodyPr>
          <a:lstStyle/>
          <a:p>
            <a:pPr lvl="0">
              <a:spcBef>
                <a:spcPts val="0"/>
              </a:spcBef>
              <a:buNone/>
            </a:pPr>
            <a:r>
              <a:rPr lang="en"/>
              <a:t>￼￼</a:t>
            </a:r>
          </a:p>
        </p:txBody>
      </p:sp>
      <p:pic>
        <p:nvPicPr>
          <p:cNvPr id="117" name="Shape 117" descr="Roughness Malignancy.png"/>
          <p:cNvPicPr preferRelativeResize="0"/>
          <p:nvPr/>
        </p:nvPicPr>
        <p:blipFill>
          <a:blip r:embed="rId3">
            <a:alphaModFix/>
          </a:blip>
          <a:stretch>
            <a:fillRect/>
          </a:stretch>
        </p:blipFill>
        <p:spPr>
          <a:xfrm>
            <a:off x="3864600" y="1147228"/>
            <a:ext cx="4816899" cy="3452949"/>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1100</Words>
  <Application>Microsoft Macintosh PowerPoint</Application>
  <PresentationFormat>On-screen Show (16:9)</PresentationFormat>
  <Paragraphs>149</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Economica</vt:lpstr>
      <vt:lpstr>Open Sans</vt:lpstr>
      <vt:lpstr>luxe</vt:lpstr>
      <vt:lpstr>Using Computer Aided Diagnosis to Aid Cancer Screening and Diagnosis</vt:lpstr>
      <vt:lpstr>Overview</vt:lpstr>
      <vt:lpstr>Overview of Dataset</vt:lpstr>
      <vt:lpstr>Overview of the Studies</vt:lpstr>
      <vt:lpstr>Subtlety Attribute</vt:lpstr>
      <vt:lpstr>Lobulation Attribute</vt:lpstr>
      <vt:lpstr>Spiculation Attribute</vt:lpstr>
      <vt:lpstr>Target Attribute: Malignancy Rating</vt:lpstr>
      <vt:lpstr>Roughness</vt:lpstr>
      <vt:lpstr>Eccentricity</vt:lpstr>
      <vt:lpstr>Markov Features</vt:lpstr>
      <vt:lpstr>Gabor Filters</vt:lpstr>
      <vt:lpstr>Gabor Filters</vt:lpstr>
      <vt:lpstr>Gabor Values for 0 Degrees Orientation</vt:lpstr>
      <vt:lpstr>Correlation Matrix for Numeric Data</vt:lpstr>
      <vt:lpstr>Literature Review</vt:lpstr>
      <vt:lpstr>Literature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Computer Aided Diagnosis to Aid Cancer Screening and Diagnosis</dc:title>
  <cp:lastModifiedBy>Brian Craft</cp:lastModifiedBy>
  <cp:revision>1</cp:revision>
  <dcterms:modified xsi:type="dcterms:W3CDTF">2017-04-09T23:11:04Z</dcterms:modified>
</cp:coreProperties>
</file>