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76" r:id="rId4"/>
    <p:sldId id="258" r:id="rId5"/>
    <p:sldId id="277" r:id="rId6"/>
    <p:sldId id="259" r:id="rId7"/>
    <p:sldId id="260" r:id="rId8"/>
    <p:sldId id="283" r:id="rId9"/>
    <p:sldId id="261" r:id="rId10"/>
    <p:sldId id="278" r:id="rId11"/>
    <p:sldId id="262" r:id="rId12"/>
    <p:sldId id="273" r:id="rId13"/>
    <p:sldId id="263" r:id="rId14"/>
    <p:sldId id="274" r:id="rId15"/>
    <p:sldId id="280" r:id="rId16"/>
    <p:sldId id="266" r:id="rId17"/>
    <p:sldId id="285" r:id="rId18"/>
    <p:sldId id="267" r:id="rId19"/>
    <p:sldId id="281" r:id="rId20"/>
    <p:sldId id="268" r:id="rId21"/>
    <p:sldId id="284" r:id="rId22"/>
    <p:sldId id="269" r:id="rId23"/>
    <p:sldId id="270" r:id="rId24"/>
    <p:sldId id="275" r:id="rId25"/>
    <p:sldId id="271" r:id="rId26"/>
    <p:sldId id="282"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91" autoAdjust="0"/>
  </p:normalViewPr>
  <p:slideViewPr>
    <p:cSldViewPr snapToGrid="0">
      <p:cViewPr varScale="1">
        <p:scale>
          <a:sx n="45" d="100"/>
          <a:sy n="45" d="100"/>
        </p:scale>
        <p:origin x="1123" y="3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079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5" name="Google Shape;19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811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rgbClr val="0000FF"/>
                </a:solidFill>
              </a:rPr>
              <a:t>SECCON</a:t>
            </a:r>
            <a:r>
              <a:rPr lang="ja-JP" altLang="en-US" sz="2000" dirty="0">
                <a:solidFill>
                  <a:srgbClr val="0000FF"/>
                </a:solidFill>
              </a:rPr>
              <a:t>リベンジ</a:t>
            </a:r>
            <a:endParaRPr sz="2000" dirty="0">
              <a:solidFill>
                <a:srgbClr val="0000FF"/>
              </a:solidFill>
            </a:endParaRPr>
          </a:p>
        </p:txBody>
      </p:sp>
      <p:sp>
        <p:nvSpPr>
          <p:cNvPr id="207" name="Google Shape;20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11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3" name="Google Shape;21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a:t>
            </a:r>
            <a:r>
              <a:rPr lang="en-US" altLang="ja-JP" dirty="0"/>
              <a:t>CAPEC</a:t>
            </a:r>
            <a:r>
              <a:rPr lang="ja-JP" altLang="en-US" dirty="0"/>
              <a:t>分類の説明をできるようにする</a:t>
            </a:r>
            <a:endParaRPr lang="en-US" altLang="ja-JP" dirty="0"/>
          </a:p>
          <a:p>
            <a:pPr marL="0" lvl="0" indent="0" algn="l" rtl="0">
              <a:spcBef>
                <a:spcPts val="0"/>
              </a:spcBef>
              <a:spcAft>
                <a:spcPts val="0"/>
              </a:spcAft>
              <a:buNone/>
            </a:pPr>
            <a:r>
              <a:rPr lang="ja-JP" altLang="en-US" dirty="0"/>
              <a:t>・ハードウェアの攻撃例も説明する</a:t>
            </a: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a63394b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g4a63394b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63614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7" name="Google Shape;1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3733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pa.go.jp/files/000024396.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oumu.go.jp/main_sosiki/joho_tsusin/security/intro/security/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ipa.go.jp/security/vuln/websecurity.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2018.seccon.jp/seccon/about.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apec.mitre.org/index.html" TargetMode="External"/><Relationship Id="rId2" Type="http://schemas.openxmlformats.org/officeDocument/2006/relationships/hyperlink" Target="https://www.ipa.go.j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soumu.go.jp/main_sosiki/joho_tsusin/security/intro/beginner/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a:t>セキュリティゼミ</a:t>
            </a:r>
            <a:br>
              <a:rPr lang="ja-JP"/>
            </a:br>
            <a:r>
              <a:rPr lang="ja-JP"/>
              <a:t>成果報告</a:t>
            </a:r>
            <a:endParaRPr/>
          </a:p>
        </p:txBody>
      </p:sp>
      <p:sp>
        <p:nvSpPr>
          <p:cNvPr id="85" name="Google Shape;85;p13"/>
          <p:cNvSpPr txBox="1">
            <a:spLocks noGrp="1"/>
          </p:cNvSpPr>
          <p:nvPr>
            <p:ph type="subTitle" idx="1"/>
          </p:nvPr>
        </p:nvSpPr>
        <p:spPr>
          <a:xfrm>
            <a:off x="1524000" y="4688114"/>
            <a:ext cx="9144000" cy="75837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altLang="en-US" dirty="0"/>
              <a:t>辻脇 優一</a:t>
            </a:r>
            <a:endParaRPr lang="en-US" altLang="ja-JP" dirty="0"/>
          </a:p>
          <a:p>
            <a:pPr marL="0" lvl="0" indent="0" algn="ctr" rtl="0">
              <a:lnSpc>
                <a:spcPct val="90000"/>
              </a:lnSpc>
              <a:spcBef>
                <a:spcPts val="0"/>
              </a:spcBef>
              <a:spcAft>
                <a:spcPts val="0"/>
              </a:spcAft>
              <a:buClr>
                <a:schemeClr val="dk1"/>
              </a:buClr>
              <a:buSzPts val="2400"/>
              <a:buNone/>
            </a:pPr>
            <a:r>
              <a:rPr lang="ja-JP" altLang="en-US" dirty="0"/>
              <a:t>前田 泰晴</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各論</a:t>
            </a:r>
          </a:p>
        </p:txBody>
      </p:sp>
      <p:sp>
        <p:nvSpPr>
          <p:cNvPr id="5" name="テキスト プレースホルダー 4"/>
          <p:cNvSpPr>
            <a:spLocks noGrp="1"/>
          </p:cNvSpPr>
          <p:nvPr>
            <p:ph type="body" idx="1"/>
          </p:nvPr>
        </p:nvSpPr>
        <p:spPr/>
        <p:txBody>
          <a:bodyPr/>
          <a:lstStyle/>
          <a:p>
            <a:r>
              <a:rPr kumimoji="1" lang="ja-JP" altLang="en-US" dirty="0"/>
              <a:t>バイナリ解析</a:t>
            </a:r>
            <a:endParaRPr kumimoji="1" lang="en-US" altLang="ja-JP" dirty="0"/>
          </a:p>
          <a:p>
            <a:r>
              <a:rPr kumimoji="1" lang="en-US" altLang="ja-JP" dirty="0">
                <a:solidFill>
                  <a:srgbClr val="0000FF"/>
                </a:solidFill>
              </a:rPr>
              <a:t>Exploit</a:t>
            </a:r>
          </a:p>
          <a:p>
            <a:r>
              <a:rPr kumimoji="1" lang="en-US" altLang="ja-JP" dirty="0"/>
              <a:t>SQL Injection</a:t>
            </a:r>
          </a:p>
          <a:p>
            <a:r>
              <a:rPr kumimoji="1" lang="en-US" altLang="ja-JP" dirty="0"/>
              <a:t>XSS (cross site scripting)</a:t>
            </a:r>
          </a:p>
        </p:txBody>
      </p:sp>
    </p:spTree>
    <p:extLst>
      <p:ext uri="{BB962C8B-B14F-4D97-AF65-F5344CB8AC3E}">
        <p14:creationId xmlns:p14="http://schemas.microsoft.com/office/powerpoint/2010/main" val="227708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5" name="爆発 1 4"/>
          <p:cNvSpPr/>
          <p:nvPr/>
        </p:nvSpPr>
        <p:spPr>
          <a:xfrm>
            <a:off x="6781800" y="3396344"/>
            <a:ext cx="5050971" cy="2688770"/>
          </a:xfrm>
          <a:prstGeom prst="irregularSeal1">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Google Shape;15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ltLang="ja-JP" dirty="0"/>
              <a:t>Exploit</a:t>
            </a:r>
            <a:endParaRPr dirty="0"/>
          </a:p>
        </p:txBody>
      </p:sp>
      <p:sp>
        <p:nvSpPr>
          <p:cNvPr id="160" name="Google Shape;160;p19"/>
          <p:cNvSpPr txBox="1">
            <a:spLocks noGrp="1"/>
          </p:cNvSpPr>
          <p:nvPr>
            <p:ph type="body" idx="1"/>
          </p:nvPr>
        </p:nvSpPr>
        <p:spPr>
          <a:xfrm>
            <a:off x="838200" y="1825625"/>
            <a:ext cx="10515600" cy="93934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ja-JP" dirty="0"/>
              <a:t>[概要] </a:t>
            </a:r>
            <a:r>
              <a:rPr lang="ja-JP" altLang="en-US" dirty="0"/>
              <a:t>プログラムの脆弱性を利用して行う攻撃</a:t>
            </a:r>
            <a:endParaRPr dirty="0"/>
          </a:p>
        </p:txBody>
      </p:sp>
      <p:sp>
        <p:nvSpPr>
          <p:cNvPr id="4" name="テキスト ボックス 3"/>
          <p:cNvSpPr txBox="1"/>
          <p:nvPr/>
        </p:nvSpPr>
        <p:spPr>
          <a:xfrm>
            <a:off x="7291304" y="3805763"/>
            <a:ext cx="5246384" cy="2185214"/>
          </a:xfrm>
          <a:prstGeom prst="rect">
            <a:avLst/>
          </a:prstGeom>
          <a:noFill/>
        </p:spPr>
        <p:txBody>
          <a:bodyPr wrap="square" rtlCol="0">
            <a:spAutoFit/>
          </a:bodyPr>
          <a:lstStyle/>
          <a:p>
            <a:r>
              <a:rPr kumimoji="1" lang="ja-JP" altLang="en-US" sz="2400" b="1" dirty="0">
                <a:solidFill>
                  <a:srgbClr val="C00000"/>
                </a:solidFill>
              </a:rPr>
              <a:t>■プログラム内の変数操作</a:t>
            </a:r>
            <a:endParaRPr kumimoji="1" lang="en-US" altLang="ja-JP" sz="2400" b="1" dirty="0">
              <a:solidFill>
                <a:srgbClr val="C00000"/>
              </a:solidFill>
            </a:endParaRPr>
          </a:p>
          <a:p>
            <a:pPr lvl="8"/>
            <a:r>
              <a:rPr kumimoji="1" lang="ja-JP" altLang="en-US" sz="2400" b="1" dirty="0">
                <a:solidFill>
                  <a:srgbClr val="C00000"/>
                </a:solidFill>
              </a:rPr>
              <a:t>　</a:t>
            </a:r>
            <a:r>
              <a:rPr kumimoji="1" lang="en-US" altLang="ja-JP" sz="2400" b="1" dirty="0">
                <a:solidFill>
                  <a:srgbClr val="C00000"/>
                </a:solidFill>
              </a:rPr>
              <a:t>- </a:t>
            </a:r>
            <a:r>
              <a:rPr kumimoji="1" lang="ja-JP" altLang="en-US" sz="2400" b="1" dirty="0">
                <a:solidFill>
                  <a:srgbClr val="C00000"/>
                </a:solidFill>
              </a:rPr>
              <a:t>秘匿情報の盗み見・改竄</a:t>
            </a:r>
            <a:endParaRPr kumimoji="1" lang="en-US" altLang="ja-JP" sz="2400" b="1" dirty="0">
              <a:solidFill>
                <a:srgbClr val="C00000"/>
              </a:solidFill>
            </a:endParaRPr>
          </a:p>
          <a:p>
            <a:pPr lvl="8"/>
            <a:endParaRPr kumimoji="1" lang="en-US" altLang="ja-JP" sz="1600" b="1" dirty="0">
              <a:solidFill>
                <a:srgbClr val="C00000"/>
              </a:solidFill>
            </a:endParaRPr>
          </a:p>
          <a:p>
            <a:pPr lvl="1"/>
            <a:r>
              <a:rPr kumimoji="1" lang="ja-JP" altLang="en-US" sz="2400" b="1" dirty="0">
                <a:solidFill>
                  <a:srgbClr val="C00000"/>
                </a:solidFill>
              </a:rPr>
              <a:t>■任意の関数の実行</a:t>
            </a:r>
            <a:endParaRPr kumimoji="1" lang="en-US" altLang="ja-JP" sz="2400" b="1" dirty="0">
              <a:solidFill>
                <a:srgbClr val="C00000"/>
              </a:solidFill>
            </a:endParaRPr>
          </a:p>
          <a:p>
            <a:pPr lvl="8"/>
            <a:r>
              <a:rPr kumimoji="1" lang="ja-JP" altLang="en-US" sz="2400" b="1" dirty="0">
                <a:solidFill>
                  <a:srgbClr val="C00000"/>
                </a:solidFill>
              </a:rPr>
              <a:t>　</a:t>
            </a:r>
            <a:r>
              <a:rPr kumimoji="1" lang="en-US" altLang="ja-JP" sz="2400" b="1" dirty="0">
                <a:solidFill>
                  <a:srgbClr val="C00000"/>
                </a:solidFill>
              </a:rPr>
              <a:t>- </a:t>
            </a:r>
            <a:r>
              <a:rPr kumimoji="1" lang="ja-JP" altLang="en-US" sz="2400" b="1" dirty="0">
                <a:solidFill>
                  <a:srgbClr val="C00000"/>
                </a:solidFill>
              </a:rPr>
              <a:t>シェルの実行</a:t>
            </a:r>
            <a:endParaRPr kumimoji="1" lang="en-US" altLang="ja-JP" sz="2400" b="1" dirty="0">
              <a:solidFill>
                <a:srgbClr val="C00000"/>
              </a:solidFill>
            </a:endParaRPr>
          </a:p>
          <a:p>
            <a:pPr lvl="8"/>
            <a:r>
              <a:rPr kumimoji="1" lang="ja-JP" altLang="en-US" sz="2400" b="1" dirty="0">
                <a:solidFill>
                  <a:srgbClr val="C00000"/>
                </a:solidFill>
              </a:rPr>
              <a:t>　</a:t>
            </a:r>
            <a:r>
              <a:rPr kumimoji="1" lang="en-US" altLang="ja-JP" sz="2400" b="1" dirty="0">
                <a:solidFill>
                  <a:srgbClr val="C00000"/>
                </a:solidFill>
              </a:rPr>
              <a:t>- </a:t>
            </a:r>
            <a:r>
              <a:rPr kumimoji="1" lang="ja-JP" altLang="en-US" sz="2400" b="1" dirty="0">
                <a:solidFill>
                  <a:srgbClr val="C00000"/>
                </a:solidFill>
              </a:rPr>
              <a:t>ライブラリ関数の実行</a:t>
            </a:r>
            <a:endParaRPr kumimoji="1" lang="en-US" altLang="ja-JP" sz="2400" b="1" dirty="0">
              <a:solidFill>
                <a:srgbClr val="C00000"/>
              </a:solidFill>
            </a:endParaRPr>
          </a:p>
        </p:txBody>
      </p:sp>
      <p:sp>
        <p:nvSpPr>
          <p:cNvPr id="19" name="角丸四角形 18"/>
          <p:cNvSpPr/>
          <p:nvPr/>
        </p:nvSpPr>
        <p:spPr>
          <a:xfrm>
            <a:off x="777240" y="2868929"/>
            <a:ext cx="2080260" cy="547009"/>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pwn</a:t>
            </a:r>
            <a:endParaRPr kumimoji="1" lang="ja-JP" altLang="en-US" sz="2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endParaRPr>
          </a:p>
        </p:txBody>
      </p:sp>
      <p:sp>
        <p:nvSpPr>
          <p:cNvPr id="20" name="角丸四角形 19"/>
          <p:cNvSpPr/>
          <p:nvPr/>
        </p:nvSpPr>
        <p:spPr>
          <a:xfrm>
            <a:off x="2487930" y="3731076"/>
            <a:ext cx="3307080" cy="76254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バッファオーバーフロー</a:t>
            </a:r>
          </a:p>
        </p:txBody>
      </p:sp>
      <p:sp>
        <p:nvSpPr>
          <p:cNvPr id="21" name="角丸四角形 20"/>
          <p:cNvSpPr/>
          <p:nvPr/>
        </p:nvSpPr>
        <p:spPr>
          <a:xfrm>
            <a:off x="2487930" y="4967150"/>
            <a:ext cx="3307080" cy="76254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書式文字列攻撃</a:t>
            </a:r>
          </a:p>
        </p:txBody>
      </p:sp>
      <p:cxnSp>
        <p:nvCxnSpPr>
          <p:cNvPr id="22" name="直線コネクタ 6"/>
          <p:cNvCxnSpPr>
            <a:stCxn id="19" idx="2"/>
            <a:endCxn id="20" idx="1"/>
          </p:cNvCxnSpPr>
          <p:nvPr/>
        </p:nvCxnSpPr>
        <p:spPr>
          <a:xfrm rot="16200000" flipH="1">
            <a:off x="1804445" y="3428863"/>
            <a:ext cx="696411" cy="670560"/>
          </a:xfrm>
          <a:prstGeom prst="bentConnector2">
            <a:avLst/>
          </a:prstGeom>
          <a:ln/>
        </p:spPr>
        <p:style>
          <a:lnRef idx="1">
            <a:schemeClr val="accent1"/>
          </a:lnRef>
          <a:fillRef idx="2">
            <a:schemeClr val="accent1"/>
          </a:fillRef>
          <a:effectRef idx="1">
            <a:schemeClr val="accent1"/>
          </a:effectRef>
          <a:fontRef idx="minor">
            <a:schemeClr val="dk1"/>
          </a:fontRef>
        </p:style>
      </p:cxnSp>
      <p:cxnSp>
        <p:nvCxnSpPr>
          <p:cNvPr id="23" name="直線コネクタ 6"/>
          <p:cNvCxnSpPr>
            <a:stCxn id="19" idx="2"/>
            <a:endCxn id="21" idx="1"/>
          </p:cNvCxnSpPr>
          <p:nvPr/>
        </p:nvCxnSpPr>
        <p:spPr>
          <a:xfrm rot="16200000" flipH="1">
            <a:off x="1186408" y="4046900"/>
            <a:ext cx="1932485" cy="670560"/>
          </a:xfrm>
          <a:prstGeom prst="bentConnector2">
            <a:avLst/>
          </a:prstGeom>
          <a:ln/>
        </p:spPr>
        <p:style>
          <a:lnRef idx="1">
            <a:schemeClr val="accent1"/>
          </a:lnRef>
          <a:fillRef idx="2">
            <a:schemeClr val="accent1"/>
          </a:fillRef>
          <a:effectRef idx="1">
            <a:schemeClr val="accent1"/>
          </a:effectRef>
          <a:fontRef idx="minor">
            <a:schemeClr val="dk1"/>
          </a:fontRef>
        </p:style>
      </p:cxnSp>
      <p:sp>
        <p:nvSpPr>
          <p:cNvPr id="24" name="右矢印 23"/>
          <p:cNvSpPr/>
          <p:nvPr/>
        </p:nvSpPr>
        <p:spPr>
          <a:xfrm>
            <a:off x="6115050" y="4206240"/>
            <a:ext cx="731520" cy="1142183"/>
          </a:xfrm>
          <a:prstGeom prst="rightArrow">
            <a:avLst/>
          </a:prstGeom>
          <a:solidFill>
            <a:srgbClr val="A5A5A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ltLang="ja-JP" dirty="0"/>
              <a:t>Exploit</a:t>
            </a:r>
            <a:r>
              <a:rPr lang="ja-JP" dirty="0"/>
              <a:t>　</a:t>
            </a:r>
            <a:r>
              <a:rPr lang="ja-JP" altLang="en-US" dirty="0"/>
              <a:t>バッファオーバーフロー</a:t>
            </a:r>
            <a:endParaRPr dirty="0"/>
          </a:p>
        </p:txBody>
      </p:sp>
      <p:cxnSp>
        <p:nvCxnSpPr>
          <p:cNvPr id="29" name="直線コネクタ 6"/>
          <p:cNvCxnSpPr>
            <a:endCxn id="30" idx="1"/>
          </p:cNvCxnSpPr>
          <p:nvPr/>
        </p:nvCxnSpPr>
        <p:spPr>
          <a:xfrm rot="16200000" flipH="1">
            <a:off x="796287" y="4292664"/>
            <a:ext cx="646614" cy="455409"/>
          </a:xfrm>
          <a:prstGeom prst="bentConnector2">
            <a:avLst/>
          </a:prstGeom>
          <a:ln/>
        </p:spPr>
        <p:style>
          <a:lnRef idx="1">
            <a:schemeClr val="accent1"/>
          </a:lnRef>
          <a:fillRef idx="2">
            <a:schemeClr val="accent1"/>
          </a:fillRef>
          <a:effectRef idx="1">
            <a:schemeClr val="accent1"/>
          </a:effectRef>
          <a:fontRef idx="minor">
            <a:schemeClr val="dk1"/>
          </a:fontRef>
        </p:style>
      </p:cxnSp>
      <p:sp>
        <p:nvSpPr>
          <p:cNvPr id="30" name="角丸四角形 29"/>
          <p:cNvSpPr/>
          <p:nvPr/>
        </p:nvSpPr>
        <p:spPr>
          <a:xfrm>
            <a:off x="1347299" y="4646452"/>
            <a:ext cx="1944000" cy="39444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特定アドレス</a:t>
            </a:r>
          </a:p>
        </p:txBody>
      </p:sp>
      <p:sp>
        <p:nvSpPr>
          <p:cNvPr id="31" name="角丸四角形 30"/>
          <p:cNvSpPr/>
          <p:nvPr/>
        </p:nvSpPr>
        <p:spPr>
          <a:xfrm>
            <a:off x="1347299" y="5190658"/>
            <a:ext cx="1944000" cy="39444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Return to  PLT</a:t>
            </a:r>
            <a:endParaRPr kumimoji="1" lang="ja-JP" altLang="en-US"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endParaRPr>
          </a:p>
        </p:txBody>
      </p:sp>
      <p:sp>
        <p:nvSpPr>
          <p:cNvPr id="32" name="角丸四角形 31"/>
          <p:cNvSpPr/>
          <p:nvPr/>
        </p:nvSpPr>
        <p:spPr>
          <a:xfrm>
            <a:off x="1347299" y="5734864"/>
            <a:ext cx="1944000" cy="39444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Return to  Libc</a:t>
            </a:r>
            <a:endParaRPr kumimoji="1" lang="ja-JP" altLang="en-US"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endParaRPr>
          </a:p>
        </p:txBody>
      </p:sp>
      <p:sp>
        <p:nvSpPr>
          <p:cNvPr id="33" name="角丸四角形 32"/>
          <p:cNvSpPr/>
          <p:nvPr/>
        </p:nvSpPr>
        <p:spPr>
          <a:xfrm>
            <a:off x="1347299" y="6279069"/>
            <a:ext cx="1944000" cy="39444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ROP</a:t>
            </a:r>
            <a:endParaRPr kumimoji="1" lang="ja-JP" altLang="en-US"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endParaRPr>
          </a:p>
        </p:txBody>
      </p:sp>
      <p:cxnSp>
        <p:nvCxnSpPr>
          <p:cNvPr id="34" name="直線コネクタ 6"/>
          <p:cNvCxnSpPr>
            <a:endCxn id="31" idx="1"/>
          </p:cNvCxnSpPr>
          <p:nvPr/>
        </p:nvCxnSpPr>
        <p:spPr>
          <a:xfrm rot="16200000" flipH="1">
            <a:off x="497290" y="4537873"/>
            <a:ext cx="1244608" cy="455409"/>
          </a:xfrm>
          <a:prstGeom prst="bentConnector2">
            <a:avLst/>
          </a:prstGeom>
          <a:ln/>
        </p:spPr>
        <p:style>
          <a:lnRef idx="1">
            <a:schemeClr val="accent1"/>
          </a:lnRef>
          <a:fillRef idx="2">
            <a:schemeClr val="accent1"/>
          </a:fillRef>
          <a:effectRef idx="1">
            <a:schemeClr val="accent1"/>
          </a:effectRef>
          <a:fontRef idx="minor">
            <a:schemeClr val="dk1"/>
          </a:fontRef>
        </p:style>
      </p:cxnSp>
      <p:cxnSp>
        <p:nvCxnSpPr>
          <p:cNvPr id="35" name="直線コネクタ 6"/>
          <p:cNvCxnSpPr>
            <a:endCxn id="32" idx="1"/>
          </p:cNvCxnSpPr>
          <p:nvPr/>
        </p:nvCxnSpPr>
        <p:spPr>
          <a:xfrm rot="16200000" flipH="1">
            <a:off x="198293" y="4783082"/>
            <a:ext cx="1842602" cy="455409"/>
          </a:xfrm>
          <a:prstGeom prst="bentConnector2">
            <a:avLst/>
          </a:prstGeom>
          <a:ln/>
        </p:spPr>
        <p:style>
          <a:lnRef idx="1">
            <a:schemeClr val="accent1"/>
          </a:lnRef>
          <a:fillRef idx="2">
            <a:schemeClr val="accent1"/>
          </a:fillRef>
          <a:effectRef idx="1">
            <a:schemeClr val="accent1"/>
          </a:effectRef>
          <a:fontRef idx="minor">
            <a:schemeClr val="dk1"/>
          </a:fontRef>
        </p:style>
      </p:cxnSp>
      <p:cxnSp>
        <p:nvCxnSpPr>
          <p:cNvPr id="36" name="直線コネクタ 6"/>
          <p:cNvCxnSpPr>
            <a:endCxn id="33" idx="1"/>
          </p:cNvCxnSpPr>
          <p:nvPr/>
        </p:nvCxnSpPr>
        <p:spPr>
          <a:xfrm rot="16200000" flipH="1">
            <a:off x="-186718" y="4942276"/>
            <a:ext cx="2612622" cy="455411"/>
          </a:xfrm>
          <a:prstGeom prst="bentConnector2">
            <a:avLst/>
          </a:prstGeom>
          <a:ln/>
        </p:spPr>
        <p:style>
          <a:lnRef idx="1">
            <a:schemeClr val="accent1"/>
          </a:lnRef>
          <a:fillRef idx="2">
            <a:schemeClr val="accent1"/>
          </a:fillRef>
          <a:effectRef idx="1">
            <a:schemeClr val="accent1"/>
          </a:effectRef>
          <a:fontRef idx="minor">
            <a:schemeClr val="dk1"/>
          </a:fontRef>
        </p:style>
      </p:cxnSp>
      <p:sp>
        <p:nvSpPr>
          <p:cNvPr id="37" name="角丸四角形 36"/>
          <p:cNvSpPr/>
          <p:nvPr/>
        </p:nvSpPr>
        <p:spPr>
          <a:xfrm>
            <a:off x="1355040" y="4102246"/>
            <a:ext cx="1944000" cy="39444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特定変数</a:t>
            </a:r>
          </a:p>
        </p:txBody>
      </p:sp>
      <p:cxnSp>
        <p:nvCxnSpPr>
          <p:cNvPr id="38" name="直線コネクタ 37"/>
          <p:cNvCxnSpPr>
            <a:stCxn id="37" idx="1"/>
          </p:cNvCxnSpPr>
          <p:nvPr/>
        </p:nvCxnSpPr>
        <p:spPr>
          <a:xfrm flipH="1" flipV="1">
            <a:off x="891890" y="4247258"/>
            <a:ext cx="463150" cy="52212"/>
          </a:xfrm>
          <a:prstGeom prst="line">
            <a:avLst/>
          </a:prstGeom>
          <a:ln/>
        </p:spPr>
        <p:style>
          <a:lnRef idx="1">
            <a:schemeClr val="accent1"/>
          </a:lnRef>
          <a:fillRef idx="2">
            <a:schemeClr val="accent1"/>
          </a:fillRef>
          <a:effectRef idx="1">
            <a:schemeClr val="accent1"/>
          </a:effectRef>
          <a:fontRef idx="minor">
            <a:schemeClr val="dk1"/>
          </a:fontRef>
        </p:style>
      </p:cxnSp>
      <p:sp>
        <p:nvSpPr>
          <p:cNvPr id="39" name="角丸四角形 38"/>
          <p:cNvSpPr/>
          <p:nvPr/>
        </p:nvSpPr>
        <p:spPr>
          <a:xfrm>
            <a:off x="428171" y="3551188"/>
            <a:ext cx="2864226" cy="35004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バッファオーバーフロー</a:t>
            </a:r>
          </a:p>
        </p:txBody>
      </p:sp>
      <p:sp>
        <p:nvSpPr>
          <p:cNvPr id="46" name="コンテンツ プレースホルダー 2"/>
          <p:cNvSpPr txBox="1">
            <a:spLocks/>
          </p:cNvSpPr>
          <p:nvPr/>
        </p:nvSpPr>
        <p:spPr>
          <a:xfrm>
            <a:off x="838200" y="1825625"/>
            <a:ext cx="11353800" cy="81470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altLang="ja-JP" dirty="0"/>
              <a:t>[</a:t>
            </a:r>
            <a:r>
              <a:rPr lang="ja-JP" altLang="en-US" dirty="0"/>
              <a:t>概要</a:t>
            </a:r>
            <a:r>
              <a:rPr lang="en-US" altLang="ja-JP" dirty="0"/>
              <a:t>] </a:t>
            </a:r>
            <a:r>
              <a:rPr lang="ja-JP" altLang="en-US" dirty="0"/>
              <a:t>スタック上に確保されたバッファ領域以上のサイズのデータを</a:t>
            </a:r>
            <a:r>
              <a:rPr lang="en-US" altLang="ja-JP" dirty="0"/>
              <a:t/>
            </a:r>
            <a:br>
              <a:rPr lang="en-US" altLang="ja-JP" dirty="0"/>
            </a:br>
            <a:r>
              <a:rPr lang="ja-JP" altLang="en-US" dirty="0"/>
              <a:t>　　   入力することで、変数・コールスタックの操作を行う攻撃</a:t>
            </a:r>
            <a:endParaRPr kumimoji="1" lang="ja-JP" altLang="en-US" dirty="0"/>
          </a:p>
        </p:txBody>
      </p:sp>
      <p:sp>
        <p:nvSpPr>
          <p:cNvPr id="47" name="テキスト ボックス 46"/>
          <p:cNvSpPr txBox="1"/>
          <p:nvPr/>
        </p:nvSpPr>
        <p:spPr>
          <a:xfrm>
            <a:off x="537029" y="2990413"/>
            <a:ext cx="9596718" cy="461665"/>
          </a:xfrm>
          <a:prstGeom prst="rect">
            <a:avLst/>
          </a:prstGeom>
          <a:noFill/>
        </p:spPr>
        <p:txBody>
          <a:bodyPr wrap="square" rtlCol="0">
            <a:spAutoFit/>
          </a:bodyPr>
          <a:lstStyle/>
          <a:p>
            <a:r>
              <a:rPr lang="ja-JP" altLang="en-US" sz="2400" b="1" dirty="0"/>
              <a:t>スタック内のデータを何に</a:t>
            </a:r>
            <a:r>
              <a:rPr kumimoji="1" lang="ja-JP" altLang="en-US" sz="2400" b="1" dirty="0"/>
              <a:t>書き換えるかによって複数の分類がある</a:t>
            </a:r>
          </a:p>
        </p:txBody>
      </p:sp>
      <p:sp>
        <p:nvSpPr>
          <p:cNvPr id="9" name="四角形吹き出し 8"/>
          <p:cNvSpPr/>
          <p:nvPr/>
        </p:nvSpPr>
        <p:spPr>
          <a:xfrm>
            <a:off x="3686628" y="3551188"/>
            <a:ext cx="8403772" cy="3122328"/>
          </a:xfrm>
          <a:prstGeom prst="wedgeRectCallout">
            <a:avLst>
              <a:gd name="adj1" fmla="val -55197"/>
              <a:gd name="adj2" fmla="val 28101"/>
            </a:avLst>
          </a:prstGeom>
          <a:solidFill>
            <a:schemeClr val="tx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3811720" y="3853920"/>
            <a:ext cx="3365096" cy="2628352"/>
          </a:xfrm>
          <a:prstGeom prst="rect">
            <a:avLst/>
          </a:prstGeom>
          <a:solidFill>
            <a:schemeClr val="bg1"/>
          </a:solidFill>
          <a:ln w="38100" cap="flat" cmpd="sng" algn="ctr">
            <a:no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int</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main( </a:t>
            </a:r>
            <a:r>
              <a:rPr kumimoji="1" lang="en-US" altLang="ja-JP" sz="1800" b="0"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int</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b="0"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argc</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char* </a:t>
            </a:r>
            <a:r>
              <a:rPr kumimoji="1" lang="en-US" altLang="ja-JP" sz="1800" b="0"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argv</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kern="1200" dirty="0">
                <a:solidFill>
                  <a:prstClr val="black"/>
                </a:solidFill>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kern="1200" dirty="0">
                <a:solidFill>
                  <a:prstClr val="black"/>
                </a:solidFill>
                <a:latin typeface="Arial" panose="020B0604020202020204" pitchFamily="34" charset="0"/>
                <a:ea typeface="游ゴシック" panose="020B0400000000000000" pitchFamily="50" charset="-128"/>
                <a:cs typeface="Arial" panose="020B0604020202020204" pitchFamily="34" charset="0"/>
              </a:rPr>
              <a:t>char </a:t>
            </a:r>
            <a:r>
              <a:rPr kumimoji="1" lang="en-US" altLang="ja-JP" sz="1800" kern="1200" dirty="0" err="1">
                <a:solidFill>
                  <a:prstClr val="black"/>
                </a:solidFill>
                <a:latin typeface="Arial" panose="020B0604020202020204" pitchFamily="34" charset="0"/>
                <a:ea typeface="游ゴシック" panose="020B0400000000000000" pitchFamily="50" charset="-128"/>
                <a:cs typeface="Arial" panose="020B0604020202020204" pitchFamily="34" charset="0"/>
              </a:rPr>
              <a:t>buf</a:t>
            </a:r>
            <a:r>
              <a:rPr kumimoji="1" lang="en-US" altLang="ja-JP" sz="1800" kern="1200" dirty="0">
                <a:solidFill>
                  <a:prstClr val="black"/>
                </a:solidFill>
                <a:latin typeface="Arial" panose="020B0604020202020204" pitchFamily="34" charset="0"/>
                <a:ea typeface="游ゴシック" panose="020B0400000000000000" pitchFamily="50" charset="-128"/>
                <a:cs typeface="Arial" panose="020B0604020202020204" pitchFamily="34" charset="0"/>
              </a:rPr>
              <a:t>[10];</a:t>
            </a: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b="0"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strncpy</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b="0"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buf</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b="0"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argv</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t>
            </a:r>
            <a:r>
              <a:rPr kumimoji="1" lang="en-US" altLang="ja-JP" sz="1800" kern="1200" dirty="0">
                <a:solidFill>
                  <a:prstClr val="black"/>
                </a:solidFill>
                <a:latin typeface="Arial" panose="020B0604020202020204" pitchFamily="34" charset="0"/>
                <a:ea typeface="游ゴシック" panose="020B0400000000000000" pitchFamily="50" charset="-128"/>
                <a:cs typeface="Arial" panose="020B0604020202020204" pitchFamily="34" charset="0"/>
              </a:rPr>
              <a:t>1] </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kern="1200" dirty="0">
                <a:solidFill>
                  <a:prstClr val="black"/>
                </a:solidFill>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kern="1200" dirty="0" err="1">
                <a:solidFill>
                  <a:prstClr val="black"/>
                </a:solidFill>
                <a:latin typeface="Arial" panose="020B0604020202020204" pitchFamily="34" charset="0"/>
                <a:ea typeface="游ゴシック" panose="020B0400000000000000" pitchFamily="50" charset="-128"/>
                <a:cs typeface="Arial" panose="020B0604020202020204" pitchFamily="34" charset="0"/>
              </a:rPr>
              <a:t>printf</a:t>
            </a:r>
            <a:r>
              <a:rPr kumimoji="1" lang="en-US" altLang="ja-JP" sz="1800" kern="1200" dirty="0">
                <a:solidFill>
                  <a:prstClr val="black"/>
                </a:solidFill>
                <a:latin typeface="Arial" panose="020B0604020202020204" pitchFamily="34" charset="0"/>
                <a:ea typeface="游ゴシック" panose="020B0400000000000000" pitchFamily="50" charset="-128"/>
                <a:cs typeface="Arial" panose="020B0604020202020204" pitchFamily="34" charset="0"/>
              </a:rPr>
              <a:t>(“%s\n”, </a:t>
            </a:r>
            <a:r>
              <a:rPr kumimoji="1" lang="en-US" altLang="ja-JP" sz="1800" kern="1200" dirty="0" err="1">
                <a:solidFill>
                  <a:prstClr val="black"/>
                </a:solidFill>
                <a:latin typeface="Arial" panose="020B0604020202020204" pitchFamily="34" charset="0"/>
                <a:ea typeface="游ゴシック" panose="020B0400000000000000" pitchFamily="50" charset="-128"/>
                <a:cs typeface="Arial" panose="020B0604020202020204" pitchFamily="34" charset="0"/>
              </a:rPr>
              <a:t>buf</a:t>
            </a:r>
            <a:r>
              <a:rPr kumimoji="1" lang="en-US" altLang="ja-JP" sz="1800" kern="1200" dirty="0">
                <a:solidFill>
                  <a:prstClr val="black"/>
                </a:solidFill>
                <a:latin typeface="Arial" panose="020B0604020202020204" pitchFamily="34" charset="0"/>
                <a:ea typeface="游ゴシック" panose="020B0400000000000000" pitchFamily="50" charset="-128"/>
                <a:cs typeface="Arial" panose="020B060402020202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sz="1800" kern="1200" dirty="0">
              <a:solidFill>
                <a:prstClr val="black"/>
              </a:solidFill>
              <a:latin typeface="Arial" panose="020B0604020202020204" pitchFamily="34" charset="0"/>
              <a:ea typeface="游ゴシック" panose="020B0400000000000000" pitchFamily="50" charset="-128"/>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kern="1200" dirty="0">
                <a:solidFill>
                  <a:prstClr val="black"/>
                </a:solidFill>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kern="1200" dirty="0">
                <a:solidFill>
                  <a:prstClr val="black"/>
                </a:solidFill>
                <a:latin typeface="Arial" panose="020B0604020202020204" pitchFamily="34" charset="0"/>
                <a:ea typeface="游ゴシック" panose="020B0400000000000000" pitchFamily="50" charset="-128"/>
                <a:cs typeface="Arial" panose="020B0604020202020204" pitchFamily="34" charset="0"/>
              </a:rPr>
              <a:t>return 0;</a:t>
            </a:r>
            <a:endPar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10" name="テキスト ボックス 9"/>
          <p:cNvSpPr txBox="1"/>
          <p:nvPr/>
        </p:nvSpPr>
        <p:spPr>
          <a:xfrm>
            <a:off x="7406833" y="4217948"/>
            <a:ext cx="4552939" cy="307777"/>
          </a:xfrm>
          <a:prstGeom prst="rect">
            <a:avLst/>
          </a:prstGeom>
          <a:solidFill>
            <a:schemeClr val="bg1"/>
          </a:solidFill>
          <a:ln>
            <a:solidFill>
              <a:schemeClr val="tx1"/>
            </a:solidFill>
          </a:ln>
        </p:spPr>
        <p:txBody>
          <a:bodyPr wrap="square" rtlCol="0">
            <a:spAutoFit/>
          </a:bodyPr>
          <a:lstStyle/>
          <a:p>
            <a:r>
              <a:rPr kumimoji="1" lang="en-US" altLang="ja-JP" dirty="0"/>
              <a:t>AAA</a:t>
            </a:r>
            <a:r>
              <a:rPr kumimoji="1" lang="ja-JP" altLang="en-US" dirty="0"/>
              <a:t>・・</a:t>
            </a:r>
            <a:r>
              <a:rPr kumimoji="1" lang="en-US" altLang="ja-JP" dirty="0"/>
              <a:t>[system()</a:t>
            </a:r>
            <a:r>
              <a:rPr kumimoji="1" lang="ja-JP" altLang="en-US" dirty="0"/>
              <a:t>のアドレス</a:t>
            </a:r>
            <a:r>
              <a:rPr kumimoji="1" lang="en-US" altLang="ja-JP" dirty="0"/>
              <a:t>] AAAA [system()</a:t>
            </a:r>
            <a:r>
              <a:rPr kumimoji="1" lang="ja-JP" altLang="en-US" dirty="0"/>
              <a:t>の引数</a:t>
            </a:r>
            <a:r>
              <a:rPr kumimoji="1" lang="en-US" altLang="ja-JP" dirty="0"/>
              <a:t>]</a:t>
            </a:r>
            <a:endParaRPr kumimoji="1" lang="ja-JP" altLang="en-US" dirty="0"/>
          </a:p>
        </p:txBody>
      </p:sp>
      <p:sp>
        <p:nvSpPr>
          <p:cNvPr id="11" name="テキスト ボックス 10"/>
          <p:cNvSpPr txBox="1"/>
          <p:nvPr/>
        </p:nvSpPr>
        <p:spPr>
          <a:xfrm>
            <a:off x="7305235" y="3624612"/>
            <a:ext cx="4456997" cy="646331"/>
          </a:xfrm>
          <a:prstGeom prst="rect">
            <a:avLst/>
          </a:prstGeom>
          <a:noFill/>
        </p:spPr>
        <p:txBody>
          <a:bodyPr wrap="square" rtlCol="0">
            <a:spAutoFit/>
          </a:bodyPr>
          <a:lstStyle/>
          <a:p>
            <a:r>
              <a:rPr kumimoji="1" lang="en-US" altLang="ja-JP" sz="1800" b="1" dirty="0" err="1"/>
              <a:t>argv</a:t>
            </a:r>
            <a:r>
              <a:rPr kumimoji="1" lang="en-US" altLang="ja-JP" sz="1800" b="1" dirty="0"/>
              <a:t>[1]</a:t>
            </a:r>
            <a:r>
              <a:rPr kumimoji="1" lang="ja-JP" altLang="en-US" sz="1800" b="1" dirty="0"/>
              <a:t>に</a:t>
            </a:r>
            <a:r>
              <a:rPr kumimoji="1" lang="en-US" altLang="ja-JP" sz="1800" b="1" dirty="0"/>
              <a:t>10bytes</a:t>
            </a:r>
            <a:r>
              <a:rPr kumimoji="1" lang="ja-JP" altLang="en-US" sz="1800" b="1" dirty="0"/>
              <a:t>を超えた以下の入力を与えると</a:t>
            </a:r>
          </a:p>
        </p:txBody>
      </p:sp>
      <p:sp>
        <p:nvSpPr>
          <p:cNvPr id="12" name="正方形/長方形 11"/>
          <p:cNvSpPr/>
          <p:nvPr/>
        </p:nvSpPr>
        <p:spPr>
          <a:xfrm>
            <a:off x="10014858" y="5996123"/>
            <a:ext cx="1683657" cy="5442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AAAA</a:t>
            </a:r>
            <a:endParaRPr kumimoji="1" lang="ja-JP" altLang="en-US" dirty="0">
              <a:solidFill>
                <a:schemeClr val="tx1"/>
              </a:solidFill>
            </a:endParaRPr>
          </a:p>
        </p:txBody>
      </p:sp>
      <p:sp>
        <p:nvSpPr>
          <p:cNvPr id="69" name="正方形/長方形 68"/>
          <p:cNvSpPr/>
          <p:nvPr/>
        </p:nvSpPr>
        <p:spPr>
          <a:xfrm>
            <a:off x="10014858" y="5649141"/>
            <a:ext cx="1683657" cy="3469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system()</a:t>
            </a:r>
            <a:r>
              <a:rPr kumimoji="1" lang="ja-JP" altLang="en-US" dirty="0">
                <a:solidFill>
                  <a:srgbClr val="FF0000"/>
                </a:solidFill>
              </a:rPr>
              <a:t>のアドレス</a:t>
            </a:r>
          </a:p>
        </p:txBody>
      </p:sp>
      <p:sp>
        <p:nvSpPr>
          <p:cNvPr id="70" name="正方形/長方形 69"/>
          <p:cNvSpPr/>
          <p:nvPr/>
        </p:nvSpPr>
        <p:spPr>
          <a:xfrm>
            <a:off x="10014858" y="5319709"/>
            <a:ext cx="1683657" cy="3469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AAAA</a:t>
            </a:r>
            <a:endParaRPr kumimoji="1" lang="ja-JP" altLang="en-US" dirty="0">
              <a:solidFill>
                <a:schemeClr val="tx1"/>
              </a:solidFill>
            </a:endParaRPr>
          </a:p>
        </p:txBody>
      </p:sp>
      <p:sp>
        <p:nvSpPr>
          <p:cNvPr id="71" name="正方形/長方形 70"/>
          <p:cNvSpPr/>
          <p:nvPr/>
        </p:nvSpPr>
        <p:spPr>
          <a:xfrm>
            <a:off x="10014858" y="4972727"/>
            <a:ext cx="1683657" cy="3469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system()</a:t>
            </a:r>
            <a:r>
              <a:rPr kumimoji="1" lang="ja-JP" altLang="en-US" dirty="0">
                <a:solidFill>
                  <a:srgbClr val="FF0000"/>
                </a:solidFill>
              </a:rPr>
              <a:t>の引数</a:t>
            </a:r>
          </a:p>
        </p:txBody>
      </p:sp>
      <p:sp>
        <p:nvSpPr>
          <p:cNvPr id="72" name="テキスト ボックス 71"/>
          <p:cNvSpPr txBox="1"/>
          <p:nvPr/>
        </p:nvSpPr>
        <p:spPr>
          <a:xfrm>
            <a:off x="7305235" y="4600042"/>
            <a:ext cx="4456997" cy="369332"/>
          </a:xfrm>
          <a:prstGeom prst="rect">
            <a:avLst/>
          </a:prstGeom>
          <a:noFill/>
        </p:spPr>
        <p:txBody>
          <a:bodyPr wrap="square" rtlCol="0">
            <a:spAutoFit/>
          </a:bodyPr>
          <a:lstStyle/>
          <a:p>
            <a:r>
              <a:rPr kumimoji="1" lang="ja-JP" altLang="en-US" sz="1800" b="1" dirty="0"/>
              <a:t>スタックが以下のように破壊される</a:t>
            </a:r>
          </a:p>
        </p:txBody>
      </p:sp>
      <p:sp>
        <p:nvSpPr>
          <p:cNvPr id="73" name="正方形/長方形 72"/>
          <p:cNvSpPr/>
          <p:nvPr/>
        </p:nvSpPr>
        <p:spPr>
          <a:xfrm>
            <a:off x="7625993" y="5996123"/>
            <a:ext cx="1683657" cy="5442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buf</a:t>
            </a:r>
            <a:r>
              <a:rPr kumimoji="1" lang="ja-JP" altLang="en-US" dirty="0">
                <a:solidFill>
                  <a:schemeClr val="tx1"/>
                </a:solidFill>
              </a:rPr>
              <a:t>領域</a:t>
            </a:r>
          </a:p>
        </p:txBody>
      </p:sp>
      <p:sp>
        <p:nvSpPr>
          <p:cNvPr id="74" name="正方形/長方形 73"/>
          <p:cNvSpPr/>
          <p:nvPr/>
        </p:nvSpPr>
        <p:spPr>
          <a:xfrm>
            <a:off x="7625993" y="5649141"/>
            <a:ext cx="1683657" cy="3469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戻りアドレス</a:t>
            </a:r>
          </a:p>
        </p:txBody>
      </p:sp>
      <p:sp>
        <p:nvSpPr>
          <p:cNvPr id="75" name="正方形/長方形 74"/>
          <p:cNvSpPr/>
          <p:nvPr/>
        </p:nvSpPr>
        <p:spPr>
          <a:xfrm>
            <a:off x="7625993" y="5319709"/>
            <a:ext cx="1683657" cy="3469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EBP</a:t>
            </a:r>
            <a:endParaRPr kumimoji="1" lang="ja-JP" altLang="en-US" dirty="0">
              <a:solidFill>
                <a:schemeClr val="tx1"/>
              </a:solidFill>
            </a:endParaRPr>
          </a:p>
        </p:txBody>
      </p:sp>
      <p:sp>
        <p:nvSpPr>
          <p:cNvPr id="76" name="正方形/長方形 75"/>
          <p:cNvSpPr/>
          <p:nvPr/>
        </p:nvSpPr>
        <p:spPr>
          <a:xfrm>
            <a:off x="7625993" y="4972727"/>
            <a:ext cx="1683657" cy="3469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引数</a:t>
            </a:r>
          </a:p>
        </p:txBody>
      </p:sp>
      <p:sp>
        <p:nvSpPr>
          <p:cNvPr id="13" name="右矢印 12"/>
          <p:cNvSpPr/>
          <p:nvPr/>
        </p:nvSpPr>
        <p:spPr>
          <a:xfrm>
            <a:off x="9501631" y="5623148"/>
            <a:ext cx="342051" cy="2225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550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ltLang="ja-JP" dirty="0"/>
              <a:t>Exploit</a:t>
            </a:r>
            <a:r>
              <a:rPr lang="ja-JP" dirty="0"/>
              <a:t>　</a:t>
            </a:r>
            <a:r>
              <a:rPr lang="ja-JP" altLang="en-US" dirty="0"/>
              <a:t>書式文字列攻撃</a:t>
            </a:r>
            <a:endParaRPr dirty="0"/>
          </a:p>
        </p:txBody>
      </p:sp>
      <p:sp>
        <p:nvSpPr>
          <p:cNvPr id="5" name="Google Shape;160;p19"/>
          <p:cNvSpPr txBox="1">
            <a:spLocks noGrp="1"/>
          </p:cNvSpPr>
          <p:nvPr>
            <p:ph type="body" idx="1"/>
          </p:nvPr>
        </p:nvSpPr>
        <p:spPr>
          <a:xfrm>
            <a:off x="838200" y="1825625"/>
            <a:ext cx="10885714" cy="7605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ja-JP" dirty="0"/>
              <a:t>[概要] </a:t>
            </a:r>
            <a:r>
              <a:rPr lang="en-US" altLang="ja-JP" dirty="0" err="1"/>
              <a:t>printf</a:t>
            </a:r>
            <a:r>
              <a:rPr lang="ja-JP" altLang="en-US" dirty="0"/>
              <a:t>や</a:t>
            </a:r>
            <a:r>
              <a:rPr lang="en-US" altLang="ja-JP" dirty="0"/>
              <a:t>syslog</a:t>
            </a:r>
            <a:r>
              <a:rPr lang="ja-JP" altLang="en-US" dirty="0"/>
              <a:t>といった関数で表示する文字列に</a:t>
            </a:r>
            <a:r>
              <a:rPr lang="en-US" altLang="ja-JP" dirty="0"/>
              <a:t/>
            </a:r>
            <a:br>
              <a:rPr lang="en-US" altLang="ja-JP" dirty="0"/>
            </a:br>
            <a:r>
              <a:rPr lang="ja-JP" altLang="en-US" dirty="0"/>
              <a:t>　　　書式文字列</a:t>
            </a:r>
            <a:r>
              <a:rPr lang="en-US" altLang="ja-JP" dirty="0"/>
              <a:t>(%x</a:t>
            </a:r>
            <a:r>
              <a:rPr lang="ja-JP" altLang="en-US" dirty="0"/>
              <a:t>や</a:t>
            </a:r>
            <a:r>
              <a:rPr lang="en-US" altLang="ja-JP" dirty="0"/>
              <a:t>%n</a:t>
            </a:r>
            <a:r>
              <a:rPr lang="ja-JP" altLang="en-US" dirty="0"/>
              <a:t>など</a:t>
            </a:r>
            <a:r>
              <a:rPr lang="en-US" altLang="ja-JP" dirty="0"/>
              <a:t>)</a:t>
            </a:r>
            <a:r>
              <a:rPr lang="ja-JP" altLang="en-US" dirty="0"/>
              <a:t>を含ませることで行われる攻撃</a:t>
            </a:r>
            <a:endParaRPr dirty="0"/>
          </a:p>
        </p:txBody>
      </p:sp>
      <p:sp>
        <p:nvSpPr>
          <p:cNvPr id="11" name="正方形/長方形 10"/>
          <p:cNvSpPr/>
          <p:nvPr/>
        </p:nvSpPr>
        <p:spPr>
          <a:xfrm>
            <a:off x="361329" y="2924289"/>
            <a:ext cx="3552945" cy="3701142"/>
          </a:xfrm>
          <a:prstGeom prst="rect">
            <a:avLst/>
          </a:prstGeom>
          <a:solidFill>
            <a:schemeClr val="bg1"/>
          </a:solidFill>
          <a:ln w="38100" cap="flat" cmpd="sng" algn="ctr">
            <a:solidFill>
              <a:schemeClr val="tx2">
                <a:lumMod val="90000"/>
              </a:schemeClr>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int</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main()</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＊＊＊その他のコード ＊＊＊</a:t>
            </a:r>
            <a:endPar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char </a:t>
            </a:r>
            <a:r>
              <a:rPr kumimoji="1" lang="en-US" altLang="ja-JP" sz="1800" b="0"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buf</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[256];</a:t>
            </a: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b="1"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fgets</a:t>
            </a:r>
            <a:r>
              <a:rPr kumimoji="1" lang="en-US" altLang="ja-JP" sz="1800" b="1"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b="1"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buf</a:t>
            </a:r>
            <a:r>
              <a:rPr kumimoji="1" lang="en-US" altLang="ja-JP" sz="1800" b="1"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 256, </a:t>
            </a:r>
            <a:r>
              <a:rPr kumimoji="1" lang="en-US" altLang="ja-JP" sz="1800" b="1"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stdin</a:t>
            </a:r>
            <a:r>
              <a:rPr kumimoji="1" lang="en-US" altLang="ja-JP" sz="1800" b="1"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b="1"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printf( </a:t>
            </a:r>
            <a:r>
              <a:rPr kumimoji="1" lang="en-US" altLang="ja-JP" sz="1800" b="1" i="0" u="none" strike="noStrike" kern="1200" cap="none" spc="0" normalizeH="0" baseline="0" noProof="0" dirty="0" err="1">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buf</a:t>
            </a:r>
            <a:r>
              <a:rPr kumimoji="1" lang="en-US" altLang="ja-JP" sz="1800" b="1"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 その他のコード ＊＊＊</a:t>
            </a:r>
            <a:endPar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　</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return 0;</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20" name="テキスト ボックス 19"/>
          <p:cNvSpPr txBox="1"/>
          <p:nvPr/>
        </p:nvSpPr>
        <p:spPr>
          <a:xfrm>
            <a:off x="4123871" y="2957111"/>
            <a:ext cx="6807200" cy="1200329"/>
          </a:xfrm>
          <a:prstGeom prst="rect">
            <a:avLst/>
          </a:prstGeom>
          <a:noFill/>
        </p:spPr>
        <p:txBody>
          <a:bodyPr wrap="square" rtlCol="0">
            <a:spAutoFit/>
          </a:bodyPr>
          <a:lstStyle/>
          <a:p>
            <a:pPr>
              <a:buClrTx/>
              <a:buFontTx/>
              <a:buNone/>
            </a:pPr>
            <a:r>
              <a:rPr kumimoji="1" lang="ja-JP" altLang="en-US" sz="2400" b="1" kern="1200" dirty="0">
                <a:solidFill>
                  <a:prstClr val="black"/>
                </a:solidFill>
                <a:latin typeface="游ゴシック" panose="020F0502020204030204"/>
                <a:ea typeface="游ゴシック" panose="020B0400000000000000" pitchFamily="50" charset="-128"/>
                <a:cs typeface="+mn-cs"/>
              </a:rPr>
              <a:t>■ </a:t>
            </a:r>
            <a:r>
              <a:rPr kumimoji="1" lang="en-US" altLang="ja-JP" sz="2400" b="1" kern="1200" dirty="0" err="1">
                <a:solidFill>
                  <a:prstClr val="black"/>
                </a:solidFill>
                <a:latin typeface="游ゴシック" panose="020F0502020204030204"/>
                <a:ea typeface="游ゴシック" panose="020B0400000000000000" pitchFamily="50" charset="-128"/>
                <a:cs typeface="+mn-cs"/>
              </a:rPr>
              <a:t>buf</a:t>
            </a:r>
            <a:r>
              <a:rPr kumimoji="1" lang="ja-JP" altLang="en-US" sz="2400" b="1" kern="1200" dirty="0">
                <a:solidFill>
                  <a:prstClr val="black"/>
                </a:solidFill>
                <a:latin typeface="游ゴシック" panose="020F0502020204030204"/>
                <a:ea typeface="游ゴシック" panose="020B0400000000000000" pitchFamily="50" charset="-128"/>
                <a:cs typeface="+mn-cs"/>
              </a:rPr>
              <a:t>に</a:t>
            </a:r>
            <a:r>
              <a:rPr kumimoji="1" lang="en-US" altLang="ja-JP" sz="2400" b="1" kern="1200" dirty="0">
                <a:solidFill>
                  <a:prstClr val="black"/>
                </a:solidFill>
                <a:latin typeface="游ゴシック" panose="020F0502020204030204"/>
                <a:ea typeface="游ゴシック" panose="020B0400000000000000" pitchFamily="50" charset="-128"/>
                <a:cs typeface="+mn-cs"/>
              </a:rPr>
              <a:t>%x</a:t>
            </a:r>
            <a:r>
              <a:rPr kumimoji="1" lang="ja-JP" altLang="en-US" sz="2400" b="1" kern="1200" dirty="0">
                <a:solidFill>
                  <a:prstClr val="black"/>
                </a:solidFill>
                <a:latin typeface="游ゴシック" panose="020F0502020204030204"/>
                <a:ea typeface="游ゴシック" panose="020B0400000000000000" pitchFamily="50" charset="-128"/>
                <a:cs typeface="+mn-cs"/>
              </a:rPr>
              <a:t>を含ませた場合</a:t>
            </a:r>
            <a:endParaRPr kumimoji="1" lang="en-US" altLang="ja-JP" sz="2400" b="1" kern="1200" dirty="0">
              <a:solidFill>
                <a:prstClr val="black"/>
              </a:solidFill>
              <a:latin typeface="游ゴシック" panose="020F0502020204030204"/>
              <a:ea typeface="游ゴシック" panose="020B0400000000000000" pitchFamily="50" charset="-128"/>
              <a:cs typeface="+mn-cs"/>
            </a:endParaRPr>
          </a:p>
          <a:p>
            <a:pPr>
              <a:buClrTx/>
              <a:buFontTx/>
              <a:buNone/>
            </a:pPr>
            <a:endParaRPr kumimoji="1" lang="en-US" altLang="ja-JP" sz="2400" b="1" kern="1200" dirty="0">
              <a:solidFill>
                <a:prstClr val="black"/>
              </a:solidFill>
              <a:latin typeface="游ゴシック" panose="020F0502020204030204"/>
              <a:ea typeface="游ゴシック" panose="020B0400000000000000" pitchFamily="50" charset="-128"/>
              <a:cs typeface="+mn-cs"/>
            </a:endParaRPr>
          </a:p>
          <a:p>
            <a:pPr>
              <a:buClrTx/>
              <a:buFontTx/>
              <a:buNone/>
            </a:pPr>
            <a:r>
              <a:rPr kumimoji="1" lang="ja-JP" altLang="en-US" sz="2400" b="1" kern="1200" dirty="0">
                <a:solidFill>
                  <a:prstClr val="black"/>
                </a:solidFill>
                <a:latin typeface="游ゴシック" panose="020F0502020204030204"/>
                <a:ea typeface="游ゴシック" panose="020B0400000000000000" pitchFamily="50" charset="-128"/>
                <a:cs typeface="+mn-cs"/>
              </a:rPr>
              <a:t>　　</a:t>
            </a:r>
          </a:p>
        </p:txBody>
      </p:sp>
      <p:sp>
        <p:nvSpPr>
          <p:cNvPr id="21" name="テキスト ボックス 20"/>
          <p:cNvSpPr txBox="1"/>
          <p:nvPr/>
        </p:nvSpPr>
        <p:spPr>
          <a:xfrm>
            <a:off x="4123871" y="4672642"/>
            <a:ext cx="6807200" cy="461665"/>
          </a:xfrm>
          <a:prstGeom prst="rect">
            <a:avLst/>
          </a:prstGeom>
          <a:noFill/>
        </p:spPr>
        <p:txBody>
          <a:bodyPr wrap="square" rtlCol="0">
            <a:spAutoFit/>
          </a:bodyPr>
          <a:lstStyle/>
          <a:p>
            <a:pPr>
              <a:buClrTx/>
              <a:buFontTx/>
              <a:buNone/>
            </a:pPr>
            <a:r>
              <a:rPr kumimoji="1" lang="ja-JP" altLang="en-US" sz="2400" b="1" kern="1200" dirty="0">
                <a:solidFill>
                  <a:prstClr val="black"/>
                </a:solidFill>
                <a:latin typeface="游ゴシック" panose="020F0502020204030204"/>
                <a:ea typeface="游ゴシック" panose="020B0400000000000000" pitchFamily="50" charset="-128"/>
                <a:cs typeface="+mn-cs"/>
              </a:rPr>
              <a:t>■ </a:t>
            </a:r>
            <a:r>
              <a:rPr kumimoji="1" lang="en-US" altLang="ja-JP" sz="2400" b="1" kern="1200" dirty="0" err="1">
                <a:solidFill>
                  <a:prstClr val="black"/>
                </a:solidFill>
                <a:latin typeface="游ゴシック" panose="020F0502020204030204"/>
                <a:ea typeface="游ゴシック" panose="020B0400000000000000" pitchFamily="50" charset="-128"/>
                <a:cs typeface="+mn-cs"/>
              </a:rPr>
              <a:t>buf</a:t>
            </a:r>
            <a:r>
              <a:rPr kumimoji="1" lang="ja-JP" altLang="en-US" sz="2400" b="1" kern="1200" dirty="0">
                <a:solidFill>
                  <a:prstClr val="black"/>
                </a:solidFill>
                <a:latin typeface="游ゴシック" panose="020F0502020204030204"/>
                <a:ea typeface="游ゴシック" panose="020B0400000000000000" pitchFamily="50" charset="-128"/>
                <a:cs typeface="+mn-cs"/>
              </a:rPr>
              <a:t>に</a:t>
            </a:r>
            <a:r>
              <a:rPr kumimoji="1" lang="en-US" altLang="ja-JP" sz="2400" b="1" kern="1200" dirty="0">
                <a:solidFill>
                  <a:prstClr val="black"/>
                </a:solidFill>
                <a:latin typeface="游ゴシック" panose="020F0502020204030204"/>
                <a:ea typeface="游ゴシック" panose="020B0400000000000000" pitchFamily="50" charset="-128"/>
                <a:cs typeface="+mn-cs"/>
              </a:rPr>
              <a:t>%n</a:t>
            </a:r>
            <a:r>
              <a:rPr kumimoji="1" lang="ja-JP" altLang="en-US" sz="2400" b="1" kern="1200" dirty="0">
                <a:solidFill>
                  <a:prstClr val="black"/>
                </a:solidFill>
                <a:latin typeface="游ゴシック" panose="020F0502020204030204"/>
                <a:ea typeface="游ゴシック" panose="020B0400000000000000" pitchFamily="50" charset="-128"/>
                <a:cs typeface="+mn-cs"/>
              </a:rPr>
              <a:t>を含ませた場合</a:t>
            </a:r>
          </a:p>
        </p:txBody>
      </p:sp>
      <p:sp>
        <p:nvSpPr>
          <p:cNvPr id="22" name="テキスト ボックス 21"/>
          <p:cNvSpPr txBox="1"/>
          <p:nvPr/>
        </p:nvSpPr>
        <p:spPr>
          <a:xfrm>
            <a:off x="5125011" y="3840496"/>
            <a:ext cx="5123889" cy="400110"/>
          </a:xfrm>
          <a:prstGeom prst="rect">
            <a:avLst/>
          </a:prstGeom>
          <a:noFill/>
        </p:spPr>
        <p:txBody>
          <a:bodyPr wrap="square" rtlCol="0">
            <a:spAutoFit/>
          </a:bodyPr>
          <a:lstStyle/>
          <a:p>
            <a:pPr>
              <a:buClrTx/>
              <a:buFontTx/>
              <a:buNone/>
            </a:pPr>
            <a:r>
              <a:rPr kumimoji="1" lang="ja-JP" altLang="en-US" sz="2000" b="1" kern="1200" dirty="0">
                <a:solidFill>
                  <a:srgbClr val="C00000"/>
                </a:solidFill>
                <a:latin typeface="游ゴシック" panose="020F0502020204030204"/>
                <a:ea typeface="游ゴシック" panose="020B0400000000000000" pitchFamily="50" charset="-128"/>
                <a:cs typeface="+mn-cs"/>
              </a:rPr>
              <a:t>任意の変数の盗み見ができる</a:t>
            </a:r>
          </a:p>
        </p:txBody>
      </p:sp>
      <p:sp>
        <p:nvSpPr>
          <p:cNvPr id="23" name="テキスト ボックス 22"/>
          <p:cNvSpPr txBox="1"/>
          <p:nvPr/>
        </p:nvSpPr>
        <p:spPr>
          <a:xfrm>
            <a:off x="5125358" y="5495129"/>
            <a:ext cx="7079342" cy="707886"/>
          </a:xfrm>
          <a:prstGeom prst="rect">
            <a:avLst/>
          </a:prstGeom>
          <a:noFill/>
        </p:spPr>
        <p:txBody>
          <a:bodyPr wrap="square" rtlCol="0">
            <a:spAutoFit/>
          </a:bodyPr>
          <a:lstStyle/>
          <a:p>
            <a:pPr>
              <a:buClrTx/>
              <a:buFontTx/>
              <a:buNone/>
            </a:pPr>
            <a:r>
              <a:rPr kumimoji="1" lang="ja-JP" altLang="en-US" sz="2000" b="1" kern="1200" dirty="0">
                <a:solidFill>
                  <a:srgbClr val="C00000"/>
                </a:solidFill>
                <a:latin typeface="游ゴシック" panose="020F0502020204030204"/>
                <a:ea typeface="游ゴシック" panose="020B0400000000000000" pitchFamily="50" charset="-128"/>
                <a:cs typeface="+mn-cs"/>
              </a:rPr>
              <a:t>変数を任意の値に書き換えることができる</a:t>
            </a:r>
            <a:endParaRPr kumimoji="1" lang="en-US" altLang="ja-JP" sz="2000" b="1" kern="1200" dirty="0">
              <a:solidFill>
                <a:srgbClr val="C00000"/>
              </a:solidFill>
              <a:latin typeface="游ゴシック" panose="020F0502020204030204"/>
              <a:ea typeface="游ゴシック" panose="020B0400000000000000" pitchFamily="50" charset="-128"/>
              <a:cs typeface="+mn-cs"/>
            </a:endParaRPr>
          </a:p>
          <a:p>
            <a:pPr>
              <a:buClrTx/>
              <a:buFontTx/>
              <a:buNone/>
            </a:pPr>
            <a:r>
              <a:rPr kumimoji="1" lang="ja-JP" altLang="en-US" sz="2000" b="1" kern="1200" dirty="0">
                <a:solidFill>
                  <a:srgbClr val="C00000"/>
                </a:solidFill>
                <a:latin typeface="游ゴシック" panose="020F0502020204030204"/>
                <a:ea typeface="游ゴシック" panose="020B0400000000000000" pitchFamily="50" charset="-128"/>
                <a:cs typeface="+mn-cs"/>
              </a:rPr>
              <a:t>関数のアドレス書き換えにより、任意の関数が呼べてしまう</a:t>
            </a:r>
          </a:p>
        </p:txBody>
      </p:sp>
      <p:sp>
        <p:nvSpPr>
          <p:cNvPr id="24" name="右矢印 23"/>
          <p:cNvSpPr/>
          <p:nvPr/>
        </p:nvSpPr>
        <p:spPr>
          <a:xfrm>
            <a:off x="4644311" y="3840496"/>
            <a:ext cx="468000" cy="384485"/>
          </a:xfrm>
          <a:prstGeom prst="rightArrow">
            <a:avLst/>
          </a:prstGeom>
          <a:solidFill>
            <a:srgbClr val="A5A5A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5" name="右矢印 24"/>
          <p:cNvSpPr/>
          <p:nvPr/>
        </p:nvSpPr>
        <p:spPr>
          <a:xfrm>
            <a:off x="4657011" y="5611537"/>
            <a:ext cx="468000" cy="384485"/>
          </a:xfrm>
          <a:prstGeom prst="rightArrow">
            <a:avLst/>
          </a:prstGeom>
          <a:solidFill>
            <a:srgbClr val="A5A5A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p:cNvSpPr txBox="1"/>
          <p:nvPr/>
        </p:nvSpPr>
        <p:spPr>
          <a:xfrm>
            <a:off x="4392039" y="3397002"/>
            <a:ext cx="6771260" cy="400110"/>
          </a:xfrm>
          <a:prstGeom prst="rect">
            <a:avLst/>
          </a:prstGeom>
          <a:noFill/>
        </p:spPr>
        <p:txBody>
          <a:bodyPr wrap="square" rtlCol="0">
            <a:spAutoFit/>
          </a:bodyPr>
          <a:lstStyle/>
          <a:p>
            <a:pPr>
              <a:buClrTx/>
              <a:buFontTx/>
              <a:buNone/>
            </a:pPr>
            <a:r>
              <a:rPr kumimoji="1" lang="en-US" altLang="ja-JP" sz="2000" kern="1200" dirty="0">
                <a:solidFill>
                  <a:prstClr val="black"/>
                </a:solidFill>
                <a:latin typeface="游ゴシック" panose="020F0502020204030204"/>
                <a:ea typeface="游ゴシック" panose="020B0400000000000000" pitchFamily="50" charset="-128"/>
                <a:cs typeface="+mn-cs"/>
              </a:rPr>
              <a:t>%x</a:t>
            </a:r>
            <a:r>
              <a:rPr kumimoji="1" lang="ja-JP" altLang="en-US" sz="2000" kern="1200" dirty="0">
                <a:solidFill>
                  <a:prstClr val="black"/>
                </a:solidFill>
                <a:latin typeface="游ゴシック" panose="020F0502020204030204"/>
                <a:ea typeface="游ゴシック" panose="020B0400000000000000" pitchFamily="50" charset="-128"/>
                <a:cs typeface="+mn-cs"/>
              </a:rPr>
              <a:t>はスタックから</a:t>
            </a:r>
            <a:r>
              <a:rPr kumimoji="1" lang="en-US" altLang="ja-JP" sz="2000" kern="1200" dirty="0">
                <a:solidFill>
                  <a:prstClr val="black"/>
                </a:solidFill>
                <a:latin typeface="游ゴシック" panose="020F0502020204030204"/>
                <a:ea typeface="游ゴシック" panose="020B0400000000000000" pitchFamily="50" charset="-128"/>
                <a:cs typeface="+mn-cs"/>
              </a:rPr>
              <a:t>1</a:t>
            </a:r>
            <a:r>
              <a:rPr kumimoji="1" lang="ja-JP" altLang="en-US" sz="2000" kern="1200" dirty="0">
                <a:solidFill>
                  <a:prstClr val="black"/>
                </a:solidFill>
                <a:latin typeface="游ゴシック" panose="020F0502020204030204"/>
                <a:ea typeface="游ゴシック" panose="020B0400000000000000" pitchFamily="50" charset="-128"/>
                <a:cs typeface="+mn-cs"/>
              </a:rPr>
              <a:t>つポップして</a:t>
            </a:r>
            <a:r>
              <a:rPr kumimoji="1" lang="en-US" altLang="ja-JP" sz="2000" kern="1200" dirty="0">
                <a:solidFill>
                  <a:prstClr val="black"/>
                </a:solidFill>
                <a:latin typeface="游ゴシック" panose="020F0502020204030204"/>
                <a:ea typeface="游ゴシック" panose="020B0400000000000000" pitchFamily="50" charset="-128"/>
                <a:cs typeface="+mn-cs"/>
              </a:rPr>
              <a:t>16</a:t>
            </a:r>
            <a:r>
              <a:rPr kumimoji="1" lang="ja-JP" altLang="en-US" sz="2000" kern="1200" dirty="0">
                <a:solidFill>
                  <a:prstClr val="black"/>
                </a:solidFill>
                <a:latin typeface="游ゴシック" panose="020F0502020204030204"/>
                <a:ea typeface="游ゴシック" panose="020B0400000000000000" pitchFamily="50" charset="-128"/>
                <a:cs typeface="+mn-cs"/>
              </a:rPr>
              <a:t>進数での出力を行う</a:t>
            </a:r>
          </a:p>
        </p:txBody>
      </p:sp>
      <p:sp>
        <p:nvSpPr>
          <p:cNvPr id="27" name="テキスト ボックス 26"/>
          <p:cNvSpPr txBox="1"/>
          <p:nvPr/>
        </p:nvSpPr>
        <p:spPr>
          <a:xfrm>
            <a:off x="4392039" y="5095890"/>
            <a:ext cx="6771260" cy="400110"/>
          </a:xfrm>
          <a:prstGeom prst="rect">
            <a:avLst/>
          </a:prstGeom>
          <a:noFill/>
        </p:spPr>
        <p:txBody>
          <a:bodyPr wrap="square" rtlCol="0">
            <a:spAutoFit/>
          </a:bodyPr>
          <a:lstStyle/>
          <a:p>
            <a:pPr>
              <a:buClrTx/>
              <a:buFontTx/>
              <a:buNone/>
            </a:pPr>
            <a:r>
              <a:rPr kumimoji="1" lang="en-US" altLang="ja-JP" sz="2000" kern="1200" dirty="0">
                <a:solidFill>
                  <a:prstClr val="black"/>
                </a:solidFill>
                <a:latin typeface="游ゴシック" panose="020F0502020204030204"/>
                <a:ea typeface="游ゴシック" panose="020B0400000000000000" pitchFamily="50" charset="-128"/>
                <a:cs typeface="+mn-cs"/>
              </a:rPr>
              <a:t>%n</a:t>
            </a:r>
            <a:r>
              <a:rPr kumimoji="1" lang="ja-JP" altLang="en-US" sz="2000" kern="1200" dirty="0">
                <a:solidFill>
                  <a:prstClr val="black"/>
                </a:solidFill>
                <a:latin typeface="游ゴシック" panose="020F0502020204030204"/>
                <a:ea typeface="游ゴシック" panose="020B0400000000000000" pitchFamily="50" charset="-128"/>
                <a:cs typeface="+mn-cs"/>
              </a:rPr>
              <a:t>は出力した文字数を特定の変数へ書き込みを行う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ltLang="ja-JP" dirty="0"/>
              <a:t>Exploit</a:t>
            </a:r>
            <a:r>
              <a:rPr lang="ja-JP" dirty="0"/>
              <a:t>　</a:t>
            </a:r>
            <a:r>
              <a:rPr lang="ja-JP" altLang="en-US" dirty="0"/>
              <a:t>対策</a:t>
            </a:r>
            <a:endParaRPr dirty="0"/>
          </a:p>
        </p:txBody>
      </p:sp>
      <p:sp>
        <p:nvSpPr>
          <p:cNvPr id="168" name="Google Shape;168;p20"/>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Autofit/>
          </a:bodyPr>
          <a:lstStyle/>
          <a:p>
            <a:pPr marL="177800" indent="0">
              <a:spcBef>
                <a:spcPts val="0"/>
              </a:spcBef>
              <a:buSzPts val="2800"/>
              <a:buNone/>
            </a:pPr>
            <a:r>
              <a:rPr lang="ja-JP" altLang="en-US" dirty="0"/>
              <a:t>① </a:t>
            </a:r>
            <a:r>
              <a:rPr lang="en-US" altLang="ja-JP" dirty="0"/>
              <a:t>C, C++</a:t>
            </a:r>
            <a:r>
              <a:rPr lang="ja-JP" altLang="en-US" dirty="0"/>
              <a:t>言語といった直接メモリを操作可能な言語を選択しない</a:t>
            </a:r>
            <a:endParaRPr lang="en-US" altLang="ja-JP" dirty="0"/>
          </a:p>
          <a:p>
            <a:pPr marL="177800" indent="0">
              <a:spcBef>
                <a:spcPts val="0"/>
              </a:spcBef>
              <a:buSzPts val="2800"/>
              <a:buNone/>
            </a:pPr>
            <a:endParaRPr lang="en-US" dirty="0"/>
          </a:p>
          <a:p>
            <a:pPr marL="177800" indent="0">
              <a:spcBef>
                <a:spcPts val="0"/>
              </a:spcBef>
              <a:buSzPts val="2800"/>
              <a:buNone/>
            </a:pPr>
            <a:endParaRPr lang="en-US" dirty="0"/>
          </a:p>
          <a:p>
            <a:pPr marL="177800" indent="0">
              <a:spcBef>
                <a:spcPts val="0"/>
              </a:spcBef>
              <a:buSzPts val="2800"/>
              <a:buNone/>
            </a:pPr>
            <a:r>
              <a:rPr lang="ja-JP" altLang="en-US" dirty="0"/>
              <a:t>② プログラミング時にユーザーからの入力文字列のチェックを行う</a:t>
            </a:r>
            <a:endParaRPr lang="en-US" altLang="ja-JP" dirty="0"/>
          </a:p>
          <a:p>
            <a:pPr marL="1435100" lvl="2">
              <a:spcBef>
                <a:spcPts val="0"/>
              </a:spcBef>
              <a:buSzPts val="2800"/>
              <a:buFont typeface="Wingdings" panose="05000000000000000000" pitchFamily="2" charset="2"/>
              <a:buChar char="ü"/>
            </a:pPr>
            <a:r>
              <a:rPr lang="ja-JP" altLang="en-US" sz="2400" dirty="0"/>
              <a:t>バッファサイズが超えていないか</a:t>
            </a:r>
            <a:endParaRPr lang="en-US" altLang="ja-JP" sz="2400" dirty="0"/>
          </a:p>
          <a:p>
            <a:pPr marL="1435100" lvl="2">
              <a:spcBef>
                <a:spcPts val="0"/>
              </a:spcBef>
              <a:buSzPts val="2800"/>
              <a:buFont typeface="Wingdings" panose="05000000000000000000" pitchFamily="2" charset="2"/>
              <a:buChar char="ü"/>
            </a:pPr>
            <a:r>
              <a:rPr lang="ja-JP" altLang="en-US" sz="2400" dirty="0"/>
              <a:t>不正な文字列が入っていないか</a:t>
            </a:r>
            <a:endParaRPr lang="en-US" altLang="ja-JP" sz="2400" dirty="0"/>
          </a:p>
          <a:p>
            <a:pPr marL="177800" indent="0">
              <a:spcBef>
                <a:spcPts val="0"/>
              </a:spcBef>
              <a:buSzPts val="2800"/>
              <a:buNone/>
            </a:pPr>
            <a:endParaRPr lang="en-US" dirty="0"/>
          </a:p>
          <a:p>
            <a:pPr marL="177800" indent="0">
              <a:spcBef>
                <a:spcPts val="0"/>
              </a:spcBef>
              <a:buSzPts val="2800"/>
              <a:buNone/>
            </a:pPr>
            <a:r>
              <a:rPr lang="ja-JP" altLang="en-US" dirty="0"/>
              <a:t>③ コンパイラのセキュリティオプションを利用する</a:t>
            </a:r>
            <a:endParaRPr lang="en-US" altLang="ja-JP" dirty="0"/>
          </a:p>
          <a:p>
            <a:pPr marL="1435100" lvl="2">
              <a:spcBef>
                <a:spcPts val="0"/>
              </a:spcBef>
              <a:buSzPts val="2800"/>
              <a:buFont typeface="Wingdings" panose="05000000000000000000" pitchFamily="2" charset="2"/>
              <a:buChar char="ü"/>
            </a:pPr>
            <a:r>
              <a:rPr lang="ja-JP" altLang="en-US" sz="2400" dirty="0"/>
              <a:t>スタック変更の検知</a:t>
            </a:r>
            <a:r>
              <a:rPr lang="en-US" altLang="ja-JP" sz="2400" dirty="0"/>
              <a:t>(SSP)</a:t>
            </a:r>
            <a:endParaRPr lang="en-US" sz="2400" dirty="0"/>
          </a:p>
          <a:p>
            <a:pPr marL="1435100" lvl="2">
              <a:spcBef>
                <a:spcPts val="0"/>
              </a:spcBef>
              <a:buSzPts val="2800"/>
              <a:buFont typeface="Wingdings" panose="05000000000000000000" pitchFamily="2" charset="2"/>
              <a:buChar char="ü"/>
            </a:pPr>
            <a:r>
              <a:rPr lang="ja-JP" altLang="en-US" sz="2400" dirty="0"/>
              <a:t>不許可コード実行の防止</a:t>
            </a:r>
            <a:r>
              <a:rPr lang="en-US" altLang="ja-JP" sz="2400" dirty="0"/>
              <a:t>(NX-bit)</a:t>
            </a:r>
            <a:endParaRPr lang="en-US" sz="2400" dirty="0"/>
          </a:p>
          <a:p>
            <a:pPr marL="1435100" lvl="2">
              <a:spcBef>
                <a:spcPts val="0"/>
              </a:spcBef>
              <a:buSzPts val="2800"/>
              <a:buFont typeface="Wingdings" panose="05000000000000000000" pitchFamily="2" charset="2"/>
              <a:buChar char="ü"/>
            </a:pPr>
            <a:r>
              <a:rPr lang="ja-JP" altLang="en-US" sz="2400" dirty="0"/>
              <a:t>メモリのランダム化</a:t>
            </a:r>
            <a:r>
              <a:rPr lang="en-US" altLang="ja-JP" sz="2400" dirty="0"/>
              <a:t>(ASLR)</a:t>
            </a:r>
            <a:endParaRPr sz="2400" dirty="0"/>
          </a:p>
        </p:txBody>
      </p:sp>
    </p:spTree>
    <p:extLst>
      <p:ext uri="{BB962C8B-B14F-4D97-AF65-F5344CB8AC3E}">
        <p14:creationId xmlns:p14="http://schemas.microsoft.com/office/powerpoint/2010/main" val="853674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各論</a:t>
            </a:r>
          </a:p>
        </p:txBody>
      </p:sp>
      <p:sp>
        <p:nvSpPr>
          <p:cNvPr id="5" name="テキスト プレースホルダー 4"/>
          <p:cNvSpPr>
            <a:spLocks noGrp="1"/>
          </p:cNvSpPr>
          <p:nvPr>
            <p:ph type="body" idx="1"/>
          </p:nvPr>
        </p:nvSpPr>
        <p:spPr/>
        <p:txBody>
          <a:bodyPr/>
          <a:lstStyle/>
          <a:p>
            <a:r>
              <a:rPr kumimoji="1" lang="ja-JP" altLang="en-US" dirty="0"/>
              <a:t>バイナリ解析</a:t>
            </a:r>
            <a:endParaRPr kumimoji="1" lang="en-US" altLang="ja-JP" dirty="0"/>
          </a:p>
          <a:p>
            <a:r>
              <a:rPr kumimoji="1" lang="en-US" altLang="ja-JP" dirty="0"/>
              <a:t>Exploit</a:t>
            </a:r>
          </a:p>
          <a:p>
            <a:r>
              <a:rPr kumimoji="1" lang="en-US" altLang="ja-JP" dirty="0">
                <a:solidFill>
                  <a:srgbClr val="0000FF"/>
                </a:solidFill>
              </a:rPr>
              <a:t>SQL Injection</a:t>
            </a:r>
          </a:p>
          <a:p>
            <a:r>
              <a:rPr kumimoji="1" lang="en-US" altLang="ja-JP" dirty="0"/>
              <a:t>XSS</a:t>
            </a:r>
          </a:p>
        </p:txBody>
      </p:sp>
    </p:spTree>
    <p:extLst>
      <p:ext uri="{BB962C8B-B14F-4D97-AF65-F5344CB8AC3E}">
        <p14:creationId xmlns:p14="http://schemas.microsoft.com/office/powerpoint/2010/main" val="59520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t>SQL Injection</a:t>
            </a:r>
            <a:endParaRPr dirty="0"/>
          </a:p>
        </p:txBody>
      </p:sp>
      <p:sp>
        <p:nvSpPr>
          <p:cNvPr id="186" name="Google Shape;186;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ltLang="ja-JP" dirty="0"/>
              <a:t>SQL</a:t>
            </a:r>
            <a:r>
              <a:rPr lang="ja-JP" altLang="en-US" dirty="0"/>
              <a:t>とは、データベース操作のための言語</a:t>
            </a:r>
            <a:endParaRPr lang="en-US" altLang="ja-JP" dirty="0"/>
          </a:p>
          <a:p>
            <a:pPr marL="0" lvl="0" indent="0" algn="l" rtl="0">
              <a:lnSpc>
                <a:spcPct val="90000"/>
              </a:lnSpc>
              <a:spcBef>
                <a:spcPts val="0"/>
              </a:spcBef>
              <a:spcAft>
                <a:spcPts val="0"/>
              </a:spcAft>
              <a:buClr>
                <a:schemeClr val="dk1"/>
              </a:buClr>
              <a:buSzPts val="2800"/>
              <a:buNone/>
            </a:pPr>
            <a:endParaRPr lang="en-US" altLang="ja-JP" dirty="0"/>
          </a:p>
          <a:p>
            <a:pPr marL="0" lvl="0" indent="0" algn="l" rtl="0">
              <a:lnSpc>
                <a:spcPct val="90000"/>
              </a:lnSpc>
              <a:spcBef>
                <a:spcPts val="0"/>
              </a:spcBef>
              <a:spcAft>
                <a:spcPts val="0"/>
              </a:spcAft>
              <a:buClr>
                <a:schemeClr val="dk1"/>
              </a:buClr>
              <a:buSzPts val="2800"/>
              <a:buNone/>
            </a:pPr>
            <a:endParaRPr lang="en-US" altLang="ja-JP" dirty="0">
              <a:solidFill>
                <a:srgbClr val="0000FF"/>
              </a:solidFill>
            </a:endParaRPr>
          </a:p>
          <a:p>
            <a:pPr marL="0" lvl="0" indent="0" algn="l" rtl="0">
              <a:lnSpc>
                <a:spcPct val="90000"/>
              </a:lnSpc>
              <a:spcBef>
                <a:spcPts val="0"/>
              </a:spcBef>
              <a:spcAft>
                <a:spcPts val="0"/>
              </a:spcAft>
              <a:buClr>
                <a:schemeClr val="dk1"/>
              </a:buClr>
              <a:buSzPts val="2800"/>
              <a:buNone/>
            </a:pPr>
            <a:r>
              <a:rPr lang="en-US" altLang="ja-JP" dirty="0">
                <a:solidFill>
                  <a:srgbClr val="0000FF"/>
                </a:solidFill>
              </a:rPr>
              <a:t>SQL Injection</a:t>
            </a:r>
            <a:r>
              <a:rPr lang="ja-JP" altLang="en-US" dirty="0"/>
              <a:t>とはウェブの入力フォームなどに</a:t>
            </a:r>
            <a:endParaRPr lang="en-US" altLang="ja-JP" dirty="0"/>
          </a:p>
          <a:p>
            <a:pPr marL="0" lvl="0" indent="0" algn="l" rtl="0">
              <a:lnSpc>
                <a:spcPct val="90000"/>
              </a:lnSpc>
              <a:spcBef>
                <a:spcPts val="0"/>
              </a:spcBef>
              <a:spcAft>
                <a:spcPts val="0"/>
              </a:spcAft>
              <a:buClr>
                <a:schemeClr val="dk1"/>
              </a:buClr>
              <a:buSzPts val="2800"/>
              <a:buNone/>
            </a:pPr>
            <a:r>
              <a:rPr lang="ja-JP" altLang="en-US" dirty="0"/>
              <a:t>「</a:t>
            </a:r>
            <a:r>
              <a:rPr lang="en-US" altLang="ja-JP" dirty="0"/>
              <a:t>SQL</a:t>
            </a:r>
            <a:r>
              <a:rPr lang="ja-JP" altLang="en-US" dirty="0"/>
              <a:t>文を含む文字列」を入力して</a:t>
            </a:r>
            <a:r>
              <a:rPr lang="en-US" altLang="ja-JP" dirty="0"/>
              <a:t>DB</a:t>
            </a:r>
            <a:r>
              <a:rPr lang="ja-JP" altLang="en-US" dirty="0" err="1"/>
              <a:t>への</a:t>
            </a:r>
            <a:r>
              <a:rPr lang="ja-JP" altLang="en-US" dirty="0"/>
              <a:t>操作を実行する攻撃</a:t>
            </a:r>
            <a:endParaRPr lang="en-US" altLang="ja-JP" dirty="0"/>
          </a:p>
          <a:p>
            <a:pPr marL="0" lvl="0" indent="0" algn="l" rtl="0">
              <a:lnSpc>
                <a:spcPct val="90000"/>
              </a:lnSpc>
              <a:spcBef>
                <a:spcPts val="0"/>
              </a:spcBef>
              <a:spcAft>
                <a:spcPts val="0"/>
              </a:spcAft>
              <a:buClr>
                <a:schemeClr val="dk1"/>
              </a:buClr>
              <a:buSzPts val="2800"/>
              <a:buNone/>
            </a:pPr>
            <a:endParaRPr lang="en-US" altLang="ja-JP" dirty="0">
              <a:solidFill>
                <a:srgbClr val="FF0000"/>
              </a:solidFill>
            </a:endParaRPr>
          </a:p>
          <a:p>
            <a:pPr marL="0" lvl="0" indent="0" algn="l" rtl="0">
              <a:lnSpc>
                <a:spcPct val="90000"/>
              </a:lnSpc>
              <a:spcBef>
                <a:spcPts val="0"/>
              </a:spcBef>
              <a:spcAft>
                <a:spcPts val="0"/>
              </a:spcAft>
              <a:buClr>
                <a:schemeClr val="dk1"/>
              </a:buClr>
              <a:buSzPts val="2800"/>
              <a:buNone/>
            </a:pPr>
            <a:endParaRPr lang="en-US" altLang="ja-JP" dirty="0">
              <a:solidFill>
                <a:srgbClr val="FF0000"/>
              </a:solidFill>
            </a:endParaRPr>
          </a:p>
          <a:p>
            <a:pPr marL="0" lvl="0" indent="0" algn="l" rtl="0">
              <a:lnSpc>
                <a:spcPct val="90000"/>
              </a:lnSpc>
              <a:spcBef>
                <a:spcPts val="0"/>
              </a:spcBef>
              <a:spcAft>
                <a:spcPts val="0"/>
              </a:spcAft>
              <a:buClr>
                <a:schemeClr val="dk1"/>
              </a:buClr>
              <a:buSzPts val="2800"/>
              <a:buNone/>
            </a:pPr>
            <a:r>
              <a:rPr lang="ja-JP" altLang="en-US" dirty="0">
                <a:solidFill>
                  <a:srgbClr val="FF0000"/>
                </a:solidFill>
              </a:rPr>
              <a:t>主な被害</a:t>
            </a:r>
            <a:r>
              <a:rPr lang="ja-JP" altLang="en-US" dirty="0"/>
              <a:t>：データ窃取とデータ改ざん・削除</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0C4E46-C258-483A-9AAA-5D9CF69C6C71}"/>
              </a:ext>
            </a:extLst>
          </p:cNvPr>
          <p:cNvSpPr>
            <a:spLocks noGrp="1"/>
          </p:cNvSpPr>
          <p:nvPr>
            <p:ph type="title"/>
          </p:nvPr>
        </p:nvSpPr>
        <p:spPr/>
        <p:txBody>
          <a:bodyPr/>
          <a:lstStyle/>
          <a:p>
            <a:r>
              <a:rPr lang="ja-JP" altLang="ja-JP" dirty="0"/>
              <a:t>SQL Injection</a:t>
            </a:r>
            <a:r>
              <a:rPr lang="ja-JP" altLang="en-US" dirty="0"/>
              <a:t>　簡単な例</a:t>
            </a:r>
            <a:endParaRPr kumimoji="1" lang="ja-JP" altLang="en-US" dirty="0"/>
          </a:p>
        </p:txBody>
      </p:sp>
      <p:sp>
        <p:nvSpPr>
          <p:cNvPr id="4" name="正方形/長方形 3">
            <a:extLst>
              <a:ext uri="{FF2B5EF4-FFF2-40B4-BE49-F238E27FC236}">
                <a16:creationId xmlns:a16="http://schemas.microsoft.com/office/drawing/2014/main" id="{BE1E3CD2-F81B-45F7-9D31-2E68C373C04E}"/>
              </a:ext>
            </a:extLst>
          </p:cNvPr>
          <p:cNvSpPr/>
          <p:nvPr/>
        </p:nvSpPr>
        <p:spPr>
          <a:xfrm>
            <a:off x="3048000" y="2551776"/>
            <a:ext cx="6096000" cy="307777"/>
          </a:xfrm>
          <a:prstGeom prst="rect">
            <a:avLst/>
          </a:prstGeom>
        </p:spPr>
        <p:txBody>
          <a:bodyPr>
            <a:spAutoFit/>
          </a:bodyPr>
          <a:lstStyle/>
          <a:p>
            <a:endParaRPr lang="ja-JP" altLang="en-US" dirty="0"/>
          </a:p>
        </p:txBody>
      </p:sp>
      <p:sp>
        <p:nvSpPr>
          <p:cNvPr id="12" name="正方形/長方形 11">
            <a:extLst>
              <a:ext uri="{FF2B5EF4-FFF2-40B4-BE49-F238E27FC236}">
                <a16:creationId xmlns:a16="http://schemas.microsoft.com/office/drawing/2014/main" id="{C7CA69C3-972F-41FB-B32E-56CE1DD3BE8D}"/>
              </a:ext>
            </a:extLst>
          </p:cNvPr>
          <p:cNvSpPr/>
          <p:nvPr/>
        </p:nvSpPr>
        <p:spPr>
          <a:xfrm>
            <a:off x="341194" y="1459184"/>
            <a:ext cx="12719712" cy="3477875"/>
          </a:xfrm>
          <a:prstGeom prst="rect">
            <a:avLst/>
          </a:prstGeom>
        </p:spPr>
        <p:txBody>
          <a:bodyPr wrap="square">
            <a:spAutoFit/>
          </a:bodyPr>
          <a:lstStyle/>
          <a:p>
            <a:r>
              <a:rPr lang="en-US" altLang="ja-JP" sz="2000" dirty="0"/>
              <a:t>&lt;?php</a:t>
            </a:r>
          </a:p>
          <a:p>
            <a:r>
              <a:rPr lang="en-US" altLang="ja-JP" sz="2000" dirty="0"/>
              <a:t>  </a:t>
            </a:r>
            <a:r>
              <a:rPr lang="en-US" altLang="ja-JP" sz="2000" dirty="0">
                <a:solidFill>
                  <a:schemeClr val="tx1">
                    <a:lumMod val="50000"/>
                    <a:lumOff val="50000"/>
                  </a:schemeClr>
                </a:solidFill>
              </a:rPr>
              <a:t>/*****  </a:t>
            </a:r>
            <a:r>
              <a:rPr lang="ja-JP" altLang="en-US" sz="2000" dirty="0">
                <a:solidFill>
                  <a:schemeClr val="tx1">
                    <a:lumMod val="50000"/>
                    <a:lumOff val="50000"/>
                  </a:schemeClr>
                </a:solidFill>
              </a:rPr>
              <a:t>脆弱なコード例 *****</a:t>
            </a:r>
            <a:r>
              <a:rPr lang="en-US" altLang="ja-JP" sz="2000" dirty="0">
                <a:solidFill>
                  <a:schemeClr val="tx1">
                    <a:lumMod val="50000"/>
                    <a:lumOff val="50000"/>
                  </a:schemeClr>
                </a:solidFill>
              </a:rPr>
              <a:t>/</a:t>
            </a:r>
          </a:p>
          <a:p>
            <a:r>
              <a:rPr lang="en-US" altLang="ja-JP" sz="2000" dirty="0"/>
              <a:t>  $username </a:t>
            </a:r>
            <a:r>
              <a:rPr lang="en-US" altLang="ja-JP" sz="2000" dirty="0">
                <a:solidFill>
                  <a:srgbClr val="FF0000"/>
                </a:solidFill>
              </a:rPr>
              <a:t>=</a:t>
            </a:r>
            <a:r>
              <a:rPr lang="en-US" altLang="ja-JP" sz="2000" dirty="0"/>
              <a:t> $_POST[“</a:t>
            </a:r>
            <a:r>
              <a:rPr lang="en-US" altLang="ja-JP" sz="2000" dirty="0">
                <a:solidFill>
                  <a:srgbClr val="0000FF"/>
                </a:solidFill>
              </a:rPr>
              <a:t>username</a:t>
            </a:r>
            <a:r>
              <a:rPr lang="en-US" altLang="ja-JP" sz="2000" dirty="0"/>
              <a:t>”];</a:t>
            </a:r>
          </a:p>
          <a:p>
            <a:r>
              <a:rPr lang="en-US" altLang="ja-JP" sz="2000" dirty="0"/>
              <a:t>  $password </a:t>
            </a:r>
            <a:r>
              <a:rPr lang="en-US" altLang="ja-JP" sz="2000" dirty="0">
                <a:solidFill>
                  <a:srgbClr val="FF0000"/>
                </a:solidFill>
              </a:rPr>
              <a:t>=</a:t>
            </a:r>
            <a:r>
              <a:rPr lang="en-US" altLang="ja-JP" sz="2000" dirty="0"/>
              <a:t> $_POST[“</a:t>
            </a:r>
            <a:r>
              <a:rPr lang="en-US" altLang="ja-JP" sz="2000" dirty="0">
                <a:solidFill>
                  <a:srgbClr val="0000FF"/>
                </a:solidFill>
              </a:rPr>
              <a:t>password</a:t>
            </a:r>
            <a:r>
              <a:rPr lang="en-US" altLang="ja-JP" sz="2000" dirty="0"/>
              <a:t>”];</a:t>
            </a:r>
          </a:p>
          <a:p>
            <a:r>
              <a:rPr lang="en-US" altLang="ja-JP" sz="2000" dirty="0"/>
              <a:t>  $query </a:t>
            </a:r>
            <a:r>
              <a:rPr lang="en-US" altLang="ja-JP" sz="2000" dirty="0">
                <a:solidFill>
                  <a:srgbClr val="FF0000"/>
                </a:solidFill>
              </a:rPr>
              <a:t>=</a:t>
            </a:r>
            <a:r>
              <a:rPr lang="en-US" altLang="ja-JP" sz="2000" dirty="0"/>
              <a:t> “</a:t>
            </a:r>
            <a:r>
              <a:rPr lang="en-US" altLang="ja-JP" sz="2000" dirty="0">
                <a:solidFill>
                  <a:srgbClr val="0000FF"/>
                </a:solidFill>
              </a:rPr>
              <a:t>SELECT</a:t>
            </a:r>
            <a:r>
              <a:rPr lang="en-US" altLang="ja-JP" sz="2000" dirty="0"/>
              <a:t> </a:t>
            </a:r>
            <a:r>
              <a:rPr lang="en-US" altLang="ja-JP" sz="2000" dirty="0">
                <a:solidFill>
                  <a:srgbClr val="0000FF"/>
                </a:solidFill>
              </a:rPr>
              <a:t>* FROM users WHERE username</a:t>
            </a:r>
            <a:r>
              <a:rPr lang="en-US" altLang="ja-JP" sz="2000" dirty="0">
                <a:solidFill>
                  <a:srgbClr val="FF0000"/>
                </a:solidFill>
              </a:rPr>
              <a:t>=</a:t>
            </a:r>
            <a:r>
              <a:rPr lang="en-US" altLang="ja-JP" sz="2000" dirty="0"/>
              <a:t>‘{$username}’ </a:t>
            </a:r>
            <a:r>
              <a:rPr lang="en-US" altLang="ja-JP" sz="2000" dirty="0">
                <a:solidFill>
                  <a:srgbClr val="FF0000"/>
                </a:solidFill>
              </a:rPr>
              <a:t>AND</a:t>
            </a:r>
            <a:r>
              <a:rPr lang="en-US" altLang="ja-JP" sz="2000" dirty="0"/>
              <a:t> </a:t>
            </a:r>
            <a:r>
              <a:rPr lang="en-US" altLang="ja-JP" sz="2000" dirty="0">
                <a:solidFill>
                  <a:srgbClr val="0000FF"/>
                </a:solidFill>
              </a:rPr>
              <a:t>password</a:t>
            </a:r>
            <a:r>
              <a:rPr lang="en-US" altLang="ja-JP" sz="2000" dirty="0"/>
              <a:t>=‘{$password}”;</a:t>
            </a:r>
          </a:p>
          <a:p>
            <a:r>
              <a:rPr lang="en-US" altLang="ja-JP" sz="2000" dirty="0"/>
              <a:t>  $result </a:t>
            </a:r>
            <a:r>
              <a:rPr lang="en-US" altLang="ja-JP" sz="2000" dirty="0">
                <a:solidFill>
                  <a:srgbClr val="FF0000"/>
                </a:solidFill>
              </a:rPr>
              <a:t>=</a:t>
            </a:r>
            <a:r>
              <a:rPr lang="en-US" altLang="ja-JP" sz="2000" dirty="0"/>
              <a:t> $</a:t>
            </a:r>
            <a:r>
              <a:rPr lang="en-US" altLang="ja-JP" sz="2000" dirty="0" err="1"/>
              <a:t>db</a:t>
            </a:r>
            <a:r>
              <a:rPr lang="en-US" altLang="ja-JP" sz="2000" dirty="0"/>
              <a:t> </a:t>
            </a:r>
            <a:r>
              <a:rPr lang="en-US" altLang="ja-JP" sz="2000" dirty="0">
                <a:solidFill>
                  <a:srgbClr val="FF0000"/>
                </a:solidFill>
              </a:rPr>
              <a:t>-&gt;</a:t>
            </a:r>
            <a:r>
              <a:rPr lang="en-US" altLang="ja-JP" sz="2000" dirty="0"/>
              <a:t> query($query) </a:t>
            </a:r>
            <a:r>
              <a:rPr lang="en-US" altLang="ja-JP" sz="2000" dirty="0">
                <a:solidFill>
                  <a:srgbClr val="FF0000"/>
                </a:solidFill>
              </a:rPr>
              <a:t>-&gt;</a:t>
            </a:r>
            <a:r>
              <a:rPr lang="en-US" altLang="ja-JP" sz="2000" dirty="0"/>
              <a:t> </a:t>
            </a:r>
            <a:r>
              <a:rPr lang="en-US" altLang="ja-JP" sz="2000" dirty="0" err="1"/>
              <a:t>fetchAll</a:t>
            </a:r>
            <a:r>
              <a:rPr lang="en-US" altLang="ja-JP" sz="2000" dirty="0"/>
              <a:t>();</a:t>
            </a:r>
          </a:p>
          <a:p>
            <a:r>
              <a:rPr lang="en-US" altLang="ja-JP" sz="2000" dirty="0"/>
              <a:t>	</a:t>
            </a:r>
          </a:p>
          <a:p>
            <a:r>
              <a:rPr lang="en-US" altLang="ja-JP" sz="2000" dirty="0"/>
              <a:t>  </a:t>
            </a:r>
            <a:r>
              <a:rPr lang="en-US" altLang="ja-JP" sz="2000" dirty="0">
                <a:solidFill>
                  <a:srgbClr val="FF0000"/>
                </a:solidFill>
              </a:rPr>
              <a:t>if</a:t>
            </a:r>
            <a:r>
              <a:rPr lang="en-US" altLang="ja-JP" sz="2000" dirty="0"/>
              <a:t>($result)</a:t>
            </a:r>
          </a:p>
          <a:p>
            <a:r>
              <a:rPr lang="en-US" altLang="ja-JP" sz="2000" dirty="0"/>
              <a:t>      </a:t>
            </a:r>
            <a:r>
              <a:rPr lang="en-US" altLang="ja-JP" sz="2000" dirty="0">
                <a:solidFill>
                  <a:srgbClr val="0000FF"/>
                </a:solidFill>
              </a:rPr>
              <a:t>echo</a:t>
            </a:r>
            <a:r>
              <a:rPr lang="en-US" altLang="ja-JP" sz="2000" dirty="0"/>
              <a:t> “</a:t>
            </a:r>
            <a:r>
              <a:rPr lang="ja-JP" altLang="en-US" sz="2000" dirty="0"/>
              <a:t>ログイン成功”</a:t>
            </a:r>
          </a:p>
          <a:p>
            <a:r>
              <a:rPr lang="ja-JP" altLang="en-US" sz="2000" dirty="0"/>
              <a:t>  </a:t>
            </a:r>
            <a:r>
              <a:rPr lang="en-US" altLang="ja-JP" sz="2000" dirty="0">
                <a:solidFill>
                  <a:srgbClr val="FF0000"/>
                </a:solidFill>
              </a:rPr>
              <a:t>else</a:t>
            </a:r>
          </a:p>
          <a:p>
            <a:r>
              <a:rPr lang="en-US" altLang="ja-JP" sz="2000" dirty="0"/>
              <a:t>      </a:t>
            </a:r>
            <a:r>
              <a:rPr lang="en-US" altLang="ja-JP" sz="2000" dirty="0">
                <a:solidFill>
                  <a:srgbClr val="0000FF"/>
                </a:solidFill>
              </a:rPr>
              <a:t>echo</a:t>
            </a:r>
            <a:r>
              <a:rPr lang="en-US" altLang="ja-JP" sz="2000" dirty="0"/>
              <a:t> “</a:t>
            </a:r>
            <a:r>
              <a:rPr lang="ja-JP" altLang="en-US" sz="2000" dirty="0"/>
              <a:t>ログイン失敗”</a:t>
            </a:r>
          </a:p>
        </p:txBody>
      </p:sp>
      <p:sp>
        <p:nvSpPr>
          <p:cNvPr id="13" name="矢印: 左 12">
            <a:extLst>
              <a:ext uri="{FF2B5EF4-FFF2-40B4-BE49-F238E27FC236}">
                <a16:creationId xmlns:a16="http://schemas.microsoft.com/office/drawing/2014/main" id="{37167AF4-0F9F-45F4-AA68-6C8F6C000040}"/>
              </a:ext>
            </a:extLst>
          </p:cNvPr>
          <p:cNvSpPr/>
          <p:nvPr/>
        </p:nvSpPr>
        <p:spPr>
          <a:xfrm rot="20365548">
            <a:off x="4605796" y="2061759"/>
            <a:ext cx="637309" cy="4433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9FF4A26-6954-4F22-8885-7DA23DDED303}"/>
              </a:ext>
            </a:extLst>
          </p:cNvPr>
          <p:cNvSpPr txBox="1"/>
          <p:nvPr/>
        </p:nvSpPr>
        <p:spPr>
          <a:xfrm>
            <a:off x="5300681" y="1798036"/>
            <a:ext cx="6774873" cy="461665"/>
          </a:xfrm>
          <a:prstGeom prst="rect">
            <a:avLst/>
          </a:prstGeom>
          <a:noFill/>
          <a:ln w="38100">
            <a:solidFill>
              <a:srgbClr val="FFC000"/>
            </a:solidFill>
          </a:ln>
        </p:spPr>
        <p:txBody>
          <a:bodyPr wrap="square" rtlCol="0">
            <a:spAutoFit/>
          </a:bodyPr>
          <a:lstStyle/>
          <a:p>
            <a:r>
              <a:rPr kumimoji="1" lang="en-US" altLang="ja-JP" sz="2400" b="1" dirty="0"/>
              <a:t>Web</a:t>
            </a:r>
            <a:r>
              <a:rPr kumimoji="1" lang="ja-JP" altLang="en-US" sz="2400" b="1" dirty="0"/>
              <a:t>上から入力したユーザ名とパスワードが</a:t>
            </a:r>
            <a:r>
              <a:rPr kumimoji="1" lang="en-US" altLang="ja-JP" sz="2400" b="1" dirty="0"/>
              <a:t>…</a:t>
            </a:r>
            <a:endParaRPr kumimoji="1" lang="ja-JP" altLang="en-US" sz="2400" b="1" dirty="0"/>
          </a:p>
        </p:txBody>
      </p:sp>
      <p:sp>
        <p:nvSpPr>
          <p:cNvPr id="17" name="矢印: 左 16">
            <a:extLst>
              <a:ext uri="{FF2B5EF4-FFF2-40B4-BE49-F238E27FC236}">
                <a16:creationId xmlns:a16="http://schemas.microsoft.com/office/drawing/2014/main" id="{9634F37D-4596-4DC4-8159-21018B65C01F}"/>
              </a:ext>
            </a:extLst>
          </p:cNvPr>
          <p:cNvSpPr/>
          <p:nvPr/>
        </p:nvSpPr>
        <p:spPr>
          <a:xfrm rot="5400000">
            <a:off x="8360097" y="3351955"/>
            <a:ext cx="481982" cy="4433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中かっこ 15">
            <a:extLst>
              <a:ext uri="{FF2B5EF4-FFF2-40B4-BE49-F238E27FC236}">
                <a16:creationId xmlns:a16="http://schemas.microsoft.com/office/drawing/2014/main" id="{EC86065F-C752-4546-8637-A7B69ED9984C}"/>
              </a:ext>
            </a:extLst>
          </p:cNvPr>
          <p:cNvSpPr/>
          <p:nvPr/>
        </p:nvSpPr>
        <p:spPr>
          <a:xfrm rot="16200000">
            <a:off x="8471639" y="13437"/>
            <a:ext cx="258901" cy="620277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98EC09-E34B-4912-A31B-11BDAD3AC89F}"/>
              </a:ext>
            </a:extLst>
          </p:cNvPr>
          <p:cNvSpPr txBox="1"/>
          <p:nvPr/>
        </p:nvSpPr>
        <p:spPr>
          <a:xfrm>
            <a:off x="7587673" y="3909449"/>
            <a:ext cx="2406072" cy="461665"/>
          </a:xfrm>
          <a:prstGeom prst="rect">
            <a:avLst/>
          </a:prstGeom>
          <a:noFill/>
          <a:ln w="38100">
            <a:solidFill>
              <a:srgbClr val="FFC000"/>
            </a:solidFill>
          </a:ln>
        </p:spPr>
        <p:txBody>
          <a:bodyPr wrap="square" rtlCol="0">
            <a:spAutoFit/>
          </a:bodyPr>
          <a:lstStyle/>
          <a:p>
            <a:r>
              <a:rPr kumimoji="1" lang="ja-JP" altLang="en-US" sz="2400" b="1" dirty="0"/>
              <a:t>正しければ</a:t>
            </a:r>
            <a:r>
              <a:rPr kumimoji="1" lang="en-US" altLang="ja-JP" sz="2400" b="1" dirty="0"/>
              <a:t>…</a:t>
            </a:r>
            <a:endParaRPr kumimoji="1" lang="ja-JP" altLang="en-US" sz="2400" b="1" dirty="0"/>
          </a:p>
        </p:txBody>
      </p:sp>
      <p:sp>
        <p:nvSpPr>
          <p:cNvPr id="20" name="矢印: 左 19">
            <a:extLst>
              <a:ext uri="{FF2B5EF4-FFF2-40B4-BE49-F238E27FC236}">
                <a16:creationId xmlns:a16="http://schemas.microsoft.com/office/drawing/2014/main" id="{3655CEA4-67B1-4554-9D8A-24131A42658D}"/>
              </a:ext>
            </a:extLst>
          </p:cNvPr>
          <p:cNvSpPr/>
          <p:nvPr/>
        </p:nvSpPr>
        <p:spPr>
          <a:xfrm rot="2443777">
            <a:off x="3134271" y="4149440"/>
            <a:ext cx="481982" cy="4433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9350806C-929F-4681-81C1-C9E69FDA8742}"/>
              </a:ext>
            </a:extLst>
          </p:cNvPr>
          <p:cNvSpPr txBox="1"/>
          <p:nvPr/>
        </p:nvSpPr>
        <p:spPr>
          <a:xfrm>
            <a:off x="3689928" y="4438594"/>
            <a:ext cx="2406072" cy="461665"/>
          </a:xfrm>
          <a:prstGeom prst="rect">
            <a:avLst/>
          </a:prstGeom>
          <a:noFill/>
          <a:ln w="38100">
            <a:solidFill>
              <a:srgbClr val="FFC000"/>
            </a:solidFill>
          </a:ln>
        </p:spPr>
        <p:txBody>
          <a:bodyPr wrap="square" rtlCol="0">
            <a:spAutoFit/>
          </a:bodyPr>
          <a:lstStyle/>
          <a:p>
            <a:r>
              <a:rPr kumimoji="1" lang="ja-JP" altLang="en-US" sz="2400" b="1" dirty="0"/>
              <a:t>ログイン成功！</a:t>
            </a:r>
            <a:endParaRPr kumimoji="1" lang="en-US" altLang="ja-JP" sz="2400" b="1" dirty="0"/>
          </a:p>
        </p:txBody>
      </p:sp>
      <p:sp>
        <p:nvSpPr>
          <p:cNvPr id="22" name="テキスト ボックス 21">
            <a:extLst>
              <a:ext uri="{FF2B5EF4-FFF2-40B4-BE49-F238E27FC236}">
                <a16:creationId xmlns:a16="http://schemas.microsoft.com/office/drawing/2014/main" id="{E080C9C2-E5C0-423C-B626-903C8B179B5A}"/>
              </a:ext>
            </a:extLst>
          </p:cNvPr>
          <p:cNvSpPr txBox="1"/>
          <p:nvPr/>
        </p:nvSpPr>
        <p:spPr>
          <a:xfrm>
            <a:off x="429492" y="5297252"/>
            <a:ext cx="2729345" cy="461665"/>
          </a:xfrm>
          <a:prstGeom prst="rect">
            <a:avLst/>
          </a:prstGeom>
          <a:noFill/>
          <a:ln w="38100">
            <a:noFill/>
          </a:ln>
        </p:spPr>
        <p:txBody>
          <a:bodyPr wrap="square" rtlCol="0">
            <a:spAutoFit/>
          </a:bodyPr>
          <a:lstStyle/>
          <a:p>
            <a:r>
              <a:rPr kumimoji="1" lang="ja-JP" altLang="en-US" sz="2400" b="1" dirty="0"/>
              <a:t>ここでユーザ名に</a:t>
            </a:r>
            <a:endParaRPr kumimoji="1" lang="en-US" altLang="ja-JP" sz="2400" b="1" dirty="0"/>
          </a:p>
        </p:txBody>
      </p:sp>
      <p:sp>
        <p:nvSpPr>
          <p:cNvPr id="23" name="テキスト ボックス 22">
            <a:extLst>
              <a:ext uri="{FF2B5EF4-FFF2-40B4-BE49-F238E27FC236}">
                <a16:creationId xmlns:a16="http://schemas.microsoft.com/office/drawing/2014/main" id="{D6A11A99-EED4-4BDB-9457-4652C31B56D9}"/>
              </a:ext>
            </a:extLst>
          </p:cNvPr>
          <p:cNvSpPr txBox="1"/>
          <p:nvPr/>
        </p:nvSpPr>
        <p:spPr>
          <a:xfrm>
            <a:off x="3057237" y="5261159"/>
            <a:ext cx="2152071" cy="523220"/>
          </a:xfrm>
          <a:prstGeom prst="rect">
            <a:avLst/>
          </a:prstGeom>
          <a:noFill/>
          <a:ln w="38100">
            <a:solidFill>
              <a:srgbClr val="FF0000"/>
            </a:solidFill>
          </a:ln>
        </p:spPr>
        <p:txBody>
          <a:bodyPr wrap="square" rtlCol="0">
            <a:spAutoFit/>
          </a:bodyPr>
          <a:lstStyle/>
          <a:p>
            <a:r>
              <a:rPr kumimoji="1" lang="en-US" altLang="ja-JP" sz="2800" b="1" dirty="0"/>
              <a:t>‘ OR 1=1 --</a:t>
            </a:r>
          </a:p>
        </p:txBody>
      </p:sp>
      <p:sp>
        <p:nvSpPr>
          <p:cNvPr id="24" name="テキスト ボックス 23">
            <a:extLst>
              <a:ext uri="{FF2B5EF4-FFF2-40B4-BE49-F238E27FC236}">
                <a16:creationId xmlns:a16="http://schemas.microsoft.com/office/drawing/2014/main" id="{250DA1B4-54FE-45AB-8DB3-0405E8466212}"/>
              </a:ext>
            </a:extLst>
          </p:cNvPr>
          <p:cNvSpPr txBox="1"/>
          <p:nvPr/>
        </p:nvSpPr>
        <p:spPr>
          <a:xfrm>
            <a:off x="5209308" y="5292968"/>
            <a:ext cx="2729345" cy="461665"/>
          </a:xfrm>
          <a:prstGeom prst="rect">
            <a:avLst/>
          </a:prstGeom>
          <a:noFill/>
          <a:ln w="38100">
            <a:noFill/>
          </a:ln>
        </p:spPr>
        <p:txBody>
          <a:bodyPr wrap="square" rtlCol="0">
            <a:spAutoFit/>
          </a:bodyPr>
          <a:lstStyle/>
          <a:p>
            <a:r>
              <a:rPr kumimoji="1" lang="ja-JP" altLang="en-US" sz="2400" b="1" dirty="0"/>
              <a:t>と入力すると？</a:t>
            </a:r>
            <a:endParaRPr kumimoji="1" lang="en-US" altLang="ja-JP" sz="2400" b="1" dirty="0"/>
          </a:p>
        </p:txBody>
      </p:sp>
      <p:sp>
        <p:nvSpPr>
          <p:cNvPr id="18" name="正方形/長方形 17">
            <a:extLst>
              <a:ext uri="{FF2B5EF4-FFF2-40B4-BE49-F238E27FC236}">
                <a16:creationId xmlns:a16="http://schemas.microsoft.com/office/drawing/2014/main" id="{2A992A0D-4959-4685-A5F0-BDF583200ACF}"/>
              </a:ext>
            </a:extLst>
          </p:cNvPr>
          <p:cNvSpPr/>
          <p:nvPr/>
        </p:nvSpPr>
        <p:spPr>
          <a:xfrm>
            <a:off x="341194" y="1449736"/>
            <a:ext cx="11850806" cy="358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6924D60-E2ED-404E-9CFE-16E13665B844}"/>
              </a:ext>
            </a:extLst>
          </p:cNvPr>
          <p:cNvSpPr/>
          <p:nvPr/>
        </p:nvSpPr>
        <p:spPr>
          <a:xfrm>
            <a:off x="965204" y="5950155"/>
            <a:ext cx="10737272" cy="400110"/>
          </a:xfrm>
          <a:prstGeom prst="rect">
            <a:avLst/>
          </a:prstGeom>
        </p:spPr>
        <p:txBody>
          <a:bodyPr wrap="square">
            <a:spAutoFit/>
          </a:bodyPr>
          <a:lstStyle/>
          <a:p>
            <a:r>
              <a:rPr lang="en-US" altLang="ja-JP" sz="2000" dirty="0">
                <a:solidFill>
                  <a:srgbClr val="0000FF"/>
                </a:solidFill>
              </a:rPr>
              <a:t>SELECT</a:t>
            </a:r>
            <a:r>
              <a:rPr lang="en-US" altLang="ja-JP" sz="2000" dirty="0"/>
              <a:t> </a:t>
            </a:r>
            <a:r>
              <a:rPr lang="en-US" altLang="ja-JP" sz="2000" dirty="0">
                <a:solidFill>
                  <a:srgbClr val="0000FF"/>
                </a:solidFill>
              </a:rPr>
              <a:t>* FROM users WHERE username</a:t>
            </a:r>
            <a:r>
              <a:rPr lang="en-US" altLang="ja-JP" sz="2000" dirty="0">
                <a:solidFill>
                  <a:srgbClr val="FF0000"/>
                </a:solidFill>
              </a:rPr>
              <a:t>=</a:t>
            </a:r>
            <a:r>
              <a:rPr lang="en-US" altLang="ja-JP" sz="2000" dirty="0"/>
              <a:t>‘’</a:t>
            </a:r>
            <a:r>
              <a:rPr lang="ja-JP" altLang="en-US" sz="2000" dirty="0"/>
              <a:t> </a:t>
            </a:r>
            <a:r>
              <a:rPr lang="en-US" altLang="ja-JP" sz="2000" dirty="0"/>
              <a:t>OR</a:t>
            </a:r>
            <a:r>
              <a:rPr lang="ja-JP" altLang="en-US" sz="2000" dirty="0"/>
              <a:t> </a:t>
            </a:r>
            <a:r>
              <a:rPr lang="en-US" altLang="ja-JP" sz="2000" dirty="0"/>
              <a:t>1=1</a:t>
            </a:r>
            <a:r>
              <a:rPr lang="ja-JP" altLang="en-US" sz="2000" dirty="0"/>
              <a:t> </a:t>
            </a:r>
            <a:r>
              <a:rPr lang="en-US" altLang="ja-JP" sz="2000" dirty="0"/>
              <a:t>--’ </a:t>
            </a:r>
            <a:r>
              <a:rPr lang="en-US" altLang="ja-JP" sz="2000" dirty="0">
                <a:solidFill>
                  <a:srgbClr val="FF0000"/>
                </a:solidFill>
              </a:rPr>
              <a:t>AND</a:t>
            </a:r>
            <a:r>
              <a:rPr lang="en-US" altLang="ja-JP" sz="2000" dirty="0"/>
              <a:t> </a:t>
            </a:r>
            <a:r>
              <a:rPr lang="en-US" altLang="ja-JP" sz="2000" dirty="0">
                <a:solidFill>
                  <a:srgbClr val="0000FF"/>
                </a:solidFill>
              </a:rPr>
              <a:t>password</a:t>
            </a:r>
            <a:r>
              <a:rPr lang="en-US" altLang="ja-JP" sz="2000" dirty="0"/>
              <a:t>=‘{$password}”;</a:t>
            </a:r>
            <a:endParaRPr lang="ja-JP" altLang="en-US" sz="2000" dirty="0"/>
          </a:p>
        </p:txBody>
      </p:sp>
    </p:spTree>
    <p:extLst>
      <p:ext uri="{BB962C8B-B14F-4D97-AF65-F5344CB8AC3E}">
        <p14:creationId xmlns:p14="http://schemas.microsoft.com/office/powerpoint/2010/main" val="290420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SQL Injection　対策</a:t>
            </a:r>
            <a:endParaRPr/>
          </a:p>
        </p:txBody>
      </p:sp>
      <p:sp>
        <p:nvSpPr>
          <p:cNvPr id="192" name="Google Shape;19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ja-JP" altLang="en-US" sz="3200" b="1" dirty="0"/>
              <a:t>根本的対策</a:t>
            </a:r>
            <a:endParaRPr lang="en-US" altLang="ja-JP" sz="3200" b="1" dirty="0"/>
          </a:p>
          <a:p>
            <a:pPr marL="0" lvl="0" indent="0" algn="l" rtl="0">
              <a:lnSpc>
                <a:spcPct val="90000"/>
              </a:lnSpc>
              <a:spcBef>
                <a:spcPts val="0"/>
              </a:spcBef>
              <a:spcAft>
                <a:spcPts val="0"/>
              </a:spcAft>
              <a:buClr>
                <a:schemeClr val="dk1"/>
              </a:buClr>
              <a:buSzPts val="2800"/>
              <a:buNone/>
            </a:pPr>
            <a:r>
              <a:rPr lang="ja-JP" altLang="en-US" dirty="0"/>
              <a:t>エスケープ処理の実施</a:t>
            </a:r>
            <a:endParaRPr lang="en-US" altLang="ja-JP" dirty="0"/>
          </a:p>
          <a:p>
            <a:pPr marL="0" lvl="0" indent="0">
              <a:spcBef>
                <a:spcPts val="0"/>
              </a:spcBef>
              <a:buSzPts val="2800"/>
              <a:buNone/>
            </a:pPr>
            <a:r>
              <a:rPr lang="en-US" altLang="ja-JP" dirty="0"/>
              <a:t>	</a:t>
            </a:r>
            <a:r>
              <a:rPr lang="ja-JP" altLang="en-US" dirty="0">
                <a:solidFill>
                  <a:srgbClr val="FF0000"/>
                </a:solidFill>
              </a:rPr>
              <a:t>特別な意味を持つ記号文字</a:t>
            </a:r>
            <a:r>
              <a:rPr lang="ja-JP" altLang="en-US" dirty="0"/>
              <a:t>が</a:t>
            </a:r>
            <a:r>
              <a:rPr lang="ja-JP" altLang="en-US" dirty="0">
                <a:solidFill>
                  <a:srgbClr val="0000FF"/>
                </a:solidFill>
              </a:rPr>
              <a:t>普通の文字</a:t>
            </a:r>
            <a:r>
              <a:rPr lang="ja-JP" altLang="en-US" dirty="0"/>
              <a:t>として</a:t>
            </a:r>
            <a:endParaRPr lang="en-US" altLang="ja-JP" dirty="0"/>
          </a:p>
          <a:p>
            <a:pPr marL="0" lvl="0" indent="0">
              <a:spcBef>
                <a:spcPts val="0"/>
              </a:spcBef>
              <a:buSzPts val="2800"/>
              <a:buNone/>
            </a:pPr>
            <a:r>
              <a:rPr lang="en-US" altLang="ja-JP" dirty="0"/>
              <a:t>	</a:t>
            </a:r>
            <a:r>
              <a:rPr lang="ja-JP" altLang="en-US" dirty="0"/>
              <a:t>解釈されるように処理する</a:t>
            </a:r>
            <a:endParaRPr lang="en-US" altLang="ja-JP" dirty="0"/>
          </a:p>
          <a:p>
            <a:pPr marL="0" lvl="0" indent="0">
              <a:spcBef>
                <a:spcPts val="0"/>
              </a:spcBef>
              <a:buSzPts val="2800"/>
              <a:buNone/>
            </a:pPr>
            <a:endParaRPr lang="en-US" altLang="ja-JP" dirty="0"/>
          </a:p>
          <a:p>
            <a:pPr marL="0" lvl="0" indent="0">
              <a:spcBef>
                <a:spcPts val="0"/>
              </a:spcBef>
              <a:buSzPts val="2800"/>
              <a:buNone/>
            </a:pPr>
            <a:r>
              <a:rPr lang="ja-JP" altLang="en-US" sz="3200" b="1" dirty="0"/>
              <a:t>保険的対策</a:t>
            </a:r>
            <a:endParaRPr lang="en-US" altLang="ja-JP" sz="3200" b="1" dirty="0"/>
          </a:p>
          <a:p>
            <a:pPr marL="0" lvl="0" indent="0">
              <a:spcBef>
                <a:spcPts val="0"/>
              </a:spcBef>
              <a:buSzPts val="2800"/>
              <a:buNone/>
            </a:pPr>
            <a:r>
              <a:rPr lang="ja-JP" altLang="en-US" dirty="0"/>
              <a:t>エラーメッセージを非表示にする</a:t>
            </a:r>
            <a:endParaRPr lang="en-US" altLang="ja-JP" dirty="0"/>
          </a:p>
          <a:p>
            <a:pPr marL="0" lvl="0" indent="0">
              <a:spcBef>
                <a:spcPts val="0"/>
              </a:spcBef>
              <a:buSzPts val="2800"/>
              <a:buNone/>
            </a:pPr>
            <a:r>
              <a:rPr lang="ja-JP" altLang="en-US" dirty="0"/>
              <a:t> </a:t>
            </a:r>
            <a:r>
              <a:rPr lang="en-US" altLang="ja-JP" dirty="0"/>
              <a:t>	– </a:t>
            </a:r>
            <a:r>
              <a:rPr lang="ja-JP" altLang="en-US" dirty="0"/>
              <a:t>詳細なデータベースに関するエラーメッセージを</a:t>
            </a:r>
            <a:endParaRPr lang="en-US" altLang="ja-JP" dirty="0"/>
          </a:p>
          <a:p>
            <a:pPr marL="0" lvl="0" indent="0">
              <a:spcBef>
                <a:spcPts val="0"/>
              </a:spcBef>
              <a:buSzPts val="2800"/>
              <a:buNone/>
            </a:pPr>
            <a:r>
              <a:rPr lang="en-US" altLang="ja-JP" dirty="0"/>
              <a:t>		</a:t>
            </a:r>
            <a:r>
              <a:rPr lang="ja-JP" altLang="en-US" dirty="0"/>
              <a:t>ウェブページに表示させない </a:t>
            </a:r>
            <a:endParaRPr lang="en-US" altLang="ja-JP" dirty="0"/>
          </a:p>
          <a:p>
            <a:pPr marL="0" lvl="0" indent="0">
              <a:spcBef>
                <a:spcPts val="0"/>
              </a:spcBef>
              <a:buSzPts val="2800"/>
              <a:buNone/>
            </a:pPr>
            <a:r>
              <a:rPr lang="en-US" altLang="ja-JP" dirty="0"/>
              <a:t>	– </a:t>
            </a:r>
            <a:r>
              <a:rPr lang="ja-JP" altLang="en-US" dirty="0"/>
              <a:t>エラーを表示するとしても、内容は最小限に</a:t>
            </a:r>
            <a:endParaRPr dirty="0"/>
          </a:p>
        </p:txBody>
      </p:sp>
      <p:sp>
        <p:nvSpPr>
          <p:cNvPr id="2" name="正方形/長方形 1">
            <a:extLst>
              <a:ext uri="{FF2B5EF4-FFF2-40B4-BE49-F238E27FC236}">
                <a16:creationId xmlns:a16="http://schemas.microsoft.com/office/drawing/2014/main" id="{9137AF1F-C4C4-41AA-9B55-52BCB0551BFD}"/>
              </a:ext>
            </a:extLst>
          </p:cNvPr>
          <p:cNvSpPr/>
          <p:nvPr/>
        </p:nvSpPr>
        <p:spPr>
          <a:xfrm>
            <a:off x="8049556" y="6394406"/>
            <a:ext cx="3924472" cy="338554"/>
          </a:xfrm>
          <a:prstGeom prst="rect">
            <a:avLst/>
          </a:prstGeom>
        </p:spPr>
        <p:txBody>
          <a:bodyPr wrap="none">
            <a:spAutoFit/>
          </a:bodyPr>
          <a:lstStyle/>
          <a:p>
            <a:r>
              <a:rPr lang="ja-JP" altLang="en-US" sz="1600" dirty="0">
                <a:hlinkClick r:id="rId3"/>
              </a:rPr>
              <a:t>https://www.ipa.go.jp/files/000024396.pdf</a:t>
            </a:r>
            <a:endParaRPr lang="ja-JP" altLang="en-US" sz="1600" dirty="0"/>
          </a:p>
        </p:txBody>
      </p:sp>
      <p:sp>
        <p:nvSpPr>
          <p:cNvPr id="3" name="正方形/長方形 2">
            <a:extLst>
              <a:ext uri="{FF2B5EF4-FFF2-40B4-BE49-F238E27FC236}">
                <a16:creationId xmlns:a16="http://schemas.microsoft.com/office/drawing/2014/main" id="{437AF5E9-80A1-41A6-ABA1-D85C29C7264A}"/>
              </a:ext>
            </a:extLst>
          </p:cNvPr>
          <p:cNvSpPr/>
          <p:nvPr/>
        </p:nvSpPr>
        <p:spPr>
          <a:xfrm>
            <a:off x="8037030" y="6099155"/>
            <a:ext cx="3913251" cy="338554"/>
          </a:xfrm>
          <a:prstGeom prst="rect">
            <a:avLst/>
          </a:prstGeom>
        </p:spPr>
        <p:txBody>
          <a:bodyPr wrap="none">
            <a:spAutoFit/>
          </a:bodyPr>
          <a:lstStyle/>
          <a:p>
            <a:r>
              <a:rPr lang="en-US" altLang="ja-JP" sz="1600" dirty="0"/>
              <a:t>IPA: SQL</a:t>
            </a:r>
            <a:r>
              <a:rPr lang="ja-JP" altLang="en-US" sz="1600" dirty="0"/>
              <a:t>インジェクション対策について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各論</a:t>
            </a:r>
          </a:p>
        </p:txBody>
      </p:sp>
      <p:sp>
        <p:nvSpPr>
          <p:cNvPr id="5" name="テキスト プレースホルダー 4"/>
          <p:cNvSpPr>
            <a:spLocks noGrp="1"/>
          </p:cNvSpPr>
          <p:nvPr>
            <p:ph type="body" idx="1"/>
          </p:nvPr>
        </p:nvSpPr>
        <p:spPr/>
        <p:txBody>
          <a:bodyPr/>
          <a:lstStyle/>
          <a:p>
            <a:r>
              <a:rPr kumimoji="1" lang="ja-JP" altLang="en-US" dirty="0"/>
              <a:t>バイナリ解析</a:t>
            </a:r>
            <a:endParaRPr kumimoji="1" lang="en-US" altLang="ja-JP" dirty="0"/>
          </a:p>
          <a:p>
            <a:r>
              <a:rPr kumimoji="1" lang="en-US" altLang="ja-JP" dirty="0"/>
              <a:t>Exploit</a:t>
            </a:r>
          </a:p>
          <a:p>
            <a:r>
              <a:rPr kumimoji="1" lang="en-US" altLang="ja-JP" dirty="0"/>
              <a:t>SQL Injection</a:t>
            </a:r>
          </a:p>
          <a:p>
            <a:r>
              <a:rPr kumimoji="1" lang="en-US" altLang="ja-JP" dirty="0">
                <a:solidFill>
                  <a:srgbClr val="0000FF"/>
                </a:solidFill>
              </a:rPr>
              <a:t>XSS</a:t>
            </a:r>
          </a:p>
        </p:txBody>
      </p:sp>
    </p:spTree>
    <p:extLst>
      <p:ext uri="{BB962C8B-B14F-4D97-AF65-F5344CB8AC3E}">
        <p14:creationId xmlns:p14="http://schemas.microsoft.com/office/powerpoint/2010/main" val="22972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t>動機</a:t>
            </a:r>
            <a:r>
              <a:rPr lang="ja-JP" altLang="en-US" dirty="0"/>
              <a:t>と目標</a:t>
            </a:r>
            <a:endParaRPr dirty="0"/>
          </a:p>
        </p:txBody>
      </p:sp>
      <p:sp>
        <p:nvSpPr>
          <p:cNvPr id="91" name="Google Shape;91;p14"/>
          <p:cNvSpPr txBox="1">
            <a:spLocks noGrp="1"/>
          </p:cNvSpPr>
          <p:nvPr>
            <p:ph type="body" idx="1"/>
          </p:nvPr>
        </p:nvSpPr>
        <p:spPr>
          <a:xfrm>
            <a:off x="234176" y="1624904"/>
            <a:ext cx="11831443" cy="4954316"/>
          </a:xfrm>
          <a:prstGeom prst="rect">
            <a:avLst/>
          </a:prstGeom>
          <a:noFill/>
          <a:ln>
            <a:noFill/>
          </a:ln>
        </p:spPr>
        <p:txBody>
          <a:bodyPr spcFirstLastPara="1" wrap="square" lIns="91425" tIns="45700" rIns="91425" bIns="45700" anchor="t" anchorCtr="0">
            <a:noAutofit/>
          </a:bodyPr>
          <a:lstStyle/>
          <a:p>
            <a:pPr marL="635000" indent="-457200">
              <a:spcBef>
                <a:spcPts val="0"/>
              </a:spcBef>
              <a:buSzPts val="2800"/>
              <a:buFont typeface="Wingdings" panose="05000000000000000000" pitchFamily="2" charset="2"/>
              <a:buChar char="n"/>
            </a:pPr>
            <a:r>
              <a:rPr lang="ja-JP" altLang="en-US" dirty="0"/>
              <a:t>情報セキュリティという言葉は、一般的には、</a:t>
            </a:r>
            <a:r>
              <a:rPr lang="en-US" altLang="ja-JP" dirty="0"/>
              <a:t/>
            </a:r>
            <a:br>
              <a:rPr lang="en-US" altLang="ja-JP" dirty="0"/>
            </a:br>
            <a:r>
              <a:rPr lang="ja-JP" altLang="en-US" dirty="0"/>
              <a:t>情報の機密性、完全性、可用性を確保することと定義される</a:t>
            </a:r>
            <a:endParaRPr lang="en-US" altLang="ja-JP" dirty="0"/>
          </a:p>
          <a:p>
            <a:pPr marL="635000" indent="-457200">
              <a:spcBef>
                <a:spcPts val="0"/>
              </a:spcBef>
              <a:buSzPts val="2800"/>
            </a:pPr>
            <a:endParaRPr lang="en-US" altLang="ja-JP" sz="1600" dirty="0"/>
          </a:p>
          <a:p>
            <a:pPr marL="977900" lvl="1">
              <a:spcBef>
                <a:spcPts val="0"/>
              </a:spcBef>
              <a:buSzPts val="2800"/>
              <a:buFont typeface="Wingdings" panose="05000000000000000000" pitchFamily="2" charset="2"/>
              <a:buChar char="ü"/>
            </a:pPr>
            <a:r>
              <a:rPr lang="ja-JP" altLang="en-US" sz="2000" dirty="0"/>
              <a:t>機密性：認められた人だけが、ある情報にアクセスできる状態を確保すること</a:t>
            </a:r>
            <a:endParaRPr lang="en-US" altLang="ja-JP" sz="2000" dirty="0"/>
          </a:p>
          <a:p>
            <a:pPr marL="977900" lvl="1">
              <a:spcBef>
                <a:spcPts val="0"/>
              </a:spcBef>
              <a:buSzPts val="2800"/>
              <a:buFont typeface="Wingdings" panose="05000000000000000000" pitchFamily="2" charset="2"/>
              <a:buChar char="ü"/>
            </a:pPr>
            <a:r>
              <a:rPr lang="ja-JP" altLang="en-US" sz="2000" dirty="0"/>
              <a:t>完全性：情報が破壊、改ざん又は消去されていない状態を確保すること</a:t>
            </a:r>
            <a:endParaRPr lang="en-US" altLang="ja-JP" sz="2000" dirty="0"/>
          </a:p>
          <a:p>
            <a:pPr marL="977900" lvl="1">
              <a:spcBef>
                <a:spcPts val="0"/>
              </a:spcBef>
              <a:buSzPts val="2800"/>
              <a:buFont typeface="Wingdings" panose="05000000000000000000" pitchFamily="2" charset="2"/>
              <a:buChar char="ü"/>
            </a:pPr>
            <a:r>
              <a:rPr lang="ja-JP" altLang="en-US" sz="2000" dirty="0"/>
              <a:t>可用性：必要時に中断することなく、情報にアクセスできる状態を確保すること</a:t>
            </a:r>
            <a:endParaRPr lang="en-US" altLang="ja-JP" sz="2000" dirty="0"/>
          </a:p>
          <a:p>
            <a:pPr marL="635000" lvl="1" indent="0">
              <a:spcBef>
                <a:spcPts val="0"/>
              </a:spcBef>
              <a:buSzPts val="2800"/>
              <a:buNone/>
            </a:pPr>
            <a:endParaRPr lang="en-US" altLang="ja-JP" sz="1100" dirty="0"/>
          </a:p>
          <a:p>
            <a:pPr marL="635000" lvl="1" indent="0">
              <a:spcBef>
                <a:spcPts val="0"/>
              </a:spcBef>
              <a:buSzPts val="2800"/>
              <a:buNone/>
            </a:pPr>
            <a:r>
              <a:rPr lang="ja-JP" altLang="en-US" sz="1800" dirty="0"/>
              <a:t>　　</a:t>
            </a:r>
            <a:r>
              <a:rPr lang="en-US" altLang="ja-JP" sz="1800" dirty="0">
                <a:hlinkClick r:id="rId3"/>
              </a:rPr>
              <a:t>http://www.soumu.go.jp/main_sosiki/joho_tsusin/security/intro/security/index.html</a:t>
            </a:r>
            <a:endParaRPr lang="en-US" altLang="ja-JP" dirty="0"/>
          </a:p>
          <a:p>
            <a:pPr marL="635000" indent="-457200">
              <a:spcBef>
                <a:spcPts val="0"/>
              </a:spcBef>
              <a:buSzPts val="2800"/>
            </a:pPr>
            <a:endParaRPr lang="en-US" altLang="ja-JP" dirty="0"/>
          </a:p>
          <a:p>
            <a:pPr marL="635000" indent="-457200">
              <a:spcBef>
                <a:spcPts val="0"/>
              </a:spcBef>
              <a:buSzPts val="2800"/>
              <a:buFont typeface="Wingdings" panose="05000000000000000000" pitchFamily="2" charset="2"/>
              <a:buChar char="n"/>
            </a:pPr>
            <a:r>
              <a:rPr lang="ja-JP" altLang="en-US" dirty="0">
                <a:solidFill>
                  <a:srgbClr val="0000FF"/>
                </a:solidFill>
              </a:rPr>
              <a:t>情報セキュリティの機密性、完全性、可用性に関する</a:t>
            </a:r>
            <a:r>
              <a:rPr lang="en-US" altLang="ja-JP" dirty="0">
                <a:solidFill>
                  <a:srgbClr val="0000FF"/>
                </a:solidFill>
              </a:rPr>
              <a:t/>
            </a:r>
            <a:br>
              <a:rPr lang="en-US" altLang="ja-JP" dirty="0">
                <a:solidFill>
                  <a:srgbClr val="0000FF"/>
                </a:solidFill>
              </a:rPr>
            </a:br>
            <a:r>
              <a:rPr lang="ja-JP" altLang="en-US" dirty="0">
                <a:solidFill>
                  <a:srgbClr val="0000FF"/>
                </a:solidFill>
              </a:rPr>
              <a:t>攻撃手法と防御手法を学び、体験し、会社への適用を検討する</a:t>
            </a:r>
          </a:p>
          <a:p>
            <a:pPr marL="1092200" lvl="1" indent="-457200">
              <a:spcBef>
                <a:spcPts val="0"/>
              </a:spcBef>
              <a:buSzPts val="2800"/>
            </a:pPr>
            <a:endParaRPr lang="en-US" altLang="ja-JP"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1" name="正方形/長方形 10"/>
          <p:cNvSpPr/>
          <p:nvPr/>
        </p:nvSpPr>
        <p:spPr>
          <a:xfrm>
            <a:off x="449943" y="2525486"/>
            <a:ext cx="5186136" cy="414042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t>XSS</a:t>
            </a:r>
            <a:endParaRPr dirty="0"/>
          </a:p>
        </p:txBody>
      </p:sp>
      <p:sp>
        <p:nvSpPr>
          <p:cNvPr id="198" name="Google Shape;19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spcBef>
                <a:spcPts val="0"/>
              </a:spcBef>
              <a:buSzPts val="2800"/>
              <a:buNone/>
            </a:pPr>
            <a:r>
              <a:rPr lang="ja-JP" dirty="0"/>
              <a:t>[概要]</a:t>
            </a:r>
            <a:r>
              <a:rPr lang="ja-JP" altLang="en-US" dirty="0"/>
              <a:t>　</a:t>
            </a:r>
            <a:r>
              <a:rPr lang="en-US" altLang="ja-JP" dirty="0"/>
              <a:t>Web</a:t>
            </a:r>
            <a:r>
              <a:rPr lang="ja-JP" altLang="en-US" dirty="0"/>
              <a:t>サイト上に攻撃者のスクリプトを埋め込む攻撃</a:t>
            </a:r>
          </a:p>
          <a:p>
            <a:pPr marL="0" lvl="0" indent="0" algn="l" rtl="0">
              <a:lnSpc>
                <a:spcPct val="90000"/>
              </a:lnSpc>
              <a:spcBef>
                <a:spcPts val="1000"/>
              </a:spcBef>
              <a:spcAft>
                <a:spcPts val="0"/>
              </a:spcAft>
              <a:buClr>
                <a:schemeClr val="dk1"/>
              </a:buClr>
              <a:buSzPts val="2800"/>
              <a:buNone/>
            </a:pPr>
            <a:endParaRPr dirty="0"/>
          </a:p>
        </p:txBody>
      </p:sp>
      <p:sp>
        <p:nvSpPr>
          <p:cNvPr id="4" name="爆発 1 3"/>
          <p:cNvSpPr/>
          <p:nvPr/>
        </p:nvSpPr>
        <p:spPr>
          <a:xfrm>
            <a:off x="6436112" y="2932881"/>
            <a:ext cx="5050971" cy="2688770"/>
          </a:xfrm>
          <a:prstGeom prst="irregularSeal1">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7058350" y="3415491"/>
            <a:ext cx="5246384" cy="1723549"/>
          </a:xfrm>
          <a:prstGeom prst="rect">
            <a:avLst/>
          </a:prstGeom>
          <a:noFill/>
        </p:spPr>
        <p:txBody>
          <a:bodyPr wrap="square" rtlCol="0">
            <a:spAutoFit/>
          </a:bodyPr>
          <a:lstStyle/>
          <a:p>
            <a:r>
              <a:rPr kumimoji="1" lang="ja-JP" altLang="en-US" sz="2400" b="1" dirty="0">
                <a:solidFill>
                  <a:srgbClr val="C00000"/>
                </a:solidFill>
              </a:rPr>
              <a:t>■</a:t>
            </a:r>
            <a:r>
              <a:rPr kumimoji="1" lang="en-US" altLang="ja-JP" sz="2400" b="1" dirty="0">
                <a:solidFill>
                  <a:srgbClr val="C00000"/>
                </a:solidFill>
              </a:rPr>
              <a:t>Cookie</a:t>
            </a:r>
            <a:r>
              <a:rPr kumimoji="1" lang="ja-JP" altLang="en-US" sz="2400" b="1" dirty="0">
                <a:solidFill>
                  <a:srgbClr val="C00000"/>
                </a:solidFill>
              </a:rPr>
              <a:t>情報の盗難</a:t>
            </a:r>
            <a:endParaRPr kumimoji="1" lang="en-US" altLang="ja-JP" sz="2400" b="1" dirty="0">
              <a:solidFill>
                <a:srgbClr val="C00000"/>
              </a:solidFill>
            </a:endParaRPr>
          </a:p>
          <a:p>
            <a:pPr lvl="8"/>
            <a:endParaRPr kumimoji="1" lang="en-US" altLang="ja-JP" b="1" dirty="0">
              <a:solidFill>
                <a:srgbClr val="C00000"/>
              </a:solidFill>
            </a:endParaRPr>
          </a:p>
          <a:p>
            <a:pPr lvl="1"/>
            <a:r>
              <a:rPr kumimoji="1" lang="ja-JP" altLang="en-US" sz="2400" b="1" dirty="0">
                <a:solidFill>
                  <a:srgbClr val="C00000"/>
                </a:solidFill>
              </a:rPr>
              <a:t>■ユーザー情報の不正送信</a:t>
            </a:r>
            <a:endParaRPr kumimoji="1" lang="en-US" altLang="ja-JP" sz="2400" b="1" dirty="0">
              <a:solidFill>
                <a:srgbClr val="C00000"/>
              </a:solidFill>
            </a:endParaRPr>
          </a:p>
          <a:p>
            <a:pPr lvl="1"/>
            <a:endParaRPr kumimoji="1" lang="en-US" altLang="ja-JP" sz="1600" b="1" dirty="0">
              <a:solidFill>
                <a:srgbClr val="C00000"/>
              </a:solidFill>
            </a:endParaRPr>
          </a:p>
          <a:p>
            <a:pPr lvl="1"/>
            <a:r>
              <a:rPr kumimoji="1" lang="ja-JP" altLang="en-US" sz="2400" b="1" dirty="0">
                <a:solidFill>
                  <a:srgbClr val="C00000"/>
                </a:solidFill>
              </a:rPr>
              <a:t>■</a:t>
            </a:r>
            <a:r>
              <a:rPr kumimoji="1" lang="en-US" altLang="ja-JP" sz="2400" b="1" dirty="0">
                <a:solidFill>
                  <a:srgbClr val="C00000"/>
                </a:solidFill>
              </a:rPr>
              <a:t>Web</a:t>
            </a:r>
            <a:r>
              <a:rPr kumimoji="1" lang="ja-JP" altLang="en-US" sz="2400" b="1" dirty="0">
                <a:solidFill>
                  <a:srgbClr val="C00000"/>
                </a:solidFill>
              </a:rPr>
              <a:t>ページの改ざん</a:t>
            </a:r>
            <a:endParaRPr kumimoji="1" lang="en-US" altLang="ja-JP" sz="2400" b="1" dirty="0">
              <a:solidFill>
                <a:srgbClr val="C00000"/>
              </a:solidFill>
            </a:endParaRPr>
          </a:p>
        </p:txBody>
      </p:sp>
      <p:sp>
        <p:nvSpPr>
          <p:cNvPr id="6" name="右矢印 5"/>
          <p:cNvSpPr/>
          <p:nvPr/>
        </p:nvSpPr>
        <p:spPr>
          <a:xfrm>
            <a:off x="5769362" y="3742777"/>
            <a:ext cx="731520" cy="1142183"/>
          </a:xfrm>
          <a:prstGeom prst="rightArrow">
            <a:avLst/>
          </a:prstGeom>
          <a:solidFill>
            <a:srgbClr val="A5A5A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nvGrpSpPr>
          <p:cNvPr id="7" name="グループ化 6"/>
          <p:cNvGrpSpPr/>
          <p:nvPr/>
        </p:nvGrpSpPr>
        <p:grpSpPr>
          <a:xfrm>
            <a:off x="704917" y="2954533"/>
            <a:ext cx="482600" cy="460958"/>
            <a:chOff x="838200" y="3281819"/>
            <a:chExt cx="840288" cy="801666"/>
          </a:xfrm>
        </p:grpSpPr>
        <p:sp>
          <p:nvSpPr>
            <p:cNvPr id="2" name="スマイル 1"/>
            <p:cNvSpPr/>
            <p:nvPr/>
          </p:nvSpPr>
          <p:spPr>
            <a:xfrm>
              <a:off x="838200" y="3281819"/>
              <a:ext cx="840288" cy="801666"/>
            </a:xfrm>
            <a:prstGeom prst="smileyFac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 name="直角三角形 2"/>
            <p:cNvSpPr/>
            <p:nvPr/>
          </p:nvSpPr>
          <p:spPr>
            <a:xfrm rot="599590">
              <a:off x="1044799" y="3496774"/>
              <a:ext cx="223201" cy="110549"/>
            </a:xfrm>
            <a:prstGeom prst="rtTriangle">
              <a:avLst/>
            </a:prstGeom>
            <a:ln w="9525">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直角三角形 9"/>
            <p:cNvSpPr/>
            <p:nvPr/>
          </p:nvSpPr>
          <p:spPr>
            <a:xfrm rot="21000410" flipH="1">
              <a:off x="1256341" y="3496773"/>
              <a:ext cx="223201" cy="110549"/>
            </a:xfrm>
            <a:prstGeom prst="rtTriangle">
              <a:avLst/>
            </a:prstGeom>
            <a:ln w="9525">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12" name="Google Shape;198;p25"/>
          <p:cNvSpPr txBox="1">
            <a:spLocks/>
          </p:cNvSpPr>
          <p:nvPr/>
        </p:nvSpPr>
        <p:spPr>
          <a:xfrm>
            <a:off x="1485900" y="6161087"/>
            <a:ext cx="3276600" cy="4908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2800"/>
              <a:buFont typeface="Arial"/>
              <a:buNone/>
            </a:pPr>
            <a:r>
              <a:rPr lang="en-US" altLang="ja-JP" dirty="0"/>
              <a:t>XSS(Stored)</a:t>
            </a:r>
            <a:r>
              <a:rPr lang="ja-JP" altLang="en-US" dirty="0"/>
              <a:t>の例</a:t>
            </a:r>
          </a:p>
          <a:p>
            <a:pPr marL="0" indent="0">
              <a:buSzPts val="2800"/>
              <a:buFont typeface="Arial"/>
              <a:buNone/>
            </a:pPr>
            <a:endParaRPr lang="ja-JP" altLang="en-US" dirty="0"/>
          </a:p>
        </p:txBody>
      </p:sp>
      <p:grpSp>
        <p:nvGrpSpPr>
          <p:cNvPr id="13" name="グループ化 12"/>
          <p:cNvGrpSpPr/>
          <p:nvPr/>
        </p:nvGrpSpPr>
        <p:grpSpPr>
          <a:xfrm>
            <a:off x="2856542" y="2672026"/>
            <a:ext cx="2512804" cy="3208074"/>
            <a:chOff x="2744995" y="2672026"/>
            <a:chExt cx="2512804" cy="1329268"/>
          </a:xfrm>
        </p:grpSpPr>
        <p:sp>
          <p:nvSpPr>
            <p:cNvPr id="8" name="角丸四角形 7"/>
            <p:cNvSpPr/>
            <p:nvPr/>
          </p:nvSpPr>
          <p:spPr>
            <a:xfrm>
              <a:off x="2744995" y="2672026"/>
              <a:ext cx="2512804" cy="1329268"/>
            </a:xfrm>
            <a:prstGeom prst="roundRect">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Google Shape;198;p25"/>
            <p:cNvSpPr txBox="1">
              <a:spLocks/>
            </p:cNvSpPr>
            <p:nvPr/>
          </p:nvSpPr>
          <p:spPr>
            <a:xfrm>
              <a:off x="2922795" y="2770276"/>
              <a:ext cx="2273300" cy="4147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2800"/>
                <a:buFont typeface="Arial"/>
                <a:buNone/>
              </a:pPr>
              <a:r>
                <a:rPr lang="ja-JP" altLang="en-US" sz="2000" dirty="0"/>
                <a:t>脆弱な</a:t>
              </a:r>
              <a:r>
                <a:rPr lang="en-US" altLang="ja-JP" sz="2000" dirty="0"/>
                <a:t>Web</a:t>
              </a:r>
              <a:r>
                <a:rPr lang="ja-JP" altLang="en-US" sz="2000" dirty="0"/>
                <a:t>ページ</a:t>
              </a:r>
            </a:p>
          </p:txBody>
        </p:sp>
      </p:grpSp>
      <p:cxnSp>
        <p:nvCxnSpPr>
          <p:cNvPr id="16" name="直線矢印コネクタ 15"/>
          <p:cNvCxnSpPr/>
          <p:nvPr/>
        </p:nvCxnSpPr>
        <p:spPr>
          <a:xfrm>
            <a:off x="1276501" y="3309324"/>
            <a:ext cx="1313308" cy="6007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20" name="グループ化 19"/>
          <p:cNvGrpSpPr/>
          <p:nvPr/>
        </p:nvGrpSpPr>
        <p:grpSpPr>
          <a:xfrm>
            <a:off x="1603230" y="3263209"/>
            <a:ext cx="488283" cy="602909"/>
            <a:chOff x="1782049" y="2806700"/>
            <a:chExt cx="488283" cy="602909"/>
          </a:xfrm>
        </p:grpSpPr>
        <p:sp>
          <p:nvSpPr>
            <p:cNvPr id="18" name="メモ 17"/>
            <p:cNvSpPr/>
            <p:nvPr/>
          </p:nvSpPr>
          <p:spPr>
            <a:xfrm>
              <a:off x="1816100" y="2806700"/>
              <a:ext cx="406400" cy="602909"/>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19" name="図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049" y="2864012"/>
              <a:ext cx="488283" cy="488283"/>
            </a:xfrm>
            <a:prstGeom prst="rect">
              <a:avLst/>
            </a:prstGeom>
          </p:spPr>
        </p:pic>
      </p:grpSp>
      <p:sp>
        <p:nvSpPr>
          <p:cNvPr id="23" name="Google Shape;198;p25"/>
          <p:cNvSpPr txBox="1">
            <a:spLocks/>
          </p:cNvSpPr>
          <p:nvPr/>
        </p:nvSpPr>
        <p:spPr>
          <a:xfrm>
            <a:off x="685105" y="3942131"/>
            <a:ext cx="2273300" cy="6124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0"/>
              </a:spcBef>
              <a:buSzPts val="2800"/>
              <a:buFont typeface="Arial"/>
              <a:buNone/>
            </a:pPr>
            <a:r>
              <a:rPr lang="ja-JP" altLang="en-US" sz="2000" dirty="0"/>
              <a:t>攻撃用</a:t>
            </a:r>
            <a:r>
              <a:rPr lang="en-US" altLang="ja-JP" sz="2000" dirty="0"/>
              <a:t/>
            </a:r>
            <a:br>
              <a:rPr lang="en-US" altLang="ja-JP" sz="2000" dirty="0"/>
            </a:br>
            <a:r>
              <a:rPr lang="ja-JP" altLang="en-US" sz="2000" dirty="0"/>
              <a:t>スクリプト</a:t>
            </a:r>
          </a:p>
        </p:txBody>
      </p:sp>
      <p:sp>
        <p:nvSpPr>
          <p:cNvPr id="21" name="スマイル 20"/>
          <p:cNvSpPr/>
          <p:nvPr/>
        </p:nvSpPr>
        <p:spPr>
          <a:xfrm>
            <a:off x="704917" y="5357419"/>
            <a:ext cx="482600" cy="467259"/>
          </a:xfrm>
          <a:prstGeom prst="smileyFace">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cxnSp>
        <p:nvCxnSpPr>
          <p:cNvPr id="25" name="直線矢印コネクタ 24"/>
          <p:cNvCxnSpPr/>
          <p:nvPr/>
        </p:nvCxnSpPr>
        <p:spPr>
          <a:xfrm flipV="1">
            <a:off x="1285919" y="5078909"/>
            <a:ext cx="1303890" cy="4414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7" name="Google Shape;198;p25"/>
          <p:cNvSpPr txBox="1">
            <a:spLocks/>
          </p:cNvSpPr>
          <p:nvPr/>
        </p:nvSpPr>
        <p:spPr>
          <a:xfrm>
            <a:off x="1454250" y="5429462"/>
            <a:ext cx="952176" cy="3963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0"/>
              </a:spcBef>
              <a:buSzPts val="2800"/>
              <a:buFont typeface="Arial"/>
              <a:buNone/>
            </a:pPr>
            <a:r>
              <a:rPr lang="ja-JP" altLang="en-US" sz="2000" dirty="0"/>
              <a:t>閲覧</a:t>
            </a:r>
          </a:p>
        </p:txBody>
      </p:sp>
      <p:grpSp>
        <p:nvGrpSpPr>
          <p:cNvPr id="28" name="グループ化 27"/>
          <p:cNvGrpSpPr/>
          <p:nvPr/>
        </p:nvGrpSpPr>
        <p:grpSpPr>
          <a:xfrm>
            <a:off x="3756589" y="4023826"/>
            <a:ext cx="685094" cy="773603"/>
            <a:chOff x="1782049" y="2806700"/>
            <a:chExt cx="488283" cy="602909"/>
          </a:xfrm>
        </p:grpSpPr>
        <p:sp>
          <p:nvSpPr>
            <p:cNvPr id="29" name="メモ 28"/>
            <p:cNvSpPr/>
            <p:nvPr/>
          </p:nvSpPr>
          <p:spPr>
            <a:xfrm>
              <a:off x="1816100" y="2806700"/>
              <a:ext cx="406400" cy="602909"/>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049" y="2864012"/>
              <a:ext cx="488283" cy="488283"/>
            </a:xfrm>
            <a:prstGeom prst="rect">
              <a:avLst/>
            </a:prstGeom>
          </p:spPr>
        </p:pic>
      </p:grpSp>
      <p:sp>
        <p:nvSpPr>
          <p:cNvPr id="31" name="Google Shape;198;p25"/>
          <p:cNvSpPr txBox="1">
            <a:spLocks/>
          </p:cNvSpPr>
          <p:nvPr/>
        </p:nvSpPr>
        <p:spPr>
          <a:xfrm>
            <a:off x="2969058" y="4858139"/>
            <a:ext cx="2273300" cy="6124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0"/>
              </a:spcBef>
              <a:buSzPts val="2800"/>
              <a:buFont typeface="Arial"/>
              <a:buNone/>
            </a:pPr>
            <a:r>
              <a:rPr lang="en-US" altLang="ja-JP" sz="2000" dirty="0"/>
              <a:t>Web</a:t>
            </a:r>
            <a:r>
              <a:rPr lang="ja-JP" altLang="en-US" sz="2000" dirty="0"/>
              <a:t>ページ中に</a:t>
            </a:r>
            <a:endParaRPr lang="en-US" altLang="ja-JP" sz="2000" dirty="0"/>
          </a:p>
          <a:p>
            <a:pPr marL="0" indent="0" algn="ctr">
              <a:spcBef>
                <a:spcPts val="0"/>
              </a:spcBef>
              <a:buSzPts val="2800"/>
              <a:buFont typeface="Arial"/>
              <a:buNone/>
            </a:pPr>
            <a:r>
              <a:rPr lang="ja-JP" altLang="en-US" sz="2000" dirty="0"/>
              <a:t>スクリプトが</a:t>
            </a:r>
            <a:endParaRPr lang="en-US" altLang="ja-JP" sz="2000" dirty="0"/>
          </a:p>
          <a:p>
            <a:pPr marL="0" indent="0" algn="ctr">
              <a:spcBef>
                <a:spcPts val="0"/>
              </a:spcBef>
              <a:buSzPts val="2800"/>
              <a:buFont typeface="Arial"/>
              <a:buNone/>
            </a:pPr>
            <a:r>
              <a:rPr lang="ja-JP" altLang="en-US" sz="2000" dirty="0"/>
              <a:t>埋め込まれる</a:t>
            </a:r>
          </a:p>
        </p:txBody>
      </p:sp>
      <p:sp>
        <p:nvSpPr>
          <p:cNvPr id="26" name="乗算 25"/>
          <p:cNvSpPr/>
          <p:nvPr/>
        </p:nvSpPr>
        <p:spPr>
          <a:xfrm>
            <a:off x="784104" y="5439205"/>
            <a:ext cx="162676" cy="163396"/>
          </a:xfrm>
          <a:prstGeom prst="mathMultiply">
            <a:avLst>
              <a:gd name="adj1" fmla="val 20433"/>
            </a:avLst>
          </a:prstGeom>
          <a:solidFill>
            <a:schemeClr val="tx1">
              <a:lumMod val="95000"/>
              <a:lumOff val="5000"/>
            </a:schemeClr>
          </a:solidFill>
          <a:ln>
            <a:solidFill>
              <a:schemeClr val="accent4">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5" name="乗算 34"/>
          <p:cNvSpPr/>
          <p:nvPr/>
        </p:nvSpPr>
        <p:spPr>
          <a:xfrm>
            <a:off x="944202" y="5439205"/>
            <a:ext cx="162676" cy="163396"/>
          </a:xfrm>
          <a:prstGeom prst="mathMultiply">
            <a:avLst>
              <a:gd name="adj1" fmla="val 20433"/>
            </a:avLst>
          </a:prstGeom>
          <a:solidFill>
            <a:schemeClr val="tx1">
              <a:lumMod val="95000"/>
              <a:lumOff val="5000"/>
            </a:schemeClr>
          </a:solidFill>
          <a:ln>
            <a:solidFill>
              <a:schemeClr val="accent4">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pSp>
        <p:nvGrpSpPr>
          <p:cNvPr id="28" name="グループ化 27"/>
          <p:cNvGrpSpPr/>
          <p:nvPr/>
        </p:nvGrpSpPr>
        <p:grpSpPr>
          <a:xfrm>
            <a:off x="8790708" y="4111438"/>
            <a:ext cx="2512804" cy="2200461"/>
            <a:chOff x="2744995" y="2672026"/>
            <a:chExt cx="2512804" cy="1329268"/>
          </a:xfrm>
        </p:grpSpPr>
        <p:sp>
          <p:nvSpPr>
            <p:cNvPr id="29" name="角丸四角形 28"/>
            <p:cNvSpPr/>
            <p:nvPr/>
          </p:nvSpPr>
          <p:spPr>
            <a:xfrm>
              <a:off x="2744995" y="2672026"/>
              <a:ext cx="2512804" cy="1329268"/>
            </a:xfrm>
            <a:prstGeom prst="roundRect">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Google Shape;198;p25"/>
            <p:cNvSpPr txBox="1">
              <a:spLocks/>
            </p:cNvSpPr>
            <p:nvPr/>
          </p:nvSpPr>
          <p:spPr>
            <a:xfrm>
              <a:off x="2922795" y="2770276"/>
              <a:ext cx="2273300" cy="4147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2800"/>
                <a:buFont typeface="Arial"/>
                <a:buNone/>
              </a:pPr>
              <a:r>
                <a:rPr lang="ja-JP" altLang="en-US" sz="2000" dirty="0"/>
                <a:t>脆弱な</a:t>
              </a:r>
              <a:r>
                <a:rPr lang="en-US" altLang="ja-JP" sz="2000" dirty="0"/>
                <a:t>Web</a:t>
              </a:r>
              <a:r>
                <a:rPr lang="ja-JP" altLang="en-US" sz="2000" dirty="0"/>
                <a:t>ページ</a:t>
              </a:r>
            </a:p>
          </p:txBody>
        </p:sp>
      </p:grpSp>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XSS　攻撃方法</a:t>
            </a:r>
            <a:endParaRPr/>
          </a:p>
        </p:txBody>
      </p:sp>
      <p:sp>
        <p:nvSpPr>
          <p:cNvPr id="198" name="Google Shape;19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spcBef>
                <a:spcPts val="0"/>
              </a:spcBef>
              <a:buSzPts val="2800"/>
              <a:buNone/>
            </a:pPr>
            <a:r>
              <a:rPr lang="en-US" altLang="ja-JP" dirty="0"/>
              <a:t>XSS</a:t>
            </a:r>
            <a:r>
              <a:rPr lang="ja-JP" altLang="en-US" dirty="0"/>
              <a:t>は</a:t>
            </a:r>
            <a:r>
              <a:rPr lang="en-US" altLang="ja-JP" dirty="0"/>
              <a:t>3</a:t>
            </a:r>
            <a:r>
              <a:rPr lang="ja-JP" altLang="en-US" dirty="0"/>
              <a:t>種類に分類される</a:t>
            </a:r>
            <a:endParaRPr dirty="0"/>
          </a:p>
        </p:txBody>
      </p:sp>
      <p:cxnSp>
        <p:nvCxnSpPr>
          <p:cNvPr id="4" name="直線コネクタ 6"/>
          <p:cNvCxnSpPr>
            <a:endCxn id="5" idx="1"/>
          </p:cNvCxnSpPr>
          <p:nvPr/>
        </p:nvCxnSpPr>
        <p:spPr>
          <a:xfrm rot="16200000" flipH="1">
            <a:off x="1158095" y="3691416"/>
            <a:ext cx="646614" cy="455410"/>
          </a:xfrm>
          <a:prstGeom prst="bentConnector2">
            <a:avLst/>
          </a:prstGeom>
          <a:ln/>
        </p:spPr>
        <p:style>
          <a:lnRef idx="1">
            <a:schemeClr val="accent1"/>
          </a:lnRef>
          <a:fillRef idx="2">
            <a:schemeClr val="accent1"/>
          </a:fillRef>
          <a:effectRef idx="1">
            <a:schemeClr val="accent1"/>
          </a:effectRef>
          <a:fontRef idx="minor">
            <a:schemeClr val="dk1"/>
          </a:fontRef>
        </p:style>
      </p:cxnSp>
      <p:sp>
        <p:nvSpPr>
          <p:cNvPr id="5" name="角丸四角形 4"/>
          <p:cNvSpPr/>
          <p:nvPr/>
        </p:nvSpPr>
        <p:spPr>
          <a:xfrm>
            <a:off x="1709107" y="4045204"/>
            <a:ext cx="2261644" cy="39444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Stored</a:t>
            </a:r>
            <a:r>
              <a:rPr kumimoji="1" lang="en-US" altLang="ja-JP" sz="1800" b="1" kern="1200" noProof="0" dirty="0">
                <a:solidFill>
                  <a:sysClr val="windowText" lastClr="000000"/>
                </a:solidFill>
                <a:latin typeface="游ゴシック" panose="020F0502020204030204"/>
                <a:ea typeface="游ゴシック" panose="020B0400000000000000" pitchFamily="50" charset="-128"/>
                <a:cs typeface="+mn-cs"/>
              </a:rPr>
              <a:t> XSS</a:t>
            </a:r>
            <a:endParaRPr kumimoji="1" lang="ja-JP" altLang="en-US"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endParaRPr>
          </a:p>
        </p:txBody>
      </p:sp>
      <p:sp>
        <p:nvSpPr>
          <p:cNvPr id="6" name="角丸四角形 5"/>
          <p:cNvSpPr/>
          <p:nvPr/>
        </p:nvSpPr>
        <p:spPr>
          <a:xfrm>
            <a:off x="1709107" y="4890034"/>
            <a:ext cx="2261644" cy="39444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DOM based XSS</a:t>
            </a:r>
            <a:endParaRPr kumimoji="1" lang="ja-JP" altLang="en-US"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endParaRPr>
          </a:p>
        </p:txBody>
      </p:sp>
      <p:cxnSp>
        <p:nvCxnSpPr>
          <p:cNvPr id="7" name="直線コネクタ 6"/>
          <p:cNvCxnSpPr>
            <a:stCxn id="10" idx="2"/>
            <a:endCxn id="6" idx="1"/>
          </p:cNvCxnSpPr>
          <p:nvPr/>
        </p:nvCxnSpPr>
        <p:spPr>
          <a:xfrm rot="16200000" flipH="1">
            <a:off x="450613" y="3828764"/>
            <a:ext cx="2062846" cy="454142"/>
          </a:xfrm>
          <a:prstGeom prst="bentConnector2">
            <a:avLst/>
          </a:prstGeom>
          <a:ln/>
        </p:spPr>
        <p:style>
          <a:lnRef idx="1">
            <a:schemeClr val="accent1"/>
          </a:lnRef>
          <a:fillRef idx="2">
            <a:schemeClr val="accent1"/>
          </a:fillRef>
          <a:effectRef idx="1">
            <a:schemeClr val="accent1"/>
          </a:effectRef>
          <a:fontRef idx="minor">
            <a:schemeClr val="dk1"/>
          </a:fontRef>
        </p:style>
      </p:cxnSp>
      <p:sp>
        <p:nvSpPr>
          <p:cNvPr id="8" name="角丸四角形 7"/>
          <p:cNvSpPr/>
          <p:nvPr/>
        </p:nvSpPr>
        <p:spPr>
          <a:xfrm>
            <a:off x="1716848" y="3225426"/>
            <a:ext cx="2261644" cy="39444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Reflected XSS</a:t>
            </a:r>
            <a:endParaRPr kumimoji="1" lang="ja-JP" altLang="en-US"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endParaRPr>
          </a:p>
        </p:txBody>
      </p:sp>
      <p:cxnSp>
        <p:nvCxnSpPr>
          <p:cNvPr id="9" name="直線コネクタ 8"/>
          <p:cNvCxnSpPr/>
          <p:nvPr/>
        </p:nvCxnSpPr>
        <p:spPr>
          <a:xfrm>
            <a:off x="1265911" y="3420542"/>
            <a:ext cx="432000" cy="0"/>
          </a:xfrm>
          <a:prstGeom prst="line">
            <a:avLst/>
          </a:prstGeom>
          <a:ln/>
        </p:spPr>
        <p:style>
          <a:lnRef idx="1">
            <a:schemeClr val="accent1"/>
          </a:lnRef>
          <a:fillRef idx="2">
            <a:schemeClr val="accent1"/>
          </a:fillRef>
          <a:effectRef idx="1">
            <a:schemeClr val="accent1"/>
          </a:effectRef>
          <a:fontRef idx="minor">
            <a:schemeClr val="dk1"/>
          </a:fontRef>
        </p:style>
      </p:cxnSp>
      <p:sp>
        <p:nvSpPr>
          <p:cNvPr id="10" name="角丸四角形 9"/>
          <p:cNvSpPr/>
          <p:nvPr/>
        </p:nvSpPr>
        <p:spPr>
          <a:xfrm>
            <a:off x="317873" y="2674368"/>
            <a:ext cx="1874183" cy="35004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rPr>
              <a:t>XSS</a:t>
            </a:r>
            <a:endParaRPr kumimoji="1" lang="ja-JP" altLang="en-US" sz="1800" b="1"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endParaRPr>
          </a:p>
        </p:txBody>
      </p:sp>
      <p:sp>
        <p:nvSpPr>
          <p:cNvPr id="15" name="角丸四角形吹き出し 14"/>
          <p:cNvSpPr/>
          <p:nvPr/>
        </p:nvSpPr>
        <p:spPr>
          <a:xfrm>
            <a:off x="4526843" y="2674368"/>
            <a:ext cx="7347284" cy="3814114"/>
          </a:xfrm>
          <a:prstGeom prst="wedgeRoundRectCallout">
            <a:avLst>
              <a:gd name="adj1" fmla="val -57503"/>
              <a:gd name="adj2" fmla="val -2799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4969052" y="2994947"/>
            <a:ext cx="482600" cy="460958"/>
            <a:chOff x="838200" y="3281819"/>
            <a:chExt cx="840288" cy="801666"/>
          </a:xfrm>
        </p:grpSpPr>
        <p:sp>
          <p:nvSpPr>
            <p:cNvPr id="17" name="スマイル 16"/>
            <p:cNvSpPr/>
            <p:nvPr/>
          </p:nvSpPr>
          <p:spPr>
            <a:xfrm>
              <a:off x="838200" y="3281819"/>
              <a:ext cx="840288" cy="801666"/>
            </a:xfrm>
            <a:prstGeom prst="smileyFac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8" name="直角三角形 17"/>
            <p:cNvSpPr/>
            <p:nvPr/>
          </p:nvSpPr>
          <p:spPr>
            <a:xfrm rot="599590">
              <a:off x="1044799" y="3496774"/>
              <a:ext cx="223201" cy="110549"/>
            </a:xfrm>
            <a:prstGeom prst="rtTriangle">
              <a:avLst/>
            </a:prstGeom>
            <a:ln w="9525">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9" name="直角三角形 18"/>
            <p:cNvSpPr/>
            <p:nvPr/>
          </p:nvSpPr>
          <p:spPr>
            <a:xfrm rot="21000410" flipH="1">
              <a:off x="1256341" y="3496773"/>
              <a:ext cx="223201" cy="110549"/>
            </a:xfrm>
            <a:prstGeom prst="rtTriangle">
              <a:avLst/>
            </a:prstGeom>
            <a:ln w="9525">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grpSp>
        <p:nvGrpSpPr>
          <p:cNvPr id="13" name="グループ化 12"/>
          <p:cNvGrpSpPr/>
          <p:nvPr/>
        </p:nvGrpSpPr>
        <p:grpSpPr>
          <a:xfrm>
            <a:off x="4948378" y="5080424"/>
            <a:ext cx="482600" cy="467259"/>
            <a:chOff x="6554927" y="5077254"/>
            <a:chExt cx="482600" cy="467259"/>
          </a:xfrm>
        </p:grpSpPr>
        <p:sp>
          <p:nvSpPr>
            <p:cNvPr id="20" name="スマイル 19"/>
            <p:cNvSpPr/>
            <p:nvPr/>
          </p:nvSpPr>
          <p:spPr>
            <a:xfrm>
              <a:off x="6554927" y="5077254"/>
              <a:ext cx="482600" cy="467259"/>
            </a:xfrm>
            <a:prstGeom prst="smileyFace">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1" name="乗算 20"/>
            <p:cNvSpPr/>
            <p:nvPr/>
          </p:nvSpPr>
          <p:spPr>
            <a:xfrm>
              <a:off x="6634114" y="5159040"/>
              <a:ext cx="162676" cy="163396"/>
            </a:xfrm>
            <a:prstGeom prst="mathMultiply">
              <a:avLst>
                <a:gd name="adj1" fmla="val 20433"/>
              </a:avLst>
            </a:prstGeom>
            <a:solidFill>
              <a:schemeClr val="tx1">
                <a:lumMod val="95000"/>
                <a:lumOff val="5000"/>
              </a:schemeClr>
            </a:solidFill>
            <a:ln>
              <a:solidFill>
                <a:schemeClr val="accent4">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2" name="乗算 21"/>
            <p:cNvSpPr/>
            <p:nvPr/>
          </p:nvSpPr>
          <p:spPr>
            <a:xfrm>
              <a:off x="6794212" y="5159040"/>
              <a:ext cx="162676" cy="163396"/>
            </a:xfrm>
            <a:prstGeom prst="mathMultiply">
              <a:avLst>
                <a:gd name="adj1" fmla="val 20433"/>
              </a:avLst>
            </a:prstGeom>
            <a:solidFill>
              <a:schemeClr val="tx1">
                <a:lumMod val="95000"/>
                <a:lumOff val="5000"/>
              </a:schemeClr>
            </a:solidFill>
            <a:ln>
              <a:solidFill>
                <a:schemeClr val="accent4">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sp>
        <p:nvSpPr>
          <p:cNvPr id="23" name="Google Shape;198;p25"/>
          <p:cNvSpPr txBox="1">
            <a:spLocks/>
          </p:cNvSpPr>
          <p:nvPr/>
        </p:nvSpPr>
        <p:spPr>
          <a:xfrm>
            <a:off x="5472907" y="2983372"/>
            <a:ext cx="3320364" cy="6124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2800"/>
              <a:buFont typeface="Arial"/>
              <a:buNone/>
            </a:pPr>
            <a:r>
              <a:rPr lang="ja-JP" altLang="en-US" sz="2000" dirty="0"/>
              <a:t>① 攻撃用スクリプトが</a:t>
            </a:r>
            <a:endParaRPr lang="en-US" altLang="ja-JP" sz="2000" dirty="0"/>
          </a:p>
          <a:p>
            <a:pPr marL="0" indent="0">
              <a:spcBef>
                <a:spcPts val="0"/>
              </a:spcBef>
              <a:buSzPts val="2800"/>
              <a:buFont typeface="Arial"/>
              <a:buNone/>
            </a:pPr>
            <a:r>
              <a:rPr lang="ja-JP" altLang="en-US" sz="2000" dirty="0"/>
              <a:t>　組み込まれた</a:t>
            </a:r>
            <a:r>
              <a:rPr lang="en-US" altLang="ja-JP" sz="2000" dirty="0"/>
              <a:t>URL</a:t>
            </a:r>
            <a:r>
              <a:rPr lang="ja-JP" altLang="en-US" sz="2000" dirty="0"/>
              <a:t>を送る</a:t>
            </a:r>
          </a:p>
        </p:txBody>
      </p:sp>
      <p:cxnSp>
        <p:nvCxnSpPr>
          <p:cNvPr id="24" name="直線矢印コネクタ 23"/>
          <p:cNvCxnSpPr/>
          <p:nvPr/>
        </p:nvCxnSpPr>
        <p:spPr>
          <a:xfrm flipH="1">
            <a:off x="5209861" y="3575192"/>
            <a:ext cx="0" cy="133200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25" name="Google Shape;198;p25"/>
          <p:cNvSpPr txBox="1">
            <a:spLocks/>
          </p:cNvSpPr>
          <p:nvPr/>
        </p:nvSpPr>
        <p:spPr>
          <a:xfrm>
            <a:off x="5410277" y="3601516"/>
            <a:ext cx="6028800" cy="3358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0"/>
              </a:spcBef>
              <a:buSzPts val="2800"/>
              <a:buFont typeface="Arial"/>
              <a:buNone/>
            </a:pPr>
            <a:r>
              <a:rPr lang="en-US" altLang="ja-JP" sz="1600" i="1" u="sng" dirty="0"/>
              <a:t>http://</a:t>
            </a:r>
            <a:r>
              <a:rPr lang="ja-JP" altLang="en-US" sz="1600" i="1" u="sng" dirty="0"/>
              <a:t>脆弱</a:t>
            </a:r>
            <a:r>
              <a:rPr lang="en-US" altLang="ja-JP" sz="1600" i="1" u="sng" dirty="0" err="1"/>
              <a:t>Web.php?query</a:t>
            </a:r>
            <a:r>
              <a:rPr lang="en-US" altLang="ja-JP" sz="1600" i="1" u="sng" dirty="0"/>
              <a:t>=</a:t>
            </a:r>
            <a:r>
              <a:rPr lang="en-US" altLang="ja-JP" sz="1600" i="1" u="sng" dirty="0">
                <a:solidFill>
                  <a:srgbClr val="FF0000"/>
                </a:solidFill>
              </a:rPr>
              <a:t>&lt;script&gt;</a:t>
            </a:r>
            <a:r>
              <a:rPr lang="ja-JP" altLang="en-US" sz="1600" i="1" u="sng" dirty="0">
                <a:solidFill>
                  <a:srgbClr val="FF0000"/>
                </a:solidFill>
              </a:rPr>
              <a:t>攻撃用スクリプト</a:t>
            </a:r>
            <a:r>
              <a:rPr lang="en-US" altLang="ja-JP" sz="1600" i="1" u="sng" dirty="0">
                <a:solidFill>
                  <a:srgbClr val="FF0000"/>
                </a:solidFill>
              </a:rPr>
              <a:t>&lt;/script&gt;</a:t>
            </a:r>
            <a:endParaRPr lang="ja-JP" altLang="en-US" sz="1600" i="1" u="sng" dirty="0">
              <a:solidFill>
                <a:srgbClr val="FF0000"/>
              </a:solidFill>
            </a:endParaRPr>
          </a:p>
        </p:txBody>
      </p:sp>
      <p:sp>
        <p:nvSpPr>
          <p:cNvPr id="26" name="Google Shape;198;p25"/>
          <p:cNvSpPr txBox="1">
            <a:spLocks/>
          </p:cNvSpPr>
          <p:nvPr/>
        </p:nvSpPr>
        <p:spPr>
          <a:xfrm>
            <a:off x="5472907" y="4439169"/>
            <a:ext cx="3100552" cy="6124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2800"/>
              <a:buFont typeface="Arial"/>
              <a:buNone/>
            </a:pPr>
            <a:r>
              <a:rPr lang="ja-JP" altLang="en-US" sz="2000" dirty="0"/>
              <a:t>②</a:t>
            </a:r>
            <a:r>
              <a:rPr lang="en-US" altLang="ja-JP" sz="2000" dirty="0"/>
              <a:t>URL</a:t>
            </a:r>
            <a:r>
              <a:rPr lang="ja-JP" altLang="en-US" sz="2000" dirty="0"/>
              <a:t>をクリックして</a:t>
            </a:r>
            <a:r>
              <a:rPr lang="en-US" altLang="ja-JP" sz="2000" dirty="0"/>
              <a:t/>
            </a:r>
            <a:br>
              <a:rPr lang="en-US" altLang="ja-JP" sz="2000" dirty="0"/>
            </a:br>
            <a:r>
              <a:rPr lang="ja-JP" altLang="en-US" sz="2000" dirty="0"/>
              <a:t>　</a:t>
            </a:r>
            <a:r>
              <a:rPr lang="en-US" altLang="ja-JP" sz="2000" dirty="0"/>
              <a:t>Web</a:t>
            </a:r>
            <a:r>
              <a:rPr lang="ja-JP" altLang="en-US" sz="2000" dirty="0"/>
              <a:t>サイトにアクセス</a:t>
            </a:r>
          </a:p>
        </p:txBody>
      </p:sp>
      <p:cxnSp>
        <p:nvCxnSpPr>
          <p:cNvPr id="31" name="直線矢印コネクタ 30"/>
          <p:cNvCxnSpPr/>
          <p:nvPr/>
        </p:nvCxnSpPr>
        <p:spPr>
          <a:xfrm>
            <a:off x="5523011" y="5138910"/>
            <a:ext cx="3538917"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cxnSp>
        <p:nvCxnSpPr>
          <p:cNvPr id="32" name="直線矢印コネクタ 31"/>
          <p:cNvCxnSpPr/>
          <p:nvPr/>
        </p:nvCxnSpPr>
        <p:spPr>
          <a:xfrm flipH="1">
            <a:off x="5523011" y="5401206"/>
            <a:ext cx="3538917"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33" name="Google Shape;198;p25"/>
          <p:cNvSpPr txBox="1">
            <a:spLocks/>
          </p:cNvSpPr>
          <p:nvPr/>
        </p:nvSpPr>
        <p:spPr>
          <a:xfrm>
            <a:off x="5472907" y="5581663"/>
            <a:ext cx="3100552" cy="6124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2800"/>
              <a:buFont typeface="Arial"/>
              <a:buNone/>
            </a:pPr>
            <a:r>
              <a:rPr lang="ja-JP" altLang="en-US" sz="2000" dirty="0"/>
              <a:t>③攻撃用スクリプトが</a:t>
            </a:r>
            <a:r>
              <a:rPr lang="en-US" altLang="ja-JP" sz="2000" dirty="0"/>
              <a:t/>
            </a:r>
            <a:br>
              <a:rPr lang="en-US" altLang="ja-JP" sz="2000" dirty="0"/>
            </a:br>
            <a:r>
              <a:rPr lang="ja-JP" altLang="en-US" sz="2000" dirty="0"/>
              <a:t>　実行される</a:t>
            </a:r>
          </a:p>
        </p:txBody>
      </p:sp>
      <p:grpSp>
        <p:nvGrpSpPr>
          <p:cNvPr id="34" name="グループ化 33"/>
          <p:cNvGrpSpPr/>
          <p:nvPr/>
        </p:nvGrpSpPr>
        <p:grpSpPr>
          <a:xfrm>
            <a:off x="9666415" y="4904263"/>
            <a:ext cx="685094" cy="773603"/>
            <a:chOff x="1782049" y="2806700"/>
            <a:chExt cx="488283" cy="602909"/>
          </a:xfrm>
        </p:grpSpPr>
        <p:sp>
          <p:nvSpPr>
            <p:cNvPr id="35" name="メモ 34"/>
            <p:cNvSpPr/>
            <p:nvPr/>
          </p:nvSpPr>
          <p:spPr>
            <a:xfrm>
              <a:off x="1816100" y="2806700"/>
              <a:ext cx="406400" cy="602909"/>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36" name="図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049" y="2864012"/>
              <a:ext cx="488283" cy="488283"/>
            </a:xfrm>
            <a:prstGeom prst="rect">
              <a:avLst/>
            </a:prstGeom>
          </p:spPr>
        </p:pic>
      </p:grpSp>
    </p:spTree>
    <p:extLst>
      <p:ext uri="{BB962C8B-B14F-4D97-AF65-F5344CB8AC3E}">
        <p14:creationId xmlns:p14="http://schemas.microsoft.com/office/powerpoint/2010/main" val="3245507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t>XSS　対策</a:t>
            </a:r>
            <a:endParaRPr dirty="0"/>
          </a:p>
        </p:txBody>
      </p:sp>
      <p:sp>
        <p:nvSpPr>
          <p:cNvPr id="4" name="Google Shape;168;p20"/>
          <p:cNvSpPr txBox="1">
            <a:spLocks noGrp="1"/>
          </p:cNvSpPr>
          <p:nvPr>
            <p:ph type="body" idx="1"/>
          </p:nvPr>
        </p:nvSpPr>
        <p:spPr>
          <a:xfrm>
            <a:off x="300624" y="1813099"/>
            <a:ext cx="11203488" cy="4351338"/>
          </a:xfrm>
          <a:prstGeom prst="rect">
            <a:avLst/>
          </a:prstGeom>
          <a:noFill/>
          <a:ln>
            <a:noFill/>
          </a:ln>
        </p:spPr>
        <p:txBody>
          <a:bodyPr spcFirstLastPara="1" wrap="square" lIns="91425" tIns="45700" rIns="91425" bIns="45700" anchor="t" anchorCtr="0">
            <a:noAutofit/>
          </a:bodyPr>
          <a:lstStyle/>
          <a:p>
            <a:pPr marL="177800" indent="0">
              <a:spcBef>
                <a:spcPts val="0"/>
              </a:spcBef>
              <a:buSzPts val="2800"/>
              <a:buNone/>
            </a:pPr>
            <a:r>
              <a:rPr lang="ja-JP" altLang="en-US" sz="2400" dirty="0"/>
              <a:t>①セキュアコーディング</a:t>
            </a:r>
            <a:endParaRPr lang="en-US" altLang="ja-JP" sz="2400" dirty="0"/>
          </a:p>
          <a:p>
            <a:pPr marL="177800" indent="0">
              <a:spcBef>
                <a:spcPts val="0"/>
              </a:spcBef>
              <a:buSzPts val="2800"/>
              <a:buNone/>
            </a:pPr>
            <a:r>
              <a:rPr lang="en-US" altLang="ja-JP" sz="2400" dirty="0"/>
              <a:t>	</a:t>
            </a:r>
            <a:r>
              <a:rPr lang="ja-JP" altLang="en-US" sz="2400" dirty="0"/>
              <a:t>・</a:t>
            </a:r>
            <a:r>
              <a:rPr lang="en-US" altLang="ja-JP" sz="2400" dirty="0"/>
              <a:t>Web</a:t>
            </a:r>
            <a:r>
              <a:rPr lang="ja-JP" altLang="en-US" sz="2400" dirty="0"/>
              <a:t>ページに出力する要素に対して、エスケープ処理を施す</a:t>
            </a:r>
            <a:r>
              <a:rPr lang="en-US" altLang="ja-JP" sz="2400" dirty="0"/>
              <a:t/>
            </a:r>
            <a:br>
              <a:rPr lang="en-US" altLang="ja-JP" sz="2400" dirty="0"/>
            </a:br>
            <a:r>
              <a:rPr lang="en-US" altLang="ja-JP" sz="2400" dirty="0"/>
              <a:t>	</a:t>
            </a:r>
            <a:r>
              <a:rPr lang="ja-JP" altLang="en-US" sz="2400" dirty="0"/>
              <a:t>・入力されたテキストに対して構文解析を行い、スクリプトを除外する</a:t>
            </a:r>
            <a:endParaRPr lang="en-US" altLang="ja-JP" sz="2400" dirty="0"/>
          </a:p>
          <a:p>
            <a:pPr marL="177800" indent="0">
              <a:spcBef>
                <a:spcPts val="0"/>
              </a:spcBef>
              <a:buSzPts val="2800"/>
              <a:buNone/>
            </a:pPr>
            <a:r>
              <a:rPr lang="en-US" sz="2400" dirty="0"/>
              <a:t>	</a:t>
            </a:r>
            <a:r>
              <a:rPr lang="ja-JP" altLang="en-US" sz="2400" dirty="0"/>
              <a:t>・</a:t>
            </a:r>
            <a:r>
              <a:rPr lang="en-US" altLang="ja-JP" sz="2400" dirty="0"/>
              <a:t>&lt;script&gt;</a:t>
            </a:r>
            <a:r>
              <a:rPr lang="ja-JP" altLang="en-US" sz="2400" dirty="0"/>
              <a:t>タグを動的に生成しないコーディングにする</a:t>
            </a:r>
            <a:endParaRPr lang="en-US" altLang="ja-JP" sz="2400" dirty="0"/>
          </a:p>
          <a:p>
            <a:pPr marL="177800" indent="0">
              <a:spcBef>
                <a:spcPts val="0"/>
              </a:spcBef>
              <a:buSzPts val="2800"/>
              <a:buNone/>
            </a:pPr>
            <a:r>
              <a:rPr lang="ja-JP" altLang="en-US" sz="2400" dirty="0"/>
              <a:t>　　</a:t>
            </a:r>
            <a:r>
              <a:rPr lang="en-US" sz="2400" dirty="0"/>
              <a:t>	</a:t>
            </a:r>
            <a:r>
              <a:rPr lang="ja-JP" altLang="en-US" sz="2400" dirty="0"/>
              <a:t>　などなど</a:t>
            </a:r>
            <a:endParaRPr lang="en-US" sz="2400" dirty="0"/>
          </a:p>
          <a:p>
            <a:pPr marL="177800" indent="0">
              <a:spcBef>
                <a:spcPts val="0"/>
              </a:spcBef>
              <a:buSzPts val="2800"/>
              <a:buNone/>
            </a:pPr>
            <a:endParaRPr lang="en-US" sz="2400" dirty="0"/>
          </a:p>
          <a:p>
            <a:pPr marL="177800" indent="0">
              <a:spcBef>
                <a:spcPts val="0"/>
              </a:spcBef>
              <a:buSzPts val="2800"/>
              <a:buNone/>
            </a:pPr>
            <a:r>
              <a:rPr lang="ja-JP" altLang="en-US" sz="2400" dirty="0"/>
              <a:t>②</a:t>
            </a:r>
            <a:r>
              <a:rPr lang="en-US" altLang="ja-JP" sz="2400" dirty="0"/>
              <a:t>Web</a:t>
            </a:r>
            <a:r>
              <a:rPr lang="ja-JP" altLang="en-US" sz="2400" dirty="0"/>
              <a:t>ページの設定</a:t>
            </a:r>
            <a:endParaRPr lang="en-US" altLang="ja-JP" sz="2400" dirty="0"/>
          </a:p>
          <a:p>
            <a:pPr marL="177800" indent="0">
              <a:spcBef>
                <a:spcPts val="0"/>
              </a:spcBef>
              <a:buSzPts val="2800"/>
              <a:buNone/>
            </a:pPr>
            <a:r>
              <a:rPr lang="en-US" altLang="ja-JP" sz="2400" dirty="0"/>
              <a:t>	</a:t>
            </a:r>
            <a:r>
              <a:rPr lang="ja-JP" altLang="en-US" sz="2400" dirty="0"/>
              <a:t>・</a:t>
            </a:r>
            <a:r>
              <a:rPr lang="en-US" altLang="ja-JP" sz="2400" dirty="0"/>
              <a:t>HTTP</a:t>
            </a:r>
            <a:r>
              <a:rPr lang="ja-JP" altLang="en-US" sz="2400" dirty="0"/>
              <a:t>レスポンスに文字コード設定</a:t>
            </a:r>
            <a:endParaRPr lang="en-US" altLang="ja-JP" sz="2400" dirty="0"/>
          </a:p>
          <a:p>
            <a:pPr marL="177800" indent="0">
              <a:spcBef>
                <a:spcPts val="0"/>
              </a:spcBef>
              <a:buSzPts val="2800"/>
              <a:buNone/>
            </a:pPr>
            <a:r>
              <a:rPr lang="en-US" altLang="ja-JP" sz="2400" dirty="0"/>
              <a:t>	</a:t>
            </a:r>
            <a:r>
              <a:rPr lang="ja-JP" altLang="en-US" sz="2400" dirty="0"/>
              <a:t>・発行する</a:t>
            </a:r>
            <a:r>
              <a:rPr lang="en-US" altLang="ja-JP" sz="2400" dirty="0"/>
              <a:t>Cookie</a:t>
            </a:r>
            <a:r>
              <a:rPr lang="ja-JP" altLang="en-US" sz="2400" dirty="0"/>
              <a:t>に</a:t>
            </a:r>
            <a:r>
              <a:rPr lang="en-US" altLang="ja-JP" sz="2400" dirty="0" err="1"/>
              <a:t>HttpOnly</a:t>
            </a:r>
            <a:r>
              <a:rPr lang="ja-JP" altLang="en-US" sz="2400" dirty="0"/>
              <a:t>属性を加える</a:t>
            </a:r>
            <a:endParaRPr lang="en-US" altLang="ja-JP" sz="2400" dirty="0"/>
          </a:p>
          <a:p>
            <a:pPr marL="177800" indent="0">
              <a:spcBef>
                <a:spcPts val="0"/>
              </a:spcBef>
              <a:buSzPts val="2800"/>
              <a:buNone/>
            </a:pPr>
            <a:r>
              <a:rPr lang="en-US" altLang="ja-JP" sz="2400" dirty="0"/>
              <a:t>	</a:t>
            </a:r>
            <a:r>
              <a:rPr lang="ja-JP" altLang="en-US" sz="2400" dirty="0"/>
              <a:t>　などなど</a:t>
            </a:r>
            <a:endParaRPr lang="en-US" altLang="ja-JP" sz="2400" dirty="0"/>
          </a:p>
          <a:p>
            <a:pPr marL="177800" indent="0">
              <a:spcBef>
                <a:spcPts val="0"/>
              </a:spcBef>
              <a:buSzPts val="2800"/>
              <a:buNone/>
            </a:pPr>
            <a:endParaRPr lang="en-US" sz="2400" dirty="0"/>
          </a:p>
          <a:p>
            <a:pPr marL="177800" indent="0">
              <a:spcBef>
                <a:spcPts val="0"/>
              </a:spcBef>
              <a:buSzPts val="2800"/>
              <a:buNone/>
            </a:pPr>
            <a:r>
              <a:rPr lang="ja-JP" altLang="en-US" sz="2400" dirty="0"/>
              <a:t>③ </a:t>
            </a:r>
            <a:r>
              <a:rPr lang="en-US" altLang="ja-JP" sz="2400" dirty="0"/>
              <a:t>XSS</a:t>
            </a:r>
            <a:r>
              <a:rPr lang="ja-JP" altLang="en-US" sz="2400" dirty="0"/>
              <a:t>対策されたブラウザを使う</a:t>
            </a:r>
          </a:p>
        </p:txBody>
      </p:sp>
      <p:sp>
        <p:nvSpPr>
          <p:cNvPr id="6" name="Google Shape;203;p26"/>
          <p:cNvSpPr txBox="1">
            <a:spLocks/>
          </p:cNvSpPr>
          <p:nvPr/>
        </p:nvSpPr>
        <p:spPr>
          <a:xfrm>
            <a:off x="6096000" y="5859810"/>
            <a:ext cx="5969000" cy="85407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altLang="ja-JP" sz="2000" dirty="0"/>
              <a:t>IPA </a:t>
            </a:r>
            <a:r>
              <a:rPr lang="ja-JP" altLang="en-US" sz="2000" dirty="0"/>
              <a:t>安全なウェブサイトの作り方</a:t>
            </a:r>
            <a:endParaRPr lang="en-US" altLang="ja-JP" sz="2000" dirty="0"/>
          </a:p>
          <a:p>
            <a:pPr>
              <a:buSzPts val="4400"/>
            </a:pPr>
            <a:r>
              <a:rPr lang="en-US" altLang="ja-JP" sz="2000" dirty="0">
                <a:hlinkClick r:id="rId3"/>
              </a:rPr>
              <a:t>https://www.ipa.go.jp/security/vuln/websecurity.html</a:t>
            </a:r>
            <a:endParaRPr lang="ja-JP"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活動内容</a:t>
            </a:r>
            <a:endParaRPr sz="4000"/>
          </a:p>
        </p:txBody>
      </p:sp>
      <p:sp>
        <p:nvSpPr>
          <p:cNvPr id="210" name="Google Shape;210;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514350" indent="-514350">
              <a:spcBef>
                <a:spcPts val="0"/>
              </a:spcBef>
              <a:buSzPts val="2800"/>
              <a:buFont typeface="+mj-lt"/>
              <a:buAutoNum type="arabicPeriod"/>
            </a:pPr>
            <a:r>
              <a:rPr lang="ja-JP" altLang="en-US" dirty="0"/>
              <a:t>関連文献の調査</a:t>
            </a:r>
            <a:endParaRPr lang="en-US" altLang="ja-JP" dirty="0"/>
          </a:p>
          <a:p>
            <a:pPr marL="514350" indent="-514350">
              <a:spcBef>
                <a:spcPts val="0"/>
              </a:spcBef>
              <a:buSzPts val="2800"/>
              <a:buFont typeface="+mj-lt"/>
              <a:buAutoNum type="arabicPeriod"/>
            </a:pPr>
            <a:endParaRPr lang="en-US" altLang="ja-JP" dirty="0"/>
          </a:p>
          <a:p>
            <a:pPr marL="514350" indent="-514350">
              <a:spcBef>
                <a:spcPts val="0"/>
              </a:spcBef>
              <a:buSzPts val="2800"/>
              <a:buFont typeface="+mj-lt"/>
              <a:buAutoNum type="arabicPeriod"/>
            </a:pPr>
            <a:r>
              <a:rPr lang="ja-JP" dirty="0"/>
              <a:t>「セキュリティコンテストのためのCTF問題集」の</a:t>
            </a:r>
            <a:r>
              <a:rPr lang="ja-JP" altLang="en-US" dirty="0"/>
              <a:t>問題解決</a:t>
            </a:r>
            <a:endParaRPr lang="en-US" altLang="ja-JP" dirty="0"/>
          </a:p>
          <a:p>
            <a:pPr marL="514350" indent="-514350">
              <a:spcBef>
                <a:spcPts val="0"/>
              </a:spcBef>
              <a:buSzPts val="2800"/>
              <a:buFont typeface="+mj-lt"/>
              <a:buAutoNum type="arabicPeriod"/>
            </a:pPr>
            <a:endParaRPr dirty="0"/>
          </a:p>
          <a:p>
            <a:pPr marL="514350" lvl="0" indent="-514350" algn="l" rtl="0">
              <a:lnSpc>
                <a:spcPct val="90000"/>
              </a:lnSpc>
              <a:spcBef>
                <a:spcPts val="1000"/>
              </a:spcBef>
              <a:spcAft>
                <a:spcPts val="0"/>
              </a:spcAft>
              <a:buClr>
                <a:schemeClr val="dk1"/>
              </a:buClr>
              <a:buSzPts val="2800"/>
              <a:buFont typeface="+mj-lt"/>
              <a:buAutoNum type="arabicPeriod"/>
            </a:pPr>
            <a:r>
              <a:rPr lang="ja-JP" dirty="0"/>
              <a:t>SECCONへの参加</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ltLang="ja-JP" dirty="0"/>
              <a:t>SECCON</a:t>
            </a:r>
            <a:r>
              <a:rPr lang="ja-JP" altLang="en-US" dirty="0" err="1"/>
              <a:t>への</a:t>
            </a:r>
            <a:r>
              <a:rPr lang="ja-JP" altLang="en-US" dirty="0"/>
              <a:t>参加</a:t>
            </a:r>
            <a:endParaRPr sz="4000" dirty="0"/>
          </a:p>
        </p:txBody>
      </p:sp>
      <p:grpSp>
        <p:nvGrpSpPr>
          <p:cNvPr id="6" name="グループ化 5"/>
          <p:cNvGrpSpPr/>
          <p:nvPr/>
        </p:nvGrpSpPr>
        <p:grpSpPr>
          <a:xfrm>
            <a:off x="537028" y="1698171"/>
            <a:ext cx="11364685" cy="1200329"/>
            <a:chOff x="537028" y="1944914"/>
            <a:chExt cx="11364685" cy="1200329"/>
          </a:xfrm>
        </p:grpSpPr>
        <p:sp>
          <p:nvSpPr>
            <p:cNvPr id="7" name="テキスト ボックス 6"/>
            <p:cNvSpPr txBox="1"/>
            <p:nvPr/>
          </p:nvSpPr>
          <p:spPr>
            <a:xfrm>
              <a:off x="537028" y="1944914"/>
              <a:ext cx="11263085" cy="1200329"/>
            </a:xfrm>
            <a:prstGeom prst="rect">
              <a:avLst/>
            </a:prstGeom>
            <a:solidFill>
              <a:schemeClr val="accent3">
                <a:lumMod val="20000"/>
                <a:lumOff val="80000"/>
              </a:schemeClr>
            </a:solidFill>
          </p:spPr>
          <p:txBody>
            <a:bodyPr wrap="square" rtlCol="0">
              <a:spAutoFit/>
            </a:bodyPr>
            <a:lstStyle/>
            <a:p>
              <a:r>
                <a:rPr lang="ja-JP" altLang="en-US" sz="2400" dirty="0"/>
                <a:t>情報セキュリティをテーマに多様な競技を開催する情報セキュリティコンテストイベントです。実践的情報セキュリティ人材の発掘・ 育成、技術の実践の場の</a:t>
              </a:r>
              <a:endParaRPr lang="en-US" altLang="ja-JP" sz="2400" dirty="0"/>
            </a:p>
            <a:p>
              <a:r>
                <a:rPr lang="ja-JP" altLang="en-US" sz="2400" dirty="0"/>
                <a:t>提供を目的として設立されました。</a:t>
              </a:r>
              <a:endParaRPr kumimoji="1" lang="ja-JP" altLang="en-US" sz="2400" dirty="0"/>
            </a:p>
          </p:txBody>
        </p:sp>
        <p:sp>
          <p:nvSpPr>
            <p:cNvPr id="8" name="テキスト ボックス 7"/>
            <p:cNvSpPr txBox="1"/>
            <p:nvPr/>
          </p:nvSpPr>
          <p:spPr>
            <a:xfrm>
              <a:off x="7039426" y="2793551"/>
              <a:ext cx="4862287" cy="307777"/>
            </a:xfrm>
            <a:prstGeom prst="rect">
              <a:avLst/>
            </a:prstGeom>
            <a:noFill/>
          </p:spPr>
          <p:txBody>
            <a:bodyPr wrap="square" rtlCol="0">
              <a:spAutoFit/>
            </a:bodyPr>
            <a:lstStyle/>
            <a:p>
              <a:r>
                <a:rPr lang="en-US" altLang="ja-JP" dirty="0">
                  <a:hlinkClick r:id="rId3"/>
                </a:rPr>
                <a:t>https://2018.seccon.jp/seccon/about.html</a:t>
              </a:r>
              <a:endParaRPr kumimoji="1" lang="ja-JP" altLang="en-US" dirty="0"/>
            </a:p>
          </p:txBody>
        </p:sp>
      </p:grpSp>
      <p:sp>
        <p:nvSpPr>
          <p:cNvPr id="9" name="テキスト ボックス 8"/>
          <p:cNvSpPr txBox="1"/>
          <p:nvPr/>
        </p:nvSpPr>
        <p:spPr>
          <a:xfrm>
            <a:off x="304800" y="3294743"/>
            <a:ext cx="6946232" cy="584775"/>
          </a:xfrm>
          <a:prstGeom prst="rect">
            <a:avLst/>
          </a:prstGeom>
          <a:noFill/>
        </p:spPr>
        <p:txBody>
          <a:bodyPr wrap="square" rtlCol="0">
            <a:spAutoFit/>
          </a:bodyPr>
          <a:lstStyle/>
          <a:p>
            <a:r>
              <a:rPr lang="ja-JP" altLang="en-US" sz="3200" dirty="0"/>
              <a:t>■</a:t>
            </a:r>
            <a:r>
              <a:rPr lang="en-US" altLang="ja-JP" sz="3200" dirty="0"/>
              <a:t>SECCON 2018</a:t>
            </a:r>
            <a:r>
              <a:rPr lang="ja-JP" altLang="en-US" sz="3200" dirty="0"/>
              <a:t>参加概要</a:t>
            </a:r>
            <a:r>
              <a:rPr lang="en-US" altLang="ja-JP" sz="3200" dirty="0"/>
              <a:t>(</a:t>
            </a:r>
            <a:r>
              <a:rPr lang="ja-JP" altLang="en-US" sz="3200" dirty="0"/>
              <a:t>第</a:t>
            </a:r>
            <a:r>
              <a:rPr lang="en-US" altLang="ja-JP" sz="3200" dirty="0"/>
              <a:t>1</a:t>
            </a:r>
            <a:r>
              <a:rPr lang="ja-JP" altLang="en-US" sz="3200" dirty="0"/>
              <a:t>回</a:t>
            </a:r>
            <a:r>
              <a:rPr lang="en-US" altLang="ja-JP" sz="3200" dirty="0"/>
              <a:t>)</a:t>
            </a:r>
            <a:endParaRPr kumimoji="1" lang="ja-JP" altLang="en-US" sz="3200" dirty="0"/>
          </a:p>
        </p:txBody>
      </p:sp>
      <p:sp>
        <p:nvSpPr>
          <p:cNvPr id="10" name="テキスト ボックス 9"/>
          <p:cNvSpPr txBox="1"/>
          <p:nvPr/>
        </p:nvSpPr>
        <p:spPr>
          <a:xfrm>
            <a:off x="304800" y="3972916"/>
            <a:ext cx="11495313" cy="2431435"/>
          </a:xfrm>
          <a:prstGeom prst="rect">
            <a:avLst/>
          </a:prstGeom>
          <a:noFill/>
        </p:spPr>
        <p:txBody>
          <a:bodyPr wrap="square" rtlCol="0">
            <a:spAutoFit/>
          </a:bodyPr>
          <a:lstStyle/>
          <a:p>
            <a:r>
              <a:rPr lang="ja-JP" altLang="en-US" sz="2800" dirty="0"/>
              <a:t>　</a:t>
            </a:r>
            <a:r>
              <a:rPr lang="en-US" altLang="ja-JP" sz="2800" dirty="0"/>
              <a:t>[</a:t>
            </a:r>
            <a:r>
              <a:rPr lang="ja-JP" altLang="en-US" sz="2800" dirty="0"/>
              <a:t>開催日</a:t>
            </a:r>
            <a:r>
              <a:rPr lang="en-US" altLang="ja-JP" sz="2800" dirty="0"/>
              <a:t>]	Web</a:t>
            </a:r>
            <a:r>
              <a:rPr lang="ja-JP" altLang="en-US" sz="2800" dirty="0"/>
              <a:t>予選　</a:t>
            </a:r>
            <a:r>
              <a:rPr lang="en-US" altLang="ja-JP" sz="2800" dirty="0"/>
              <a:t>2018</a:t>
            </a:r>
            <a:r>
              <a:rPr lang="ja-JP" altLang="en-US" sz="2800" dirty="0"/>
              <a:t>年</a:t>
            </a:r>
            <a:r>
              <a:rPr lang="en-US" altLang="ja-JP" sz="2800" dirty="0"/>
              <a:t>10</a:t>
            </a:r>
            <a:r>
              <a:rPr lang="ja-JP" altLang="en-US" sz="2800" dirty="0"/>
              <a:t>月</a:t>
            </a:r>
            <a:r>
              <a:rPr lang="en-US" altLang="ja-JP" sz="2800" dirty="0"/>
              <a:t>27</a:t>
            </a:r>
            <a:r>
              <a:rPr lang="ja-JP" altLang="en-US" sz="2800" dirty="0"/>
              <a:t>日～</a:t>
            </a:r>
            <a:r>
              <a:rPr lang="en-US" altLang="ja-JP" sz="2800" dirty="0"/>
              <a:t>10</a:t>
            </a:r>
            <a:r>
              <a:rPr lang="ja-JP" altLang="en-US" sz="2800" dirty="0"/>
              <a:t>月</a:t>
            </a:r>
            <a:r>
              <a:rPr lang="en-US" altLang="ja-JP" sz="2800" dirty="0"/>
              <a:t>28</a:t>
            </a:r>
            <a:r>
              <a:rPr lang="ja-JP" altLang="en-US" sz="2800" dirty="0"/>
              <a:t>日</a:t>
            </a:r>
            <a:endParaRPr lang="en-US" altLang="ja-JP" sz="2800" dirty="0"/>
          </a:p>
          <a:p>
            <a:r>
              <a:rPr kumimoji="1" lang="ja-JP" altLang="en-US" sz="2800" dirty="0"/>
              <a:t>　</a:t>
            </a:r>
            <a:r>
              <a:rPr kumimoji="1" lang="en-US" altLang="ja-JP" sz="2800" dirty="0"/>
              <a:t>[</a:t>
            </a:r>
            <a:r>
              <a:rPr kumimoji="1" lang="ja-JP" altLang="en-US" sz="2800" dirty="0"/>
              <a:t>参加者</a:t>
            </a:r>
            <a:r>
              <a:rPr kumimoji="1" lang="en-US" altLang="ja-JP" sz="2800" dirty="0"/>
              <a:t>] 653</a:t>
            </a:r>
            <a:r>
              <a:rPr kumimoji="1" lang="ja-JP" altLang="en-US" sz="2800" dirty="0"/>
              <a:t>チーム</a:t>
            </a:r>
            <a:endParaRPr kumimoji="1" lang="en-US" altLang="ja-JP" sz="2800" dirty="0"/>
          </a:p>
          <a:p>
            <a:r>
              <a:rPr lang="ja-JP" altLang="en-US" sz="2800" dirty="0"/>
              <a:t>　</a:t>
            </a:r>
            <a:r>
              <a:rPr lang="en-US" altLang="ja-JP" sz="2800" dirty="0"/>
              <a:t>[</a:t>
            </a:r>
            <a:r>
              <a:rPr lang="ja-JP" altLang="en-US" sz="2800" dirty="0"/>
              <a:t>問題数</a:t>
            </a:r>
            <a:r>
              <a:rPr lang="en-US" altLang="ja-JP" sz="2800" dirty="0"/>
              <a:t>] </a:t>
            </a:r>
            <a:r>
              <a:rPr lang="ja-JP" altLang="en-US" sz="2800" dirty="0"/>
              <a:t>全</a:t>
            </a:r>
            <a:r>
              <a:rPr lang="en-US" altLang="ja-JP" sz="2800" dirty="0"/>
              <a:t>25</a:t>
            </a:r>
            <a:r>
              <a:rPr lang="ja-JP" altLang="en-US" sz="2800" dirty="0"/>
              <a:t>問</a:t>
            </a:r>
            <a:endParaRPr lang="en-US" altLang="ja-JP" sz="2800" dirty="0"/>
          </a:p>
          <a:p>
            <a:r>
              <a:rPr lang="en-US" altLang="ja-JP" sz="2000" dirty="0"/>
              <a:t>		( Pwn:9</a:t>
            </a:r>
            <a:r>
              <a:rPr lang="ja-JP" altLang="en-US" sz="2000" dirty="0"/>
              <a:t>　</a:t>
            </a:r>
            <a:r>
              <a:rPr lang="en-US" altLang="ja-JP" sz="2000" dirty="0"/>
              <a:t>Reversing:6</a:t>
            </a:r>
            <a:r>
              <a:rPr lang="ja-JP" altLang="en-US" sz="2000" dirty="0"/>
              <a:t>　</a:t>
            </a:r>
            <a:r>
              <a:rPr lang="en-US" altLang="ja-JP" sz="2000" dirty="0"/>
              <a:t>Media:1</a:t>
            </a:r>
            <a:r>
              <a:rPr lang="ja-JP" altLang="en-US" sz="2000" dirty="0"/>
              <a:t>　</a:t>
            </a:r>
            <a:r>
              <a:rPr lang="en-US" altLang="ja-JP" sz="2000" dirty="0"/>
              <a:t>Web:1</a:t>
            </a:r>
            <a:r>
              <a:rPr lang="ja-JP" altLang="en-US" sz="2000" dirty="0"/>
              <a:t>　</a:t>
            </a:r>
            <a:r>
              <a:rPr lang="en-US" altLang="ja-JP" sz="2000" dirty="0"/>
              <a:t>QR:1</a:t>
            </a:r>
            <a:r>
              <a:rPr lang="ja-JP" altLang="en-US" sz="2000" dirty="0"/>
              <a:t>　暗号</a:t>
            </a:r>
            <a:r>
              <a:rPr lang="en-US" altLang="ja-JP" sz="2000" dirty="0"/>
              <a:t>:5</a:t>
            </a:r>
            <a:r>
              <a:rPr lang="ja-JP" altLang="en-US" sz="2000" dirty="0"/>
              <a:t>　その他</a:t>
            </a:r>
            <a:r>
              <a:rPr lang="en-US" altLang="ja-JP" sz="2000" dirty="0"/>
              <a:t>:2 )</a:t>
            </a:r>
          </a:p>
          <a:p>
            <a:endParaRPr kumimoji="1" lang="en-US" altLang="ja-JP" sz="2000" dirty="0"/>
          </a:p>
          <a:p>
            <a:r>
              <a:rPr lang="ja-JP" altLang="en-US" sz="2800" dirty="0"/>
              <a:t>　</a:t>
            </a:r>
            <a:r>
              <a:rPr lang="en-US" altLang="ja-JP" sz="2800" dirty="0"/>
              <a:t>[</a:t>
            </a:r>
            <a:r>
              <a:rPr lang="ja-JP" altLang="en-US" sz="2800" dirty="0"/>
              <a:t>結果</a:t>
            </a:r>
            <a:r>
              <a:rPr lang="en-US" altLang="ja-JP" sz="2800" dirty="0"/>
              <a:t>]	</a:t>
            </a:r>
            <a:r>
              <a:rPr lang="ja-JP" altLang="en-US" sz="2800" dirty="0"/>
              <a:t>正当数： </a:t>
            </a:r>
            <a:r>
              <a:rPr lang="en-US" altLang="ja-JP" sz="2800" dirty="0"/>
              <a:t>0 / 25 </a:t>
            </a:r>
            <a:r>
              <a:rPr lang="ja-JP" altLang="en-US" sz="2800" dirty="0"/>
              <a:t>問</a:t>
            </a:r>
            <a:endParaRPr kumimoji="1" lang="ja-JP" altLang="en-US" sz="2800" dirty="0"/>
          </a:p>
        </p:txBody>
      </p:sp>
      <p:sp>
        <p:nvSpPr>
          <p:cNvPr id="11" name="テキスト ボックス 10"/>
          <p:cNvSpPr txBox="1"/>
          <p:nvPr/>
        </p:nvSpPr>
        <p:spPr>
          <a:xfrm>
            <a:off x="8650515" y="4115766"/>
            <a:ext cx="3759200" cy="307777"/>
          </a:xfrm>
          <a:prstGeom prst="rect">
            <a:avLst/>
          </a:prstGeom>
          <a:noFill/>
        </p:spPr>
        <p:txBody>
          <a:bodyPr wrap="square" rtlCol="0">
            <a:spAutoFit/>
          </a:bodyPr>
          <a:lstStyle/>
          <a:p>
            <a:r>
              <a:rPr lang="en-US" altLang="ja-JP" sz="1400" dirty="0"/>
              <a:t>※</a:t>
            </a:r>
            <a:r>
              <a:rPr kumimoji="1" lang="ja-JP" altLang="en-US" sz="1400" dirty="0"/>
              <a:t>セキュリティゼミは</a:t>
            </a:r>
            <a:r>
              <a:rPr kumimoji="1" lang="en-US" altLang="ja-JP" sz="1400" dirty="0"/>
              <a:t>10</a:t>
            </a:r>
            <a:r>
              <a:rPr kumimoji="1" lang="ja-JP" altLang="en-US" sz="1400" dirty="0"/>
              <a:t>月から開始！！</a:t>
            </a:r>
          </a:p>
        </p:txBody>
      </p:sp>
    </p:spTree>
    <p:extLst>
      <p:ext uri="{BB962C8B-B14F-4D97-AF65-F5344CB8AC3E}">
        <p14:creationId xmlns:p14="http://schemas.microsoft.com/office/powerpoint/2010/main" val="1121186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5400"/>
              <a:buFont typeface="Arial"/>
              <a:buNone/>
            </a:pPr>
            <a:r>
              <a:rPr lang="ja-JP" sz="5400" dirty="0"/>
              <a:t>会社への適用</a:t>
            </a:r>
            <a:r>
              <a:rPr lang="en-US" altLang="ja-JP" sz="5400" dirty="0"/>
              <a:t>(</a:t>
            </a:r>
            <a:r>
              <a:rPr lang="ja-JP" altLang="en-US" sz="5400" dirty="0"/>
              <a:t>方針</a:t>
            </a:r>
            <a:r>
              <a:rPr lang="en-US" altLang="ja-JP" sz="5400" dirty="0"/>
              <a:t>)</a:t>
            </a:r>
            <a:endParaRPr sz="8000" dirty="0"/>
          </a:p>
        </p:txBody>
      </p:sp>
      <p:sp>
        <p:nvSpPr>
          <p:cNvPr id="216" name="Google Shape;216;p28"/>
          <p:cNvSpPr txBox="1">
            <a:spLocks noGrp="1"/>
          </p:cNvSpPr>
          <p:nvPr>
            <p:ph type="body" idx="1"/>
          </p:nvPr>
        </p:nvSpPr>
        <p:spPr>
          <a:xfrm>
            <a:off x="685800" y="1825625"/>
            <a:ext cx="10668000" cy="4664075"/>
          </a:xfrm>
          <a:prstGeom prst="rect">
            <a:avLst/>
          </a:prstGeom>
          <a:noFill/>
          <a:ln>
            <a:noFill/>
          </a:ln>
        </p:spPr>
        <p:txBody>
          <a:bodyPr spcFirstLastPara="1" wrap="square" lIns="91425" tIns="45700" rIns="91425" bIns="45700" anchor="t" anchorCtr="0">
            <a:noAutofit/>
          </a:bodyPr>
          <a:lstStyle/>
          <a:p>
            <a:pPr marL="635000" indent="-457200">
              <a:spcBef>
                <a:spcPts val="0"/>
              </a:spcBef>
              <a:buSzPts val="2800"/>
              <a:buFont typeface="Wingdings" panose="05000000000000000000" pitchFamily="2" charset="2"/>
              <a:buChar char="n"/>
            </a:pPr>
            <a:r>
              <a:rPr lang="ja-JP" altLang="en-US" dirty="0"/>
              <a:t>講習会等を通じて本ゼミで得た知識の社内での普及を図る</a:t>
            </a:r>
            <a:endParaRPr lang="en-US" altLang="ja-JP" dirty="0"/>
          </a:p>
          <a:p>
            <a:pPr marL="635000" indent="-457200">
              <a:spcBef>
                <a:spcPts val="0"/>
              </a:spcBef>
              <a:buSzPts val="2800"/>
            </a:pPr>
            <a:endParaRPr lang="en-US" altLang="ja-JP" dirty="0"/>
          </a:p>
          <a:p>
            <a:pPr marL="635000" indent="-457200">
              <a:spcBef>
                <a:spcPts val="0"/>
              </a:spcBef>
              <a:buSzPts val="2800"/>
              <a:buFont typeface="Wingdings" panose="05000000000000000000" pitchFamily="2" charset="2"/>
              <a:buChar char="n"/>
            </a:pPr>
            <a:r>
              <a:rPr lang="ja-JP" altLang="en-US" dirty="0"/>
              <a:t>特に以下の対策に留意する</a:t>
            </a:r>
            <a:endParaRPr lang="en-US" altLang="ja-JP" dirty="0"/>
          </a:p>
          <a:p>
            <a:pPr marL="635000" indent="-457200">
              <a:spcBef>
                <a:spcPts val="0"/>
              </a:spcBef>
              <a:buSzPts val="2800"/>
            </a:pPr>
            <a:endParaRPr lang="en-US" altLang="ja-JP" sz="2000" dirty="0"/>
          </a:p>
          <a:p>
            <a:pPr marL="1092200" lvl="1" indent="-457200">
              <a:spcBef>
                <a:spcPts val="0"/>
              </a:spcBef>
              <a:buSzPts val="2800"/>
              <a:buFont typeface="Wingdings" panose="05000000000000000000" pitchFamily="2" charset="2"/>
              <a:buChar char="l"/>
            </a:pPr>
            <a:r>
              <a:rPr lang="ja-JP" altLang="en-US" dirty="0"/>
              <a:t>アプリケーション</a:t>
            </a:r>
            <a:r>
              <a:rPr lang="en-US" altLang="ja-JP" dirty="0"/>
              <a:t/>
            </a:r>
            <a:br>
              <a:rPr lang="en-US" altLang="ja-JP" dirty="0"/>
            </a:br>
            <a:endParaRPr lang="en-US" altLang="ja-JP" sz="500" dirty="0"/>
          </a:p>
          <a:p>
            <a:pPr marL="1549400" lvl="2" indent="-457200">
              <a:spcBef>
                <a:spcPts val="0"/>
              </a:spcBef>
              <a:buSzPts val="2800"/>
              <a:buFont typeface="Arial" panose="020B0604020202020204" pitchFamily="34" charset="0"/>
              <a:buChar char="•"/>
            </a:pPr>
            <a:r>
              <a:rPr lang="ja-JP" altLang="en-US" dirty="0"/>
              <a:t>難読化ソフトを利用してバイナリ解析を困難にする</a:t>
            </a:r>
            <a:r>
              <a:rPr lang="en-US" altLang="ja-JP" dirty="0"/>
              <a:t/>
            </a:r>
            <a:br>
              <a:rPr lang="en-US" altLang="ja-JP" dirty="0"/>
            </a:br>
            <a:endParaRPr lang="en-US" altLang="ja-JP" sz="700" dirty="0"/>
          </a:p>
          <a:p>
            <a:pPr marL="1549400" lvl="2" indent="-457200">
              <a:spcBef>
                <a:spcPts val="0"/>
              </a:spcBef>
              <a:buSzPts val="2800"/>
              <a:buFont typeface="Arial" panose="020B0604020202020204" pitchFamily="34" charset="0"/>
              <a:buChar char="•"/>
            </a:pPr>
            <a:r>
              <a:rPr lang="ja-JP" altLang="en-US" dirty="0"/>
              <a:t>コンパイラのセキュリティ関連のオプションを利用する</a:t>
            </a:r>
            <a:endParaRPr lang="en-US" altLang="ja-JP" dirty="0"/>
          </a:p>
          <a:p>
            <a:pPr marL="1549400" lvl="2" indent="-457200">
              <a:spcBef>
                <a:spcPts val="0"/>
              </a:spcBef>
              <a:buSzPts val="2800"/>
              <a:buFont typeface="Wingdings" panose="05000000000000000000" pitchFamily="2" charset="2"/>
              <a:buChar char="l"/>
            </a:pPr>
            <a:endParaRPr lang="en-US" sz="1200" dirty="0"/>
          </a:p>
          <a:p>
            <a:pPr marL="1092200" lvl="1" indent="-457200">
              <a:spcBef>
                <a:spcPts val="0"/>
              </a:spcBef>
              <a:buSzPts val="2800"/>
              <a:buFont typeface="Wingdings" panose="05000000000000000000" pitchFamily="2" charset="2"/>
              <a:buChar char="l"/>
            </a:pPr>
            <a:r>
              <a:rPr lang="en-US" altLang="ja-JP" dirty="0"/>
              <a:t>Web</a:t>
            </a:r>
            <a:r>
              <a:rPr lang="ja-JP" altLang="en-US" dirty="0"/>
              <a:t>アプリ</a:t>
            </a:r>
            <a:r>
              <a:rPr lang="en-US" altLang="ja-JP" dirty="0"/>
              <a:t/>
            </a:r>
            <a:br>
              <a:rPr lang="en-US" altLang="ja-JP" dirty="0"/>
            </a:br>
            <a:endParaRPr lang="en-US" altLang="ja-JP" sz="500" dirty="0"/>
          </a:p>
          <a:p>
            <a:pPr marL="1549400" lvl="2" indent="-457200">
              <a:spcBef>
                <a:spcPts val="0"/>
              </a:spcBef>
              <a:buSzPts val="2800"/>
              <a:buFont typeface="Arial" panose="020B0604020202020204" pitchFamily="34" charset="0"/>
              <a:buChar char="•"/>
            </a:pPr>
            <a:r>
              <a:rPr lang="ja-JP" altLang="en-US" dirty="0"/>
              <a:t>ユーザーからの入力をチェックする</a:t>
            </a:r>
            <a:r>
              <a:rPr lang="en-US" altLang="ja-JP" dirty="0"/>
              <a:t>(</a:t>
            </a:r>
            <a:r>
              <a:rPr lang="ja-JP" altLang="en-US" dirty="0"/>
              <a:t>サニタイズ</a:t>
            </a:r>
            <a:r>
              <a:rPr lang="en-US" altLang="ja-JP" dirty="0"/>
              <a:t>)</a:t>
            </a:r>
          </a:p>
          <a:p>
            <a:pPr marL="1435100" lvl="2">
              <a:spcBef>
                <a:spcPts val="0"/>
              </a:spcBef>
              <a:buSzPts val="2800"/>
              <a:buFont typeface="Wingdings" panose="05000000000000000000" pitchFamily="2" charset="2"/>
              <a:buChar char="l"/>
            </a:pPr>
            <a:endParaRPr lang="en-US" sz="1200" dirty="0"/>
          </a:p>
          <a:p>
            <a:pPr marL="1092200" lvl="1" indent="-457200">
              <a:spcBef>
                <a:spcPts val="0"/>
              </a:spcBef>
              <a:buSzPts val="2800"/>
              <a:buFont typeface="Wingdings" panose="05000000000000000000" pitchFamily="2" charset="2"/>
              <a:buChar char="l"/>
            </a:pPr>
            <a:r>
              <a:rPr lang="ja-JP" altLang="en-US" dirty="0"/>
              <a:t>ネットワーク</a:t>
            </a:r>
            <a:r>
              <a:rPr lang="en-US" altLang="ja-JP" dirty="0"/>
              <a:t/>
            </a:r>
            <a:br>
              <a:rPr lang="en-US" altLang="ja-JP" dirty="0"/>
            </a:br>
            <a:endParaRPr lang="en-US" altLang="ja-JP" sz="500" dirty="0"/>
          </a:p>
          <a:p>
            <a:pPr marL="1549400" lvl="2" indent="-457200">
              <a:spcBef>
                <a:spcPts val="0"/>
              </a:spcBef>
              <a:buSzPts val="2800"/>
              <a:buFont typeface="Arial" panose="020B0604020202020204" pitchFamily="34" charset="0"/>
              <a:buChar char="•"/>
            </a:pPr>
            <a:r>
              <a:rPr lang="ja-JP" altLang="en-US" dirty="0"/>
              <a:t>暗号化して送る</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テキスト プレースホルダー 2"/>
          <p:cNvSpPr>
            <a:spLocks noGrp="1"/>
          </p:cNvSpPr>
          <p:nvPr>
            <p:ph type="body" idx="1"/>
          </p:nvPr>
        </p:nvSpPr>
        <p:spPr>
          <a:xfrm>
            <a:off x="304800" y="1390195"/>
            <a:ext cx="11049000" cy="5184775"/>
          </a:xfrm>
        </p:spPr>
        <p:txBody>
          <a:bodyPr/>
          <a:lstStyle/>
          <a:p>
            <a:pPr marL="114300" indent="0">
              <a:buNone/>
            </a:pPr>
            <a:r>
              <a:rPr kumimoji="1" lang="en-US" altLang="ja-JP" sz="2000" dirty="0"/>
              <a:t>[1]</a:t>
            </a:r>
            <a:r>
              <a:rPr kumimoji="1" lang="ja-JP" altLang="en-US" sz="2000" dirty="0"/>
              <a:t>　</a:t>
            </a:r>
            <a:r>
              <a:rPr kumimoji="1" lang="ja-JP" altLang="en-US" sz="2000" b="1" dirty="0"/>
              <a:t>セキュリティコンテストのための</a:t>
            </a:r>
            <a:r>
              <a:rPr kumimoji="1" lang="en-US" altLang="ja-JP" sz="2000" b="1" dirty="0"/>
              <a:t>CTF</a:t>
            </a:r>
            <a:r>
              <a:rPr kumimoji="1" lang="ja-JP" altLang="en-US" sz="2000" b="1" dirty="0"/>
              <a:t>問題集</a:t>
            </a:r>
            <a:r>
              <a:rPr kumimoji="1" lang="en-US" altLang="ja-JP" sz="2000" dirty="0"/>
              <a:t/>
            </a:r>
            <a:br>
              <a:rPr kumimoji="1" lang="en-US" altLang="ja-JP" sz="2000" dirty="0"/>
            </a:br>
            <a:r>
              <a:rPr kumimoji="1" lang="ja-JP" altLang="en-US" sz="2000" dirty="0"/>
              <a:t>　　清水 祐太郎</a:t>
            </a:r>
            <a:r>
              <a:rPr kumimoji="1" lang="en-US" altLang="ja-JP" sz="2000" dirty="0"/>
              <a:t>, </a:t>
            </a:r>
            <a:r>
              <a:rPr kumimoji="1" lang="ja-JP" altLang="en-US" sz="2000" dirty="0"/>
              <a:t>竹迫 良範</a:t>
            </a:r>
            <a:r>
              <a:rPr kumimoji="1" lang="en-US" altLang="ja-JP" sz="2000" dirty="0"/>
              <a:t>, </a:t>
            </a:r>
            <a:r>
              <a:rPr kumimoji="1" lang="ja-JP" altLang="en-US" sz="2000" dirty="0"/>
              <a:t>新穂 隼人</a:t>
            </a:r>
            <a:r>
              <a:rPr kumimoji="1" lang="en-US" altLang="ja-JP" sz="2000" dirty="0"/>
              <a:t>, </a:t>
            </a:r>
            <a:r>
              <a:rPr kumimoji="1" lang="ja-JP" altLang="en-US" sz="2000" dirty="0"/>
              <a:t>長谷川 千広</a:t>
            </a:r>
            <a:r>
              <a:rPr kumimoji="1" lang="en-US" altLang="ja-JP" sz="2000" dirty="0"/>
              <a:t>, </a:t>
            </a:r>
            <a:r>
              <a:rPr kumimoji="1" lang="ja-JP" altLang="en-US" sz="2000" dirty="0"/>
              <a:t>廣田 一貴</a:t>
            </a:r>
            <a:r>
              <a:rPr kumimoji="1" lang="en-US" altLang="ja-JP" sz="2000" dirty="0"/>
              <a:t>, </a:t>
            </a:r>
            <a:r>
              <a:rPr kumimoji="1" lang="ja-JP" altLang="en-US" sz="2000" dirty="0"/>
              <a:t>保要 隆明</a:t>
            </a:r>
            <a:r>
              <a:rPr kumimoji="1" lang="en-US" altLang="ja-JP" sz="2000" dirty="0"/>
              <a:t>, </a:t>
            </a:r>
            <a:r>
              <a:rPr kumimoji="1" lang="ja-JP" altLang="en-US" sz="2000" dirty="0"/>
              <a:t>美濃 圭佑</a:t>
            </a:r>
            <a:r>
              <a:rPr kumimoji="1" lang="en-US" altLang="ja-JP" sz="2000" dirty="0"/>
              <a:t>, </a:t>
            </a:r>
            <a:r>
              <a:rPr kumimoji="1" lang="ja-JP" altLang="en-US" sz="2000" dirty="0"/>
              <a:t>三村 聡志</a:t>
            </a:r>
            <a:r>
              <a:rPr kumimoji="1" lang="en-US" altLang="ja-JP" sz="2000" dirty="0"/>
              <a:t>, </a:t>
            </a:r>
            <a:br>
              <a:rPr kumimoji="1" lang="en-US" altLang="ja-JP" sz="2000" dirty="0"/>
            </a:br>
            <a:r>
              <a:rPr kumimoji="1" lang="ja-JP" altLang="en-US" sz="2000" dirty="0"/>
              <a:t>　　森田 浩平</a:t>
            </a:r>
            <a:r>
              <a:rPr kumimoji="1" lang="en-US" altLang="ja-JP" sz="2000" dirty="0"/>
              <a:t>, </a:t>
            </a:r>
            <a:r>
              <a:rPr kumimoji="1" lang="ja-JP" altLang="en-US" sz="2000" dirty="0"/>
              <a:t>八木橋 優</a:t>
            </a:r>
            <a:r>
              <a:rPr kumimoji="1" lang="en-US" altLang="ja-JP" sz="2000" dirty="0"/>
              <a:t>, </a:t>
            </a:r>
            <a:r>
              <a:rPr kumimoji="1" lang="ja-JP" altLang="en-US" sz="2000" dirty="0"/>
              <a:t>渡部 裕</a:t>
            </a:r>
            <a:r>
              <a:rPr kumimoji="1" lang="en-US" altLang="ja-JP" sz="2000" dirty="0"/>
              <a:t>, SECCON</a:t>
            </a:r>
            <a:r>
              <a:rPr kumimoji="1" lang="ja-JP" altLang="en-US" sz="2000" dirty="0"/>
              <a:t>実行委員会 </a:t>
            </a:r>
            <a:r>
              <a:rPr kumimoji="1" lang="en-US" altLang="ja-JP" sz="2000" dirty="0"/>
              <a:t>(</a:t>
            </a:r>
            <a:r>
              <a:rPr kumimoji="1" lang="ja-JP" altLang="en-US" sz="2000" dirty="0"/>
              <a:t>監修</a:t>
            </a:r>
            <a:r>
              <a:rPr kumimoji="1" lang="en-US" altLang="ja-JP" sz="2000" dirty="0"/>
              <a:t>) </a:t>
            </a:r>
            <a:br>
              <a:rPr kumimoji="1" lang="en-US" altLang="ja-JP" sz="2000" dirty="0"/>
            </a:br>
            <a:r>
              <a:rPr kumimoji="1" lang="ja-JP" altLang="en-US" sz="2000" dirty="0"/>
              <a:t>　　マイナビ出版 </a:t>
            </a:r>
            <a:r>
              <a:rPr kumimoji="1" lang="en-US" altLang="ja-JP" sz="2000" dirty="0"/>
              <a:t>(2017/7/28) </a:t>
            </a:r>
            <a:endParaRPr kumimoji="1" lang="en-US" altLang="ja-JP" dirty="0"/>
          </a:p>
          <a:p>
            <a:pPr marL="114300" indent="0">
              <a:buNone/>
            </a:pPr>
            <a:r>
              <a:rPr kumimoji="1" lang="en-US" altLang="ja-JP" sz="2000" dirty="0"/>
              <a:t>[2]</a:t>
            </a:r>
            <a:r>
              <a:rPr kumimoji="1" lang="ja-JP" altLang="en-US" sz="2000" dirty="0"/>
              <a:t>　</a:t>
            </a:r>
            <a:r>
              <a:rPr kumimoji="1" lang="ja-JP" altLang="en-US" sz="2000" b="1" dirty="0"/>
              <a:t>セキュリティコンテストチャレンジブック </a:t>
            </a:r>
            <a:r>
              <a:rPr kumimoji="1" lang="en-US" altLang="ja-JP" sz="2000" b="1" dirty="0"/>
              <a:t>-CTF</a:t>
            </a:r>
            <a:r>
              <a:rPr kumimoji="1" lang="ja-JP" altLang="en-US" sz="2000" b="1" dirty="0"/>
              <a:t>で学ぼう</a:t>
            </a:r>
            <a:r>
              <a:rPr kumimoji="1" lang="en-US" altLang="ja-JP" sz="2000" b="1" dirty="0"/>
              <a:t>! </a:t>
            </a:r>
            <a:r>
              <a:rPr kumimoji="1" lang="ja-JP" altLang="en-US" sz="2000" b="1" dirty="0"/>
              <a:t>情報を守るための戦い方</a:t>
            </a:r>
            <a:r>
              <a:rPr kumimoji="1" lang="en-US" altLang="ja-JP" sz="2000" dirty="0"/>
              <a:t/>
            </a:r>
            <a:br>
              <a:rPr kumimoji="1" lang="en-US" altLang="ja-JP" sz="2000" dirty="0"/>
            </a:br>
            <a:r>
              <a:rPr kumimoji="1" lang="ja-JP" altLang="en-US" sz="2000" dirty="0"/>
              <a:t>　　碓井 利宣</a:t>
            </a:r>
            <a:r>
              <a:rPr kumimoji="1" lang="en-US" altLang="ja-JP" sz="2000" dirty="0"/>
              <a:t>, </a:t>
            </a:r>
            <a:r>
              <a:rPr kumimoji="1" lang="ja-JP" altLang="en-US" sz="2000" dirty="0"/>
              <a:t>竹迫 良範</a:t>
            </a:r>
            <a:r>
              <a:rPr kumimoji="1" lang="en-US" altLang="ja-JP" sz="2000" dirty="0"/>
              <a:t>, </a:t>
            </a:r>
            <a:r>
              <a:rPr kumimoji="1" lang="ja-JP" altLang="en-US" sz="2000" dirty="0"/>
              <a:t>廣田 一貴</a:t>
            </a:r>
            <a:r>
              <a:rPr kumimoji="1" lang="en-US" altLang="ja-JP" sz="2000" dirty="0"/>
              <a:t>, </a:t>
            </a:r>
            <a:r>
              <a:rPr kumimoji="1" lang="ja-JP" altLang="en-US" sz="2000" dirty="0"/>
              <a:t>保要 隆明</a:t>
            </a:r>
            <a:r>
              <a:rPr kumimoji="1" lang="en-US" altLang="ja-JP" sz="2000" dirty="0"/>
              <a:t>, </a:t>
            </a:r>
            <a:r>
              <a:rPr kumimoji="1" lang="ja-JP" altLang="en-US" sz="2000" dirty="0"/>
              <a:t>前田 優人</a:t>
            </a:r>
            <a:r>
              <a:rPr kumimoji="1" lang="en-US" altLang="ja-JP" sz="2000" dirty="0"/>
              <a:t>, </a:t>
            </a:r>
            <a:r>
              <a:rPr kumimoji="1" lang="ja-JP" altLang="en-US" sz="2000" dirty="0"/>
              <a:t>美濃 圭佑</a:t>
            </a:r>
            <a:r>
              <a:rPr kumimoji="1" lang="en-US" altLang="ja-JP" sz="2000" dirty="0"/>
              <a:t>, </a:t>
            </a:r>
            <a:r>
              <a:rPr kumimoji="1" lang="ja-JP" altLang="en-US" sz="2000" dirty="0"/>
              <a:t>三村 聡志</a:t>
            </a:r>
            <a:r>
              <a:rPr kumimoji="1" lang="en-US" altLang="ja-JP" sz="2000" dirty="0"/>
              <a:t>, </a:t>
            </a:r>
            <a:r>
              <a:rPr kumimoji="1" lang="ja-JP" altLang="en-US" sz="2000" dirty="0"/>
              <a:t>八木橋 優</a:t>
            </a:r>
            <a:r>
              <a:rPr kumimoji="1" lang="en-US" altLang="ja-JP" sz="2000" dirty="0"/>
              <a:t>,</a:t>
            </a:r>
            <a:br>
              <a:rPr kumimoji="1" lang="en-US" altLang="ja-JP" sz="2000" dirty="0"/>
            </a:br>
            <a:r>
              <a:rPr kumimoji="1" lang="ja-JP" altLang="en-US" sz="2000" dirty="0"/>
              <a:t>　　</a:t>
            </a:r>
            <a:r>
              <a:rPr kumimoji="1" lang="en-US" altLang="ja-JP" sz="2000" dirty="0"/>
              <a:t>SECCON</a:t>
            </a:r>
            <a:r>
              <a:rPr kumimoji="1" lang="ja-JP" altLang="en-US" sz="2000" dirty="0"/>
              <a:t>実行委員会 </a:t>
            </a:r>
            <a:r>
              <a:rPr kumimoji="1" lang="en-US" altLang="ja-JP" sz="2000" dirty="0"/>
              <a:t>(</a:t>
            </a:r>
            <a:r>
              <a:rPr kumimoji="1" lang="ja-JP" altLang="en-US" sz="2000" dirty="0"/>
              <a:t>監修</a:t>
            </a:r>
            <a:r>
              <a:rPr kumimoji="1" lang="en-US" altLang="ja-JP" sz="2000" dirty="0"/>
              <a:t>) </a:t>
            </a:r>
            <a:br>
              <a:rPr kumimoji="1" lang="en-US" altLang="ja-JP" sz="2000" dirty="0"/>
            </a:br>
            <a:r>
              <a:rPr kumimoji="1" lang="ja-JP" altLang="en-US" sz="2000" dirty="0"/>
              <a:t>　　マイナビ出版 </a:t>
            </a:r>
            <a:r>
              <a:rPr kumimoji="1" lang="en-US" altLang="ja-JP" sz="2000" dirty="0"/>
              <a:t>(2015/9/30)</a:t>
            </a:r>
            <a:endParaRPr kumimoji="1" lang="en-US" altLang="ja-JP" dirty="0"/>
          </a:p>
          <a:p>
            <a:pPr marL="114300" indent="0">
              <a:buNone/>
            </a:pPr>
            <a:r>
              <a:rPr kumimoji="1" lang="en-US" altLang="ja-JP" sz="2000" dirty="0"/>
              <a:t>[3]</a:t>
            </a:r>
            <a:r>
              <a:rPr kumimoji="1" lang="ja-JP" altLang="en-US" sz="2000" dirty="0"/>
              <a:t>　</a:t>
            </a:r>
            <a:r>
              <a:rPr kumimoji="1" lang="en-US" altLang="ja-JP" sz="2000" b="1" dirty="0"/>
              <a:t>The Art of Unpacking</a:t>
            </a:r>
            <a:br>
              <a:rPr kumimoji="1" lang="en-US" altLang="ja-JP" sz="2000" b="1" dirty="0"/>
            </a:br>
            <a:r>
              <a:rPr kumimoji="1" lang="ja-JP" altLang="en-US" sz="2000" dirty="0"/>
              <a:t>　　</a:t>
            </a:r>
            <a:r>
              <a:rPr kumimoji="1" lang="en-US" altLang="ja-JP" sz="2000" dirty="0" err="1"/>
              <a:t>Yason</a:t>
            </a:r>
            <a:r>
              <a:rPr kumimoji="1" lang="en-US" altLang="ja-JP" sz="2000" dirty="0"/>
              <a:t>, Mark Vincent</a:t>
            </a:r>
            <a:br>
              <a:rPr kumimoji="1" lang="en-US" altLang="ja-JP" sz="2000" dirty="0"/>
            </a:br>
            <a:r>
              <a:rPr kumimoji="1" lang="ja-JP" altLang="en-US" sz="2000" dirty="0"/>
              <a:t>　　</a:t>
            </a:r>
            <a:r>
              <a:rPr kumimoji="1" lang="en-US" altLang="ja-JP" sz="2000" dirty="0"/>
              <a:t>Black Hat 2007</a:t>
            </a:r>
            <a:endParaRPr kumimoji="1" lang="en-US" altLang="ja-JP" sz="800" dirty="0"/>
          </a:p>
          <a:p>
            <a:pPr marL="114300" indent="0">
              <a:buNone/>
            </a:pPr>
            <a:r>
              <a:rPr kumimoji="1" lang="en-US" altLang="ja-JP" sz="2000" dirty="0"/>
              <a:t>[4]</a:t>
            </a:r>
            <a:r>
              <a:rPr kumimoji="1" lang="ja-JP" altLang="en-US" sz="2000" dirty="0"/>
              <a:t>　情報処理推進機構</a:t>
            </a:r>
            <a:r>
              <a:rPr kumimoji="1" lang="en-US" altLang="ja-JP" sz="2000" dirty="0"/>
              <a:t/>
            </a:r>
            <a:br>
              <a:rPr kumimoji="1" lang="en-US" altLang="ja-JP" sz="2000" dirty="0"/>
            </a:br>
            <a:r>
              <a:rPr kumimoji="1" lang="ja-JP" altLang="en-US" sz="2000" dirty="0"/>
              <a:t>　　</a:t>
            </a:r>
            <a:r>
              <a:rPr kumimoji="1" lang="en-US" altLang="ja-JP" sz="2000" dirty="0">
                <a:hlinkClick r:id="rId2"/>
              </a:rPr>
              <a:t>https://www.ipa.go.jp/</a:t>
            </a:r>
            <a:endParaRPr kumimoji="1" lang="en-US" altLang="ja-JP" sz="2000" dirty="0"/>
          </a:p>
          <a:p>
            <a:pPr marL="114300" indent="0">
              <a:buNone/>
            </a:pPr>
            <a:r>
              <a:rPr kumimoji="1" lang="en-US" altLang="ja-JP" sz="2000" dirty="0"/>
              <a:t>[5]</a:t>
            </a:r>
            <a:r>
              <a:rPr kumimoji="1" lang="ja-JP" altLang="en-US" sz="2000" dirty="0"/>
              <a:t>　</a:t>
            </a:r>
            <a:r>
              <a:rPr lang="en-US" altLang="ja-JP" sz="2000" dirty="0"/>
              <a:t>CAPEC </a:t>
            </a:r>
            <a:r>
              <a:rPr lang="ja-JP" altLang="en-US" sz="2000" dirty="0"/>
              <a:t>セキュリティ攻撃パターン分類</a:t>
            </a:r>
            <a:r>
              <a:rPr kumimoji="1" lang="en-US" altLang="ja-JP" sz="2000" dirty="0"/>
              <a:t/>
            </a:r>
            <a:br>
              <a:rPr kumimoji="1" lang="en-US" altLang="ja-JP" sz="2000" dirty="0"/>
            </a:br>
            <a:r>
              <a:rPr kumimoji="1" lang="ja-JP" altLang="en-US" sz="2000" dirty="0"/>
              <a:t>　　</a:t>
            </a:r>
            <a:r>
              <a:rPr lang="en-US" altLang="ja-JP" sz="2000" dirty="0">
                <a:hlinkClick r:id="rId3"/>
              </a:rPr>
              <a:t>https://capec.mitre.org/index.html</a:t>
            </a:r>
            <a:r>
              <a:rPr lang="en-US" altLang="ja-JP" sz="2000" dirty="0"/>
              <a:t> </a:t>
            </a:r>
            <a:r>
              <a:rPr kumimoji="1" lang="en-US" altLang="ja-JP" sz="2000" dirty="0"/>
              <a:t/>
            </a:r>
            <a:br>
              <a:rPr kumimoji="1" lang="en-US" altLang="ja-JP" sz="2000" dirty="0"/>
            </a:br>
            <a:endParaRPr kumimoji="1" lang="en-US" altLang="ja-JP" sz="2000" dirty="0"/>
          </a:p>
          <a:p>
            <a:pPr marL="114300" indent="0">
              <a:buNone/>
            </a:pPr>
            <a:endParaRPr kumimoji="1" lang="en-US" altLang="ja-JP" sz="2000" dirty="0"/>
          </a:p>
          <a:p>
            <a:pPr marL="114300" indent="0">
              <a:buNone/>
            </a:pPr>
            <a:endParaRPr kumimoji="1" lang="ja-JP" altLang="en-US" sz="2000" dirty="0"/>
          </a:p>
        </p:txBody>
      </p:sp>
    </p:spTree>
    <p:extLst>
      <p:ext uri="{BB962C8B-B14F-4D97-AF65-F5344CB8AC3E}">
        <p14:creationId xmlns:p14="http://schemas.microsoft.com/office/powerpoint/2010/main" val="167492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情報セキュリティ対策</a:t>
            </a:r>
          </a:p>
        </p:txBody>
      </p:sp>
      <p:sp>
        <p:nvSpPr>
          <p:cNvPr id="3" name="テキスト プレースホルダー 2"/>
          <p:cNvSpPr>
            <a:spLocks noGrp="1"/>
          </p:cNvSpPr>
          <p:nvPr>
            <p:ph type="body" idx="1"/>
          </p:nvPr>
        </p:nvSpPr>
        <p:spPr/>
        <p:txBody>
          <a:bodyPr/>
          <a:lstStyle/>
          <a:p>
            <a:pPr>
              <a:buFont typeface="Wingdings" panose="05000000000000000000" pitchFamily="2" charset="2"/>
              <a:buChar char="n"/>
            </a:pPr>
            <a:r>
              <a:rPr kumimoji="1" lang="ja-JP" altLang="en-US" dirty="0"/>
              <a:t>利用者の立場</a:t>
            </a:r>
            <a:endParaRPr kumimoji="1" lang="en-US" altLang="ja-JP" dirty="0"/>
          </a:p>
          <a:p>
            <a:pPr lvl="1">
              <a:buFont typeface="Wingdings" panose="05000000000000000000" pitchFamily="2" charset="2"/>
              <a:buChar char="ü"/>
            </a:pPr>
            <a:r>
              <a:rPr lang="ja-JP" altLang="en-US" b="1" dirty="0"/>
              <a:t>ソフトウェアの更新</a:t>
            </a:r>
          </a:p>
          <a:p>
            <a:pPr lvl="1">
              <a:buFont typeface="Wingdings" panose="05000000000000000000" pitchFamily="2" charset="2"/>
              <a:buChar char="ü"/>
            </a:pPr>
            <a:r>
              <a:rPr lang="ja-JP" altLang="en-US" b="1" dirty="0"/>
              <a:t>ウイルス対策ソフト（ウイルス対策サービス）の導入</a:t>
            </a:r>
          </a:p>
          <a:p>
            <a:pPr lvl="1">
              <a:buFont typeface="Wingdings" panose="05000000000000000000" pitchFamily="2" charset="2"/>
              <a:buChar char="ü"/>
            </a:pPr>
            <a:r>
              <a:rPr lang="en-US" altLang="ja-JP" b="1" dirty="0"/>
              <a:t>ID</a:t>
            </a:r>
            <a:r>
              <a:rPr lang="ja-JP" altLang="en-US" b="1" dirty="0"/>
              <a:t>とパスワードの適切な管理</a:t>
            </a:r>
            <a:r>
              <a:rPr lang="en-US" altLang="ja-JP" b="1" dirty="0"/>
              <a:t/>
            </a:r>
            <a:br>
              <a:rPr lang="en-US" altLang="ja-JP" b="1" dirty="0"/>
            </a:br>
            <a:endParaRPr lang="en-US" altLang="ja-JP" sz="1600" b="1" dirty="0"/>
          </a:p>
          <a:p>
            <a:pPr marL="571500" lvl="1" indent="0">
              <a:buNone/>
            </a:pPr>
            <a:r>
              <a:rPr lang="ja-JP" altLang="en-US" sz="1600" b="1" dirty="0"/>
              <a:t>　　</a:t>
            </a:r>
            <a:r>
              <a:rPr lang="en-US" altLang="ja-JP" sz="1600" b="1" dirty="0">
                <a:hlinkClick r:id="rId2"/>
              </a:rPr>
              <a:t>http://www.soumu.go.jp/main_sosiki/joho_tsusin/security/intro/beginner/index.html</a:t>
            </a:r>
            <a:endParaRPr lang="ja-JP" altLang="en-US" sz="1600" b="1" dirty="0"/>
          </a:p>
          <a:p>
            <a:pPr marL="114300" indent="0">
              <a:buNone/>
            </a:pPr>
            <a:endParaRPr kumimoji="1" lang="en-US" altLang="ja-JP" dirty="0"/>
          </a:p>
          <a:p>
            <a:pPr>
              <a:buFont typeface="Wingdings" panose="05000000000000000000" pitchFamily="2" charset="2"/>
              <a:buChar char="n"/>
            </a:pPr>
            <a:r>
              <a:rPr kumimoji="1" lang="ja-JP" altLang="en-US" dirty="0"/>
              <a:t>開発者の立場</a:t>
            </a:r>
            <a:endParaRPr kumimoji="1" lang="en-US" altLang="ja-JP" dirty="0"/>
          </a:p>
          <a:p>
            <a:pPr lvl="1">
              <a:buFont typeface="Wingdings" panose="05000000000000000000" pitchFamily="2" charset="2"/>
              <a:buChar char="ü"/>
            </a:pPr>
            <a:r>
              <a:rPr kumimoji="1" lang="ja-JP" altLang="en-US" dirty="0"/>
              <a:t>上記に加えて、心がけるべきことがある</a:t>
            </a:r>
          </a:p>
        </p:txBody>
      </p:sp>
    </p:spTree>
    <p:extLst>
      <p:ext uri="{BB962C8B-B14F-4D97-AF65-F5344CB8AC3E}">
        <p14:creationId xmlns:p14="http://schemas.microsoft.com/office/powerpoint/2010/main" val="405215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p:nvPr/>
        </p:nvSpPr>
        <p:spPr>
          <a:xfrm>
            <a:off x="665481" y="1893388"/>
            <a:ext cx="2158092" cy="381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1800" dirty="0"/>
              <a:t>情報</a:t>
            </a:r>
            <a:r>
              <a:rPr lang="ja-JP" sz="1800" b="0" i="0" u="none" strike="noStrike" cap="none" dirty="0">
                <a:solidFill>
                  <a:srgbClr val="000000"/>
                </a:solidFill>
                <a:latin typeface="Arial"/>
                <a:ea typeface="Arial"/>
                <a:cs typeface="Arial"/>
                <a:sym typeface="Arial"/>
              </a:rPr>
              <a:t>セキュリティ</a:t>
            </a:r>
            <a:endParaRPr sz="1800" b="0" i="0" u="none" strike="noStrike" cap="none" dirty="0">
              <a:solidFill>
                <a:srgbClr val="000000"/>
              </a:solidFill>
              <a:latin typeface="Arial"/>
              <a:ea typeface="Arial"/>
              <a:cs typeface="Arial"/>
              <a:sym typeface="Arial"/>
            </a:endParaRPr>
          </a:p>
        </p:txBody>
      </p:sp>
      <p:sp>
        <p:nvSpPr>
          <p:cNvPr id="97" name="Google Shape;97;p15"/>
          <p:cNvSpPr/>
          <p:nvPr/>
        </p:nvSpPr>
        <p:spPr>
          <a:xfrm>
            <a:off x="3588295" y="1893388"/>
            <a:ext cx="2296884" cy="381000"/>
          </a:xfrm>
          <a:prstGeom prst="rect">
            <a:avLst/>
          </a:prstGeom>
          <a:solidFill>
            <a:schemeClr val="accent2">
              <a:lumMod val="20000"/>
              <a:lumOff val="8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0" i="0" u="none" strike="noStrike" cap="none">
                <a:solidFill>
                  <a:srgbClr val="000000"/>
                </a:solidFill>
                <a:latin typeface="Arial"/>
                <a:ea typeface="Arial"/>
                <a:cs typeface="Arial"/>
                <a:sym typeface="Arial"/>
              </a:rPr>
              <a:t>ソフトウェア</a:t>
            </a:r>
            <a:endParaRPr sz="1800" b="0" i="0" u="none" strike="noStrike" cap="none">
              <a:solidFill>
                <a:srgbClr val="000000"/>
              </a:solidFill>
              <a:latin typeface="Arial"/>
              <a:ea typeface="Arial"/>
              <a:cs typeface="Arial"/>
              <a:sym typeface="Arial"/>
            </a:endParaRPr>
          </a:p>
        </p:txBody>
      </p:sp>
      <p:sp>
        <p:nvSpPr>
          <p:cNvPr id="98" name="Google Shape;98;p15"/>
          <p:cNvSpPr/>
          <p:nvPr/>
        </p:nvSpPr>
        <p:spPr>
          <a:xfrm>
            <a:off x="3588295" y="2407738"/>
            <a:ext cx="2296884" cy="381000"/>
          </a:xfrm>
          <a:prstGeom prst="rect">
            <a:avLst/>
          </a:prstGeom>
          <a:solidFill>
            <a:schemeClr val="accent2">
              <a:lumMod val="20000"/>
              <a:lumOff val="8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0" i="0" u="none" strike="noStrike" cap="none">
                <a:solidFill>
                  <a:srgbClr val="000000"/>
                </a:solidFill>
                <a:latin typeface="Arial"/>
                <a:ea typeface="Arial"/>
                <a:cs typeface="Arial"/>
                <a:sym typeface="Arial"/>
              </a:rPr>
              <a:t>ハードウェア</a:t>
            </a:r>
            <a:endParaRPr sz="1800" b="0" i="0" u="none" strike="noStrike" cap="none">
              <a:solidFill>
                <a:srgbClr val="000000"/>
              </a:solidFill>
              <a:latin typeface="Arial"/>
              <a:ea typeface="Arial"/>
              <a:cs typeface="Arial"/>
              <a:sym typeface="Arial"/>
            </a:endParaRPr>
          </a:p>
        </p:txBody>
      </p:sp>
      <p:sp>
        <p:nvSpPr>
          <p:cNvPr id="99" name="Google Shape;99;p15"/>
          <p:cNvSpPr/>
          <p:nvPr/>
        </p:nvSpPr>
        <p:spPr>
          <a:xfrm>
            <a:off x="3588294" y="3459018"/>
            <a:ext cx="2296885" cy="381000"/>
          </a:xfrm>
          <a:prstGeom prst="rect">
            <a:avLst/>
          </a:prstGeom>
          <a:solidFill>
            <a:schemeClr val="accent2">
              <a:lumMod val="20000"/>
              <a:lumOff val="8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0" i="0" u="none" strike="noStrike" cap="none">
                <a:solidFill>
                  <a:srgbClr val="000000"/>
                </a:solidFill>
                <a:latin typeface="Arial"/>
                <a:ea typeface="Arial"/>
                <a:cs typeface="Arial"/>
                <a:sym typeface="Arial"/>
              </a:rPr>
              <a:t>コミュニケーション</a:t>
            </a:r>
            <a:endParaRPr sz="1800" b="0" i="0" u="none" strike="noStrike" cap="none">
              <a:solidFill>
                <a:srgbClr val="000000"/>
              </a:solidFill>
              <a:latin typeface="Arial"/>
              <a:ea typeface="Arial"/>
              <a:cs typeface="Arial"/>
              <a:sym typeface="Arial"/>
            </a:endParaRPr>
          </a:p>
        </p:txBody>
      </p:sp>
      <p:sp>
        <p:nvSpPr>
          <p:cNvPr id="100" name="Google Shape;100;p15"/>
          <p:cNvSpPr/>
          <p:nvPr/>
        </p:nvSpPr>
        <p:spPr>
          <a:xfrm>
            <a:off x="3588295" y="2924921"/>
            <a:ext cx="2296884" cy="381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0" i="0" u="none" strike="noStrike" cap="none">
                <a:solidFill>
                  <a:srgbClr val="000000"/>
                </a:solidFill>
                <a:latin typeface="Arial"/>
                <a:ea typeface="Arial"/>
                <a:cs typeface="Arial"/>
                <a:sym typeface="Arial"/>
              </a:rPr>
              <a:t>サプライチェーン</a:t>
            </a:r>
            <a:endParaRPr sz="1800" b="0" i="0" u="none" strike="noStrike" cap="none">
              <a:solidFill>
                <a:srgbClr val="000000"/>
              </a:solidFill>
              <a:latin typeface="Arial"/>
              <a:ea typeface="Arial"/>
              <a:cs typeface="Arial"/>
              <a:sym typeface="Arial"/>
            </a:endParaRPr>
          </a:p>
        </p:txBody>
      </p:sp>
      <p:sp>
        <p:nvSpPr>
          <p:cNvPr id="101" name="Google Shape;101;p15"/>
          <p:cNvSpPr/>
          <p:nvPr/>
        </p:nvSpPr>
        <p:spPr>
          <a:xfrm>
            <a:off x="3588295" y="3986706"/>
            <a:ext cx="2296884" cy="381000"/>
          </a:xfrm>
          <a:prstGeom prst="rect">
            <a:avLst/>
          </a:prstGeom>
          <a:solidFill>
            <a:schemeClr val="accent2">
              <a:lumMod val="20000"/>
              <a:lumOff val="8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0" i="0" u="none" strike="noStrike" cap="none">
                <a:solidFill>
                  <a:srgbClr val="000000"/>
                </a:solidFill>
                <a:latin typeface="Arial"/>
                <a:ea typeface="Arial"/>
                <a:cs typeface="Arial"/>
                <a:sym typeface="Arial"/>
              </a:rPr>
              <a:t>社会工学</a:t>
            </a:r>
            <a:endParaRPr sz="1800" b="0" i="0" u="none" strike="noStrike" cap="none">
              <a:solidFill>
                <a:srgbClr val="000000"/>
              </a:solidFill>
              <a:latin typeface="Arial"/>
              <a:ea typeface="Arial"/>
              <a:cs typeface="Arial"/>
              <a:sym typeface="Arial"/>
            </a:endParaRPr>
          </a:p>
        </p:txBody>
      </p:sp>
      <p:sp>
        <p:nvSpPr>
          <p:cNvPr id="102" name="Google Shape;102;p15"/>
          <p:cNvSpPr/>
          <p:nvPr/>
        </p:nvSpPr>
        <p:spPr>
          <a:xfrm>
            <a:off x="3588295" y="4522281"/>
            <a:ext cx="2296884" cy="381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0" i="0" u="none" strike="noStrike" cap="none" dirty="0">
                <a:solidFill>
                  <a:srgbClr val="000000"/>
                </a:solidFill>
                <a:latin typeface="Arial"/>
                <a:ea typeface="Arial"/>
                <a:cs typeface="Arial"/>
                <a:sym typeface="Arial"/>
              </a:rPr>
              <a:t>物理的セキュリティ</a:t>
            </a:r>
            <a:endParaRPr sz="1800" b="0" i="0" u="none" strike="noStrike" cap="none" dirty="0">
              <a:solidFill>
                <a:srgbClr val="000000"/>
              </a:solidFill>
              <a:latin typeface="Arial"/>
              <a:ea typeface="Arial"/>
              <a:cs typeface="Arial"/>
              <a:sym typeface="Arial"/>
            </a:endParaRPr>
          </a:p>
        </p:txBody>
      </p:sp>
      <p:sp>
        <p:nvSpPr>
          <p:cNvPr id="103" name="Google Shape;103;p15"/>
          <p:cNvSpPr/>
          <p:nvPr/>
        </p:nvSpPr>
        <p:spPr>
          <a:xfrm>
            <a:off x="6364152" y="2931432"/>
            <a:ext cx="2296884" cy="381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0" i="0" u="none" strike="noStrike" cap="none">
                <a:solidFill>
                  <a:srgbClr val="000000"/>
                </a:solidFill>
                <a:latin typeface="Arial"/>
                <a:ea typeface="Arial"/>
                <a:cs typeface="Arial"/>
                <a:sym typeface="Arial"/>
              </a:rPr>
              <a:t>Webアプリ</a:t>
            </a:r>
            <a:endParaRPr sz="1800" b="0" i="0" u="none" strike="noStrike" cap="none">
              <a:solidFill>
                <a:srgbClr val="000000"/>
              </a:solidFill>
              <a:latin typeface="Arial"/>
              <a:ea typeface="Arial"/>
              <a:cs typeface="Arial"/>
              <a:sym typeface="Arial"/>
            </a:endParaRPr>
          </a:p>
        </p:txBody>
      </p:sp>
      <p:sp>
        <p:nvSpPr>
          <p:cNvPr id="104" name="Google Shape;104;p15"/>
          <p:cNvSpPr/>
          <p:nvPr/>
        </p:nvSpPr>
        <p:spPr>
          <a:xfrm>
            <a:off x="6364152" y="3847198"/>
            <a:ext cx="2296884" cy="381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0" i="0" u="none" strike="noStrike" cap="none">
                <a:solidFill>
                  <a:srgbClr val="000000"/>
                </a:solidFill>
                <a:latin typeface="Arial"/>
                <a:ea typeface="Arial"/>
                <a:cs typeface="Arial"/>
                <a:sym typeface="Arial"/>
              </a:rPr>
              <a:t>ネットワーク</a:t>
            </a:r>
            <a:endParaRPr sz="1800" b="0" i="0" u="none" strike="noStrike" cap="none">
              <a:solidFill>
                <a:srgbClr val="000000"/>
              </a:solidFill>
              <a:latin typeface="Arial"/>
              <a:ea typeface="Arial"/>
              <a:cs typeface="Arial"/>
              <a:sym typeface="Arial"/>
            </a:endParaRPr>
          </a:p>
        </p:txBody>
      </p:sp>
      <p:sp>
        <p:nvSpPr>
          <p:cNvPr id="105" name="Google Shape;105;p15"/>
          <p:cNvSpPr/>
          <p:nvPr/>
        </p:nvSpPr>
        <p:spPr>
          <a:xfrm>
            <a:off x="6364152" y="1822266"/>
            <a:ext cx="2296884" cy="51435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b="0" i="0" u="none" strike="noStrike" cap="none" dirty="0">
                <a:solidFill>
                  <a:srgbClr val="000000"/>
                </a:solidFill>
                <a:latin typeface="Arial"/>
                <a:ea typeface="Arial"/>
                <a:cs typeface="Arial"/>
                <a:sym typeface="Arial"/>
              </a:rPr>
              <a:t>アプリケーション</a:t>
            </a:r>
            <a:endParaRPr sz="1800" b="0" i="0" u="none" strike="noStrike" cap="none" dirty="0">
              <a:solidFill>
                <a:srgbClr val="000000"/>
              </a:solidFill>
              <a:latin typeface="Arial"/>
              <a:ea typeface="Arial"/>
              <a:cs typeface="Arial"/>
              <a:sym typeface="Arial"/>
            </a:endParaRPr>
          </a:p>
        </p:txBody>
      </p:sp>
      <p:cxnSp>
        <p:nvCxnSpPr>
          <p:cNvPr id="106" name="Google Shape;106;p15"/>
          <p:cNvCxnSpPr>
            <a:stCxn id="97" idx="1"/>
            <a:endCxn id="96" idx="3"/>
          </p:cNvCxnSpPr>
          <p:nvPr/>
        </p:nvCxnSpPr>
        <p:spPr>
          <a:xfrm flipH="1">
            <a:off x="2823595" y="2083888"/>
            <a:ext cx="764700" cy="600"/>
          </a:xfrm>
          <a:prstGeom prst="bentConnector3">
            <a:avLst>
              <a:gd name="adj1" fmla="val 50001"/>
            </a:avLst>
          </a:prstGeom>
          <a:noFill/>
          <a:ln w="19050" cap="flat" cmpd="sng">
            <a:solidFill>
              <a:schemeClr val="dk1"/>
            </a:solidFill>
            <a:prstDash val="solid"/>
            <a:miter lim="800000"/>
            <a:headEnd type="none" w="sm" len="sm"/>
            <a:tailEnd type="none" w="sm" len="sm"/>
          </a:ln>
        </p:spPr>
      </p:cxnSp>
      <p:cxnSp>
        <p:nvCxnSpPr>
          <p:cNvPr id="107" name="Google Shape;107;p15"/>
          <p:cNvCxnSpPr>
            <a:stCxn id="98" idx="1"/>
            <a:endCxn id="96" idx="3"/>
          </p:cNvCxnSpPr>
          <p:nvPr/>
        </p:nvCxnSpPr>
        <p:spPr>
          <a:xfrm rot="10800000">
            <a:off x="2823595" y="2083738"/>
            <a:ext cx="764700" cy="514500"/>
          </a:xfrm>
          <a:prstGeom prst="bentConnector3">
            <a:avLst>
              <a:gd name="adj1" fmla="val 50001"/>
            </a:avLst>
          </a:prstGeom>
          <a:noFill/>
          <a:ln w="19050" cap="flat" cmpd="sng">
            <a:solidFill>
              <a:schemeClr val="dk1"/>
            </a:solidFill>
            <a:prstDash val="solid"/>
            <a:miter lim="800000"/>
            <a:headEnd type="none" w="sm" len="sm"/>
            <a:tailEnd type="none" w="sm" len="sm"/>
          </a:ln>
        </p:spPr>
      </p:cxnSp>
      <p:cxnSp>
        <p:nvCxnSpPr>
          <p:cNvPr id="108" name="Google Shape;108;p15"/>
          <p:cNvCxnSpPr>
            <a:stCxn id="99" idx="1"/>
            <a:endCxn id="96" idx="3"/>
          </p:cNvCxnSpPr>
          <p:nvPr/>
        </p:nvCxnSpPr>
        <p:spPr>
          <a:xfrm rot="10800000">
            <a:off x="2823574" y="2083888"/>
            <a:ext cx="764721" cy="1565630"/>
          </a:xfrm>
          <a:prstGeom prst="bentConnector3">
            <a:avLst>
              <a:gd name="adj1" fmla="val 50000"/>
            </a:avLst>
          </a:prstGeom>
          <a:noFill/>
          <a:ln w="19050" cap="flat" cmpd="sng">
            <a:solidFill>
              <a:schemeClr val="dk1"/>
            </a:solidFill>
            <a:prstDash val="solid"/>
            <a:miter lim="800000"/>
            <a:headEnd type="none" w="sm" len="sm"/>
            <a:tailEnd type="none" w="sm" len="sm"/>
          </a:ln>
        </p:spPr>
      </p:cxnSp>
      <p:cxnSp>
        <p:nvCxnSpPr>
          <p:cNvPr id="109" name="Google Shape;109;p15"/>
          <p:cNvCxnSpPr>
            <a:stCxn id="100" idx="1"/>
            <a:endCxn id="96" idx="3"/>
          </p:cNvCxnSpPr>
          <p:nvPr/>
        </p:nvCxnSpPr>
        <p:spPr>
          <a:xfrm rot="10800000">
            <a:off x="2823573" y="2083889"/>
            <a:ext cx="764722" cy="1031533"/>
          </a:xfrm>
          <a:prstGeom prst="bentConnector3">
            <a:avLst>
              <a:gd name="adj1" fmla="val 50000"/>
            </a:avLst>
          </a:prstGeom>
          <a:noFill/>
          <a:ln w="19050" cap="flat" cmpd="sng">
            <a:solidFill>
              <a:schemeClr val="dk1"/>
            </a:solidFill>
            <a:prstDash val="solid"/>
            <a:miter lim="800000"/>
            <a:headEnd type="none" w="sm" len="sm"/>
            <a:tailEnd type="none" w="sm" len="sm"/>
          </a:ln>
        </p:spPr>
      </p:cxnSp>
      <p:cxnSp>
        <p:nvCxnSpPr>
          <p:cNvPr id="110" name="Google Shape;110;p15"/>
          <p:cNvCxnSpPr>
            <a:stCxn id="101" idx="1"/>
            <a:endCxn id="96" idx="3"/>
          </p:cNvCxnSpPr>
          <p:nvPr/>
        </p:nvCxnSpPr>
        <p:spPr>
          <a:xfrm rot="10800000">
            <a:off x="2823595" y="2083806"/>
            <a:ext cx="764700" cy="2093400"/>
          </a:xfrm>
          <a:prstGeom prst="bentConnector3">
            <a:avLst>
              <a:gd name="adj1" fmla="val 50001"/>
            </a:avLst>
          </a:prstGeom>
          <a:noFill/>
          <a:ln w="19050" cap="flat" cmpd="sng">
            <a:solidFill>
              <a:schemeClr val="dk1"/>
            </a:solidFill>
            <a:prstDash val="solid"/>
            <a:miter lim="800000"/>
            <a:headEnd type="none" w="sm" len="sm"/>
            <a:tailEnd type="none" w="sm" len="sm"/>
          </a:ln>
        </p:spPr>
      </p:cxnSp>
      <p:cxnSp>
        <p:nvCxnSpPr>
          <p:cNvPr id="111" name="Google Shape;111;p15"/>
          <p:cNvCxnSpPr>
            <a:stCxn id="102" idx="1"/>
            <a:endCxn id="96" idx="3"/>
          </p:cNvCxnSpPr>
          <p:nvPr/>
        </p:nvCxnSpPr>
        <p:spPr>
          <a:xfrm rot="10800000">
            <a:off x="2823595" y="2083881"/>
            <a:ext cx="764700" cy="2628900"/>
          </a:xfrm>
          <a:prstGeom prst="bentConnector3">
            <a:avLst>
              <a:gd name="adj1" fmla="val 50001"/>
            </a:avLst>
          </a:prstGeom>
          <a:noFill/>
          <a:ln w="19050" cap="flat" cmpd="sng">
            <a:solidFill>
              <a:schemeClr val="dk1"/>
            </a:solidFill>
            <a:prstDash val="solid"/>
            <a:miter lim="800000"/>
            <a:headEnd type="none" w="sm" len="sm"/>
            <a:tailEnd type="none" w="sm" len="sm"/>
          </a:ln>
        </p:spPr>
      </p:cxnSp>
      <p:cxnSp>
        <p:nvCxnSpPr>
          <p:cNvPr id="113" name="Google Shape;113;p15"/>
          <p:cNvCxnSpPr>
            <a:stCxn id="103" idx="1"/>
            <a:endCxn id="97" idx="3"/>
          </p:cNvCxnSpPr>
          <p:nvPr/>
        </p:nvCxnSpPr>
        <p:spPr>
          <a:xfrm rot="10800000">
            <a:off x="5885180" y="2083888"/>
            <a:ext cx="478973" cy="1038044"/>
          </a:xfrm>
          <a:prstGeom prst="bentConnector3">
            <a:avLst>
              <a:gd name="adj1" fmla="val 50000"/>
            </a:avLst>
          </a:prstGeom>
          <a:noFill/>
          <a:ln w="19050" cap="flat" cmpd="sng">
            <a:solidFill>
              <a:schemeClr val="dk1"/>
            </a:solidFill>
            <a:prstDash val="solid"/>
            <a:miter lim="800000"/>
            <a:headEnd type="none" w="sm" len="sm"/>
            <a:tailEnd type="none" w="sm" len="sm"/>
          </a:ln>
        </p:spPr>
      </p:cxnSp>
      <p:cxnSp>
        <p:nvCxnSpPr>
          <p:cNvPr id="114" name="Google Shape;114;p15"/>
          <p:cNvCxnSpPr>
            <a:stCxn id="105" idx="1"/>
            <a:endCxn id="97" idx="3"/>
          </p:cNvCxnSpPr>
          <p:nvPr/>
        </p:nvCxnSpPr>
        <p:spPr>
          <a:xfrm flipH="1">
            <a:off x="5885052" y="2079442"/>
            <a:ext cx="479100" cy="4500"/>
          </a:xfrm>
          <a:prstGeom prst="bentConnector3">
            <a:avLst>
              <a:gd name="adj1" fmla="val 49987"/>
            </a:avLst>
          </a:prstGeom>
          <a:noFill/>
          <a:ln w="19050" cap="flat" cmpd="sng">
            <a:solidFill>
              <a:schemeClr val="dk1"/>
            </a:solidFill>
            <a:prstDash val="solid"/>
            <a:miter lim="800000"/>
            <a:headEnd type="none" w="sm" len="sm"/>
            <a:tailEnd type="none" w="sm" len="sm"/>
          </a:ln>
        </p:spPr>
      </p:cxnSp>
      <p:sp>
        <p:nvSpPr>
          <p:cNvPr id="115" name="Google Shape;115;p15"/>
          <p:cNvSpPr txBox="1"/>
          <p:nvPr/>
        </p:nvSpPr>
        <p:spPr>
          <a:xfrm>
            <a:off x="2823573" y="5472929"/>
            <a:ext cx="3397369"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800" b="0" i="0" u="none" strike="noStrike" cap="none" dirty="0">
                <a:solidFill>
                  <a:schemeClr val="dk1"/>
                </a:solidFill>
                <a:latin typeface="Arial"/>
                <a:ea typeface="Arial"/>
                <a:cs typeface="Arial"/>
                <a:sym typeface="Arial"/>
              </a:rPr>
              <a:t>CAPEC</a:t>
            </a:r>
            <a:r>
              <a:rPr lang="ja-JP" altLang="en-US" sz="1800" b="0" i="0" u="none" strike="noStrike" cap="none" dirty="0">
                <a:solidFill>
                  <a:schemeClr val="dk1"/>
                </a:solidFill>
                <a:latin typeface="Arial"/>
                <a:ea typeface="Arial"/>
                <a:cs typeface="Arial"/>
                <a:sym typeface="Arial"/>
              </a:rPr>
              <a:t>による</a:t>
            </a:r>
            <a:endParaRPr lang="en-US" altLang="ja-JP" sz="1800" b="0" i="0" u="none" strike="noStrike" cap="none" dirty="0">
              <a:solidFill>
                <a:schemeClr val="dk1"/>
              </a:solidFill>
              <a:latin typeface="Arial"/>
              <a:ea typeface="Arial"/>
              <a:cs typeface="Arial"/>
              <a:sym typeface="Arial"/>
            </a:endParaRPr>
          </a:p>
          <a:p>
            <a:pPr marL="0" marR="0" lvl="0" indent="0" algn="ctr" rtl="0">
              <a:spcBef>
                <a:spcPts val="0"/>
              </a:spcBef>
              <a:spcAft>
                <a:spcPts val="0"/>
              </a:spcAft>
              <a:buNone/>
            </a:pPr>
            <a:r>
              <a:rPr lang="ja-JP" altLang="en-US" sz="1800" b="0" i="0" u="none" strike="noStrike" cap="none" dirty="0">
                <a:solidFill>
                  <a:schemeClr val="dk1"/>
                </a:solidFill>
                <a:latin typeface="Arial"/>
                <a:ea typeface="Arial"/>
                <a:cs typeface="Arial"/>
                <a:sym typeface="Arial"/>
              </a:rPr>
              <a:t>ドメインの</a:t>
            </a:r>
            <a:r>
              <a:rPr lang="ja-JP" sz="1800" b="0" i="0" u="none" strike="noStrike" cap="none" dirty="0">
                <a:solidFill>
                  <a:schemeClr val="dk1"/>
                </a:solidFill>
                <a:latin typeface="Arial"/>
                <a:ea typeface="Arial"/>
                <a:cs typeface="Arial"/>
                <a:sym typeface="Arial"/>
              </a:rPr>
              <a:t>分類</a:t>
            </a:r>
            <a:endParaRPr lang="en-US" altLang="ja-JP" sz="1800" b="0" i="0" u="none" strike="noStrike" cap="none" dirty="0">
              <a:solidFill>
                <a:schemeClr val="dk1"/>
              </a:solidFill>
              <a:latin typeface="Arial"/>
              <a:ea typeface="Arial"/>
              <a:cs typeface="Arial"/>
              <a:sym typeface="Arial"/>
            </a:endParaRPr>
          </a:p>
          <a:p>
            <a:pPr marL="0" marR="0" lvl="0" indent="0" algn="ctr" rtl="0">
              <a:spcBef>
                <a:spcPts val="0"/>
              </a:spcBef>
              <a:spcAft>
                <a:spcPts val="0"/>
              </a:spcAft>
              <a:buNone/>
            </a:pPr>
            <a:r>
              <a:rPr lang="en-US" sz="1800" dirty="0">
                <a:solidFill>
                  <a:schemeClr val="dk1"/>
                </a:solidFill>
                <a:latin typeface="Arial"/>
                <a:ea typeface="Arial"/>
                <a:cs typeface="Arial"/>
                <a:sym typeface="Arial"/>
              </a:rPr>
              <a:t>(</a:t>
            </a:r>
            <a:r>
              <a:rPr lang="ja-JP" altLang="en-US" sz="1800" dirty="0">
                <a:solidFill>
                  <a:schemeClr val="dk1"/>
                </a:solidFill>
                <a:latin typeface="Arial"/>
                <a:ea typeface="Arial"/>
                <a:cs typeface="Arial"/>
                <a:sym typeface="Arial"/>
              </a:rPr>
              <a:t>セキュリティ一般</a:t>
            </a:r>
            <a:r>
              <a:rPr lang="en-US" altLang="ja-JP" sz="1800" dirty="0">
                <a:solidFill>
                  <a:schemeClr val="dk1"/>
                </a:solidFill>
                <a:latin typeface="Arial"/>
                <a:ea typeface="Arial"/>
                <a:cs typeface="Arial"/>
                <a:sym typeface="Arial"/>
              </a:rPr>
              <a:t>)</a:t>
            </a:r>
            <a:endParaRPr sz="1800" dirty="0">
              <a:solidFill>
                <a:schemeClr val="dk1"/>
              </a:solidFill>
              <a:latin typeface="Arial"/>
              <a:ea typeface="Arial"/>
              <a:cs typeface="Arial"/>
              <a:sym typeface="Arial"/>
            </a:endParaRPr>
          </a:p>
        </p:txBody>
      </p:sp>
      <p:sp>
        <p:nvSpPr>
          <p:cNvPr id="116" name="Google Shape;116;p15"/>
          <p:cNvSpPr txBox="1"/>
          <p:nvPr/>
        </p:nvSpPr>
        <p:spPr>
          <a:xfrm>
            <a:off x="6626756" y="5545574"/>
            <a:ext cx="216356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dirty="0">
                <a:solidFill>
                  <a:schemeClr val="dk1"/>
                </a:solidFill>
                <a:latin typeface="Arial"/>
                <a:ea typeface="Arial"/>
                <a:cs typeface="Arial"/>
                <a:sym typeface="Arial"/>
              </a:rPr>
              <a:t>SECCON</a:t>
            </a:r>
            <a:r>
              <a:rPr lang="ja-JP" altLang="en-US" sz="1800" dirty="0">
                <a:solidFill>
                  <a:schemeClr val="dk1"/>
                </a:solidFill>
              </a:rPr>
              <a:t>による</a:t>
            </a:r>
            <a:endParaRPr lang="en-US" altLang="ja-JP" sz="1800" dirty="0">
              <a:solidFill>
                <a:schemeClr val="dk1"/>
              </a:solidFill>
            </a:endParaRPr>
          </a:p>
          <a:p>
            <a:pPr marL="0" marR="0" lvl="0" indent="0" algn="l" rtl="0">
              <a:spcBef>
                <a:spcPts val="0"/>
              </a:spcBef>
              <a:spcAft>
                <a:spcPts val="0"/>
              </a:spcAft>
              <a:buNone/>
            </a:pPr>
            <a:r>
              <a:rPr lang="ja-JP" altLang="en-US" sz="1800" dirty="0">
                <a:solidFill>
                  <a:schemeClr val="dk1"/>
                </a:solidFill>
                <a:latin typeface="Arial"/>
                <a:ea typeface="Arial"/>
                <a:cs typeface="Arial"/>
                <a:sym typeface="Arial"/>
              </a:rPr>
              <a:t>攻撃対象の</a:t>
            </a:r>
            <a:r>
              <a:rPr lang="ja-JP" sz="1800" dirty="0">
                <a:solidFill>
                  <a:schemeClr val="dk1"/>
                </a:solidFill>
                <a:latin typeface="Arial"/>
                <a:ea typeface="Arial"/>
                <a:cs typeface="Arial"/>
                <a:sym typeface="Arial"/>
              </a:rPr>
              <a:t>分類</a:t>
            </a:r>
            <a:endParaRPr sz="1800" dirty="0">
              <a:solidFill>
                <a:schemeClr val="dk1"/>
              </a:solidFill>
              <a:latin typeface="Arial"/>
              <a:ea typeface="Arial"/>
              <a:cs typeface="Arial"/>
              <a:sym typeface="Arial"/>
            </a:endParaRPr>
          </a:p>
        </p:txBody>
      </p:sp>
      <p:sp>
        <p:nvSpPr>
          <p:cNvPr id="117" name="Google Shape;117;p15"/>
          <p:cNvSpPr/>
          <p:nvPr/>
        </p:nvSpPr>
        <p:spPr>
          <a:xfrm>
            <a:off x="9083040" y="1587134"/>
            <a:ext cx="2519680" cy="418013"/>
          </a:xfrm>
          <a:prstGeom prst="roundRect">
            <a:avLst>
              <a:gd name="adj"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ysClr val="windowText" lastClr="000000"/>
                </a:solidFill>
                <a:latin typeface="Arial"/>
                <a:ea typeface="Arial"/>
                <a:cs typeface="Arial"/>
                <a:sym typeface="Arial"/>
              </a:rPr>
              <a:t>バイナリ解析</a:t>
            </a:r>
            <a:endParaRPr sz="1800" b="1">
              <a:solidFill>
                <a:sysClr val="windowText" lastClr="000000"/>
              </a:solidFill>
              <a:latin typeface="Arial"/>
              <a:ea typeface="Arial"/>
              <a:cs typeface="Arial"/>
              <a:sym typeface="Arial"/>
            </a:endParaRPr>
          </a:p>
        </p:txBody>
      </p:sp>
      <p:sp>
        <p:nvSpPr>
          <p:cNvPr id="118" name="Google Shape;118;p15"/>
          <p:cNvSpPr/>
          <p:nvPr/>
        </p:nvSpPr>
        <p:spPr>
          <a:xfrm>
            <a:off x="9083040" y="2140675"/>
            <a:ext cx="2519680" cy="418013"/>
          </a:xfrm>
          <a:prstGeom prst="roundRect">
            <a:avLst>
              <a:gd name="adj"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ctr" anchorCtr="0">
            <a:noAutofit/>
          </a:bodyPr>
          <a:lstStyle/>
          <a:p>
            <a:pPr lvl="0" algn="ctr"/>
            <a:r>
              <a:rPr lang="en-US" altLang="ja-JP" sz="1800" b="1" dirty="0">
                <a:solidFill>
                  <a:sysClr val="windowText" lastClr="000000"/>
                </a:solidFill>
              </a:rPr>
              <a:t>Exploit (</a:t>
            </a:r>
            <a:r>
              <a:rPr lang="en-US" altLang="ja-JP" sz="1800" b="1" dirty="0" err="1">
                <a:solidFill>
                  <a:sysClr val="windowText" lastClr="000000"/>
                </a:solidFill>
              </a:rPr>
              <a:t>pwn</a:t>
            </a:r>
            <a:r>
              <a:rPr lang="en-US" altLang="ja-JP" sz="1800" b="1" dirty="0">
                <a:solidFill>
                  <a:sysClr val="windowText" lastClr="000000"/>
                </a:solidFill>
              </a:rPr>
              <a:t>)</a:t>
            </a:r>
            <a:endParaRPr sz="1800" b="1" dirty="0">
              <a:solidFill>
                <a:sysClr val="windowText" lastClr="000000"/>
              </a:solidFill>
              <a:latin typeface="Arial"/>
              <a:ea typeface="Arial"/>
              <a:cs typeface="Arial"/>
              <a:sym typeface="Arial"/>
            </a:endParaRPr>
          </a:p>
        </p:txBody>
      </p:sp>
      <p:sp>
        <p:nvSpPr>
          <p:cNvPr id="119" name="Google Shape;119;p15"/>
          <p:cNvSpPr/>
          <p:nvPr/>
        </p:nvSpPr>
        <p:spPr>
          <a:xfrm>
            <a:off x="9083040" y="3836311"/>
            <a:ext cx="2519680" cy="418013"/>
          </a:xfrm>
          <a:prstGeom prst="roundRect">
            <a:avLst>
              <a:gd name="adj"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ysClr val="windowText" lastClr="000000"/>
                </a:solidFill>
                <a:latin typeface="Arial"/>
                <a:ea typeface="Arial"/>
                <a:cs typeface="Arial"/>
                <a:sym typeface="Arial"/>
              </a:rPr>
              <a:t>パケット解析</a:t>
            </a:r>
            <a:endParaRPr sz="1800" b="1">
              <a:solidFill>
                <a:sysClr val="windowText" lastClr="000000"/>
              </a:solidFill>
              <a:latin typeface="Arial"/>
              <a:ea typeface="Arial"/>
              <a:cs typeface="Arial"/>
              <a:sym typeface="Arial"/>
            </a:endParaRPr>
          </a:p>
        </p:txBody>
      </p:sp>
      <p:sp>
        <p:nvSpPr>
          <p:cNvPr id="120" name="Google Shape;120;p15"/>
          <p:cNvSpPr/>
          <p:nvPr/>
        </p:nvSpPr>
        <p:spPr>
          <a:xfrm>
            <a:off x="9083040" y="2644591"/>
            <a:ext cx="2519680" cy="418013"/>
          </a:xfrm>
          <a:prstGeom prst="roundRect">
            <a:avLst>
              <a:gd name="adj"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a:solidFill>
                  <a:sysClr val="windowText" lastClr="000000"/>
                </a:solidFill>
                <a:latin typeface="Arial"/>
                <a:ea typeface="Arial"/>
                <a:cs typeface="Arial"/>
                <a:sym typeface="Arial"/>
              </a:rPr>
              <a:t>SQL Injection</a:t>
            </a:r>
            <a:endParaRPr sz="1800" b="1">
              <a:solidFill>
                <a:sysClr val="windowText" lastClr="000000"/>
              </a:solidFill>
              <a:latin typeface="Arial"/>
              <a:ea typeface="Arial"/>
              <a:cs typeface="Arial"/>
              <a:sym typeface="Arial"/>
            </a:endParaRPr>
          </a:p>
        </p:txBody>
      </p:sp>
      <p:sp>
        <p:nvSpPr>
          <p:cNvPr id="121" name="Google Shape;121;p15"/>
          <p:cNvSpPr/>
          <p:nvPr/>
        </p:nvSpPr>
        <p:spPr>
          <a:xfrm>
            <a:off x="9083040" y="3195407"/>
            <a:ext cx="2519680" cy="533943"/>
          </a:xfrm>
          <a:prstGeom prst="roundRect">
            <a:avLst>
              <a:gd name="adj"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ja-JP" sz="1800" b="1" dirty="0">
                <a:solidFill>
                  <a:sysClr val="windowText" lastClr="000000"/>
                </a:solidFill>
                <a:latin typeface="Arial"/>
                <a:ea typeface="Arial"/>
                <a:cs typeface="Arial"/>
                <a:sym typeface="Arial"/>
              </a:rPr>
              <a:t>XSS</a:t>
            </a:r>
            <a:endParaRPr lang="en-US" altLang="ja-JP" sz="1800" b="1" dirty="0">
              <a:solidFill>
                <a:sysClr val="windowText" lastClr="000000"/>
              </a:solidFill>
            </a:endParaRPr>
          </a:p>
        </p:txBody>
      </p:sp>
      <p:cxnSp>
        <p:nvCxnSpPr>
          <p:cNvPr id="122" name="Google Shape;122;p15"/>
          <p:cNvCxnSpPr>
            <a:stCxn id="117" idx="1"/>
            <a:endCxn id="105" idx="3"/>
          </p:cNvCxnSpPr>
          <p:nvPr/>
        </p:nvCxnSpPr>
        <p:spPr>
          <a:xfrm flipH="1">
            <a:off x="8660940" y="1796140"/>
            <a:ext cx="422100" cy="283200"/>
          </a:xfrm>
          <a:prstGeom prst="bentConnector3">
            <a:avLst>
              <a:gd name="adj1" fmla="val 49989"/>
            </a:avLst>
          </a:prstGeom>
          <a:noFill/>
          <a:ln w="19050" cap="flat" cmpd="sng">
            <a:solidFill>
              <a:schemeClr val="dk1"/>
            </a:solidFill>
            <a:prstDash val="solid"/>
            <a:miter lim="800000"/>
            <a:headEnd type="none" w="sm" len="sm"/>
            <a:tailEnd type="none" w="sm" len="sm"/>
          </a:ln>
        </p:spPr>
      </p:cxnSp>
      <p:cxnSp>
        <p:nvCxnSpPr>
          <p:cNvPr id="123" name="Google Shape;123;p15"/>
          <p:cNvCxnSpPr>
            <a:stCxn id="118" idx="1"/>
            <a:endCxn id="105" idx="3"/>
          </p:cNvCxnSpPr>
          <p:nvPr/>
        </p:nvCxnSpPr>
        <p:spPr>
          <a:xfrm rot="10800000">
            <a:off x="8660940" y="2079382"/>
            <a:ext cx="422100" cy="270300"/>
          </a:xfrm>
          <a:prstGeom prst="bentConnector3">
            <a:avLst>
              <a:gd name="adj1" fmla="val 49989"/>
            </a:avLst>
          </a:prstGeom>
          <a:noFill/>
          <a:ln w="19050" cap="flat" cmpd="sng">
            <a:solidFill>
              <a:schemeClr val="dk1"/>
            </a:solidFill>
            <a:prstDash val="solid"/>
            <a:miter lim="800000"/>
            <a:headEnd type="none" w="sm" len="sm"/>
            <a:tailEnd type="none" w="sm" len="sm"/>
          </a:ln>
        </p:spPr>
      </p:cxnSp>
      <p:cxnSp>
        <p:nvCxnSpPr>
          <p:cNvPr id="124" name="Google Shape;124;p15"/>
          <p:cNvCxnSpPr>
            <a:stCxn id="119" idx="1"/>
            <a:endCxn id="104" idx="3"/>
          </p:cNvCxnSpPr>
          <p:nvPr/>
        </p:nvCxnSpPr>
        <p:spPr>
          <a:xfrm rot="10800000">
            <a:off x="8660940" y="4037818"/>
            <a:ext cx="422100" cy="7500"/>
          </a:xfrm>
          <a:prstGeom prst="bentConnector3">
            <a:avLst>
              <a:gd name="adj1" fmla="val 49989"/>
            </a:avLst>
          </a:prstGeom>
          <a:noFill/>
          <a:ln w="19050" cap="flat" cmpd="sng">
            <a:solidFill>
              <a:schemeClr val="dk1"/>
            </a:solidFill>
            <a:prstDash val="solid"/>
            <a:miter lim="800000"/>
            <a:headEnd type="none" w="sm" len="sm"/>
            <a:tailEnd type="none" w="sm" len="sm"/>
          </a:ln>
        </p:spPr>
      </p:cxnSp>
      <p:cxnSp>
        <p:nvCxnSpPr>
          <p:cNvPr id="125" name="Google Shape;125;p15"/>
          <p:cNvCxnSpPr>
            <a:stCxn id="120" idx="1"/>
            <a:endCxn id="103" idx="3"/>
          </p:cNvCxnSpPr>
          <p:nvPr/>
        </p:nvCxnSpPr>
        <p:spPr>
          <a:xfrm flipH="1">
            <a:off x="8660940" y="2853597"/>
            <a:ext cx="422100" cy="268200"/>
          </a:xfrm>
          <a:prstGeom prst="bentConnector3">
            <a:avLst>
              <a:gd name="adj1" fmla="val 49989"/>
            </a:avLst>
          </a:prstGeom>
          <a:noFill/>
          <a:ln w="19050" cap="flat" cmpd="sng">
            <a:solidFill>
              <a:schemeClr val="dk1"/>
            </a:solidFill>
            <a:prstDash val="solid"/>
            <a:miter lim="800000"/>
            <a:headEnd type="none" w="sm" len="sm"/>
            <a:tailEnd type="none" w="sm" len="sm"/>
          </a:ln>
        </p:spPr>
      </p:cxnSp>
      <p:cxnSp>
        <p:nvCxnSpPr>
          <p:cNvPr id="126" name="Google Shape;126;p15"/>
          <p:cNvCxnSpPr>
            <a:stCxn id="121" idx="1"/>
            <a:endCxn id="103" idx="3"/>
          </p:cNvCxnSpPr>
          <p:nvPr/>
        </p:nvCxnSpPr>
        <p:spPr>
          <a:xfrm rot="10800000">
            <a:off x="8661036" y="3121933"/>
            <a:ext cx="422004" cy="340447"/>
          </a:xfrm>
          <a:prstGeom prst="bentConnector3">
            <a:avLst>
              <a:gd name="adj1" fmla="val 50000"/>
            </a:avLst>
          </a:prstGeom>
          <a:noFill/>
          <a:ln w="19050" cap="flat" cmpd="sng">
            <a:solidFill>
              <a:schemeClr val="dk1"/>
            </a:solidFill>
            <a:prstDash val="solid"/>
            <a:miter lim="800000"/>
            <a:headEnd type="none" w="sm" len="sm"/>
            <a:tailEnd type="none" w="sm" len="sm"/>
          </a:ln>
        </p:spPr>
      </p:cxnSp>
      <p:sp>
        <p:nvSpPr>
          <p:cNvPr id="127" name="Google Shape;12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t>情報セキュリティ技術に関する調査対象</a:t>
            </a:r>
            <a:endParaRPr dirty="0"/>
          </a:p>
        </p:txBody>
      </p:sp>
      <p:sp>
        <p:nvSpPr>
          <p:cNvPr id="128" name="Google Shape;128;p15"/>
          <p:cNvSpPr txBox="1"/>
          <p:nvPr/>
        </p:nvSpPr>
        <p:spPr>
          <a:xfrm>
            <a:off x="9690763" y="5545574"/>
            <a:ext cx="1783806"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ja-JP" altLang="en-US" sz="1800" dirty="0">
                <a:solidFill>
                  <a:schemeClr val="dk1"/>
                </a:solidFill>
              </a:rPr>
              <a:t>攻撃と解析の</a:t>
            </a:r>
            <a:endParaRPr lang="en-US" altLang="ja-JP" sz="1800" dirty="0">
              <a:solidFill>
                <a:schemeClr val="dk1"/>
              </a:solidFill>
            </a:endParaRPr>
          </a:p>
          <a:p>
            <a:pPr marL="0" marR="0" lvl="0" indent="0" algn="ctr" rtl="0">
              <a:spcBef>
                <a:spcPts val="0"/>
              </a:spcBef>
              <a:spcAft>
                <a:spcPts val="0"/>
              </a:spcAft>
              <a:buNone/>
            </a:pPr>
            <a:r>
              <a:rPr lang="ja-JP" altLang="en-US" sz="1800" dirty="0">
                <a:solidFill>
                  <a:schemeClr val="dk1"/>
                </a:solidFill>
              </a:rPr>
              <a:t>手段の分類</a:t>
            </a:r>
            <a:endParaRPr sz="1800" dirty="0">
              <a:solidFill>
                <a:schemeClr val="dk1"/>
              </a:solidFill>
              <a:latin typeface="Arial"/>
              <a:ea typeface="Arial"/>
              <a:cs typeface="Arial"/>
              <a:sym typeface="Arial"/>
            </a:endParaRPr>
          </a:p>
        </p:txBody>
      </p:sp>
      <p:cxnSp>
        <p:nvCxnSpPr>
          <p:cNvPr id="40" name="Google Shape;113;p15"/>
          <p:cNvCxnSpPr>
            <a:stCxn id="104" idx="1"/>
            <a:endCxn id="99" idx="3"/>
          </p:cNvCxnSpPr>
          <p:nvPr/>
        </p:nvCxnSpPr>
        <p:spPr>
          <a:xfrm rot="10800000">
            <a:off x="5885180" y="3649518"/>
            <a:ext cx="478973" cy="388180"/>
          </a:xfrm>
          <a:prstGeom prst="bentConnector3">
            <a:avLst>
              <a:gd name="adj1" fmla="val 50000"/>
            </a:avLst>
          </a:prstGeom>
          <a:noFill/>
          <a:ln w="19050" cap="flat" cmpd="sng">
            <a:solidFill>
              <a:schemeClr val="dk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各論</a:t>
            </a:r>
          </a:p>
        </p:txBody>
      </p:sp>
      <p:sp>
        <p:nvSpPr>
          <p:cNvPr id="5" name="テキスト プレースホルダー 4"/>
          <p:cNvSpPr>
            <a:spLocks noGrp="1"/>
          </p:cNvSpPr>
          <p:nvPr>
            <p:ph type="body" idx="1"/>
          </p:nvPr>
        </p:nvSpPr>
        <p:spPr/>
        <p:txBody>
          <a:bodyPr/>
          <a:lstStyle/>
          <a:p>
            <a:r>
              <a:rPr kumimoji="1" lang="ja-JP" altLang="en-US" dirty="0">
                <a:solidFill>
                  <a:srgbClr val="0000FF"/>
                </a:solidFill>
              </a:rPr>
              <a:t>バイナリ解析</a:t>
            </a:r>
            <a:endParaRPr kumimoji="1" lang="en-US" altLang="ja-JP" dirty="0">
              <a:solidFill>
                <a:srgbClr val="0000FF"/>
              </a:solidFill>
            </a:endParaRPr>
          </a:p>
          <a:p>
            <a:r>
              <a:rPr lang="en-US" altLang="ja-JP" dirty="0"/>
              <a:t>Exploit </a:t>
            </a:r>
          </a:p>
          <a:p>
            <a:r>
              <a:rPr kumimoji="1" lang="en-US" altLang="ja-JP" dirty="0"/>
              <a:t>SQL Injection</a:t>
            </a:r>
          </a:p>
          <a:p>
            <a:r>
              <a:rPr kumimoji="1" lang="en-US" altLang="ja-JP" dirty="0"/>
              <a:t>XSS (cross site scripting)</a:t>
            </a:r>
          </a:p>
        </p:txBody>
      </p:sp>
    </p:spTree>
    <p:extLst>
      <p:ext uri="{BB962C8B-B14F-4D97-AF65-F5344CB8AC3E}">
        <p14:creationId xmlns:p14="http://schemas.microsoft.com/office/powerpoint/2010/main" val="280377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バイナリ解析</a:t>
            </a:r>
            <a:endParaRPr/>
          </a:p>
        </p:txBody>
      </p:sp>
      <p:sp>
        <p:nvSpPr>
          <p:cNvPr id="134" name="Google Shape;134;p16"/>
          <p:cNvSpPr txBox="1">
            <a:spLocks noGrp="1"/>
          </p:cNvSpPr>
          <p:nvPr>
            <p:ph type="body" idx="1"/>
          </p:nvPr>
        </p:nvSpPr>
        <p:spPr>
          <a:xfrm>
            <a:off x="762775" y="1690700"/>
            <a:ext cx="10863600" cy="4769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ja-JP" dirty="0"/>
              <a:t>バイナリ	   ：実行可能な形式を持ったデータファイル</a:t>
            </a:r>
            <a:endParaRPr dirty="0"/>
          </a:p>
          <a:p>
            <a:pPr marL="0" lvl="0" indent="0" algn="l" rtl="0">
              <a:lnSpc>
                <a:spcPct val="90000"/>
              </a:lnSpc>
              <a:spcBef>
                <a:spcPts val="0"/>
              </a:spcBef>
              <a:spcAft>
                <a:spcPts val="0"/>
              </a:spcAft>
              <a:buClr>
                <a:schemeClr val="dk1"/>
              </a:buClr>
              <a:buSzPts val="2800"/>
              <a:buNone/>
            </a:pPr>
            <a:r>
              <a:rPr lang="ja-JP" dirty="0"/>
              <a:t>バイナリ解析：バイナリの動作を様々な手法で把握すること</a:t>
            </a:r>
            <a:endParaRPr dirty="0"/>
          </a:p>
          <a:p>
            <a:pPr marL="0" lvl="0" indent="0" algn="l" rtl="0">
              <a:lnSpc>
                <a:spcPct val="90000"/>
              </a:lnSpc>
              <a:spcBef>
                <a:spcPts val="0"/>
              </a:spcBef>
              <a:spcAft>
                <a:spcPts val="0"/>
              </a:spcAft>
              <a:buClr>
                <a:schemeClr val="dk1"/>
              </a:buClr>
              <a:buSzPts val="2800"/>
              <a:buNone/>
            </a:pPr>
            <a:endParaRPr dirty="0"/>
          </a:p>
          <a:p>
            <a:pPr marL="0" lvl="0" indent="0" algn="l" rtl="0">
              <a:lnSpc>
                <a:spcPct val="90000"/>
              </a:lnSpc>
              <a:spcBef>
                <a:spcPts val="0"/>
              </a:spcBef>
              <a:spcAft>
                <a:spcPts val="0"/>
              </a:spcAft>
              <a:buClr>
                <a:schemeClr val="dk1"/>
              </a:buClr>
              <a:buSzPts val="2800"/>
              <a:buNone/>
            </a:pPr>
            <a:r>
              <a:rPr lang="ja-JP" b="1" dirty="0"/>
              <a:t>バイナリ解析のセキュリティにおける意義</a:t>
            </a:r>
            <a:endParaRPr b="1" dirty="0"/>
          </a:p>
          <a:p>
            <a:pPr marL="0" lvl="0" indent="0" algn="l" rtl="0">
              <a:lnSpc>
                <a:spcPct val="90000"/>
              </a:lnSpc>
              <a:spcBef>
                <a:spcPts val="0"/>
              </a:spcBef>
              <a:spcAft>
                <a:spcPts val="0"/>
              </a:spcAft>
              <a:buClr>
                <a:schemeClr val="dk1"/>
              </a:buClr>
              <a:buSzPts val="2800"/>
              <a:buNone/>
            </a:pPr>
            <a:endParaRPr dirty="0"/>
          </a:p>
          <a:p>
            <a:pPr lvl="1" indent="-457200">
              <a:spcBef>
                <a:spcPts val="0"/>
              </a:spcBef>
              <a:buSzPts val="2800"/>
              <a:buFont typeface="Wingdings" panose="05000000000000000000" pitchFamily="2" charset="2"/>
              <a:buChar char="ü"/>
            </a:pPr>
            <a:r>
              <a:rPr lang="ja-JP" sz="2800" dirty="0">
                <a:highlight>
                  <a:srgbClr val="00FFFF"/>
                </a:highlight>
              </a:rPr>
              <a:t>マルウェアの解析</a:t>
            </a:r>
            <a:endParaRPr sz="2800" dirty="0">
              <a:highlight>
                <a:srgbClr val="00FFFF"/>
              </a:highlight>
            </a:endParaRPr>
          </a:p>
          <a:p>
            <a:pPr lvl="1" indent="-457200">
              <a:spcBef>
                <a:spcPts val="0"/>
              </a:spcBef>
              <a:buSzPts val="2800"/>
              <a:buFont typeface="Wingdings" panose="05000000000000000000" pitchFamily="2" charset="2"/>
              <a:buChar char="ü"/>
            </a:pPr>
            <a:r>
              <a:rPr lang="ja-JP" sz="2800" dirty="0">
                <a:highlight>
                  <a:srgbClr val="00FFFF"/>
                </a:highlight>
              </a:rPr>
              <a:t>脆弱性の診断</a:t>
            </a:r>
            <a:endParaRPr lang="en-US" altLang="ja-JP" sz="2800" dirty="0">
              <a:highlight>
                <a:srgbClr val="00FFFF"/>
              </a:highlight>
            </a:endParaRPr>
          </a:p>
          <a:p>
            <a:pPr marL="457200" lvl="1" indent="0">
              <a:spcBef>
                <a:spcPts val="0"/>
              </a:spcBef>
              <a:buSzPts val="2800"/>
              <a:buNone/>
            </a:pPr>
            <a:endParaRPr sz="1400" dirty="0">
              <a:highlight>
                <a:srgbClr val="00FFFF"/>
              </a:highlight>
            </a:endParaRPr>
          </a:p>
          <a:p>
            <a:pPr marL="457200" lvl="1" indent="0">
              <a:spcBef>
                <a:spcPts val="0"/>
              </a:spcBef>
              <a:buSzPts val="2800"/>
              <a:buNone/>
            </a:pPr>
            <a:r>
              <a:rPr lang="ja-JP" sz="2800" dirty="0"/>
              <a:t>ただし、悪用も可能</a:t>
            </a:r>
            <a:endParaRPr lang="en-US" altLang="ja-JP" sz="2800" dirty="0"/>
          </a:p>
          <a:p>
            <a:pPr marL="457200" lvl="1" indent="0">
              <a:spcBef>
                <a:spcPts val="0"/>
              </a:spcBef>
              <a:buSzPts val="2800"/>
              <a:buNone/>
            </a:pPr>
            <a:endParaRPr sz="1200" dirty="0"/>
          </a:p>
          <a:p>
            <a:pPr lvl="1" indent="-457200">
              <a:spcBef>
                <a:spcPts val="0"/>
              </a:spcBef>
              <a:buSzPts val="2800"/>
              <a:buFont typeface="Wingdings" panose="05000000000000000000" pitchFamily="2" charset="2"/>
              <a:buChar char="ü"/>
            </a:pPr>
            <a:r>
              <a:rPr lang="ja-JP" sz="2800" dirty="0">
                <a:highlight>
                  <a:srgbClr val="EA9999"/>
                </a:highlight>
              </a:rPr>
              <a:t>脆弱性を発見し、攻撃の為に使う</a:t>
            </a:r>
            <a:endParaRPr sz="2800" dirty="0">
              <a:highlight>
                <a:srgbClr val="EA9999"/>
              </a:highlight>
            </a:endParaRPr>
          </a:p>
          <a:p>
            <a:pPr lvl="1" indent="-457200">
              <a:spcBef>
                <a:spcPts val="0"/>
              </a:spcBef>
              <a:buSzPts val="2800"/>
              <a:buFont typeface="Wingdings" panose="05000000000000000000" pitchFamily="2" charset="2"/>
              <a:buChar char="ü"/>
            </a:pPr>
            <a:r>
              <a:rPr lang="ja-JP" sz="2800" dirty="0">
                <a:highlight>
                  <a:srgbClr val="EA9999"/>
                </a:highlight>
              </a:rPr>
              <a:t>ソフト内の処理を盗む</a:t>
            </a:r>
            <a:endParaRPr sz="2800" dirty="0">
              <a:highlight>
                <a:srgbClr val="EA9999"/>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660400" y="365125"/>
            <a:ext cx="106934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バイナリ解析</a:t>
            </a:r>
            <a:endParaRPr dirty="0"/>
          </a:p>
        </p:txBody>
      </p:sp>
      <p:sp>
        <p:nvSpPr>
          <p:cNvPr id="140" name="Google Shape;140;p17"/>
          <p:cNvSpPr/>
          <p:nvPr/>
        </p:nvSpPr>
        <p:spPr>
          <a:xfrm>
            <a:off x="8283025" y="2775325"/>
            <a:ext cx="3670200" cy="37389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ja-JP" sz="1800" dirty="0">
                <a:solidFill>
                  <a:sysClr val="windowText" lastClr="000000"/>
                </a:solidFill>
              </a:rPr>
              <a:t>動的解析で絞った場所付近の</a:t>
            </a:r>
            <a:endParaRPr sz="1800" dirty="0">
              <a:solidFill>
                <a:sysClr val="windowText" lastClr="000000"/>
              </a:solidFill>
            </a:endParaRPr>
          </a:p>
          <a:p>
            <a:pPr marL="0" marR="0" lvl="0" indent="0" algn="l" rtl="0">
              <a:spcBef>
                <a:spcPts val="0"/>
              </a:spcBef>
              <a:spcAft>
                <a:spcPts val="0"/>
              </a:spcAft>
              <a:buNone/>
            </a:pPr>
            <a:r>
              <a:rPr lang="ja-JP" sz="1800" dirty="0">
                <a:solidFill>
                  <a:sysClr val="windowText" lastClr="000000"/>
                </a:solidFill>
              </a:rPr>
              <a:t>プログラムコードを逆アセンブル</a:t>
            </a:r>
            <a:endParaRPr sz="1800" dirty="0">
              <a:solidFill>
                <a:sysClr val="windowText" lastClr="000000"/>
              </a:solidFill>
            </a:endParaRPr>
          </a:p>
          <a:p>
            <a:pPr marL="0" marR="0" lvl="0" indent="0" algn="l" rtl="0">
              <a:spcBef>
                <a:spcPts val="0"/>
              </a:spcBef>
              <a:spcAft>
                <a:spcPts val="0"/>
              </a:spcAft>
              <a:buNone/>
            </a:pPr>
            <a:r>
              <a:rPr lang="ja-JP" sz="1800" dirty="0">
                <a:solidFill>
                  <a:sysClr val="windowText" lastClr="000000"/>
                </a:solidFill>
              </a:rPr>
              <a:t>非常に時間がかかる</a:t>
            </a:r>
            <a:endParaRPr sz="1800" dirty="0">
              <a:solidFill>
                <a:sysClr val="windowText" lastClr="000000"/>
              </a:solidFill>
            </a:endParaRPr>
          </a:p>
          <a:p>
            <a:pPr marL="0" marR="0" lvl="0" indent="0" algn="l" rtl="0">
              <a:spcBef>
                <a:spcPts val="0"/>
              </a:spcBef>
              <a:spcAft>
                <a:spcPts val="0"/>
              </a:spcAft>
              <a:buNone/>
            </a:pPr>
            <a:endParaRPr lang="en-US" sz="1800" dirty="0">
              <a:solidFill>
                <a:sysClr val="windowText" lastClr="000000"/>
              </a:solidFill>
            </a:endParaRPr>
          </a:p>
          <a:p>
            <a:pPr marL="0" marR="0" lvl="0" indent="0" algn="l" rtl="0">
              <a:spcBef>
                <a:spcPts val="0"/>
              </a:spcBef>
              <a:spcAft>
                <a:spcPts val="0"/>
              </a:spcAft>
              <a:buNone/>
            </a:pPr>
            <a:endParaRPr sz="1800" dirty="0">
              <a:solidFill>
                <a:sysClr val="windowText" lastClr="000000"/>
              </a:solidFill>
            </a:endParaRPr>
          </a:p>
          <a:p>
            <a:pPr marL="0" marR="0" lvl="0" indent="0" algn="l" rtl="0">
              <a:spcBef>
                <a:spcPts val="0"/>
              </a:spcBef>
              <a:spcAft>
                <a:spcPts val="0"/>
              </a:spcAft>
              <a:buNone/>
            </a:pPr>
            <a:r>
              <a:rPr lang="en-US" altLang="ja-JP" sz="1800" dirty="0">
                <a:solidFill>
                  <a:sysClr val="windowText" lastClr="000000"/>
                </a:solidFill>
              </a:rPr>
              <a:t>【</a:t>
            </a:r>
            <a:r>
              <a:rPr lang="ja-JP" sz="1800" dirty="0">
                <a:solidFill>
                  <a:sysClr val="windowText" lastClr="000000"/>
                </a:solidFill>
              </a:rPr>
              <a:t>使用ツール例</a:t>
            </a:r>
            <a:r>
              <a:rPr lang="en-US" altLang="ja-JP" sz="1800" dirty="0">
                <a:solidFill>
                  <a:sysClr val="windowText" lastClr="000000"/>
                </a:solidFill>
              </a:rPr>
              <a:t>】</a:t>
            </a:r>
            <a:endParaRPr sz="1800" dirty="0">
              <a:solidFill>
                <a:sysClr val="windowText" lastClr="000000"/>
              </a:solidFill>
            </a:endParaRPr>
          </a:p>
          <a:p>
            <a:pPr marL="0" marR="0" lvl="0" indent="0" algn="l" rtl="0">
              <a:spcBef>
                <a:spcPts val="0"/>
              </a:spcBef>
              <a:spcAft>
                <a:spcPts val="0"/>
              </a:spcAft>
              <a:buNone/>
            </a:pPr>
            <a:r>
              <a:rPr lang="ja-JP" altLang="en-US" sz="1800" dirty="0">
                <a:solidFill>
                  <a:sysClr val="windowText" lastClr="000000"/>
                </a:solidFill>
              </a:rPr>
              <a:t>・</a:t>
            </a:r>
            <a:r>
              <a:rPr lang="ja-JP" sz="1800" dirty="0">
                <a:solidFill>
                  <a:sysClr val="windowText" lastClr="000000"/>
                </a:solidFill>
              </a:rPr>
              <a:t>逆アセンブラ：IDAなど</a:t>
            </a:r>
            <a:endParaRPr sz="1800" dirty="0">
              <a:solidFill>
                <a:sysClr val="windowText" lastClr="000000"/>
              </a:solidFill>
            </a:endParaRPr>
          </a:p>
        </p:txBody>
      </p:sp>
      <p:sp>
        <p:nvSpPr>
          <p:cNvPr id="141" name="Google Shape;141;p17"/>
          <p:cNvSpPr/>
          <p:nvPr/>
        </p:nvSpPr>
        <p:spPr>
          <a:xfrm>
            <a:off x="4304575" y="2775325"/>
            <a:ext cx="3246600" cy="37389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ja-JP" sz="1800" dirty="0">
                <a:solidFill>
                  <a:sysClr val="windowText" lastClr="000000"/>
                </a:solidFill>
              </a:rPr>
              <a:t>実際に実行する</a:t>
            </a:r>
            <a:endParaRPr sz="1800" dirty="0">
              <a:solidFill>
                <a:sysClr val="windowText" lastClr="000000"/>
              </a:solidFill>
            </a:endParaRPr>
          </a:p>
          <a:p>
            <a:pPr marL="0" marR="0" lvl="0" indent="0" algn="l" rtl="0">
              <a:spcBef>
                <a:spcPts val="0"/>
              </a:spcBef>
              <a:spcAft>
                <a:spcPts val="0"/>
              </a:spcAft>
              <a:buNone/>
            </a:pPr>
            <a:r>
              <a:rPr lang="ja-JP" sz="1800" dirty="0">
                <a:solidFill>
                  <a:sysClr val="windowText" lastClr="000000"/>
                </a:solidFill>
              </a:rPr>
              <a:t>解析する</a:t>
            </a:r>
            <a:r>
              <a:rPr lang="ja-JP" altLang="en-US" sz="1800" dirty="0">
                <a:solidFill>
                  <a:sysClr val="windowText" lastClr="000000"/>
                </a:solidFill>
              </a:rPr>
              <a:t>範囲を絞り込む</a:t>
            </a:r>
            <a:endParaRPr lang="en-US" altLang="ja-JP" sz="1800" dirty="0">
              <a:solidFill>
                <a:sysClr val="windowText" lastClr="000000"/>
              </a:solidFill>
            </a:endParaRPr>
          </a:p>
          <a:p>
            <a:pPr marL="0" marR="0" lvl="0" indent="0" algn="l" rtl="0">
              <a:spcBef>
                <a:spcPts val="0"/>
              </a:spcBef>
              <a:spcAft>
                <a:spcPts val="0"/>
              </a:spcAft>
              <a:buNone/>
            </a:pPr>
            <a:endParaRPr lang="en-US" sz="1800" dirty="0">
              <a:solidFill>
                <a:sysClr val="windowText" lastClr="000000"/>
              </a:solidFill>
            </a:endParaRPr>
          </a:p>
          <a:p>
            <a:pPr marL="0" marR="0" lvl="0" indent="0" algn="l" rtl="0">
              <a:spcBef>
                <a:spcPts val="0"/>
              </a:spcBef>
              <a:spcAft>
                <a:spcPts val="0"/>
              </a:spcAft>
              <a:buNone/>
            </a:pPr>
            <a:endParaRPr lang="en-US" sz="1800" dirty="0">
              <a:solidFill>
                <a:sysClr val="windowText" lastClr="000000"/>
              </a:solidFill>
            </a:endParaRPr>
          </a:p>
          <a:p>
            <a:pPr marL="0" marR="0" lvl="0" indent="0" algn="l" rtl="0">
              <a:spcBef>
                <a:spcPts val="0"/>
              </a:spcBef>
              <a:spcAft>
                <a:spcPts val="0"/>
              </a:spcAft>
              <a:buNone/>
            </a:pPr>
            <a:endParaRPr sz="1800" dirty="0">
              <a:solidFill>
                <a:sysClr val="windowText" lastClr="000000"/>
              </a:solidFill>
            </a:endParaRPr>
          </a:p>
          <a:p>
            <a:pPr marL="0" marR="0" lvl="0" indent="0" algn="l" rtl="0">
              <a:spcBef>
                <a:spcPts val="0"/>
              </a:spcBef>
              <a:spcAft>
                <a:spcPts val="0"/>
              </a:spcAft>
              <a:buNone/>
            </a:pPr>
            <a:r>
              <a:rPr lang="en-US" altLang="ja-JP" sz="1800" dirty="0">
                <a:solidFill>
                  <a:sysClr val="windowText" lastClr="000000"/>
                </a:solidFill>
              </a:rPr>
              <a:t>【</a:t>
            </a:r>
            <a:r>
              <a:rPr lang="ja-JP" sz="1800" dirty="0">
                <a:solidFill>
                  <a:sysClr val="windowText" lastClr="000000"/>
                </a:solidFill>
              </a:rPr>
              <a:t>使用ツール例</a:t>
            </a:r>
            <a:r>
              <a:rPr lang="en-US" altLang="ja-JP" sz="1800" dirty="0">
                <a:solidFill>
                  <a:sysClr val="windowText" lastClr="000000"/>
                </a:solidFill>
              </a:rPr>
              <a:t>】</a:t>
            </a:r>
            <a:endParaRPr sz="1800" dirty="0">
              <a:solidFill>
                <a:sysClr val="windowText" lastClr="000000"/>
              </a:solidFill>
            </a:endParaRPr>
          </a:p>
          <a:p>
            <a:pPr marL="0" marR="0" lvl="0" indent="0" algn="l" rtl="0">
              <a:spcBef>
                <a:spcPts val="0"/>
              </a:spcBef>
              <a:spcAft>
                <a:spcPts val="0"/>
              </a:spcAft>
              <a:buNone/>
            </a:pPr>
            <a:r>
              <a:rPr lang="ja-JP" altLang="en-US" sz="1800" dirty="0">
                <a:solidFill>
                  <a:sysClr val="windowText" lastClr="000000"/>
                </a:solidFill>
              </a:rPr>
              <a:t>・</a:t>
            </a:r>
            <a:r>
              <a:rPr lang="ja-JP" sz="1800" dirty="0">
                <a:solidFill>
                  <a:sysClr val="windowText" lastClr="000000"/>
                </a:solidFill>
              </a:rPr>
              <a:t>トレーサ</a:t>
            </a:r>
            <a:r>
              <a:rPr lang="ja-JP" altLang="en-US" sz="1800" dirty="0">
                <a:solidFill>
                  <a:sysClr val="windowText" lastClr="000000"/>
                </a:solidFill>
              </a:rPr>
              <a:t>：</a:t>
            </a:r>
            <a:endParaRPr lang="en-US" altLang="ja-JP" sz="1800" dirty="0">
              <a:solidFill>
                <a:sysClr val="windowText" lastClr="000000"/>
              </a:solidFill>
            </a:endParaRPr>
          </a:p>
          <a:p>
            <a:pPr marL="0" marR="0" lvl="0" indent="0" algn="l" rtl="0">
              <a:spcBef>
                <a:spcPts val="0"/>
              </a:spcBef>
              <a:spcAft>
                <a:spcPts val="0"/>
              </a:spcAft>
              <a:buNone/>
            </a:pPr>
            <a:r>
              <a:rPr lang="ja-JP" altLang="en-US" sz="1800" dirty="0">
                <a:solidFill>
                  <a:sysClr val="windowText" lastClr="000000"/>
                </a:solidFill>
              </a:rPr>
              <a:t>　　</a:t>
            </a:r>
            <a:r>
              <a:rPr lang="ja-JP" sz="1800" dirty="0">
                <a:solidFill>
                  <a:sysClr val="windowText" lastClr="000000"/>
                </a:solidFill>
              </a:rPr>
              <a:t>strace</a:t>
            </a:r>
            <a:r>
              <a:rPr lang="ja-JP" altLang="en-US" dirty="0">
                <a:solidFill>
                  <a:sysClr val="windowText" lastClr="000000"/>
                </a:solidFill>
              </a:rPr>
              <a:t>（システムコール</a:t>
            </a:r>
            <a:r>
              <a:rPr lang="en-US" altLang="ja-JP" dirty="0">
                <a:solidFill>
                  <a:sysClr val="windowText" lastClr="000000"/>
                </a:solidFill>
              </a:rPr>
              <a:t>)</a:t>
            </a:r>
          </a:p>
          <a:p>
            <a:pPr marL="0" marR="0" lvl="0" indent="0" algn="l" rtl="0">
              <a:spcBef>
                <a:spcPts val="0"/>
              </a:spcBef>
              <a:spcAft>
                <a:spcPts val="0"/>
              </a:spcAft>
              <a:buNone/>
            </a:pPr>
            <a:r>
              <a:rPr lang="ja-JP" altLang="en-US" sz="1800" dirty="0">
                <a:solidFill>
                  <a:sysClr val="windowText" lastClr="000000"/>
                </a:solidFill>
              </a:rPr>
              <a:t>　　</a:t>
            </a:r>
            <a:r>
              <a:rPr lang="en-US" altLang="ja-JP" sz="1800" dirty="0" err="1">
                <a:solidFill>
                  <a:sysClr val="windowText" lastClr="000000"/>
                </a:solidFill>
              </a:rPr>
              <a:t>ltrace</a:t>
            </a:r>
            <a:r>
              <a:rPr lang="en-US" altLang="ja-JP" dirty="0">
                <a:solidFill>
                  <a:sysClr val="windowText" lastClr="000000"/>
                </a:solidFill>
              </a:rPr>
              <a:t>(</a:t>
            </a:r>
            <a:r>
              <a:rPr lang="ja-JP" altLang="en-US" dirty="0">
                <a:solidFill>
                  <a:sysClr val="windowText" lastClr="000000"/>
                </a:solidFill>
              </a:rPr>
              <a:t>ライブラリコール</a:t>
            </a:r>
            <a:r>
              <a:rPr lang="en-US" altLang="ja-JP" dirty="0">
                <a:solidFill>
                  <a:sysClr val="windowText" lastClr="000000"/>
                </a:solidFill>
              </a:rPr>
              <a:t>)</a:t>
            </a:r>
            <a:endParaRPr sz="1800" dirty="0">
              <a:solidFill>
                <a:sysClr val="windowText" lastClr="000000"/>
              </a:solidFill>
            </a:endParaRPr>
          </a:p>
          <a:p>
            <a:pPr marL="0" marR="0" lvl="0" indent="0" algn="l" rtl="0">
              <a:spcBef>
                <a:spcPts val="0"/>
              </a:spcBef>
              <a:spcAft>
                <a:spcPts val="0"/>
              </a:spcAft>
              <a:buNone/>
            </a:pPr>
            <a:r>
              <a:rPr lang="ja-JP" altLang="en-US" sz="1800" dirty="0">
                <a:solidFill>
                  <a:sysClr val="windowText" lastClr="000000"/>
                </a:solidFill>
              </a:rPr>
              <a:t>・</a:t>
            </a:r>
            <a:r>
              <a:rPr lang="ja-JP" sz="1800" dirty="0">
                <a:solidFill>
                  <a:sysClr val="windowText" lastClr="000000"/>
                </a:solidFill>
              </a:rPr>
              <a:t>デバッガ</a:t>
            </a:r>
            <a:r>
              <a:rPr lang="ja-JP" altLang="en-US" sz="1800" dirty="0">
                <a:solidFill>
                  <a:sysClr val="windowText" lastClr="000000"/>
                </a:solidFill>
              </a:rPr>
              <a:t>：</a:t>
            </a:r>
            <a:endParaRPr lang="en-US" altLang="ja-JP" sz="1800" dirty="0">
              <a:solidFill>
                <a:sysClr val="windowText" lastClr="000000"/>
              </a:solidFill>
            </a:endParaRPr>
          </a:p>
          <a:p>
            <a:pPr marL="0" marR="0" lvl="0" indent="0" algn="l" rtl="0">
              <a:spcBef>
                <a:spcPts val="0"/>
              </a:spcBef>
              <a:spcAft>
                <a:spcPts val="0"/>
              </a:spcAft>
              <a:buNone/>
            </a:pPr>
            <a:r>
              <a:rPr lang="ja-JP" altLang="en-US" sz="1800" dirty="0">
                <a:solidFill>
                  <a:sysClr val="windowText" lastClr="000000"/>
                </a:solidFill>
              </a:rPr>
              <a:t>　　</a:t>
            </a:r>
            <a:r>
              <a:rPr lang="ja-JP" sz="1800" dirty="0">
                <a:solidFill>
                  <a:sysClr val="windowText" lastClr="000000"/>
                </a:solidFill>
              </a:rPr>
              <a:t>GDB, OllyDbgなど</a:t>
            </a:r>
            <a:endParaRPr sz="1800" dirty="0">
              <a:solidFill>
                <a:sysClr val="windowText" lastClr="000000"/>
              </a:solidFill>
            </a:endParaRPr>
          </a:p>
        </p:txBody>
      </p:sp>
      <p:sp>
        <p:nvSpPr>
          <p:cNvPr id="142" name="Google Shape;142;p17"/>
          <p:cNvSpPr/>
          <p:nvPr/>
        </p:nvSpPr>
        <p:spPr>
          <a:xfrm>
            <a:off x="249275" y="2775325"/>
            <a:ext cx="3345600" cy="37389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ja-JP" sz="1800" dirty="0">
                <a:solidFill>
                  <a:sysClr val="windowText" lastClr="000000"/>
                </a:solidFill>
              </a:rPr>
              <a:t>ファイルのフォーマット情報</a:t>
            </a:r>
            <a:r>
              <a:rPr lang="ja-JP" altLang="en-US" sz="1800" dirty="0">
                <a:solidFill>
                  <a:sysClr val="windowText" lastClr="000000"/>
                </a:solidFill>
              </a:rPr>
              <a:t>や</a:t>
            </a:r>
            <a:endParaRPr sz="1800" dirty="0">
              <a:solidFill>
                <a:sysClr val="windowText" lastClr="000000"/>
              </a:solidFill>
            </a:endParaRPr>
          </a:p>
          <a:p>
            <a:pPr marL="0" marR="0" lvl="0" indent="0" algn="l" rtl="0">
              <a:spcBef>
                <a:spcPts val="0"/>
              </a:spcBef>
              <a:spcAft>
                <a:spcPts val="0"/>
              </a:spcAft>
              <a:buNone/>
            </a:pPr>
            <a:r>
              <a:rPr lang="ja-JP" sz="1800" dirty="0">
                <a:solidFill>
                  <a:sysClr val="windowText" lastClr="000000"/>
                </a:solidFill>
              </a:rPr>
              <a:t>ファイル内文字列情報を取得</a:t>
            </a:r>
            <a:endParaRPr sz="1800" dirty="0">
              <a:solidFill>
                <a:sysClr val="windowText" lastClr="000000"/>
              </a:solidFill>
            </a:endParaRPr>
          </a:p>
          <a:p>
            <a:pPr marL="0" marR="0" lvl="0" indent="0" algn="l" rtl="0">
              <a:spcBef>
                <a:spcPts val="0"/>
              </a:spcBef>
              <a:spcAft>
                <a:spcPts val="0"/>
              </a:spcAft>
              <a:buNone/>
            </a:pPr>
            <a:endParaRPr lang="en-US" sz="1800" dirty="0">
              <a:solidFill>
                <a:sysClr val="windowText" lastClr="000000"/>
              </a:solidFill>
            </a:endParaRPr>
          </a:p>
          <a:p>
            <a:pPr marL="0" marR="0" lvl="0" indent="0" algn="l" rtl="0">
              <a:spcBef>
                <a:spcPts val="0"/>
              </a:spcBef>
              <a:spcAft>
                <a:spcPts val="0"/>
              </a:spcAft>
              <a:buNone/>
            </a:pPr>
            <a:endParaRPr lang="en-US" sz="1800" dirty="0">
              <a:solidFill>
                <a:sysClr val="windowText" lastClr="000000"/>
              </a:solidFill>
            </a:endParaRPr>
          </a:p>
          <a:p>
            <a:pPr marL="0" marR="0" lvl="0" indent="0" algn="l" rtl="0">
              <a:spcBef>
                <a:spcPts val="0"/>
              </a:spcBef>
              <a:spcAft>
                <a:spcPts val="0"/>
              </a:spcAft>
              <a:buNone/>
            </a:pPr>
            <a:endParaRPr sz="1800" dirty="0">
              <a:solidFill>
                <a:sysClr val="windowText" lastClr="000000"/>
              </a:solidFill>
            </a:endParaRPr>
          </a:p>
          <a:p>
            <a:pPr marL="0" marR="0" lvl="0" indent="0" algn="l" rtl="0">
              <a:spcBef>
                <a:spcPts val="0"/>
              </a:spcBef>
              <a:spcAft>
                <a:spcPts val="0"/>
              </a:spcAft>
              <a:buNone/>
            </a:pPr>
            <a:r>
              <a:rPr lang="en-US" altLang="ja-JP" sz="1800" dirty="0">
                <a:solidFill>
                  <a:sysClr val="windowText" lastClr="000000"/>
                </a:solidFill>
              </a:rPr>
              <a:t>【</a:t>
            </a:r>
            <a:r>
              <a:rPr lang="ja-JP" sz="1800" dirty="0">
                <a:solidFill>
                  <a:sysClr val="windowText" lastClr="000000"/>
                </a:solidFill>
              </a:rPr>
              <a:t>使用ツール例</a:t>
            </a:r>
            <a:r>
              <a:rPr lang="en-US" altLang="ja-JP" sz="1800" dirty="0">
                <a:solidFill>
                  <a:sysClr val="windowText" lastClr="000000"/>
                </a:solidFill>
              </a:rPr>
              <a:t>】</a:t>
            </a:r>
            <a:endParaRPr sz="1800" dirty="0">
              <a:solidFill>
                <a:sysClr val="windowText" lastClr="000000"/>
              </a:solidFill>
            </a:endParaRPr>
          </a:p>
          <a:p>
            <a:pPr marL="0" marR="0" lvl="0" indent="0" algn="l" rtl="0">
              <a:spcBef>
                <a:spcPts val="0"/>
              </a:spcBef>
              <a:spcAft>
                <a:spcPts val="0"/>
              </a:spcAft>
              <a:buNone/>
            </a:pPr>
            <a:r>
              <a:rPr lang="ja-JP" altLang="en-US" sz="1800" dirty="0">
                <a:solidFill>
                  <a:sysClr val="windowText" lastClr="000000"/>
                </a:solidFill>
              </a:rPr>
              <a:t>・</a:t>
            </a:r>
            <a:r>
              <a:rPr lang="ja-JP" sz="1800" dirty="0">
                <a:solidFill>
                  <a:sysClr val="windowText" lastClr="000000"/>
                </a:solidFill>
              </a:rPr>
              <a:t>Linuxコマンド:</a:t>
            </a:r>
            <a:endParaRPr lang="en-US" altLang="ja-JP" sz="1800" dirty="0">
              <a:solidFill>
                <a:sysClr val="windowText" lastClr="000000"/>
              </a:solidFill>
            </a:endParaRPr>
          </a:p>
          <a:p>
            <a:pPr marL="0" marR="0" lvl="0" indent="0" algn="l" rtl="0">
              <a:spcBef>
                <a:spcPts val="0"/>
              </a:spcBef>
              <a:spcAft>
                <a:spcPts val="0"/>
              </a:spcAft>
              <a:buNone/>
            </a:pPr>
            <a:r>
              <a:rPr lang="ja-JP" altLang="en-US" sz="1800" dirty="0">
                <a:solidFill>
                  <a:sysClr val="windowText" lastClr="000000"/>
                </a:solidFill>
              </a:rPr>
              <a:t>　　</a:t>
            </a:r>
            <a:r>
              <a:rPr lang="ja-JP" sz="1800" dirty="0">
                <a:solidFill>
                  <a:sysClr val="windowText" lastClr="000000"/>
                </a:solidFill>
              </a:rPr>
              <a:t> file, readelf, stringなど</a:t>
            </a:r>
            <a:endParaRPr sz="1800" dirty="0">
              <a:solidFill>
                <a:sysClr val="windowText" lastClr="000000"/>
              </a:solidFill>
            </a:endParaRPr>
          </a:p>
        </p:txBody>
      </p:sp>
      <p:sp>
        <p:nvSpPr>
          <p:cNvPr id="143" name="Google Shape;143;p17"/>
          <p:cNvSpPr txBox="1">
            <a:spLocks noGrp="1"/>
          </p:cNvSpPr>
          <p:nvPr>
            <p:ph type="body" idx="1"/>
          </p:nvPr>
        </p:nvSpPr>
        <p:spPr>
          <a:xfrm>
            <a:off x="4838975" y="767275"/>
            <a:ext cx="2392200" cy="521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ja-JP" dirty="0"/>
              <a:t>一般的な手法</a:t>
            </a:r>
            <a:endParaRPr dirty="0">
              <a:highlight>
                <a:srgbClr val="EA9999"/>
              </a:highlight>
            </a:endParaRPr>
          </a:p>
        </p:txBody>
      </p:sp>
      <p:sp>
        <p:nvSpPr>
          <p:cNvPr id="144" name="Google Shape;144;p17"/>
          <p:cNvSpPr txBox="1">
            <a:spLocks noGrp="1"/>
          </p:cNvSpPr>
          <p:nvPr>
            <p:ph type="body" idx="1"/>
          </p:nvPr>
        </p:nvSpPr>
        <p:spPr>
          <a:xfrm>
            <a:off x="838200" y="2233013"/>
            <a:ext cx="2014900" cy="521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ja-JP" altLang="en-US" dirty="0"/>
              <a:t>①</a:t>
            </a:r>
            <a:r>
              <a:rPr lang="ja-JP" dirty="0"/>
              <a:t>表層解析</a:t>
            </a:r>
            <a:endParaRPr dirty="0">
              <a:highlight>
                <a:srgbClr val="EA9999"/>
              </a:highlight>
            </a:endParaRPr>
          </a:p>
        </p:txBody>
      </p:sp>
      <p:sp>
        <p:nvSpPr>
          <p:cNvPr id="145" name="Google Shape;145;p17"/>
          <p:cNvSpPr txBox="1">
            <a:spLocks noGrp="1"/>
          </p:cNvSpPr>
          <p:nvPr>
            <p:ph type="body" idx="1"/>
          </p:nvPr>
        </p:nvSpPr>
        <p:spPr>
          <a:xfrm>
            <a:off x="4838975" y="2233000"/>
            <a:ext cx="2040150" cy="521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ja-JP" altLang="en-US" dirty="0"/>
              <a:t>②</a:t>
            </a:r>
            <a:r>
              <a:rPr lang="ja-JP" dirty="0"/>
              <a:t>動的解析</a:t>
            </a:r>
            <a:endParaRPr dirty="0">
              <a:highlight>
                <a:srgbClr val="EA9999"/>
              </a:highlight>
            </a:endParaRPr>
          </a:p>
        </p:txBody>
      </p:sp>
      <p:sp>
        <p:nvSpPr>
          <p:cNvPr id="146" name="Google Shape;146;p17"/>
          <p:cNvSpPr txBox="1">
            <a:spLocks noGrp="1"/>
          </p:cNvSpPr>
          <p:nvPr>
            <p:ph type="body" idx="1"/>
          </p:nvPr>
        </p:nvSpPr>
        <p:spPr>
          <a:xfrm>
            <a:off x="9148325" y="2233013"/>
            <a:ext cx="2092104" cy="521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ja-JP" altLang="en-US" dirty="0"/>
              <a:t>③</a:t>
            </a:r>
            <a:r>
              <a:rPr lang="ja-JP" dirty="0"/>
              <a:t>静的解析</a:t>
            </a:r>
            <a:endParaRPr dirty="0">
              <a:highlight>
                <a:srgbClr val="EA9999"/>
              </a:highlight>
            </a:endParaRPr>
          </a:p>
        </p:txBody>
      </p:sp>
      <p:sp>
        <p:nvSpPr>
          <p:cNvPr id="147" name="Google Shape;147;p17"/>
          <p:cNvSpPr/>
          <p:nvPr/>
        </p:nvSpPr>
        <p:spPr>
          <a:xfrm>
            <a:off x="3638625" y="4210650"/>
            <a:ext cx="622200" cy="641100"/>
          </a:xfrm>
          <a:prstGeom prst="rightArrow">
            <a:avLst>
              <a:gd name="adj1" fmla="val 50000"/>
              <a:gd name="adj2" fmla="val 50000"/>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7"/>
          <p:cNvSpPr/>
          <p:nvPr/>
        </p:nvSpPr>
        <p:spPr>
          <a:xfrm>
            <a:off x="7588650" y="4210650"/>
            <a:ext cx="622200" cy="641100"/>
          </a:xfrm>
          <a:prstGeom prst="rightArrow">
            <a:avLst>
              <a:gd name="adj1" fmla="val 50000"/>
              <a:gd name="adj2" fmla="val 50000"/>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9;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t>バイナリ解析</a:t>
            </a:r>
            <a:r>
              <a:rPr lang="ja-JP" altLang="en-US" dirty="0"/>
              <a:t>　静的解析の例</a:t>
            </a:r>
            <a:endParaRPr dirty="0"/>
          </a:p>
        </p:txBody>
      </p:sp>
      <p:pic>
        <p:nvPicPr>
          <p:cNvPr id="7" name="図 6">
            <a:extLst>
              <a:ext uri="{FF2B5EF4-FFF2-40B4-BE49-F238E27FC236}">
                <a16:creationId xmlns:a16="http://schemas.microsoft.com/office/drawing/2014/main" id="{6DA469E5-F850-4A6A-8AF2-37A9E97E60B3}"/>
              </a:ext>
            </a:extLst>
          </p:cNvPr>
          <p:cNvPicPr>
            <a:picLocks noChangeAspect="1"/>
          </p:cNvPicPr>
          <p:nvPr/>
        </p:nvPicPr>
        <p:blipFill rotWithShape="1">
          <a:blip r:embed="rId3"/>
          <a:srcRect b="32459"/>
          <a:stretch/>
        </p:blipFill>
        <p:spPr>
          <a:xfrm>
            <a:off x="3071636" y="2674620"/>
            <a:ext cx="5820128" cy="3576926"/>
          </a:xfrm>
          <a:prstGeom prst="rect">
            <a:avLst/>
          </a:prstGeom>
        </p:spPr>
      </p:pic>
      <p:sp>
        <p:nvSpPr>
          <p:cNvPr id="8" name="テキスト ボックス 7">
            <a:extLst>
              <a:ext uri="{FF2B5EF4-FFF2-40B4-BE49-F238E27FC236}">
                <a16:creationId xmlns:a16="http://schemas.microsoft.com/office/drawing/2014/main" id="{7173C277-4E61-41EB-A3B5-D04A2A905E7B}"/>
              </a:ext>
            </a:extLst>
          </p:cNvPr>
          <p:cNvSpPr txBox="1"/>
          <p:nvPr/>
        </p:nvSpPr>
        <p:spPr>
          <a:xfrm>
            <a:off x="1598136" y="3253740"/>
            <a:ext cx="1473499" cy="461665"/>
          </a:xfrm>
          <a:prstGeom prst="rect">
            <a:avLst/>
          </a:prstGeom>
          <a:noFill/>
          <a:ln w="38100">
            <a:solidFill>
              <a:srgbClr val="0070C0"/>
            </a:solidFill>
          </a:ln>
        </p:spPr>
        <p:txBody>
          <a:bodyPr wrap="square" rtlCol="0">
            <a:spAutoFit/>
          </a:bodyPr>
          <a:lstStyle/>
          <a:p>
            <a:r>
              <a:rPr kumimoji="1" lang="ja-JP" altLang="en-US" sz="2400" b="1" dirty="0"/>
              <a:t>アドレス</a:t>
            </a:r>
          </a:p>
        </p:txBody>
      </p:sp>
      <p:sp>
        <p:nvSpPr>
          <p:cNvPr id="9" name="正方形/長方形 8">
            <a:extLst>
              <a:ext uri="{FF2B5EF4-FFF2-40B4-BE49-F238E27FC236}">
                <a16:creationId xmlns:a16="http://schemas.microsoft.com/office/drawing/2014/main" id="{3022929F-7BBE-488F-916D-29F42BE806FB}"/>
              </a:ext>
            </a:extLst>
          </p:cNvPr>
          <p:cNvSpPr/>
          <p:nvPr/>
        </p:nvSpPr>
        <p:spPr>
          <a:xfrm>
            <a:off x="3467100" y="3253740"/>
            <a:ext cx="1440180" cy="311972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6C3DA4FA-506C-4CB3-8F13-4C4BF01DA33A}"/>
              </a:ext>
            </a:extLst>
          </p:cNvPr>
          <p:cNvCxnSpPr>
            <a:stCxn id="8" idx="3"/>
          </p:cNvCxnSpPr>
          <p:nvPr/>
        </p:nvCxnSpPr>
        <p:spPr>
          <a:xfrm flipV="1">
            <a:off x="3071635" y="3484572"/>
            <a:ext cx="395465"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4808FB49-5F9F-4365-BE87-71A285B72ED7}"/>
              </a:ext>
            </a:extLst>
          </p:cNvPr>
          <p:cNvSpPr/>
          <p:nvPr/>
        </p:nvSpPr>
        <p:spPr>
          <a:xfrm>
            <a:off x="5094746" y="3242489"/>
            <a:ext cx="528814" cy="313097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E1D7805-BEE7-4CBA-B496-0C1DFA64095C}"/>
              </a:ext>
            </a:extLst>
          </p:cNvPr>
          <p:cNvSpPr/>
          <p:nvPr/>
        </p:nvSpPr>
        <p:spPr>
          <a:xfrm>
            <a:off x="5717292" y="3242489"/>
            <a:ext cx="2489447" cy="3130977"/>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0A48C24-59EE-4310-B797-327AF09E9368}"/>
              </a:ext>
            </a:extLst>
          </p:cNvPr>
          <p:cNvSpPr txBox="1"/>
          <p:nvPr/>
        </p:nvSpPr>
        <p:spPr>
          <a:xfrm>
            <a:off x="5094746" y="2552700"/>
            <a:ext cx="1816594" cy="461665"/>
          </a:xfrm>
          <a:prstGeom prst="rect">
            <a:avLst/>
          </a:prstGeom>
          <a:solidFill>
            <a:schemeClr val="bg1"/>
          </a:solidFill>
          <a:ln w="38100">
            <a:solidFill>
              <a:srgbClr val="FFC000"/>
            </a:solidFill>
          </a:ln>
        </p:spPr>
        <p:txBody>
          <a:bodyPr wrap="square" rtlCol="0">
            <a:spAutoFit/>
          </a:bodyPr>
          <a:lstStyle/>
          <a:p>
            <a:r>
              <a:rPr kumimoji="1" lang="ja-JP" altLang="en-US" sz="2400" b="1" dirty="0"/>
              <a:t>オペコード</a:t>
            </a:r>
          </a:p>
        </p:txBody>
      </p:sp>
      <p:sp>
        <p:nvSpPr>
          <p:cNvPr id="15" name="テキスト ボックス 14">
            <a:extLst>
              <a:ext uri="{FF2B5EF4-FFF2-40B4-BE49-F238E27FC236}">
                <a16:creationId xmlns:a16="http://schemas.microsoft.com/office/drawing/2014/main" id="{8FBED766-3BCB-4AAC-A5E2-A83DF89A3B35}"/>
              </a:ext>
            </a:extLst>
          </p:cNvPr>
          <p:cNvSpPr txBox="1"/>
          <p:nvPr/>
        </p:nvSpPr>
        <p:spPr>
          <a:xfrm>
            <a:off x="8592132" y="3242489"/>
            <a:ext cx="1773132" cy="461665"/>
          </a:xfrm>
          <a:prstGeom prst="rect">
            <a:avLst/>
          </a:prstGeom>
          <a:solidFill>
            <a:schemeClr val="bg1"/>
          </a:solidFill>
          <a:ln w="38100">
            <a:solidFill>
              <a:srgbClr val="92D050"/>
            </a:solidFill>
          </a:ln>
        </p:spPr>
        <p:txBody>
          <a:bodyPr wrap="square" rtlCol="0">
            <a:spAutoFit/>
          </a:bodyPr>
          <a:lstStyle/>
          <a:p>
            <a:r>
              <a:rPr kumimoji="1" lang="ja-JP" altLang="en-US" sz="2400" b="1" dirty="0"/>
              <a:t>オペランド</a:t>
            </a:r>
          </a:p>
        </p:txBody>
      </p:sp>
      <p:cxnSp>
        <p:nvCxnSpPr>
          <p:cNvPr id="19" name="直線コネクタ 18">
            <a:extLst>
              <a:ext uri="{FF2B5EF4-FFF2-40B4-BE49-F238E27FC236}">
                <a16:creationId xmlns:a16="http://schemas.microsoft.com/office/drawing/2014/main" id="{19C97F1F-3C56-4254-8FA0-1124F1A7DD33}"/>
              </a:ext>
            </a:extLst>
          </p:cNvPr>
          <p:cNvCxnSpPr/>
          <p:nvPr/>
        </p:nvCxnSpPr>
        <p:spPr>
          <a:xfrm>
            <a:off x="5359153" y="3014365"/>
            <a:ext cx="0" cy="2281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EE157589-9E0A-40F3-959C-793F7A4B8132}"/>
              </a:ext>
            </a:extLst>
          </p:cNvPr>
          <p:cNvCxnSpPr>
            <a:endCxn id="15" idx="1"/>
          </p:cNvCxnSpPr>
          <p:nvPr/>
        </p:nvCxnSpPr>
        <p:spPr>
          <a:xfrm>
            <a:off x="8206739" y="3473321"/>
            <a:ext cx="385393" cy="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25" name="矢印: 右 24">
            <a:extLst>
              <a:ext uri="{FF2B5EF4-FFF2-40B4-BE49-F238E27FC236}">
                <a16:creationId xmlns:a16="http://schemas.microsoft.com/office/drawing/2014/main" id="{E3012BE4-767E-4DD6-A3ED-B9CBB8D15FFB}"/>
              </a:ext>
            </a:extLst>
          </p:cNvPr>
          <p:cNvSpPr/>
          <p:nvPr/>
        </p:nvSpPr>
        <p:spPr>
          <a:xfrm rot="10800000">
            <a:off x="7177459" y="4696153"/>
            <a:ext cx="1394460" cy="304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E2731ECB-7187-4F30-A241-3CF76D48D689}"/>
              </a:ext>
            </a:extLst>
          </p:cNvPr>
          <p:cNvSpPr txBox="1"/>
          <p:nvPr/>
        </p:nvSpPr>
        <p:spPr>
          <a:xfrm>
            <a:off x="8578798" y="4617703"/>
            <a:ext cx="2401621" cy="461665"/>
          </a:xfrm>
          <a:prstGeom prst="rect">
            <a:avLst/>
          </a:prstGeom>
          <a:noFill/>
          <a:ln w="38100">
            <a:noFill/>
          </a:ln>
        </p:spPr>
        <p:txBody>
          <a:bodyPr wrap="square" rtlCol="0">
            <a:spAutoFit/>
          </a:bodyPr>
          <a:lstStyle/>
          <a:p>
            <a:r>
              <a:rPr kumimoji="1" lang="ja-JP" altLang="en-US" sz="2400" b="1" dirty="0"/>
              <a:t>次の解析先へ</a:t>
            </a:r>
            <a:r>
              <a:rPr kumimoji="1" lang="en-US" altLang="ja-JP" sz="2400" b="1" dirty="0"/>
              <a:t>…</a:t>
            </a:r>
            <a:endParaRPr kumimoji="1" lang="ja-JP" altLang="en-US" sz="2400" b="1" dirty="0"/>
          </a:p>
        </p:txBody>
      </p:sp>
      <p:sp>
        <p:nvSpPr>
          <p:cNvPr id="27" name="テキスト ボックス 26">
            <a:extLst>
              <a:ext uri="{FF2B5EF4-FFF2-40B4-BE49-F238E27FC236}">
                <a16:creationId xmlns:a16="http://schemas.microsoft.com/office/drawing/2014/main" id="{98876A23-142C-4223-8B61-E44EFFEFBFCB}"/>
              </a:ext>
            </a:extLst>
          </p:cNvPr>
          <p:cNvSpPr txBox="1"/>
          <p:nvPr/>
        </p:nvSpPr>
        <p:spPr>
          <a:xfrm>
            <a:off x="3071635" y="1639402"/>
            <a:ext cx="5520497" cy="461665"/>
          </a:xfrm>
          <a:prstGeom prst="rect">
            <a:avLst/>
          </a:prstGeom>
          <a:noFill/>
          <a:ln w="38100">
            <a:noFill/>
          </a:ln>
        </p:spPr>
        <p:txBody>
          <a:bodyPr wrap="square" rtlCol="0">
            <a:spAutoFit/>
          </a:bodyPr>
          <a:lstStyle/>
          <a:p>
            <a:r>
              <a:rPr kumimoji="1" lang="ja-JP" altLang="en-US" sz="2400" b="1" dirty="0"/>
              <a:t>あるチェック関数の逆アセンブル結果</a:t>
            </a:r>
          </a:p>
        </p:txBody>
      </p:sp>
    </p:spTree>
    <p:extLst>
      <p:ext uri="{BB962C8B-B14F-4D97-AF65-F5344CB8AC3E}">
        <p14:creationId xmlns:p14="http://schemas.microsoft.com/office/powerpoint/2010/main" val="233360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バイナリ解析　対策</a:t>
            </a:r>
            <a:endParaRPr/>
          </a:p>
        </p:txBody>
      </p:sp>
      <p:sp>
        <p:nvSpPr>
          <p:cNvPr id="154" name="Google Shape;154;p18"/>
          <p:cNvSpPr txBox="1">
            <a:spLocks noGrp="1"/>
          </p:cNvSpPr>
          <p:nvPr>
            <p:ph type="body" idx="1"/>
          </p:nvPr>
        </p:nvSpPr>
        <p:spPr>
          <a:xfrm>
            <a:off x="327879" y="1701851"/>
            <a:ext cx="11927313" cy="4769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ja-JP" dirty="0"/>
              <a:t>分析を遅延させる</a:t>
            </a:r>
            <a:r>
              <a:rPr lang="ja-JP" altLang="en-US" dirty="0"/>
              <a:t>ための</a:t>
            </a:r>
            <a:r>
              <a:rPr lang="ja-JP" dirty="0"/>
              <a:t>様々な</a:t>
            </a:r>
            <a:r>
              <a:rPr lang="ja-JP" altLang="en-US" dirty="0"/>
              <a:t>難読化の</a:t>
            </a:r>
            <a:r>
              <a:rPr lang="ja-JP" dirty="0"/>
              <a:t>手法がある</a:t>
            </a:r>
            <a:endParaRPr dirty="0"/>
          </a:p>
          <a:p>
            <a:pPr marL="0" lvl="0" indent="0" algn="l" rtl="0">
              <a:lnSpc>
                <a:spcPct val="90000"/>
              </a:lnSpc>
              <a:spcBef>
                <a:spcPts val="0"/>
              </a:spcBef>
              <a:spcAft>
                <a:spcPts val="0"/>
              </a:spcAft>
              <a:buClr>
                <a:schemeClr val="dk1"/>
              </a:buClr>
              <a:buSzPts val="2800"/>
              <a:buNone/>
            </a:pPr>
            <a:endParaRPr dirty="0"/>
          </a:p>
          <a:p>
            <a:pPr indent="-457200">
              <a:spcBef>
                <a:spcPts val="0"/>
              </a:spcBef>
              <a:buSzPts val="2800"/>
            </a:pPr>
            <a:r>
              <a:rPr lang="ja-JP" dirty="0"/>
              <a:t>ガベージコード</a:t>
            </a:r>
            <a:endParaRPr lang="en-US" altLang="ja-JP" dirty="0"/>
          </a:p>
          <a:p>
            <a:pPr marL="0" indent="0">
              <a:spcBef>
                <a:spcPts val="0"/>
              </a:spcBef>
              <a:buSzPts val="2800"/>
              <a:buNone/>
            </a:pPr>
            <a:r>
              <a:rPr lang="ja-JP" altLang="en-US" sz="2400" dirty="0"/>
              <a:t>　　本来の命令の間に</a:t>
            </a:r>
            <a:r>
              <a:rPr lang="ja-JP" sz="2400" dirty="0"/>
              <a:t>意味のない命令を大量に配置</a:t>
            </a:r>
            <a:endParaRPr lang="en-US" altLang="ja-JP" sz="2400" dirty="0"/>
          </a:p>
          <a:p>
            <a:pPr marL="0" lvl="0" indent="0" algn="l" rtl="0">
              <a:lnSpc>
                <a:spcPct val="90000"/>
              </a:lnSpc>
              <a:spcBef>
                <a:spcPts val="0"/>
              </a:spcBef>
              <a:spcAft>
                <a:spcPts val="0"/>
              </a:spcAft>
              <a:buClr>
                <a:schemeClr val="dk1"/>
              </a:buClr>
              <a:buSzPts val="2800"/>
              <a:buNone/>
            </a:pPr>
            <a:endParaRPr dirty="0"/>
          </a:p>
          <a:p>
            <a:pPr indent="-457200">
              <a:spcBef>
                <a:spcPts val="0"/>
              </a:spcBef>
              <a:buSzPts val="2800"/>
            </a:pPr>
            <a:r>
              <a:rPr lang="ja-JP" dirty="0"/>
              <a:t>コード置換 </a:t>
            </a:r>
            <a:endParaRPr lang="en-US" altLang="ja-JP" dirty="0"/>
          </a:p>
          <a:p>
            <a:pPr marL="0" indent="0">
              <a:spcBef>
                <a:spcPts val="0"/>
              </a:spcBef>
              <a:buSzPts val="2800"/>
              <a:buNone/>
            </a:pPr>
            <a:r>
              <a:rPr lang="ja-JP" altLang="en-US" sz="2400" dirty="0"/>
              <a:t>　　</a:t>
            </a:r>
            <a:r>
              <a:rPr lang="ja-JP" sz="2400" dirty="0"/>
              <a:t>簡単な命令を同等の動作をする複雑な命令セットに置換</a:t>
            </a:r>
            <a:endParaRPr lang="en-US" altLang="ja-JP" sz="2400" dirty="0"/>
          </a:p>
          <a:p>
            <a:pPr marL="0" lvl="0" indent="0" algn="l" rtl="0">
              <a:lnSpc>
                <a:spcPct val="90000"/>
              </a:lnSpc>
              <a:spcBef>
                <a:spcPts val="0"/>
              </a:spcBef>
              <a:spcAft>
                <a:spcPts val="0"/>
              </a:spcAft>
              <a:buClr>
                <a:schemeClr val="dk1"/>
              </a:buClr>
              <a:buSzPts val="2800"/>
              <a:buNone/>
            </a:pPr>
            <a:endParaRPr dirty="0"/>
          </a:p>
          <a:p>
            <a:pPr indent="-457200">
              <a:spcBef>
                <a:spcPts val="0"/>
              </a:spcBef>
              <a:buSzPts val="2800"/>
            </a:pPr>
            <a:r>
              <a:rPr lang="ja-JP" dirty="0"/>
              <a:t>Anti-Disassembly</a:t>
            </a:r>
            <a:endParaRPr lang="en-US" altLang="ja-JP" dirty="0"/>
          </a:p>
          <a:p>
            <a:pPr marL="0" indent="0">
              <a:spcBef>
                <a:spcPts val="0"/>
              </a:spcBef>
              <a:buSzPts val="2800"/>
              <a:buNone/>
            </a:pPr>
            <a:r>
              <a:rPr lang="ja-JP" altLang="en-US" sz="2400" dirty="0"/>
              <a:t>　　</a:t>
            </a:r>
            <a:r>
              <a:rPr lang="ja-JP" sz="2400" dirty="0"/>
              <a:t>常にFALSEの条件分岐を追加</a:t>
            </a:r>
            <a:r>
              <a:rPr lang="ja-JP" altLang="en-US" sz="2400" dirty="0"/>
              <a:t>し、</a:t>
            </a:r>
            <a:r>
              <a:rPr lang="en-US" altLang="ja-JP" sz="2400" dirty="0"/>
              <a:t>FALSE</a:t>
            </a:r>
            <a:r>
              <a:rPr lang="ja-JP" altLang="en-US" sz="2400" dirty="0"/>
              <a:t>側に意味のない命令</a:t>
            </a:r>
            <a:r>
              <a:rPr lang="ja-JP" altLang="ja-JP" sz="2400" dirty="0"/>
              <a:t>を大量に配置</a:t>
            </a:r>
            <a:endParaRPr lang="en-US" altLang="ja-JP" sz="2400" dirty="0"/>
          </a:p>
          <a:p>
            <a:pPr marL="0" indent="0">
              <a:spcBef>
                <a:spcPts val="0"/>
              </a:spcBef>
              <a:buSzPts val="2800"/>
              <a:buNone/>
            </a:pPr>
            <a:endParaRPr lang="ja-JP" altLang="en-US" dirty="0"/>
          </a:p>
          <a:p>
            <a:pPr indent="-457200">
              <a:spcBef>
                <a:spcPts val="0"/>
              </a:spcBef>
              <a:buSzPts val="2800"/>
            </a:pPr>
            <a:r>
              <a:rPr lang="ja-JP" altLang="en-US" dirty="0"/>
              <a:t>デバッガ検知</a:t>
            </a:r>
            <a:endParaRPr lang="en-US" altLang="ja-JP" dirty="0"/>
          </a:p>
          <a:p>
            <a:pPr marL="0" indent="0">
              <a:spcBef>
                <a:spcPts val="0"/>
              </a:spcBef>
              <a:buSzPts val="2800"/>
              <a:buNone/>
            </a:pPr>
            <a:r>
              <a:rPr lang="ja-JP" altLang="en-US" sz="2400" dirty="0"/>
              <a:t>　　プログラムが静的解析されているかどうかを検知し、妨害を行う</a:t>
            </a:r>
          </a:p>
          <a:p>
            <a:pPr indent="-457200">
              <a:spcBef>
                <a:spcPts val="0"/>
              </a:spcBef>
              <a:buSzPts val="2800"/>
            </a:pPr>
            <a:endParaRPr lang="ja-JP" altLang="ja-JP" dirty="0"/>
          </a:p>
          <a:p>
            <a:pPr marL="0" indent="0">
              <a:spcBef>
                <a:spcPts val="0"/>
              </a:spcBef>
              <a:buSzPts val="2800"/>
              <a:buNone/>
            </a:pPr>
            <a:endParaRPr dirty="0"/>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969</Words>
  <Application>Microsoft Office PowerPoint</Application>
  <PresentationFormat>ワイド画面</PresentationFormat>
  <Paragraphs>328</Paragraphs>
  <Slides>26</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ＭＳ Ｐゴシック</vt:lpstr>
      <vt:lpstr>游ゴシック</vt:lpstr>
      <vt:lpstr>Arial</vt:lpstr>
      <vt:lpstr>Wingdings</vt:lpstr>
      <vt:lpstr>Office テーマ</vt:lpstr>
      <vt:lpstr>セキュリティゼミ 成果報告</vt:lpstr>
      <vt:lpstr>動機と目標</vt:lpstr>
      <vt:lpstr>情報セキュリティ対策</vt:lpstr>
      <vt:lpstr>情報セキュリティ技術に関する調査対象</vt:lpstr>
      <vt:lpstr>各論</vt:lpstr>
      <vt:lpstr>バイナリ解析</vt:lpstr>
      <vt:lpstr>バイナリ解析</vt:lpstr>
      <vt:lpstr>バイナリ解析　静的解析の例</vt:lpstr>
      <vt:lpstr>バイナリ解析　対策</vt:lpstr>
      <vt:lpstr>各論</vt:lpstr>
      <vt:lpstr>Exploit</vt:lpstr>
      <vt:lpstr>Exploit　バッファオーバーフロー</vt:lpstr>
      <vt:lpstr>Exploit　書式文字列攻撃</vt:lpstr>
      <vt:lpstr>Exploit　対策</vt:lpstr>
      <vt:lpstr>各論</vt:lpstr>
      <vt:lpstr>SQL Injection</vt:lpstr>
      <vt:lpstr>SQL Injection　簡単な例</vt:lpstr>
      <vt:lpstr>SQL Injection　対策</vt:lpstr>
      <vt:lpstr>各論</vt:lpstr>
      <vt:lpstr>XSS</vt:lpstr>
      <vt:lpstr>XSS　攻撃方法</vt:lpstr>
      <vt:lpstr>XSS　対策</vt:lpstr>
      <vt:lpstr>活動内容</vt:lpstr>
      <vt:lpstr>SECCONへの参加</vt:lpstr>
      <vt:lpstr>会社への適用(方針)</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セキュリティゼミ 成果報告</dc:title>
  <dc:creator>109908</dc:creator>
  <cp:lastModifiedBy>masu</cp:lastModifiedBy>
  <cp:revision>176</cp:revision>
  <dcterms:modified xsi:type="dcterms:W3CDTF">2019-06-12T05:37:12Z</dcterms:modified>
</cp:coreProperties>
</file>