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9"/>
  </p:notesMasterIdLst>
  <p:handoutMasterIdLst>
    <p:handoutMasterId r:id="rId20"/>
  </p:handoutMasterIdLst>
  <p:sldIdLst>
    <p:sldId id="256" r:id="rId2"/>
    <p:sldId id="257" r:id="rId3"/>
    <p:sldId id="407" r:id="rId4"/>
    <p:sldId id="408" r:id="rId5"/>
    <p:sldId id="386" r:id="rId6"/>
    <p:sldId id="398" r:id="rId7"/>
    <p:sldId id="394" r:id="rId8"/>
    <p:sldId id="395" r:id="rId9"/>
    <p:sldId id="396" r:id="rId10"/>
    <p:sldId id="390" r:id="rId11"/>
    <p:sldId id="403" r:id="rId12"/>
    <p:sldId id="399" r:id="rId13"/>
    <p:sldId id="400" r:id="rId14"/>
    <p:sldId id="411" r:id="rId15"/>
    <p:sldId id="412" r:id="rId16"/>
    <p:sldId id="413" r:id="rId17"/>
    <p:sldId id="4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iaki hayakawa" initials="yh" lastIdx="1" clrIdx="0">
    <p:extLst>
      <p:ext uri="{19B8F6BF-5375-455C-9EA6-DF929625EA0E}">
        <p15:presenceInfo xmlns:p15="http://schemas.microsoft.com/office/powerpoint/2012/main" userId="d482884e285308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2C0"/>
    <a:srgbClr val="0066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2" autoAdjust="0"/>
    <p:restoredTop sz="93659" autoAdjust="0"/>
  </p:normalViewPr>
  <p:slideViewPr>
    <p:cSldViewPr snapToGrid="0">
      <p:cViewPr varScale="1">
        <p:scale>
          <a:sx n="52" d="100"/>
          <a:sy n="52" d="100"/>
        </p:scale>
        <p:origin x="1138" y="58"/>
      </p:cViewPr>
      <p:guideLst/>
    </p:cSldViewPr>
  </p:slideViewPr>
  <p:notesTextViewPr>
    <p:cViewPr>
      <p:scale>
        <a:sx n="1" d="1"/>
        <a:sy n="1" d="1"/>
      </p:scale>
      <p:origin x="0" y="0"/>
    </p:cViewPr>
  </p:notesTextViewPr>
  <p:notesViewPr>
    <p:cSldViewPr snapToGrid="0">
      <p:cViewPr varScale="1">
        <p:scale>
          <a:sx n="56" d="100"/>
          <a:sy n="56" d="100"/>
        </p:scale>
        <p:origin x="23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CB4C17-71AD-48D2-9F4A-40F8634AED09}" type="datetimeFigureOut">
              <a:rPr kumimoji="1" lang="ja-JP" altLang="en-US" smtClean="0"/>
              <a:t>2019/6/12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C32BF9-6CDD-44C5-BABA-3FF6132855C3}" type="slidenum">
              <a:rPr kumimoji="1" lang="ja-JP" altLang="en-US" smtClean="0"/>
              <a:t>‹#›</a:t>
            </a:fld>
            <a:endParaRPr kumimoji="1" lang="ja-JP" altLang="en-US"/>
          </a:p>
        </p:txBody>
      </p:sp>
    </p:spTree>
    <p:extLst>
      <p:ext uri="{BB962C8B-B14F-4D97-AF65-F5344CB8AC3E}">
        <p14:creationId xmlns:p14="http://schemas.microsoft.com/office/powerpoint/2010/main" val="1995244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DB9DD-3407-4175-8CD4-43EB8011053B}" type="datetimeFigureOut">
              <a:rPr kumimoji="1" lang="ja-JP" altLang="en-US" smtClean="0"/>
              <a:t>2019/6/12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66411-49B8-4A86-B21C-8CAEDFD0F476}" type="slidenum">
              <a:rPr kumimoji="1" lang="ja-JP" altLang="en-US" smtClean="0"/>
              <a:t>‹#›</a:t>
            </a:fld>
            <a:endParaRPr kumimoji="1" lang="ja-JP" altLang="en-US"/>
          </a:p>
        </p:txBody>
      </p:sp>
    </p:spTree>
    <p:extLst>
      <p:ext uri="{BB962C8B-B14F-4D97-AF65-F5344CB8AC3E}">
        <p14:creationId xmlns:p14="http://schemas.microsoft.com/office/powerpoint/2010/main" val="20369964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a:t>
            </a:fld>
            <a:endParaRPr kumimoji="1" lang="ja-JP" altLang="en-US"/>
          </a:p>
        </p:txBody>
      </p:sp>
    </p:spTree>
    <p:extLst>
      <p:ext uri="{BB962C8B-B14F-4D97-AF65-F5344CB8AC3E}">
        <p14:creationId xmlns:p14="http://schemas.microsoft.com/office/powerpoint/2010/main" val="91606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a:t>
            </a:r>
            <a:r>
              <a:rPr kumimoji="1" lang="en-US" altLang="ja-JP" dirty="0"/>
              <a:t>3</a:t>
            </a:r>
            <a:r>
              <a:rPr kumimoji="1" lang="ja-JP" altLang="en-US" dirty="0"/>
              <a:t>手法について、同じ条件下で評価しました。</a:t>
            </a:r>
            <a:endParaRPr kumimoji="1" lang="en-US" altLang="ja-JP" dirty="0"/>
          </a:p>
          <a:p>
            <a:r>
              <a:rPr kumimoji="1" lang="ja-JP" altLang="en-US" dirty="0"/>
              <a:t>データーは～です。</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11</a:t>
            </a:fld>
            <a:endParaRPr kumimoji="1" lang="ja-JP" altLang="en-US"/>
          </a:p>
        </p:txBody>
      </p:sp>
    </p:spTree>
    <p:extLst>
      <p:ext uri="{BB962C8B-B14F-4D97-AF65-F5344CB8AC3E}">
        <p14:creationId xmlns:p14="http://schemas.microsoft.com/office/powerpoint/2010/main" val="423556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12</a:t>
            </a:fld>
            <a:endParaRPr kumimoji="1" lang="ja-JP" altLang="en-US"/>
          </a:p>
        </p:txBody>
      </p:sp>
    </p:spTree>
    <p:extLst>
      <p:ext uri="{BB962C8B-B14F-4D97-AF65-F5344CB8AC3E}">
        <p14:creationId xmlns:p14="http://schemas.microsoft.com/office/powerpoint/2010/main" val="120677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LIME</a:t>
            </a:r>
            <a:r>
              <a:rPr kumimoji="1" lang="ja-JP" altLang="en-US" dirty="0"/>
              <a:t>は全体的な傾向はわかりません。</a:t>
            </a:r>
            <a:endParaRPr kumimoji="1" lang="en-US" altLang="ja-JP" dirty="0"/>
          </a:p>
          <a:p>
            <a:r>
              <a:rPr kumimoji="1" lang="ja-JP" altLang="en-US" dirty="0"/>
              <a:t>特定の評価データに対して、解釈を表現します。０はきちんと払っている、大卒なので違和感ないです。</a:t>
            </a:r>
            <a:endParaRPr kumimoji="1" lang="en-US" altLang="ja-JP" dirty="0"/>
          </a:p>
          <a:p>
            <a:r>
              <a:rPr kumimoji="1" lang="ja-JP" altLang="en-US" dirty="0"/>
              <a:t>このような表現があるだけでも、理解が深まります。</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13</a:t>
            </a:fld>
            <a:endParaRPr kumimoji="1" lang="ja-JP" altLang="en-US"/>
          </a:p>
        </p:txBody>
      </p:sp>
    </p:spTree>
    <p:extLst>
      <p:ext uri="{BB962C8B-B14F-4D97-AF65-F5344CB8AC3E}">
        <p14:creationId xmlns:p14="http://schemas.microsoft.com/office/powerpoint/2010/main" val="185254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14</a:t>
            </a:fld>
            <a:endParaRPr kumimoji="1" lang="ja-JP" altLang="en-US"/>
          </a:p>
        </p:txBody>
      </p:sp>
    </p:spTree>
    <p:extLst>
      <p:ext uri="{BB962C8B-B14F-4D97-AF65-F5344CB8AC3E}">
        <p14:creationId xmlns:p14="http://schemas.microsoft.com/office/powerpoint/2010/main" val="3328374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u="none" strike="noStrike" kern="1200" dirty="0" err="1">
                <a:solidFill>
                  <a:schemeClr val="tx1"/>
                </a:solidFill>
                <a:effectLst/>
                <a:latin typeface="+mn-lt"/>
                <a:ea typeface="+mn-ea"/>
                <a:cs typeface="+mn-cs"/>
              </a:rPr>
              <a:t>rule_count</a:t>
            </a:r>
            <a:r>
              <a:rPr kumimoji="1" lang="en" altLang="ja-JP" sz="1200" b="0" i="0" u="none" strike="noStrike" kern="1200" dirty="0">
                <a:solidFill>
                  <a:schemeClr val="tx1"/>
                </a:solidFill>
                <a:effectLst/>
                <a:latin typeface="+mn-lt"/>
                <a:ea typeface="+mn-ea"/>
                <a:cs typeface="+mn-cs"/>
              </a:rPr>
              <a:t> = []  </a:t>
            </a:r>
            <a:r>
              <a:rPr lang="en" altLang="ja-JP" dirty="0"/>
              <a:t> </a:t>
            </a:r>
            <a:r>
              <a:rPr kumimoji="1" lang="en" altLang="ja-JP" sz="1200" b="0" i="0" u="none" strike="noStrike" kern="1200" dirty="0">
                <a:solidFill>
                  <a:schemeClr val="tx1"/>
                </a:solidFill>
                <a:effectLst/>
                <a:latin typeface="+mn-lt"/>
                <a:ea typeface="+mn-ea"/>
                <a:cs typeface="+mn-cs"/>
              </a:rPr>
              <a:t>2055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601</a:t>
            </a:r>
            <a:r>
              <a:rPr lang="en" altLang="ja-JP" dirty="0"/>
              <a:t> </a:t>
            </a:r>
            <a:r>
              <a:rPr kumimoji="1" lang="en" altLang="ja-JP" sz="1200" b="0" i="0" u="none" strike="noStrike" kern="1200" dirty="0">
                <a:solidFill>
                  <a:schemeClr val="tx1"/>
                </a:solidFill>
                <a:effectLst/>
                <a:latin typeface="+mn-lt"/>
                <a:ea typeface="+mn-ea"/>
                <a:cs typeface="+mn-cs"/>
              </a:rPr>
              <a:t>777</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272</a:t>
            </a:r>
            <a:r>
              <a:rPr lang="en" altLang="ja-JP" dirty="0"/>
              <a:t> </a:t>
            </a:r>
            <a:r>
              <a:rPr kumimoji="1" lang="en" altLang="ja-JP" sz="1200" b="0" i="0" u="none" strike="noStrike" kern="1200" dirty="0">
                <a:solidFill>
                  <a:schemeClr val="tx1"/>
                </a:solidFill>
                <a:effectLst/>
                <a:latin typeface="+mn-lt"/>
                <a:ea typeface="+mn-ea"/>
                <a:cs typeface="+mn-cs"/>
              </a:rPr>
              <a:t>316</a:t>
            </a:r>
            <a:r>
              <a:rPr lang="en" altLang="ja-JP" dirty="0"/>
              <a:t> </a:t>
            </a:r>
            <a:r>
              <a:rPr kumimoji="1" lang="en" altLang="ja-JP" sz="1200" b="0" i="0" u="none" strike="noStrike" kern="1200" dirty="0">
                <a:solidFill>
                  <a:schemeClr val="tx1"/>
                </a:solidFill>
                <a:effectLst/>
                <a:latin typeface="+mn-lt"/>
                <a:ea typeface="+mn-ea"/>
                <a:cs typeface="+mn-cs"/>
              </a:rPr>
              <a:t>377</a:t>
            </a:r>
            <a:r>
              <a:rPr lang="en" altLang="ja-JP" dirty="0"/>
              <a:t> </a:t>
            </a:r>
            <a:r>
              <a:rPr kumimoji="1" lang="en" altLang="ja-JP" sz="1200" b="0" i="0" u="none" strike="noStrike" kern="1200" dirty="0">
                <a:solidFill>
                  <a:schemeClr val="tx1"/>
                </a:solidFill>
                <a:effectLst/>
                <a:latin typeface="+mn-lt"/>
                <a:ea typeface="+mn-ea"/>
                <a:cs typeface="+mn-cs"/>
              </a:rPr>
              <a:t>609</a:t>
            </a:r>
            <a:r>
              <a:rPr lang="en" altLang="ja-JP" dirty="0"/>
              <a:t> </a:t>
            </a:r>
            <a:r>
              <a:rPr kumimoji="1" lang="en" altLang="ja-JP" sz="1200" b="0" i="0" u="none" strike="noStrike" kern="1200" dirty="0">
                <a:solidFill>
                  <a:schemeClr val="tx1"/>
                </a:solidFill>
                <a:effectLst/>
                <a:latin typeface="+mn-lt"/>
                <a:ea typeface="+mn-ea"/>
                <a:cs typeface="+mn-cs"/>
              </a:rPr>
              <a:t>362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295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5664</a:t>
            </a:r>
            <a:r>
              <a:rPr lang="en" altLang="ja-JP" dirty="0"/>
              <a:t> </a:t>
            </a:r>
          </a:p>
          <a:p>
            <a:r>
              <a:rPr kumimoji="1" lang="en" altLang="ja-JP" sz="1200" b="0" i="0" u="none" strike="noStrike" kern="1200" dirty="0">
                <a:solidFill>
                  <a:schemeClr val="tx1"/>
                </a:solidFill>
                <a:effectLst/>
                <a:latin typeface="+mn-lt"/>
                <a:ea typeface="+mn-ea"/>
                <a:cs typeface="+mn-cs"/>
              </a:rPr>
              <a:t>rule_count2 = []   </a:t>
            </a:r>
            <a:r>
              <a:rPr lang="en" altLang="ja-JP" dirty="0"/>
              <a:t> </a:t>
            </a:r>
            <a:r>
              <a:rPr kumimoji="1" lang="en" altLang="ja-JP" sz="1200" b="0" i="0" u="none" strike="noStrike" kern="1200" dirty="0">
                <a:solidFill>
                  <a:schemeClr val="tx1"/>
                </a:solidFill>
                <a:effectLst/>
                <a:latin typeface="+mn-lt"/>
                <a:ea typeface="+mn-ea"/>
                <a:cs typeface="+mn-cs"/>
              </a:rPr>
              <a:t>2055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1174</a:t>
            </a:r>
            <a:r>
              <a:rPr lang="en" altLang="ja-JP" dirty="0"/>
              <a:t> </a:t>
            </a:r>
            <a:r>
              <a:rPr kumimoji="1" lang="en" altLang="ja-JP" sz="1200" b="0" i="0" u="none" strike="noStrike" kern="1200" dirty="0">
                <a:solidFill>
                  <a:schemeClr val="tx1"/>
                </a:solidFill>
                <a:effectLst/>
                <a:latin typeface="+mn-lt"/>
                <a:ea typeface="+mn-ea"/>
                <a:cs typeface="+mn-cs"/>
              </a:rPr>
              <a:t>1434</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2613</a:t>
            </a:r>
            <a:r>
              <a:rPr lang="en" altLang="ja-JP" dirty="0"/>
              <a:t> </a:t>
            </a:r>
            <a:r>
              <a:rPr kumimoji="1" lang="en" altLang="ja-JP" sz="1200" b="0" i="0" u="none" strike="noStrike" kern="1200" dirty="0">
                <a:solidFill>
                  <a:schemeClr val="tx1"/>
                </a:solidFill>
                <a:effectLst/>
                <a:latin typeface="+mn-lt"/>
                <a:ea typeface="+mn-ea"/>
                <a:cs typeface="+mn-cs"/>
              </a:rPr>
              <a:t>1216</a:t>
            </a:r>
            <a:r>
              <a:rPr lang="en" altLang="ja-JP" dirty="0"/>
              <a:t> </a:t>
            </a:r>
            <a:r>
              <a:rPr kumimoji="1" lang="en" altLang="ja-JP" sz="1200" b="0" i="0" u="none" strike="noStrike" kern="1200" dirty="0">
                <a:solidFill>
                  <a:schemeClr val="tx1"/>
                </a:solidFill>
                <a:effectLst/>
                <a:latin typeface="+mn-lt"/>
                <a:ea typeface="+mn-ea"/>
                <a:cs typeface="+mn-cs"/>
              </a:rPr>
              <a:t>1251</a:t>
            </a:r>
            <a:r>
              <a:rPr lang="en" altLang="ja-JP" dirty="0"/>
              <a:t> </a:t>
            </a:r>
            <a:r>
              <a:rPr kumimoji="1" lang="en" altLang="ja-JP" sz="1200" b="0" i="0" u="none" strike="noStrike" kern="1200" dirty="0">
                <a:solidFill>
                  <a:schemeClr val="tx1"/>
                </a:solidFill>
                <a:effectLst/>
                <a:latin typeface="+mn-lt"/>
                <a:ea typeface="+mn-ea"/>
                <a:cs typeface="+mn-cs"/>
              </a:rPr>
              <a:t>609</a:t>
            </a:r>
            <a:r>
              <a:rPr lang="en" altLang="ja-JP" dirty="0"/>
              <a:t> </a:t>
            </a:r>
            <a:r>
              <a:rPr kumimoji="1" lang="en" altLang="ja-JP" sz="1200" b="0" i="0" u="none" strike="noStrike" kern="1200" dirty="0">
                <a:solidFill>
                  <a:schemeClr val="tx1"/>
                </a:solidFill>
                <a:effectLst/>
                <a:latin typeface="+mn-lt"/>
                <a:ea typeface="+mn-ea"/>
                <a:cs typeface="+mn-cs"/>
              </a:rPr>
              <a:t>686</a:t>
            </a:r>
            <a:r>
              <a:rPr lang="en" altLang="ja-JP" dirty="0"/>
              <a:t> </a:t>
            </a:r>
            <a:r>
              <a:rPr kumimoji="1" lang="en" altLang="ja-JP" sz="1200" b="0" i="0" u="none" strike="noStrike" kern="1200" dirty="0">
                <a:solidFill>
                  <a:schemeClr val="tx1"/>
                </a:solidFill>
                <a:effectLst/>
                <a:latin typeface="+mn-lt"/>
                <a:ea typeface="+mn-ea"/>
                <a:cs typeface="+mn-cs"/>
              </a:rPr>
              <a:t>261</a:t>
            </a:r>
            <a:r>
              <a:rPr lang="en" altLang="ja-JP" dirty="0"/>
              <a:t> </a:t>
            </a:r>
            <a:r>
              <a:rPr kumimoji="1" lang="en" altLang="ja-JP" sz="1200" b="0" i="0" u="none" strike="noStrike" kern="1200" dirty="0">
                <a:solidFill>
                  <a:schemeClr val="tx1"/>
                </a:solidFill>
                <a:effectLst/>
                <a:latin typeface="+mn-lt"/>
                <a:ea typeface="+mn-ea"/>
                <a:cs typeface="+mn-cs"/>
              </a:rPr>
              <a:t>580</a:t>
            </a:r>
            <a:r>
              <a:rPr lang="en" altLang="ja-JP" dirty="0"/>
              <a:t> </a:t>
            </a:r>
            <a:r>
              <a:rPr kumimoji="1" lang="en" altLang="ja-JP" sz="1200" b="0" i="0" u="none" strike="noStrike" kern="1200" dirty="0">
                <a:solidFill>
                  <a:schemeClr val="tx1"/>
                </a:solidFill>
                <a:effectLst/>
                <a:latin typeface="+mn-lt"/>
                <a:ea typeface="+mn-ea"/>
                <a:cs typeface="+mn-cs"/>
              </a:rPr>
              <a:t>1310</a:t>
            </a:r>
            <a:r>
              <a:rPr lang="en" altLang="ja-JP" dirty="0"/>
              <a:t> </a:t>
            </a:r>
            <a:r>
              <a:rPr kumimoji="1" lang="en" altLang="ja-JP" sz="1200" b="0" i="0" u="none" strike="noStrike" kern="1200" dirty="0">
                <a:solidFill>
                  <a:schemeClr val="tx1"/>
                </a:solidFill>
                <a:effectLst/>
                <a:latin typeface="+mn-lt"/>
                <a:ea typeface="+mn-ea"/>
                <a:cs typeface="+mn-cs"/>
              </a:rPr>
              <a:t>1095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186</a:t>
            </a:r>
            <a:r>
              <a:rPr lang="en" altLang="ja-JP" dirty="0"/>
              <a:t> </a:t>
            </a:r>
            <a:r>
              <a:rPr kumimoji="1" lang="en" altLang="ja-JP" sz="1200" b="0" i="0" u="none" strike="noStrike" kern="1200" dirty="0">
                <a:solidFill>
                  <a:schemeClr val="tx1"/>
                </a:solidFill>
                <a:effectLst/>
                <a:latin typeface="+mn-lt"/>
                <a:ea typeface="+mn-ea"/>
                <a:cs typeface="+mn-cs"/>
              </a:rPr>
              <a:t>14470</a:t>
            </a:r>
            <a:r>
              <a:rPr lang="en" altLang="ja-JP" dirty="0"/>
              <a:t> </a:t>
            </a:r>
          </a:p>
          <a:p>
            <a:r>
              <a:rPr kumimoji="1" lang="en" altLang="ja-JP" sz="1200" b="0" i="0" u="none" strike="noStrike" kern="1200" dirty="0">
                <a:solidFill>
                  <a:schemeClr val="tx1"/>
                </a:solidFill>
                <a:effectLst/>
                <a:latin typeface="+mn-lt"/>
                <a:ea typeface="+mn-ea"/>
                <a:cs typeface="+mn-cs"/>
              </a:rPr>
              <a:t>rule_count3 = []    </a:t>
            </a:r>
            <a:r>
              <a:rPr lang="en" altLang="ja-JP" dirty="0"/>
              <a:t> </a:t>
            </a:r>
            <a:r>
              <a:rPr kumimoji="1" lang="en" altLang="ja-JP" sz="1200" b="0" i="0" u="none" strike="noStrike" kern="1200" dirty="0">
                <a:solidFill>
                  <a:schemeClr val="tx1"/>
                </a:solidFill>
                <a:effectLst/>
                <a:latin typeface="+mn-lt"/>
                <a:ea typeface="+mn-ea"/>
                <a:cs typeface="+mn-cs"/>
              </a:rPr>
              <a:t>615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301</a:t>
            </a:r>
            <a:r>
              <a:rPr lang="en" altLang="ja-JP" dirty="0"/>
              <a:t> </a:t>
            </a:r>
            <a:r>
              <a:rPr kumimoji="1" lang="en" altLang="ja-JP" sz="1200" b="0" i="0" u="none" strike="noStrike" kern="1200" dirty="0">
                <a:solidFill>
                  <a:schemeClr val="tx1"/>
                </a:solidFill>
                <a:effectLst/>
                <a:latin typeface="+mn-lt"/>
                <a:ea typeface="+mn-ea"/>
                <a:cs typeface="+mn-cs"/>
              </a:rPr>
              <a:t>192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385</a:t>
            </a:r>
            <a:r>
              <a:rPr lang="en" altLang="ja-JP" dirty="0"/>
              <a:t> </a:t>
            </a:r>
            <a:r>
              <a:rPr kumimoji="1" lang="en" altLang="ja-JP" sz="1200" b="0" i="0" u="none" strike="noStrike" kern="1200" dirty="0">
                <a:solidFill>
                  <a:schemeClr val="tx1"/>
                </a:solidFill>
                <a:effectLst/>
                <a:latin typeface="+mn-lt"/>
                <a:ea typeface="+mn-ea"/>
                <a:cs typeface="+mn-cs"/>
              </a:rPr>
              <a:t>350</a:t>
            </a:r>
            <a:r>
              <a:rPr lang="en" altLang="ja-JP" dirty="0"/>
              <a:t> </a:t>
            </a:r>
            <a:r>
              <a:rPr kumimoji="1" lang="en" altLang="ja-JP" sz="1200" b="0" i="0" u="none" strike="noStrike" kern="1200" dirty="0">
                <a:solidFill>
                  <a:schemeClr val="tx1"/>
                </a:solidFill>
                <a:effectLst/>
                <a:latin typeface="+mn-lt"/>
                <a:ea typeface="+mn-ea"/>
                <a:cs typeface="+mn-cs"/>
              </a:rPr>
              <a:t>270</a:t>
            </a:r>
            <a:r>
              <a:rPr lang="en" altLang="ja-JP" dirty="0"/>
              <a:t> </a:t>
            </a:r>
            <a:r>
              <a:rPr kumimoji="1" lang="en" altLang="ja-JP" sz="1200" b="0" i="0" u="none" strike="noStrike" kern="1200" dirty="0">
                <a:solidFill>
                  <a:schemeClr val="tx1"/>
                </a:solidFill>
                <a:effectLst/>
                <a:latin typeface="+mn-lt"/>
                <a:ea typeface="+mn-ea"/>
                <a:cs typeface="+mn-cs"/>
              </a:rPr>
              <a:t>2800</a:t>
            </a:r>
            <a:r>
              <a:rPr lang="en" altLang="ja-JP" dirty="0"/>
              <a:t> </a:t>
            </a:r>
            <a:r>
              <a:rPr kumimoji="1" lang="en" altLang="ja-JP" sz="1200" b="0" i="0" u="none" strike="noStrike" kern="1200" dirty="0">
                <a:solidFill>
                  <a:schemeClr val="tx1"/>
                </a:solidFill>
                <a:effectLst/>
                <a:latin typeface="+mn-lt"/>
                <a:ea typeface="+mn-ea"/>
                <a:cs typeface="+mn-cs"/>
              </a:rPr>
              <a:t>2280</a:t>
            </a:r>
            <a:r>
              <a:rPr lang="en" altLang="ja-JP" dirty="0"/>
              <a:t> </a:t>
            </a:r>
            <a:r>
              <a:rPr kumimoji="1" lang="en" altLang="ja-JP" sz="1200" b="0" i="0" u="none" strike="noStrike" kern="1200" dirty="0">
                <a:solidFill>
                  <a:schemeClr val="tx1"/>
                </a:solidFill>
                <a:effectLst/>
                <a:latin typeface="+mn-lt"/>
                <a:ea typeface="+mn-ea"/>
                <a:cs typeface="+mn-cs"/>
              </a:rPr>
              <a:t>2160</a:t>
            </a:r>
            <a:r>
              <a:rPr lang="en" altLang="ja-JP" dirty="0"/>
              <a:t> </a:t>
            </a:r>
            <a:r>
              <a:rPr kumimoji="1" lang="en" altLang="ja-JP" sz="1200" b="0" i="0" u="none" strike="noStrike" kern="1200" dirty="0">
                <a:solidFill>
                  <a:schemeClr val="tx1"/>
                </a:solidFill>
                <a:effectLst/>
                <a:latin typeface="+mn-lt"/>
                <a:ea typeface="+mn-ea"/>
                <a:cs typeface="+mn-cs"/>
              </a:rPr>
              <a:t>2454</a:t>
            </a:r>
            <a:r>
              <a:rPr lang="en" altLang="ja-JP" dirty="0"/>
              <a:t> </a:t>
            </a:r>
            <a:r>
              <a:rPr kumimoji="1" lang="en" altLang="ja-JP" sz="1200" b="0" i="0" u="none" strike="noStrike" kern="1200" dirty="0">
                <a:solidFill>
                  <a:schemeClr val="tx1"/>
                </a:solidFill>
                <a:effectLst/>
                <a:latin typeface="+mn-lt"/>
                <a:ea typeface="+mn-ea"/>
                <a:cs typeface="+mn-cs"/>
              </a:rPr>
              <a:t>1310</a:t>
            </a:r>
            <a:r>
              <a:rPr lang="en" altLang="ja-JP" dirty="0"/>
              <a:t> </a:t>
            </a:r>
            <a:r>
              <a:rPr kumimoji="1" lang="en" altLang="ja-JP" sz="1200" b="0" i="0" u="none" strike="noStrike" kern="1200" dirty="0">
                <a:solidFill>
                  <a:schemeClr val="tx1"/>
                </a:solidFill>
                <a:effectLst/>
                <a:latin typeface="+mn-lt"/>
                <a:ea typeface="+mn-ea"/>
                <a:cs typeface="+mn-cs"/>
              </a:rPr>
              <a:t>117</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1150</a:t>
            </a:r>
            <a:r>
              <a:rPr lang="en" altLang="ja-JP" dirty="0"/>
              <a:t> </a:t>
            </a:r>
            <a:r>
              <a:rPr kumimoji="1" lang="en" altLang="ja-JP" sz="1200" b="0" i="0" u="none" strike="noStrike" kern="1200" dirty="0">
                <a:solidFill>
                  <a:schemeClr val="tx1"/>
                </a:solidFill>
                <a:effectLst/>
                <a:latin typeface="+mn-lt"/>
                <a:ea typeface="+mn-ea"/>
                <a:cs typeface="+mn-cs"/>
              </a:rPr>
              <a:t>14384</a:t>
            </a:r>
            <a:r>
              <a:rPr lang="en" altLang="ja-JP" dirty="0"/>
              <a:t> </a:t>
            </a:r>
          </a:p>
          <a:p>
            <a:r>
              <a:rPr kumimoji="1" lang="en" altLang="ja-JP" sz="1200" b="0" i="0" u="none" strike="noStrike" kern="1200" dirty="0">
                <a:solidFill>
                  <a:schemeClr val="tx1"/>
                </a:solidFill>
                <a:effectLst/>
                <a:latin typeface="+mn-lt"/>
                <a:ea typeface="+mn-ea"/>
                <a:cs typeface="+mn-cs"/>
              </a:rPr>
              <a:t>2-3</a:t>
            </a:r>
            <a:r>
              <a:rPr lang="en" altLang="ja-JP" dirty="0"/>
              <a:t> </a:t>
            </a:r>
            <a:r>
              <a:rPr kumimoji="1" lang="en" altLang="ja-JP" sz="1200" b="0" i="0" u="none" strike="noStrike" kern="1200" dirty="0">
                <a:solidFill>
                  <a:schemeClr val="tx1"/>
                </a:solidFill>
                <a:effectLst/>
                <a:latin typeface="+mn-lt"/>
                <a:ea typeface="+mn-ea"/>
                <a:cs typeface="+mn-cs"/>
              </a:rPr>
              <a:t>1440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873</a:t>
            </a:r>
            <a:r>
              <a:rPr lang="en" altLang="ja-JP" dirty="0"/>
              <a:t> </a:t>
            </a:r>
            <a:r>
              <a:rPr kumimoji="1" lang="en" altLang="ja-JP" sz="1200" b="0" i="0" u="none" strike="noStrike" kern="1200" dirty="0">
                <a:solidFill>
                  <a:schemeClr val="tx1"/>
                </a:solidFill>
                <a:effectLst/>
                <a:latin typeface="+mn-lt"/>
                <a:ea typeface="+mn-ea"/>
                <a:cs typeface="+mn-cs"/>
              </a:rPr>
              <a:t>1242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2228</a:t>
            </a:r>
            <a:r>
              <a:rPr lang="en" altLang="ja-JP" dirty="0"/>
              <a:t> </a:t>
            </a:r>
            <a:r>
              <a:rPr kumimoji="1" lang="en" altLang="ja-JP" sz="1200" b="0" i="0" u="none" strike="noStrike" kern="1200" dirty="0">
                <a:solidFill>
                  <a:schemeClr val="tx1"/>
                </a:solidFill>
                <a:effectLst/>
                <a:latin typeface="+mn-lt"/>
                <a:ea typeface="+mn-ea"/>
                <a:cs typeface="+mn-cs"/>
              </a:rPr>
              <a:t>866</a:t>
            </a:r>
            <a:r>
              <a:rPr lang="en" altLang="ja-JP" dirty="0"/>
              <a:t> </a:t>
            </a:r>
            <a:r>
              <a:rPr kumimoji="1" lang="en" altLang="ja-JP" sz="1200" b="0" i="0" u="none" strike="noStrike" kern="1200" dirty="0">
                <a:solidFill>
                  <a:schemeClr val="tx1"/>
                </a:solidFill>
                <a:effectLst/>
                <a:latin typeface="+mn-lt"/>
                <a:ea typeface="+mn-ea"/>
                <a:cs typeface="+mn-cs"/>
              </a:rPr>
              <a:t>981</a:t>
            </a:r>
            <a:r>
              <a:rPr lang="en" altLang="ja-JP" dirty="0"/>
              <a:t> </a:t>
            </a:r>
            <a:r>
              <a:rPr kumimoji="1" lang="en" altLang="ja-JP" sz="1200" b="0" i="0" u="none" strike="noStrike" kern="1200" dirty="0">
                <a:solidFill>
                  <a:schemeClr val="tx1"/>
                </a:solidFill>
                <a:effectLst/>
                <a:latin typeface="+mn-lt"/>
                <a:ea typeface="+mn-ea"/>
                <a:cs typeface="+mn-cs"/>
              </a:rPr>
              <a:t>-2191</a:t>
            </a:r>
            <a:r>
              <a:rPr lang="en" altLang="ja-JP" dirty="0"/>
              <a:t> </a:t>
            </a:r>
            <a:r>
              <a:rPr kumimoji="1" lang="en" altLang="ja-JP" sz="1200" b="0" i="0" u="none" strike="noStrike" kern="1200" dirty="0">
                <a:solidFill>
                  <a:schemeClr val="tx1"/>
                </a:solidFill>
                <a:effectLst/>
                <a:latin typeface="+mn-lt"/>
                <a:ea typeface="+mn-ea"/>
                <a:cs typeface="+mn-cs"/>
              </a:rPr>
              <a:t>-1594</a:t>
            </a:r>
            <a:r>
              <a:rPr lang="en" altLang="ja-JP" dirty="0"/>
              <a:t> </a:t>
            </a:r>
            <a:r>
              <a:rPr kumimoji="1" lang="en" altLang="ja-JP" sz="1200" b="0" i="0" u="none" strike="noStrike" kern="1200" dirty="0">
                <a:solidFill>
                  <a:schemeClr val="tx1"/>
                </a:solidFill>
                <a:effectLst/>
                <a:latin typeface="+mn-lt"/>
                <a:ea typeface="+mn-ea"/>
                <a:cs typeface="+mn-cs"/>
              </a:rPr>
              <a:t>-1899</a:t>
            </a:r>
            <a:r>
              <a:rPr lang="en" altLang="ja-JP" dirty="0"/>
              <a:t> </a:t>
            </a:r>
            <a:r>
              <a:rPr kumimoji="1" lang="en" altLang="ja-JP" sz="1200" b="0" i="0" u="none" strike="noStrike" kern="1200" dirty="0">
                <a:solidFill>
                  <a:schemeClr val="tx1"/>
                </a:solidFill>
                <a:effectLst/>
                <a:latin typeface="+mn-lt"/>
                <a:ea typeface="+mn-ea"/>
                <a:cs typeface="+mn-cs"/>
              </a:rPr>
              <a:t>-1874</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978</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-964</a:t>
            </a:r>
            <a:r>
              <a:rPr lang="en" altLang="ja-JP" dirty="0"/>
              <a:t> </a:t>
            </a:r>
            <a:r>
              <a:rPr kumimoji="1" lang="en" altLang="ja-JP" sz="1200" b="0" i="0" u="none" strike="noStrike" kern="1200" dirty="0">
                <a:solidFill>
                  <a:schemeClr val="tx1"/>
                </a:solidFill>
                <a:effectLst/>
                <a:latin typeface="+mn-lt"/>
                <a:ea typeface="+mn-ea"/>
                <a:cs typeface="+mn-cs"/>
              </a:rPr>
              <a:t>86</a:t>
            </a:r>
            <a:r>
              <a:rPr lang="en" altLang="ja-JP" dirty="0"/>
              <a:t> </a:t>
            </a:r>
          </a:p>
          <a:p>
            <a:r>
              <a:rPr kumimoji="1" lang="en" altLang="ja-JP" sz="1200" b="0" i="0" u="none" strike="noStrike" kern="1200" dirty="0">
                <a:solidFill>
                  <a:schemeClr val="tx1"/>
                </a:solidFill>
                <a:effectLst/>
                <a:latin typeface="+mn-lt"/>
                <a:ea typeface="+mn-ea"/>
                <a:cs typeface="+mn-cs"/>
              </a:rPr>
              <a:t>2+3</a:t>
            </a:r>
            <a:r>
              <a:rPr lang="en" altLang="ja-JP" dirty="0"/>
              <a:t> </a:t>
            </a:r>
            <a:r>
              <a:rPr kumimoji="1" lang="en" altLang="ja-JP" sz="1200" b="0" i="0" u="none" strike="noStrike" kern="1200" dirty="0">
                <a:solidFill>
                  <a:schemeClr val="tx1"/>
                </a:solidFill>
                <a:effectLst/>
                <a:latin typeface="+mn-lt"/>
                <a:ea typeface="+mn-ea"/>
                <a:cs typeface="+mn-cs"/>
              </a:rPr>
              <a:t>2670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1475</a:t>
            </a:r>
            <a:r>
              <a:rPr lang="en" altLang="ja-JP" dirty="0"/>
              <a:t> </a:t>
            </a:r>
            <a:r>
              <a:rPr kumimoji="1" lang="en" altLang="ja-JP" sz="1200" b="0" i="0" u="none" strike="noStrike" kern="1200" dirty="0">
                <a:solidFill>
                  <a:schemeClr val="tx1"/>
                </a:solidFill>
                <a:effectLst/>
                <a:latin typeface="+mn-lt"/>
                <a:ea typeface="+mn-ea"/>
                <a:cs typeface="+mn-cs"/>
              </a:rPr>
              <a:t>1626</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2998</a:t>
            </a:r>
            <a:r>
              <a:rPr lang="en" altLang="ja-JP" dirty="0"/>
              <a:t> </a:t>
            </a:r>
            <a:r>
              <a:rPr kumimoji="1" lang="en" altLang="ja-JP" sz="1200" b="0" i="0" u="none" strike="noStrike" kern="1200" dirty="0">
                <a:solidFill>
                  <a:schemeClr val="tx1"/>
                </a:solidFill>
                <a:effectLst/>
                <a:latin typeface="+mn-lt"/>
                <a:ea typeface="+mn-ea"/>
                <a:cs typeface="+mn-cs"/>
              </a:rPr>
              <a:t>1566</a:t>
            </a:r>
            <a:r>
              <a:rPr lang="en" altLang="ja-JP" dirty="0"/>
              <a:t> </a:t>
            </a:r>
            <a:r>
              <a:rPr kumimoji="1" lang="en" altLang="ja-JP" sz="1200" b="0" i="0" u="none" strike="noStrike" kern="1200" dirty="0">
                <a:solidFill>
                  <a:schemeClr val="tx1"/>
                </a:solidFill>
                <a:effectLst/>
                <a:latin typeface="+mn-lt"/>
                <a:ea typeface="+mn-ea"/>
                <a:cs typeface="+mn-cs"/>
              </a:rPr>
              <a:t>1521</a:t>
            </a:r>
            <a:r>
              <a:rPr lang="en" altLang="ja-JP" dirty="0"/>
              <a:t> </a:t>
            </a:r>
            <a:r>
              <a:rPr kumimoji="1" lang="en" altLang="ja-JP" sz="1200" b="0" i="0" u="none" strike="noStrike" kern="1200" dirty="0">
                <a:solidFill>
                  <a:schemeClr val="tx1"/>
                </a:solidFill>
                <a:effectLst/>
                <a:latin typeface="+mn-lt"/>
                <a:ea typeface="+mn-ea"/>
                <a:cs typeface="+mn-cs"/>
              </a:rPr>
              <a:t>3409</a:t>
            </a:r>
            <a:r>
              <a:rPr lang="en" altLang="ja-JP" dirty="0"/>
              <a:t> </a:t>
            </a:r>
            <a:r>
              <a:rPr kumimoji="1" lang="en" altLang="ja-JP" sz="1200" b="0" i="0" u="none" strike="noStrike" kern="1200" dirty="0">
                <a:solidFill>
                  <a:schemeClr val="tx1"/>
                </a:solidFill>
                <a:effectLst/>
                <a:latin typeface="+mn-lt"/>
                <a:ea typeface="+mn-ea"/>
                <a:cs typeface="+mn-cs"/>
              </a:rPr>
              <a:t>2966</a:t>
            </a:r>
            <a:r>
              <a:rPr lang="en" altLang="ja-JP" dirty="0"/>
              <a:t> </a:t>
            </a:r>
            <a:r>
              <a:rPr kumimoji="1" lang="en" altLang="ja-JP" sz="1200" b="0" i="0" u="none" strike="noStrike" kern="1200" dirty="0">
                <a:solidFill>
                  <a:schemeClr val="tx1"/>
                </a:solidFill>
                <a:effectLst/>
                <a:latin typeface="+mn-lt"/>
                <a:ea typeface="+mn-ea"/>
                <a:cs typeface="+mn-cs"/>
              </a:rPr>
              <a:t>2421</a:t>
            </a:r>
            <a:r>
              <a:rPr lang="en" altLang="ja-JP" dirty="0"/>
              <a:t> </a:t>
            </a:r>
            <a:r>
              <a:rPr kumimoji="1" lang="en" altLang="ja-JP" sz="1200" b="0" i="0" u="none" strike="noStrike" kern="1200" dirty="0">
                <a:solidFill>
                  <a:schemeClr val="tx1"/>
                </a:solidFill>
                <a:effectLst/>
                <a:latin typeface="+mn-lt"/>
                <a:ea typeface="+mn-ea"/>
                <a:cs typeface="+mn-cs"/>
              </a:rPr>
              <a:t>3034</a:t>
            </a:r>
            <a:r>
              <a:rPr lang="en" altLang="ja-JP" dirty="0"/>
              <a:t> </a:t>
            </a:r>
            <a:r>
              <a:rPr kumimoji="1" lang="en" altLang="ja-JP" sz="1200" b="0" i="0" u="none" strike="noStrike" kern="1200" dirty="0">
                <a:solidFill>
                  <a:schemeClr val="tx1"/>
                </a:solidFill>
                <a:effectLst/>
                <a:latin typeface="+mn-lt"/>
                <a:ea typeface="+mn-ea"/>
                <a:cs typeface="+mn-cs"/>
              </a:rPr>
              <a:t>2620</a:t>
            </a:r>
            <a:r>
              <a:rPr lang="en" altLang="ja-JP" dirty="0"/>
              <a:t> </a:t>
            </a:r>
            <a:r>
              <a:rPr kumimoji="1" lang="en" altLang="ja-JP" sz="1200" b="0" i="0" u="none" strike="noStrike" kern="1200" dirty="0">
                <a:solidFill>
                  <a:schemeClr val="tx1"/>
                </a:solidFill>
                <a:effectLst/>
                <a:latin typeface="+mn-lt"/>
                <a:ea typeface="+mn-ea"/>
                <a:cs typeface="+mn-cs"/>
              </a:rPr>
              <a:t>1212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1336</a:t>
            </a:r>
            <a:r>
              <a:rPr lang="en" altLang="ja-JP" dirty="0"/>
              <a:t> </a:t>
            </a:r>
            <a:r>
              <a:rPr kumimoji="1" lang="en" altLang="ja-JP" sz="1200" b="0" i="0" u="none" strike="noStrike" kern="1200" dirty="0">
                <a:solidFill>
                  <a:schemeClr val="tx1"/>
                </a:solidFill>
                <a:effectLst/>
                <a:latin typeface="+mn-lt"/>
                <a:ea typeface="+mn-ea"/>
                <a:cs typeface="+mn-cs"/>
              </a:rPr>
              <a:t>28854</a:t>
            </a:r>
            <a:r>
              <a:rPr lang="en" altLang="ja-JP" dirty="0"/>
              <a:t> </a:t>
            </a:r>
          </a:p>
          <a:p>
            <a:r>
              <a:rPr kumimoji="1" lang="ja-JP" altLang="en-US" sz="1200" b="0" i="0" u="none" strike="noStrike" kern="1200">
                <a:solidFill>
                  <a:schemeClr val="tx1"/>
                </a:solidFill>
                <a:effectLst/>
                <a:latin typeface="+mn-lt"/>
                <a:ea typeface="+mn-ea"/>
                <a:cs typeface="+mn-cs"/>
              </a:rPr>
              <a:t>割合</a:t>
            </a:r>
            <a:r>
              <a:rPr lang="ja-JP" altLang="en-US"/>
              <a:t> </a:t>
            </a:r>
            <a:r>
              <a:rPr kumimoji="1" lang="en-US" altLang="ja-JP" sz="1200" b="0" i="0" u="none" strike="noStrike" kern="1200" dirty="0">
                <a:solidFill>
                  <a:schemeClr val="tx1"/>
                </a:solidFill>
                <a:effectLst/>
                <a:latin typeface="+mn-lt"/>
                <a:ea typeface="+mn-ea"/>
                <a:cs typeface="+mn-cs"/>
              </a:rPr>
              <a:t>77.0%</a:t>
            </a:r>
            <a:r>
              <a:rPr lang="ja-JP" altLang="en-US"/>
              <a:t> </a:t>
            </a:r>
            <a:r>
              <a:rPr kumimoji="1" lang="en-US" altLang="ja-JP" sz="1200" b="0" i="0" u="none" strike="noStrike" kern="1200" dirty="0">
                <a:solidFill>
                  <a:schemeClr val="tx1"/>
                </a:solidFill>
                <a:effectLst/>
                <a:latin typeface="+mn-lt"/>
                <a:ea typeface="+mn-ea"/>
                <a:cs typeface="+mn-cs"/>
              </a:rPr>
              <a:t>79.6%</a:t>
            </a:r>
            <a:r>
              <a:rPr lang="ja-JP" altLang="en-US"/>
              <a:t> </a:t>
            </a:r>
            <a:r>
              <a:rPr kumimoji="1" lang="en-US" altLang="ja-JP" sz="1200" b="0" i="0" u="none" strike="noStrike" kern="1200" dirty="0">
                <a:solidFill>
                  <a:schemeClr val="tx1"/>
                </a:solidFill>
                <a:effectLst/>
                <a:latin typeface="+mn-lt"/>
                <a:ea typeface="+mn-ea"/>
                <a:cs typeface="+mn-cs"/>
              </a:rPr>
              <a:t>88.2%</a:t>
            </a:r>
            <a:r>
              <a:rPr lang="ja-JP" altLang="en-US"/>
              <a:t> </a:t>
            </a:r>
            <a:r>
              <a:rPr kumimoji="1" lang="en-US" altLang="ja-JP" sz="1200" b="0" i="0" u="none" strike="noStrike" kern="1200" dirty="0">
                <a:solidFill>
                  <a:schemeClr val="tx1"/>
                </a:solidFill>
                <a:effectLst/>
                <a:latin typeface="+mn-lt"/>
                <a:ea typeface="+mn-ea"/>
                <a:cs typeface="+mn-cs"/>
              </a:rPr>
              <a:t>87.2%</a:t>
            </a:r>
            <a:r>
              <a:rPr lang="ja-JP" altLang="en-US"/>
              <a:t> </a:t>
            </a:r>
            <a:r>
              <a:rPr kumimoji="1" lang="en-US" altLang="ja-JP" sz="1200" b="0" i="0" u="none" strike="noStrike" kern="1200" dirty="0">
                <a:solidFill>
                  <a:schemeClr val="tx1"/>
                </a:solidFill>
                <a:effectLst/>
                <a:latin typeface="+mn-lt"/>
                <a:ea typeface="+mn-ea"/>
                <a:cs typeface="+mn-cs"/>
              </a:rPr>
              <a:t>77.7%</a:t>
            </a:r>
            <a:r>
              <a:rPr lang="ja-JP" altLang="en-US"/>
              <a:t> </a:t>
            </a:r>
            <a:r>
              <a:rPr kumimoji="1" lang="en-US" altLang="ja-JP" sz="1200" b="0" i="0" u="none" strike="noStrike" kern="1200" dirty="0">
                <a:solidFill>
                  <a:schemeClr val="tx1"/>
                </a:solidFill>
                <a:effectLst/>
                <a:latin typeface="+mn-lt"/>
                <a:ea typeface="+mn-ea"/>
                <a:cs typeface="+mn-cs"/>
              </a:rPr>
              <a:t>82.2%</a:t>
            </a:r>
            <a:r>
              <a:rPr lang="ja-JP" altLang="en-US"/>
              <a:t> </a:t>
            </a:r>
            <a:r>
              <a:rPr kumimoji="1" lang="en-US" altLang="ja-JP" sz="1200" b="0" i="0" u="none" strike="noStrike" kern="1200" dirty="0">
                <a:solidFill>
                  <a:schemeClr val="tx1"/>
                </a:solidFill>
                <a:effectLst/>
                <a:latin typeface="+mn-lt"/>
                <a:ea typeface="+mn-ea"/>
                <a:cs typeface="+mn-cs"/>
              </a:rPr>
              <a:t>17.9%</a:t>
            </a:r>
            <a:r>
              <a:rPr lang="ja-JP" altLang="en-US"/>
              <a:t> </a:t>
            </a:r>
            <a:r>
              <a:rPr kumimoji="1" lang="en-US" altLang="ja-JP" sz="1200" b="0" i="0" u="none" strike="noStrike" kern="1200" dirty="0">
                <a:solidFill>
                  <a:schemeClr val="tx1"/>
                </a:solidFill>
                <a:effectLst/>
                <a:latin typeface="+mn-lt"/>
                <a:ea typeface="+mn-ea"/>
                <a:cs typeface="+mn-cs"/>
              </a:rPr>
              <a:t>23.1%</a:t>
            </a:r>
            <a:r>
              <a:rPr lang="ja-JP" altLang="en-US"/>
              <a:t> </a:t>
            </a:r>
            <a:r>
              <a:rPr kumimoji="1" lang="en-US" altLang="ja-JP" sz="1200" b="0" i="0" u="none" strike="noStrike" kern="1200" dirty="0">
                <a:solidFill>
                  <a:schemeClr val="tx1"/>
                </a:solidFill>
                <a:effectLst/>
                <a:latin typeface="+mn-lt"/>
                <a:ea typeface="+mn-ea"/>
                <a:cs typeface="+mn-cs"/>
              </a:rPr>
              <a:t>10.8%</a:t>
            </a:r>
            <a:r>
              <a:rPr lang="ja-JP" altLang="en-US"/>
              <a:t> </a:t>
            </a:r>
            <a:r>
              <a:rPr kumimoji="1" lang="en-US" altLang="ja-JP" sz="1200" b="0" i="0" u="none" strike="noStrike" kern="1200" dirty="0">
                <a:solidFill>
                  <a:schemeClr val="tx1"/>
                </a:solidFill>
                <a:effectLst/>
                <a:latin typeface="+mn-lt"/>
                <a:ea typeface="+mn-ea"/>
                <a:cs typeface="+mn-cs"/>
              </a:rPr>
              <a:t>19.1%</a:t>
            </a:r>
            <a:r>
              <a:rPr lang="ja-JP" altLang="en-US"/>
              <a:t> </a:t>
            </a:r>
            <a:r>
              <a:rPr kumimoji="1" lang="en-US" altLang="ja-JP" sz="1200" b="0" i="0" u="none" strike="noStrike" kern="1200" dirty="0">
                <a:solidFill>
                  <a:schemeClr val="tx1"/>
                </a:solidFill>
                <a:effectLst/>
                <a:latin typeface="+mn-lt"/>
                <a:ea typeface="+mn-ea"/>
                <a:cs typeface="+mn-cs"/>
              </a:rPr>
              <a:t>50.0%</a:t>
            </a:r>
            <a:r>
              <a:rPr lang="ja-JP" altLang="en-US"/>
              <a:t> </a:t>
            </a:r>
            <a:r>
              <a:rPr kumimoji="1" lang="en-US" altLang="ja-JP" sz="1200" b="0" i="0" u="none" strike="noStrike" kern="1200" dirty="0">
                <a:solidFill>
                  <a:schemeClr val="tx1"/>
                </a:solidFill>
                <a:effectLst/>
                <a:latin typeface="+mn-lt"/>
                <a:ea typeface="+mn-ea"/>
                <a:cs typeface="+mn-cs"/>
              </a:rPr>
              <a:t>90.3%</a:t>
            </a:r>
            <a:r>
              <a:rPr lang="ja-JP" altLang="en-US"/>
              <a:t> </a:t>
            </a:r>
            <a:r>
              <a:rPr kumimoji="1" lang="en-US" altLang="ja-JP" sz="1200" b="0" i="0" u="none" strike="noStrike" kern="1200" dirty="0">
                <a:solidFill>
                  <a:schemeClr val="tx1"/>
                </a:solidFill>
                <a:effectLst/>
                <a:latin typeface="+mn-lt"/>
                <a:ea typeface="+mn-ea"/>
                <a:cs typeface="+mn-cs"/>
              </a:rPr>
              <a:t>13.9%</a:t>
            </a:r>
            <a:r>
              <a:rPr lang="ja-JP" altLang="en-US"/>
              <a:t> </a:t>
            </a:r>
            <a:r>
              <a:rPr kumimoji="1" lang="en-US" altLang="ja-JP" sz="1200" b="0" i="0" u="none" strike="noStrike" kern="1200" dirty="0">
                <a:solidFill>
                  <a:schemeClr val="tx1"/>
                </a:solidFill>
                <a:effectLst/>
                <a:latin typeface="+mn-lt"/>
                <a:ea typeface="+mn-ea"/>
                <a:cs typeface="+mn-cs"/>
              </a:rPr>
              <a:t>50.1%</a:t>
            </a:r>
            <a:r>
              <a:rPr lang="ja-JP" altLang="en-US"/>
              <a:t> </a:t>
            </a:r>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15</a:t>
            </a:fld>
            <a:endParaRPr kumimoji="1" lang="ja-JP" altLang="en-US"/>
          </a:p>
        </p:txBody>
      </p:sp>
    </p:spTree>
    <p:extLst>
      <p:ext uri="{BB962C8B-B14F-4D97-AF65-F5344CB8AC3E}">
        <p14:creationId xmlns:p14="http://schemas.microsoft.com/office/powerpoint/2010/main" val="2662570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16</a:t>
            </a:fld>
            <a:endParaRPr kumimoji="1" lang="ja-JP" altLang="en-US"/>
          </a:p>
        </p:txBody>
      </p:sp>
    </p:spTree>
    <p:extLst>
      <p:ext uri="{BB962C8B-B14F-4D97-AF65-F5344CB8AC3E}">
        <p14:creationId xmlns:p14="http://schemas.microsoft.com/office/powerpoint/2010/main" val="320636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a:t>（１）機械学習の解釈性という観点で、どのような研究がどの程度進展しているか、</a:t>
            </a:r>
            <a:r>
              <a:rPr lang="en-US" altLang="ja-JP" sz="1200" dirty="0"/>
              <a:t/>
            </a:r>
            <a:br>
              <a:rPr lang="en-US" altLang="ja-JP" sz="1200" dirty="0"/>
            </a:br>
            <a:r>
              <a:rPr lang="ja-JP" altLang="en-US" sz="1200"/>
              <a:t>　　全体感を掴むことができた</a:t>
            </a:r>
            <a:endParaRPr lang="en-US" altLang="ja-JP" sz="1200" dirty="0"/>
          </a:p>
          <a:p>
            <a:endParaRPr lang="en-US" altLang="ja-JP" sz="1200" b="1" dirty="0"/>
          </a:p>
          <a:p>
            <a:r>
              <a:rPr lang="ja-JP" altLang="en-US" sz="1200" b="1"/>
              <a:t>（</a:t>
            </a:r>
            <a:r>
              <a:rPr lang="ja-JP" altLang="en-US" sz="1200"/>
              <a:t>２</a:t>
            </a:r>
            <a:r>
              <a:rPr lang="ja-JP" altLang="en-US" sz="1200" b="1"/>
              <a:t>）</a:t>
            </a:r>
            <a:r>
              <a:rPr lang="ja-JP" altLang="en-US" sz="1200"/>
              <a:t>各手法の使い方、使いやすさとか、実装しやすさとか、解釈性を得るための費用対効果はあるか、</a:t>
            </a:r>
            <a:r>
              <a:rPr lang="en-US" altLang="ja-JP" sz="1200" dirty="0"/>
              <a:t/>
            </a:r>
            <a:br>
              <a:rPr lang="en-US" altLang="ja-JP" sz="1200" dirty="0"/>
            </a:br>
            <a:r>
              <a:rPr lang="ja-JP" altLang="en-US" sz="1200"/>
              <a:t>　　などの観点で実際に試行してみると、</a:t>
            </a:r>
            <a:r>
              <a:rPr lang="en" altLang="ja-JP" sz="1200" dirty="0"/>
              <a:t>LIME</a:t>
            </a:r>
            <a:r>
              <a:rPr lang="ja-JP" altLang="en-US" sz="1200"/>
              <a:t>は良いと感じた</a:t>
            </a:r>
            <a:endParaRPr lang="en-US" altLang="ja-JP" sz="1200" dirty="0"/>
          </a:p>
          <a:p>
            <a:endParaRPr lang="en-US" altLang="ja-JP" sz="1200" dirty="0"/>
          </a:p>
          <a:p>
            <a:r>
              <a:rPr lang="ja-JP" altLang="en-US" sz="1200"/>
              <a:t>（３）ただし、</a:t>
            </a:r>
            <a:r>
              <a:rPr lang="en-US" altLang="ja-JP" sz="1200" dirty="0"/>
              <a:t>LIME</a:t>
            </a:r>
            <a:r>
              <a:rPr lang="ja-JP" altLang="en-US" sz="1200"/>
              <a:t>も正確に解釈し、説明しているとは言い難く、引き続き、進化が必要</a:t>
            </a:r>
            <a:endParaRPr lang="en-US" altLang="ja-JP" sz="1200" dirty="0"/>
          </a:p>
          <a:p>
            <a:r>
              <a:rPr lang="ja-JP" altLang="en-US" sz="1200"/>
              <a:t>　　正解とは言えなくも、何かしら根拠が示されることで、デバッグ、品質管理において有用</a:t>
            </a:r>
            <a:endParaRPr lang="en-US" altLang="ja-JP" sz="1200" dirty="0"/>
          </a:p>
          <a:p>
            <a:r>
              <a:rPr lang="ja-JP" altLang="en-US" sz="1200"/>
              <a:t>　　（バグのあたりをつける、ディスカッションのネタになる、など）</a:t>
            </a:r>
            <a:endParaRPr lang="en-US" altLang="ja-JP" sz="1200" dirty="0"/>
          </a:p>
          <a:p>
            <a:endParaRPr lang="en-US" altLang="ja-JP" sz="1200" dirty="0"/>
          </a:p>
          <a:p>
            <a:r>
              <a:rPr lang="ja-JP" altLang="en-US" sz="1200"/>
              <a:t>（４）一方で、ユーザにとっては、必ずしも「説明」が求められているとは言い難い</a:t>
            </a:r>
            <a:endParaRPr lang="en-US" altLang="ja-JP" sz="1200" dirty="0"/>
          </a:p>
          <a:p>
            <a:r>
              <a:rPr lang="ja-JP" altLang="en-US" sz="1200"/>
              <a:t>　　例：天気予報　降水確率７０％</a:t>
            </a:r>
            <a:endParaRPr lang="en-US" altLang="ja-JP" sz="1200" dirty="0"/>
          </a:p>
          <a:p>
            <a:r>
              <a:rPr lang="ja-JP" altLang="en-US" sz="1200"/>
              <a:t>　　　　→ 広く受け入れられている</a:t>
            </a:r>
            <a:endParaRPr lang="en-US" altLang="ja-JP" sz="1200" dirty="0"/>
          </a:p>
          <a:p>
            <a:r>
              <a:rPr lang="ja-JP" altLang="en-US" sz="1200"/>
              <a:t>　　　　→社会で使われて実績を積むことも重要</a:t>
            </a:r>
            <a:endParaRPr lang="en-US" altLang="ja-JP" sz="1200" dirty="0"/>
          </a:p>
          <a:p>
            <a:r>
              <a:rPr lang="ja-JP" altLang="en-US" sz="1200"/>
              <a:t>　　　　→ただ、気象予報士にとっては、雲の様子や湿度温度の情報も重要</a:t>
            </a:r>
            <a:endParaRPr lang="en-US" altLang="ja-JP" sz="1200" dirty="0"/>
          </a:p>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17</a:t>
            </a:fld>
            <a:endParaRPr kumimoji="1" lang="ja-JP" altLang="en-US"/>
          </a:p>
        </p:txBody>
      </p:sp>
    </p:spTree>
    <p:extLst>
      <p:ext uri="{BB962C8B-B14F-4D97-AF65-F5344CB8AC3E}">
        <p14:creationId xmlns:p14="http://schemas.microsoft.com/office/powerpoint/2010/main" val="348264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2</a:t>
            </a:fld>
            <a:endParaRPr kumimoji="1" lang="ja-JP" altLang="en-US"/>
          </a:p>
        </p:txBody>
      </p:sp>
    </p:spTree>
    <p:extLst>
      <p:ext uri="{BB962C8B-B14F-4D97-AF65-F5344CB8AC3E}">
        <p14:creationId xmlns:p14="http://schemas.microsoft.com/office/powerpoint/2010/main" val="143639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lnSpc>
                <a:spcPct val="150000"/>
              </a:lnSpc>
            </a:pPr>
            <a:r>
              <a:rPr lang="ja-JP" altLang="en-US" sz="1000" dirty="0"/>
              <a:t>前期は機械学習の活用をテーマに活動した。</a:t>
            </a:r>
            <a:endParaRPr lang="en-US" altLang="ja-JP" sz="1000" dirty="0"/>
          </a:p>
          <a:p>
            <a:pPr lvl="1">
              <a:lnSpc>
                <a:spcPct val="150000"/>
              </a:lnSpc>
            </a:pPr>
            <a:r>
              <a:rPr lang="ja-JP" altLang="en-US" sz="1000" dirty="0"/>
              <a:t>論文の調査。</a:t>
            </a:r>
            <a:endParaRPr lang="en-US" altLang="ja-JP" sz="1000" dirty="0"/>
          </a:p>
          <a:p>
            <a:pPr lvl="1">
              <a:lnSpc>
                <a:spcPct val="150000"/>
              </a:lnSpc>
            </a:pPr>
            <a:r>
              <a:rPr lang="ja-JP" altLang="en-US" sz="1000" dirty="0"/>
              <a:t>実践。</a:t>
            </a:r>
            <a:r>
              <a:rPr lang="en-US" altLang="ja-JP" sz="1000" dirty="0" err="1"/>
              <a:t>kaggle</a:t>
            </a:r>
            <a:r>
              <a:rPr lang="ja-JP" altLang="en-US" sz="1000" dirty="0"/>
              <a:t>のタイタニック実施。</a:t>
            </a:r>
            <a:endParaRPr lang="en-US" altLang="ja-JP" sz="1000" dirty="0"/>
          </a:p>
          <a:p>
            <a:pPr lvl="1">
              <a:lnSpc>
                <a:spcPct val="150000"/>
              </a:lnSpc>
            </a:pPr>
            <a:r>
              <a:rPr lang="ja-JP" altLang="en-US" sz="1000" dirty="0"/>
              <a:t>自身の問題への取り組み。</a:t>
            </a:r>
            <a:endParaRPr lang="en-US" altLang="ja-JP" sz="1000" dirty="0"/>
          </a:p>
          <a:p>
            <a:pPr lvl="1">
              <a:lnSpc>
                <a:spcPct val="150000"/>
              </a:lnSpc>
            </a:pPr>
            <a:r>
              <a:rPr lang="ja-JP" altLang="en-US" sz="1000" dirty="0"/>
              <a:t>実行環境。</a:t>
            </a:r>
            <a:r>
              <a:rPr lang="en-US" altLang="ja-JP" sz="1000" dirty="0"/>
              <a:t>Google</a:t>
            </a:r>
            <a:r>
              <a:rPr lang="ja-JP" altLang="en-US" sz="1000" dirty="0"/>
              <a:t>コラボ　ハイパーパラメータのチューニングをするライブラリ、</a:t>
            </a:r>
            <a:r>
              <a:rPr lang="en-US" altLang="ja-JP" sz="1000" dirty="0"/>
              <a:t>git-hub</a:t>
            </a:r>
            <a:r>
              <a:rPr lang="ja-JP" altLang="en-US" sz="1000" dirty="0"/>
              <a:t>などでのコードの管理</a:t>
            </a:r>
            <a:endParaRPr lang="en-US" altLang="ja-JP" sz="1000" dirty="0"/>
          </a:p>
          <a:p>
            <a:pPr lvl="1">
              <a:lnSpc>
                <a:spcPct val="150000"/>
              </a:lnSpc>
            </a:pPr>
            <a:endParaRPr lang="en-US" altLang="ja-JP" sz="1000" dirty="0"/>
          </a:p>
          <a:p>
            <a:pPr lvl="1">
              <a:lnSpc>
                <a:spcPct val="150000"/>
              </a:lnSpc>
            </a:pPr>
            <a:r>
              <a:rPr lang="ja-JP" altLang="en-US" sz="1000" dirty="0"/>
              <a:t>しかし、高い精度が出ても、なぜそうなったのかわからない。</a:t>
            </a:r>
            <a:endParaRPr lang="en-US" altLang="ja-JP" sz="1000" dirty="0"/>
          </a:p>
          <a:p>
            <a:pPr lvl="1">
              <a:lnSpc>
                <a:spcPct val="150000"/>
              </a:lnSpc>
            </a:pPr>
            <a:endParaRPr lang="en-US" altLang="ja-JP" sz="1000" dirty="0"/>
          </a:p>
          <a:p>
            <a:pPr lvl="1">
              <a:lnSpc>
                <a:spcPct val="150000"/>
              </a:lnSpc>
            </a:pPr>
            <a:r>
              <a:rPr lang="ja-JP" altLang="en-US" sz="1000" dirty="0"/>
              <a:t>後期のテーマとしては、機械学習の説明性とする。</a:t>
            </a:r>
            <a:endParaRPr lang="en-US" altLang="ja-JP" sz="1000" dirty="0"/>
          </a:p>
          <a:p>
            <a:pPr lvl="1">
              <a:lnSpc>
                <a:spcPct val="150000"/>
              </a:lnSpc>
            </a:pPr>
            <a:r>
              <a:rPr lang="ja-JP" altLang="en-US" sz="1000" dirty="0"/>
              <a:t>原先生のスライドを引用する。機械学習は説明ない。</a:t>
            </a:r>
            <a:endParaRPr lang="en-US" altLang="ja-JP" sz="1000" dirty="0"/>
          </a:p>
          <a:p>
            <a:pPr lvl="1">
              <a:lnSpc>
                <a:spcPct val="150000"/>
              </a:lnSpc>
            </a:pPr>
            <a:r>
              <a:rPr lang="ja-JP" altLang="en-US" sz="1000" dirty="0"/>
              <a:t>ここを説明できるようになると</a:t>
            </a:r>
            <a:endParaRPr lang="en-US" altLang="ja-JP" sz="1000" dirty="0"/>
          </a:p>
          <a:p>
            <a:pPr lvl="1">
              <a:lnSpc>
                <a:spcPct val="150000"/>
              </a:lnSpc>
            </a:pPr>
            <a:endParaRPr lang="en-US" altLang="ja-JP" sz="1000" dirty="0"/>
          </a:p>
          <a:p>
            <a:pPr lvl="1">
              <a:lnSpc>
                <a:spcPct val="150000"/>
              </a:lnSpc>
            </a:pPr>
            <a:endParaRPr lang="en-US" altLang="ja-JP" sz="1000" dirty="0"/>
          </a:p>
          <a:p>
            <a:pPr lvl="1">
              <a:lnSpc>
                <a:spcPct val="150000"/>
              </a:lnSpc>
            </a:pPr>
            <a:r>
              <a:rPr lang="ja-JP" altLang="en-US" sz="1000" dirty="0"/>
              <a:t>＝＝＝＝＝＝＝＝＝</a:t>
            </a:r>
            <a:endParaRPr lang="en-US" altLang="ja-JP" sz="1000" dirty="0"/>
          </a:p>
          <a:p>
            <a:pPr lvl="1">
              <a:lnSpc>
                <a:spcPct val="150000"/>
              </a:lnSpc>
            </a:pPr>
            <a:endParaRPr lang="en-US" altLang="ja-JP" sz="1000" dirty="0"/>
          </a:p>
          <a:p>
            <a:pPr lvl="1">
              <a:lnSpc>
                <a:spcPct val="150000"/>
              </a:lnSpc>
            </a:pPr>
            <a:r>
              <a:rPr lang="ja-JP" altLang="en-US" sz="1000" dirty="0"/>
              <a:t>・誰が必要としているか（局所的説明）</a:t>
            </a:r>
          </a:p>
          <a:p>
            <a:pPr lvl="1">
              <a:lnSpc>
                <a:spcPct val="150000"/>
              </a:lnSpc>
            </a:pPr>
            <a:r>
              <a:rPr lang="ja-JP" altLang="en-US" sz="1000" dirty="0"/>
              <a:t>モデルの開発担当者とモデルのレビュア。</a:t>
            </a:r>
          </a:p>
          <a:p>
            <a:pPr lvl="1">
              <a:lnSpc>
                <a:spcPct val="150000"/>
              </a:lnSpc>
            </a:pPr>
            <a:endParaRPr lang="ja-JP" altLang="en-US" sz="1000" dirty="0"/>
          </a:p>
          <a:p>
            <a:pPr lvl="1">
              <a:lnSpc>
                <a:spcPct val="150000"/>
              </a:lnSpc>
            </a:pPr>
            <a:r>
              <a:rPr lang="ja-JP" altLang="en-US" sz="1000" dirty="0"/>
              <a:t>・なぜ、どういう時に必要か（局所的説明）</a:t>
            </a:r>
          </a:p>
          <a:p>
            <a:pPr lvl="1">
              <a:lnSpc>
                <a:spcPct val="150000"/>
              </a:lnSpc>
            </a:pPr>
            <a:r>
              <a:rPr lang="ja-JP" altLang="en-US" sz="1000" dirty="0"/>
              <a:t>あるデータに対して、モデルの予測結果が想定通りでなく、根拠となる説明が必要なため。</a:t>
            </a:r>
          </a:p>
          <a:p>
            <a:pPr lvl="1">
              <a:lnSpc>
                <a:spcPct val="150000"/>
              </a:lnSpc>
            </a:pPr>
            <a:r>
              <a:rPr lang="ja-JP" altLang="en-US" sz="1000" dirty="0"/>
              <a:t>（例、オオカミ</a:t>
            </a:r>
            <a:r>
              <a:rPr lang="en-US" altLang="ja-JP" sz="1000" dirty="0"/>
              <a:t>VS</a:t>
            </a:r>
            <a:r>
              <a:rPr lang="ja-JP" altLang="en-US" sz="1000" dirty="0"/>
              <a:t>ハスキー、犬に関する特徴ではなく、背景の雪を特徴として分類していた）</a:t>
            </a:r>
          </a:p>
          <a:p>
            <a:pPr lvl="1">
              <a:lnSpc>
                <a:spcPct val="150000"/>
              </a:lnSpc>
            </a:pPr>
            <a:r>
              <a:rPr lang="en-US" altLang="ja-JP" sz="1000" dirty="0"/>
              <a:t>LIME</a:t>
            </a:r>
            <a:r>
              <a:rPr lang="ja-JP" altLang="en-US" sz="1000" dirty="0"/>
              <a:t>の結果を参考に、学習データの変更方針を決定できるため。</a:t>
            </a:r>
          </a:p>
          <a:p>
            <a:pPr lvl="1">
              <a:lnSpc>
                <a:spcPct val="150000"/>
              </a:lnSpc>
            </a:pPr>
            <a:r>
              <a:rPr lang="ja-JP" altLang="en-US" sz="1000" dirty="0"/>
              <a:t>（例、オオカミ</a:t>
            </a:r>
            <a:r>
              <a:rPr lang="en-US" altLang="ja-JP" sz="1000" dirty="0"/>
              <a:t>VS</a:t>
            </a:r>
            <a:r>
              <a:rPr lang="ja-JP" altLang="en-US" sz="1000" dirty="0"/>
              <a:t>ハスキーの場合、背景が雪以外のデータを学習する。）</a:t>
            </a:r>
          </a:p>
          <a:p>
            <a:pPr lvl="1">
              <a:lnSpc>
                <a:spcPct val="150000"/>
              </a:lnSpc>
            </a:pPr>
            <a:endParaRPr lang="ja-JP" altLang="en-US" sz="1000" dirty="0"/>
          </a:p>
          <a:p>
            <a:pPr lvl="1">
              <a:lnSpc>
                <a:spcPct val="150000"/>
              </a:lnSpc>
            </a:pPr>
            <a:r>
              <a:rPr lang="ja-JP" altLang="en-US" sz="1000" dirty="0"/>
              <a:t>モデルの開発・改修サイクルにおいて、機械学習を実施して作成したモデルの精度を評価した際に、</a:t>
            </a:r>
          </a:p>
          <a:p>
            <a:pPr lvl="1">
              <a:lnSpc>
                <a:spcPct val="150000"/>
              </a:lnSpc>
            </a:pPr>
            <a:r>
              <a:rPr lang="ja-JP" altLang="en-US" sz="1000" dirty="0"/>
              <a:t>例えば、モデルの精度が上がらず、検証結果に誤りがあるデータを考察する際に使用する。</a:t>
            </a:r>
          </a:p>
          <a:p>
            <a:pPr lvl="1">
              <a:lnSpc>
                <a:spcPct val="150000"/>
              </a:lnSpc>
            </a:pPr>
            <a:endParaRPr lang="ja-JP" altLang="en-US" sz="1000" dirty="0"/>
          </a:p>
          <a:p>
            <a:pPr lvl="1">
              <a:lnSpc>
                <a:spcPct val="150000"/>
              </a:lnSpc>
            </a:pPr>
            <a:r>
              <a:rPr lang="ja-JP" altLang="en-US" sz="1000" dirty="0"/>
              <a:t>ただし、費用対効果を検討し、説明の取得にメリットがある場合。</a:t>
            </a:r>
          </a:p>
          <a:p>
            <a:pPr lvl="1">
              <a:lnSpc>
                <a:spcPct val="150000"/>
              </a:lnSpc>
            </a:pPr>
            <a:endParaRPr lang="ja-JP" altLang="en-US" sz="1000" dirty="0"/>
          </a:p>
          <a:p>
            <a:pPr lvl="1">
              <a:lnSpc>
                <a:spcPct val="150000"/>
              </a:lnSpc>
            </a:pPr>
            <a:r>
              <a:rPr lang="ja-JP" altLang="en-US" sz="1000" dirty="0"/>
              <a:t>・どこまで研究が進んでいるか？（局所的説明について）</a:t>
            </a:r>
          </a:p>
          <a:p>
            <a:pPr lvl="1">
              <a:lnSpc>
                <a:spcPct val="150000"/>
              </a:lnSpc>
            </a:pPr>
            <a:r>
              <a:rPr lang="en-US" altLang="ja-JP" sz="1000" dirty="0"/>
              <a:t>LIME			</a:t>
            </a:r>
            <a:r>
              <a:rPr lang="ja-JP" altLang="en-US" sz="1000" dirty="0"/>
              <a:t>特定のインスタンスについて、近似するインスタンスをサンプルに説明可能なモデルを作成し、そのモデルを用いて予測結果を説明する。</a:t>
            </a:r>
          </a:p>
          <a:p>
            <a:pPr lvl="1">
              <a:lnSpc>
                <a:spcPct val="150000"/>
              </a:lnSpc>
            </a:pPr>
            <a:r>
              <a:rPr lang="en-US" altLang="ja-JP" sz="1000" dirty="0"/>
              <a:t>Anchors			LIME</a:t>
            </a:r>
            <a:r>
              <a:rPr lang="ja-JP" altLang="en-US" sz="1000" dirty="0"/>
              <a:t>と似ているが、予測の説明に複数の特徴を用いることで根拠の精度を高める。</a:t>
            </a:r>
          </a:p>
          <a:p>
            <a:pPr lvl="1">
              <a:lnSpc>
                <a:spcPct val="150000"/>
              </a:lnSpc>
            </a:pPr>
            <a:r>
              <a:rPr lang="en-US" altLang="ja-JP" sz="1000" dirty="0"/>
              <a:t>Influence Function	</a:t>
            </a:r>
            <a:r>
              <a:rPr lang="ja-JP" altLang="en-US" sz="1000" dirty="0"/>
              <a:t>学習データについて、予測の寄与度合いを指標として表示する。</a:t>
            </a:r>
          </a:p>
          <a:p>
            <a:pPr lvl="1">
              <a:lnSpc>
                <a:spcPct val="150000"/>
              </a:lnSpc>
            </a:pPr>
            <a:endParaRPr lang="ja-JP" altLang="en-US" sz="1000" dirty="0"/>
          </a:p>
          <a:p>
            <a:pPr lvl="1">
              <a:lnSpc>
                <a:spcPct val="150000"/>
              </a:lnSpc>
            </a:pPr>
            <a:r>
              <a:rPr lang="ja-JP" altLang="en-US" sz="1000" dirty="0"/>
              <a:t>・結局何に使えそうか。（局所的説明について）</a:t>
            </a:r>
          </a:p>
          <a:p>
            <a:pPr lvl="1">
              <a:lnSpc>
                <a:spcPct val="150000"/>
              </a:lnSpc>
            </a:pPr>
            <a:r>
              <a:rPr lang="ja-JP" altLang="en-US" sz="1000" dirty="0"/>
              <a:t>デバッグ（レビュー）</a:t>
            </a:r>
          </a:p>
          <a:p>
            <a:pPr lvl="1">
              <a:lnSpc>
                <a:spcPct val="150000"/>
              </a:lnSpc>
            </a:pPr>
            <a:r>
              <a:rPr lang="ja-JP" altLang="en-US" sz="1000" dirty="0"/>
              <a:t>　学習データの変更判断材料として使用する。</a:t>
            </a:r>
          </a:p>
          <a:p>
            <a:pPr lvl="1">
              <a:lnSpc>
                <a:spcPct val="150000"/>
              </a:lnSpc>
            </a:pPr>
            <a:r>
              <a:rPr lang="ja-JP" altLang="en-US" sz="1000" dirty="0"/>
              <a:t>　予測の境界値を見つけるために使用する。</a:t>
            </a:r>
          </a:p>
          <a:p>
            <a:pPr lvl="1">
              <a:lnSpc>
                <a:spcPct val="150000"/>
              </a:lnSpc>
            </a:pPr>
            <a:endParaRPr lang="ja-JP" altLang="en-US" sz="1000" dirty="0"/>
          </a:p>
          <a:p>
            <a:pPr lvl="1">
              <a:lnSpc>
                <a:spcPct val="150000"/>
              </a:lnSpc>
            </a:pPr>
            <a:r>
              <a:rPr lang="ja-JP" altLang="en-US" sz="1000" dirty="0"/>
              <a:t>・自分たちの問題に置き換えてみてどうか</a:t>
            </a:r>
          </a:p>
          <a:p>
            <a:pPr lvl="1">
              <a:lnSpc>
                <a:spcPct val="150000"/>
              </a:lnSpc>
            </a:pPr>
            <a:r>
              <a:rPr lang="ja-JP" altLang="en-US" sz="1000" dirty="0"/>
              <a:t>・全体像を把握したかった、特性をつかみたかった</a:t>
            </a:r>
          </a:p>
          <a:p>
            <a:pPr lvl="1">
              <a:lnSpc>
                <a:spcPct val="150000"/>
              </a:lnSpc>
            </a:pPr>
            <a:r>
              <a:rPr lang="ja-JP" altLang="en-US" sz="1000" dirty="0"/>
              <a:t>　バドミントンフォーム分類問題では、</a:t>
            </a:r>
            <a:r>
              <a:rPr lang="en-US" altLang="ja-JP" sz="1000" dirty="0"/>
              <a:t>CNN</a:t>
            </a:r>
            <a:r>
              <a:rPr lang="ja-JP" altLang="en-US" sz="1000" dirty="0"/>
              <a:t>でデータ振り分けを実施。</a:t>
            </a:r>
          </a:p>
          <a:p>
            <a:pPr lvl="1">
              <a:lnSpc>
                <a:spcPct val="150000"/>
              </a:lnSpc>
            </a:pPr>
            <a:r>
              <a:rPr lang="ja-JP" altLang="en-US" sz="1000" dirty="0"/>
              <a:t>　データ量が少ない等、分類を解くのにいくつか問題はあるが、結果としていくつか根拠が不明な分類がある。</a:t>
            </a:r>
          </a:p>
          <a:p>
            <a:pPr lvl="1">
              <a:lnSpc>
                <a:spcPct val="150000"/>
              </a:lnSpc>
            </a:pPr>
            <a:r>
              <a:rPr lang="ja-JP" altLang="en-US" sz="1000" dirty="0"/>
              <a:t>　例えば、モデルの分類に「何もしない」という分類先がある。</a:t>
            </a:r>
          </a:p>
          <a:p>
            <a:pPr lvl="1">
              <a:lnSpc>
                <a:spcPct val="150000"/>
              </a:lnSpc>
            </a:pPr>
            <a:r>
              <a:rPr lang="ja-JP" altLang="en-US" sz="1000" dirty="0"/>
              <a:t>　人間の目では、閾値判断で明らかなのに、誤った判断をすることが、一回の試行につき一回</a:t>
            </a:r>
          </a:p>
          <a:p>
            <a:pPr lvl="1">
              <a:lnSpc>
                <a:spcPct val="150000"/>
              </a:lnSpc>
            </a:pPr>
            <a:endParaRPr lang="ja-JP" altLang="en-US" sz="1000" dirty="0"/>
          </a:p>
          <a:p>
            <a:pPr lvl="1">
              <a:lnSpc>
                <a:spcPct val="150000"/>
              </a:lnSpc>
            </a:pPr>
            <a:r>
              <a:rPr lang="ja-JP" altLang="en-US" sz="1000" dirty="0"/>
              <a:t>　人間の推測で理由を挙げることは可能であるが、物差しとなるものがあると、安心して変更を加えやすい。</a:t>
            </a:r>
          </a:p>
          <a:p>
            <a:pPr lvl="1">
              <a:lnSpc>
                <a:spcPct val="150000"/>
              </a:lnSpc>
            </a:pPr>
            <a:endParaRPr lang="ja-JP" altLang="en-US" sz="1000" dirty="0"/>
          </a:p>
          <a:p>
            <a:pPr lvl="1">
              <a:lnSpc>
                <a:spcPct val="150000"/>
              </a:lnSpc>
            </a:pPr>
            <a:r>
              <a:rPr lang="ja-JP" altLang="en-US" sz="1000" dirty="0"/>
              <a:t>　</a:t>
            </a:r>
            <a:r>
              <a:rPr lang="en-US" altLang="ja-JP" sz="1000" dirty="0"/>
              <a:t>LIME</a:t>
            </a:r>
            <a:r>
              <a:rPr lang="ja-JP" altLang="en-US" sz="1000" dirty="0"/>
              <a:t>等技術の理解が必要。</a:t>
            </a:r>
          </a:p>
          <a:p>
            <a:pPr lvl="1">
              <a:lnSpc>
                <a:spcPct val="150000"/>
              </a:lnSpc>
            </a:pPr>
            <a:r>
              <a:rPr lang="ja-JP" altLang="en-US" sz="1000" dirty="0"/>
              <a:t>　　局所的な解釈であるため、他のデータでは通用しない特徴が提示される。</a:t>
            </a:r>
          </a:p>
          <a:p>
            <a:pPr lvl="1">
              <a:lnSpc>
                <a:spcPct val="150000"/>
              </a:lnSpc>
            </a:pPr>
            <a:r>
              <a:rPr lang="ja-JP" altLang="en-US" sz="1000" dirty="0"/>
              <a:t>　　説明モデルに線形モデルを使用するため、非線形な場所で分類されるような、特徴については説明が不十分になることがある。</a:t>
            </a:r>
          </a:p>
          <a:p>
            <a:pPr lvl="1">
              <a:lnSpc>
                <a:spcPct val="150000"/>
              </a:lnSpc>
            </a:pPr>
            <a:r>
              <a:rPr lang="ja-JP" altLang="en-US" sz="1000" dirty="0"/>
              <a:t>　　人間として理解できない説明がなされる可能性がある。</a:t>
            </a:r>
          </a:p>
          <a:p>
            <a:pPr lvl="1">
              <a:lnSpc>
                <a:spcPct val="150000"/>
              </a:lnSpc>
            </a:pPr>
            <a:endParaRPr lang="ja-JP" altLang="en-US" sz="1000" dirty="0"/>
          </a:p>
          <a:p>
            <a:pPr lvl="1">
              <a:lnSpc>
                <a:spcPct val="150000"/>
              </a:lnSpc>
            </a:pPr>
            <a:r>
              <a:rPr lang="ja-JP" altLang="en-US" sz="1000" dirty="0"/>
              <a:t>費用対効果</a:t>
            </a:r>
          </a:p>
          <a:p>
            <a:pPr lvl="1">
              <a:lnSpc>
                <a:spcPct val="150000"/>
              </a:lnSpc>
            </a:pPr>
            <a:r>
              <a:rPr lang="ja-JP" altLang="en-US" sz="1000" dirty="0"/>
              <a:t>　全データの適用は、難しそう。</a:t>
            </a:r>
          </a:p>
          <a:p>
            <a:pPr lvl="1">
              <a:lnSpc>
                <a:spcPct val="150000"/>
              </a:lnSpc>
            </a:pPr>
            <a:r>
              <a:rPr lang="ja-JP" altLang="en-US" sz="1000" dirty="0"/>
              <a:t>　ゴールデンデータ（通したい検証データ）に対して、実施する。</a:t>
            </a:r>
          </a:p>
          <a:p>
            <a:pPr lvl="1">
              <a:lnSpc>
                <a:spcPct val="150000"/>
              </a:lnSpc>
            </a:pPr>
            <a:r>
              <a:rPr lang="ja-JP" altLang="en-US" sz="1000" dirty="0"/>
              <a:t>　モンキーテスト的に、うまく行かなかったデータをピックアップして改修する。</a:t>
            </a:r>
          </a:p>
          <a:p>
            <a:pPr lvl="1">
              <a:lnSpc>
                <a:spcPct val="150000"/>
              </a:lnSpc>
            </a:pPr>
            <a:endParaRPr lang="ja-JP" altLang="en-US" sz="1000" dirty="0"/>
          </a:p>
          <a:p>
            <a:pPr lvl="1">
              <a:lnSpc>
                <a:spcPct val="150000"/>
              </a:lnSpc>
            </a:pPr>
            <a:r>
              <a:rPr lang="ja-JP" altLang="en-US" sz="1000" dirty="0"/>
              <a:t>　費用面が見えていない。</a:t>
            </a:r>
          </a:p>
          <a:p>
            <a:pPr lvl="1">
              <a:lnSpc>
                <a:spcPct val="150000"/>
              </a:lnSpc>
            </a:pPr>
            <a:r>
              <a:rPr lang="ja-JP" altLang="en-US" sz="1000" dirty="0"/>
              <a:t>　　実装時間、根拠を算出する時間、根拠を管理する作業時間を見積もれない。</a:t>
            </a:r>
          </a:p>
          <a:p>
            <a:pPr lvl="1">
              <a:lnSpc>
                <a:spcPct val="150000"/>
              </a:lnSpc>
            </a:pPr>
            <a:r>
              <a:rPr lang="ja-JP" altLang="en-US" sz="1000" dirty="0"/>
              <a:t>　　事例、知財を貯めて、見積もれるようにする。</a:t>
            </a:r>
          </a:p>
          <a:p>
            <a:pPr lvl="1">
              <a:lnSpc>
                <a:spcPct val="150000"/>
              </a:lnSpc>
            </a:pPr>
            <a:endParaRPr lang="ja-JP" altLang="en-US" sz="1000" dirty="0"/>
          </a:p>
          <a:p>
            <a:pPr lvl="1">
              <a:lnSpc>
                <a:spcPct val="150000"/>
              </a:lnSpc>
            </a:pPr>
            <a:r>
              <a:rPr lang="ja-JP" altLang="en-US" sz="1000" dirty="0"/>
              <a:t>　技術として枯れ度合</a:t>
            </a:r>
          </a:p>
          <a:p>
            <a:pPr lvl="1">
              <a:lnSpc>
                <a:spcPct val="150000"/>
              </a:lnSpc>
            </a:pPr>
            <a:r>
              <a:rPr lang="ja-JP" altLang="en-US" sz="1000" dirty="0"/>
              <a:t>　　試行段階という認識。</a:t>
            </a:r>
          </a:p>
          <a:p>
            <a:pPr lvl="1">
              <a:lnSpc>
                <a:spcPct val="150000"/>
              </a:lnSpc>
            </a:pPr>
            <a:r>
              <a:rPr lang="ja-JP" altLang="en-US" sz="1000" dirty="0"/>
              <a:t>　　局所的な説明により、説得力は増す可能性がある。</a:t>
            </a:r>
          </a:p>
          <a:p>
            <a:pPr lvl="1">
              <a:lnSpc>
                <a:spcPct val="150000"/>
              </a:lnSpc>
            </a:pPr>
            <a:r>
              <a:rPr lang="ja-JP" altLang="en-US" sz="1000" dirty="0"/>
              <a:t>　　標準化やフレームワーク化などを見据えて、技術のウォッチや試行は時間があれば進めていくと良さそう。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3</a:t>
            </a:fld>
            <a:endParaRPr kumimoji="1" lang="ja-JP" altLang="en-US"/>
          </a:p>
        </p:txBody>
      </p:sp>
    </p:spTree>
    <p:extLst>
      <p:ext uri="{BB962C8B-B14F-4D97-AF65-F5344CB8AC3E}">
        <p14:creationId xmlns:p14="http://schemas.microsoft.com/office/powerpoint/2010/main" val="217661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a:t>
            </a:r>
            <a:r>
              <a:rPr kumimoji="1" lang="en-US" altLang="ja-JP" dirty="0"/>
              <a:t>3</a:t>
            </a:r>
            <a:r>
              <a:rPr kumimoji="1" lang="ja-JP" altLang="en-US" dirty="0"/>
              <a:t>について試行した</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5</a:t>
            </a:fld>
            <a:endParaRPr kumimoji="1" lang="ja-JP" altLang="en-US"/>
          </a:p>
        </p:txBody>
      </p:sp>
    </p:spTree>
    <p:extLst>
      <p:ext uri="{BB962C8B-B14F-4D97-AF65-F5344CB8AC3E}">
        <p14:creationId xmlns:p14="http://schemas.microsoft.com/office/powerpoint/2010/main" val="30376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2000" b="1" dirty="0"/>
              <a:t>.</a:t>
            </a:r>
            <a:r>
              <a:rPr lang="ja-JP" altLang="en-US" sz="2000" b="1" dirty="0"/>
              <a:t>大域的な説明</a:t>
            </a:r>
            <a:endParaRPr lang="en-US" altLang="ja-JP" sz="2000" b="1" dirty="0"/>
          </a:p>
          <a:p>
            <a:pPr lvl="1"/>
            <a:r>
              <a:rPr kumimoji="1" lang="ja-JP" altLang="en-US" sz="1200" b="1" kern="1200" dirty="0">
                <a:solidFill>
                  <a:schemeClr val="tx1"/>
                </a:solidFill>
                <a:latin typeface="+mj-ea"/>
                <a:ea typeface="+mn-ea"/>
                <a:cs typeface="+mn-cs"/>
              </a:rPr>
              <a:t>複雑なブラックボックスモデルを可読性の高い解釈可能なモデルで表現することで説明とする方法。</a:t>
            </a:r>
            <a:endParaRPr kumimoji="1" lang="en-US" altLang="ja-JP" sz="1200" b="1" kern="1200" dirty="0">
              <a:solidFill>
                <a:schemeClr val="tx1"/>
              </a:solidFill>
              <a:latin typeface="+mj-ea"/>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6</a:t>
            </a:fld>
            <a:endParaRPr kumimoji="1" lang="ja-JP" altLang="en-US"/>
          </a:p>
        </p:txBody>
      </p:sp>
    </p:spTree>
    <p:extLst>
      <p:ext uri="{BB962C8B-B14F-4D97-AF65-F5344CB8AC3E}">
        <p14:creationId xmlns:p14="http://schemas.microsoft.com/office/powerpoint/2010/main" val="246958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7</a:t>
            </a:fld>
            <a:endParaRPr kumimoji="1" lang="ja-JP" altLang="en-US"/>
          </a:p>
        </p:txBody>
      </p:sp>
    </p:spTree>
    <p:extLst>
      <p:ext uri="{BB962C8B-B14F-4D97-AF65-F5344CB8AC3E}">
        <p14:creationId xmlns:p14="http://schemas.microsoft.com/office/powerpoint/2010/main" val="167850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8</a:t>
            </a:fld>
            <a:endParaRPr kumimoji="1" lang="ja-JP" altLang="en-US"/>
          </a:p>
        </p:txBody>
      </p:sp>
    </p:spTree>
    <p:extLst>
      <p:ext uri="{BB962C8B-B14F-4D97-AF65-F5344CB8AC3E}">
        <p14:creationId xmlns:p14="http://schemas.microsoft.com/office/powerpoint/2010/main" val="142233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9</a:t>
            </a:fld>
            <a:endParaRPr kumimoji="1" lang="ja-JP" altLang="en-US"/>
          </a:p>
        </p:txBody>
      </p:sp>
    </p:spTree>
    <p:extLst>
      <p:ext uri="{BB962C8B-B14F-4D97-AF65-F5344CB8AC3E}">
        <p14:creationId xmlns:p14="http://schemas.microsoft.com/office/powerpoint/2010/main" val="71496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新たなモデルの提案。</a:t>
            </a:r>
            <a:endParaRPr kumimoji="1" lang="en-US" altLang="ja-JP" dirty="0"/>
          </a:p>
          <a:p>
            <a:r>
              <a:rPr kumimoji="1" lang="ja-JP" altLang="en-US" dirty="0"/>
              <a:t>階層が深くなると解釈が難しくなる。</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10</a:t>
            </a:fld>
            <a:endParaRPr kumimoji="1" lang="ja-JP" altLang="en-US"/>
          </a:p>
        </p:txBody>
      </p:sp>
    </p:spTree>
    <p:extLst>
      <p:ext uri="{BB962C8B-B14F-4D97-AF65-F5344CB8AC3E}">
        <p14:creationId xmlns:p14="http://schemas.microsoft.com/office/powerpoint/2010/main" val="74436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745824B-EFD9-FA43-8509-FC059C3AF8F7}" type="datetime1">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22</a:t>
            </a:r>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9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67494"/>
          </a:xfrm>
        </p:spPr>
        <p:txBody>
          <a:bodyPr/>
          <a:lstStyle>
            <a:lvl1pPr marL="0">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6A0BF3B-A3F6-5A42-ACA2-517DEC77328C}" type="datetime1">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36</a:t>
            </a:r>
            <a:endParaRPr lang="ja-JP" altLang="en-US" dirty="0"/>
          </a:p>
        </p:txBody>
      </p:sp>
    </p:spTree>
    <p:extLst>
      <p:ext uri="{BB962C8B-B14F-4D97-AF65-F5344CB8AC3E}">
        <p14:creationId xmlns:p14="http://schemas.microsoft.com/office/powerpoint/2010/main" val="364791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0535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F58563-C738-C848-9DE9-03D33C1A4047}" type="datetime1">
              <a:rPr kumimoji="1" lang="ja-JP" altLang="en-US" smtClean="0"/>
              <a:t>2019/6/12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19</a:t>
            </a:r>
            <a:endParaRPr lang="ja-JP" altLang="en-US" dirty="0">
              <a:solidFill>
                <a:schemeClr val="tx1"/>
              </a:solidFill>
            </a:endParaRPr>
          </a:p>
        </p:txBody>
      </p:sp>
    </p:spTree>
    <p:extLst>
      <p:ext uri="{BB962C8B-B14F-4D97-AF65-F5344CB8AC3E}">
        <p14:creationId xmlns:p14="http://schemas.microsoft.com/office/powerpoint/2010/main" val="1098830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07867" y="286603"/>
            <a:ext cx="10608815" cy="787595"/>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07867" y="1424949"/>
            <a:ext cx="10608815" cy="4444145"/>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5AEBB3-0998-F14B-8A98-B98DB49E324D}" type="datetime1">
              <a:rPr kumimoji="1" lang="ja-JP" altLang="en-US" smtClean="0"/>
              <a:t>2019/6/12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tx1"/>
                </a:solidFill>
              </a:defRPr>
            </a:lvl1pPr>
          </a:lstStyle>
          <a:p>
            <a:fld id="{7AB61051-FA30-4D5B-8CC4-C5ACCC3092AF}" type="slidenum">
              <a:rPr lang="ja-JP" altLang="en-US" sz="1800" smtClean="0"/>
              <a:pPr/>
              <a:t>‹#›</a:t>
            </a:fld>
            <a:r>
              <a:rPr lang="ja-JP" altLang="en-US" dirty="0"/>
              <a:t>／</a:t>
            </a:r>
            <a:r>
              <a:rPr lang="en-US" altLang="ja-JP" dirty="0"/>
              <a:t>36</a:t>
            </a:r>
            <a:endParaRPr lang="ja-JP" altLang="en-US" dirty="0"/>
          </a:p>
        </p:txBody>
      </p:sp>
      <p:cxnSp>
        <p:nvCxnSpPr>
          <p:cNvPr id="10" name="Straight Connector 9"/>
          <p:cNvCxnSpPr/>
          <p:nvPr userDrawn="1"/>
        </p:nvCxnSpPr>
        <p:spPr>
          <a:xfrm>
            <a:off x="807868" y="1249573"/>
            <a:ext cx="1060881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40015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61" r:id="rId3"/>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6859" y="394447"/>
            <a:ext cx="11187953" cy="3618474"/>
          </a:xfrm>
        </p:spPr>
        <p:txBody>
          <a:bodyPr anchor="ctr">
            <a:normAutofit/>
          </a:bodyPr>
          <a:lstStyle/>
          <a:p>
            <a:r>
              <a:rPr kumimoji="1" lang="ja-JP" altLang="en-US" sz="5400" dirty="0"/>
              <a:t>アドバンス・トップ</a:t>
            </a:r>
            <a:r>
              <a:rPr lang="ja-JP" altLang="en-US" sz="5400" dirty="0"/>
              <a:t>エスイー</a:t>
            </a:r>
            <a:r>
              <a:rPr lang="en-US" altLang="ja-JP" sz="5400" dirty="0"/>
              <a:t/>
            </a:r>
            <a:br>
              <a:rPr lang="en-US" altLang="ja-JP" sz="5400" dirty="0"/>
            </a:br>
            <a:r>
              <a:rPr lang="ja-JP" altLang="en-US" sz="5400" dirty="0"/>
              <a:t>最先端ソフトウェアゼミ成果発表</a:t>
            </a:r>
            <a:r>
              <a:rPr lang="en-US" altLang="ja-JP" sz="5400" dirty="0"/>
              <a:t/>
            </a:r>
            <a:br>
              <a:rPr lang="en-US" altLang="ja-JP" sz="5400" dirty="0"/>
            </a:br>
            <a:r>
              <a:rPr kumimoji="1" lang="en-US" altLang="ja-JP" sz="5400" dirty="0"/>
              <a:t/>
            </a:r>
            <a:br>
              <a:rPr kumimoji="1" lang="en-US" altLang="ja-JP" sz="5400" dirty="0"/>
            </a:br>
            <a:r>
              <a:rPr lang="en-US" altLang="ja-JP" sz="5400" dirty="0"/>
              <a:t>AI</a:t>
            </a:r>
            <a:r>
              <a:rPr lang="ja-JP" altLang="en-US" sz="5400" dirty="0"/>
              <a:t>・機械学習　グループ</a:t>
            </a:r>
            <a:endParaRPr kumimoji="1" lang="ja-JP" altLang="en-US" sz="5400" dirty="0"/>
          </a:p>
        </p:txBody>
      </p:sp>
      <p:sp>
        <p:nvSpPr>
          <p:cNvPr id="3" name="サブタイトル 2"/>
          <p:cNvSpPr>
            <a:spLocks noGrp="1"/>
          </p:cNvSpPr>
          <p:nvPr>
            <p:ph type="subTitle" idx="1"/>
          </p:nvPr>
        </p:nvSpPr>
        <p:spPr>
          <a:xfrm>
            <a:off x="1130925" y="4500490"/>
            <a:ext cx="9144000" cy="1655762"/>
          </a:xfrm>
        </p:spPr>
        <p:txBody>
          <a:bodyPr anchor="ctr">
            <a:normAutofit fontScale="92500" lnSpcReduction="20000"/>
          </a:bodyPr>
          <a:lstStyle/>
          <a:p>
            <a:r>
              <a:rPr kumimoji="1" lang="ja-JP" altLang="en-US" dirty="0"/>
              <a:t>２０１</a:t>
            </a:r>
            <a:r>
              <a:rPr lang="ja-JP" altLang="en-US" dirty="0"/>
              <a:t>９</a:t>
            </a:r>
            <a:r>
              <a:rPr kumimoji="1" lang="ja-JP" altLang="en-US" dirty="0"/>
              <a:t>年　</a:t>
            </a:r>
            <a:r>
              <a:rPr lang="ja-JP" altLang="en-US" dirty="0"/>
              <a:t>３</a:t>
            </a:r>
            <a:r>
              <a:rPr kumimoji="1" lang="ja-JP" altLang="en-US" dirty="0"/>
              <a:t>月　</a:t>
            </a:r>
            <a:r>
              <a:rPr lang="ja-JP" altLang="en-US" dirty="0"/>
              <a:t>２２</a:t>
            </a:r>
            <a:r>
              <a:rPr kumimoji="1" lang="ja-JP" altLang="en-US" dirty="0"/>
              <a:t>日</a:t>
            </a:r>
            <a:endParaRPr kumimoji="1" lang="en-US" altLang="ja-JP" dirty="0"/>
          </a:p>
          <a:p>
            <a:r>
              <a:rPr lang="ja-JP" altLang="en-US" dirty="0"/>
              <a:t>太田　裕一 </a:t>
            </a:r>
            <a:endParaRPr lang="en-US" altLang="ja-JP" dirty="0"/>
          </a:p>
          <a:p>
            <a:r>
              <a:rPr kumimoji="1" lang="ja-JP" altLang="en-US" dirty="0"/>
              <a:t>北野　健太</a:t>
            </a:r>
            <a:endParaRPr kumimoji="1" lang="en-US" altLang="ja-JP" dirty="0"/>
          </a:p>
          <a:p>
            <a:r>
              <a:rPr lang="ja-JP" altLang="en-US" dirty="0"/>
              <a:t>早川　芳昭 </a:t>
            </a:r>
            <a:endParaRPr kumimoji="1" lang="en-US" altLang="ja-JP" dirty="0"/>
          </a:p>
        </p:txBody>
      </p:sp>
    </p:spTree>
    <p:extLst>
      <p:ext uri="{BB962C8B-B14F-4D97-AF65-F5344CB8AC3E}">
        <p14:creationId xmlns:p14="http://schemas.microsoft.com/office/powerpoint/2010/main" val="58678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1223336" cy="1121930"/>
          </a:xfrm>
        </p:spPr>
        <p:txBody>
          <a:bodyPr>
            <a:noAutofit/>
          </a:bodyPr>
          <a:lstStyle/>
          <a:p>
            <a:pPr>
              <a:lnSpc>
                <a:spcPct val="150000"/>
              </a:lnSpc>
            </a:pPr>
            <a:r>
              <a:rPr lang="ja-JP" altLang="en-US" sz="3600"/>
              <a:t>２．取組内容</a:t>
            </a:r>
            <a:r>
              <a:rPr lang="en-US" altLang="ja-JP" sz="3600" dirty="0"/>
              <a:t>①</a:t>
            </a:r>
            <a:r>
              <a:rPr lang="ja-JP" altLang="en-US" sz="3600"/>
              <a:t>手法紹介（３）</a:t>
            </a:r>
            <a:r>
              <a:rPr lang="en" altLang="ja-JP" sz="3600" dirty="0">
                <a:solidFill>
                  <a:srgbClr val="333333"/>
                </a:solidFill>
                <a:latin typeface="Source Sans Pro"/>
              </a:rPr>
              <a:t> interpretable decision sets</a:t>
            </a:r>
            <a:endParaRPr lang="en-US" altLang="ja-JP" sz="36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10</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pic>
        <p:nvPicPr>
          <p:cNvPr id="4" name="図 3">
            <a:extLst>
              <a:ext uri="{FF2B5EF4-FFF2-40B4-BE49-F238E27FC236}">
                <a16:creationId xmlns:a16="http://schemas.microsoft.com/office/drawing/2014/main" id="{EC548A49-DFCA-D644-9705-8CCA666B5D4D}"/>
              </a:ext>
            </a:extLst>
          </p:cNvPr>
          <p:cNvPicPr>
            <a:picLocks noChangeAspect="1"/>
          </p:cNvPicPr>
          <p:nvPr/>
        </p:nvPicPr>
        <p:blipFill>
          <a:blip r:embed="rId3"/>
          <a:stretch>
            <a:fillRect/>
          </a:stretch>
        </p:blipFill>
        <p:spPr>
          <a:xfrm>
            <a:off x="690230" y="1612195"/>
            <a:ext cx="10701064" cy="2722018"/>
          </a:xfrm>
          <a:prstGeom prst="rect">
            <a:avLst/>
          </a:prstGeom>
        </p:spPr>
      </p:pic>
      <p:sp>
        <p:nvSpPr>
          <p:cNvPr id="5" name="テキスト ボックス 4">
            <a:extLst>
              <a:ext uri="{FF2B5EF4-FFF2-40B4-BE49-F238E27FC236}">
                <a16:creationId xmlns:a16="http://schemas.microsoft.com/office/drawing/2014/main" id="{B0F419B6-E914-754F-BB6F-BF5983F88836}"/>
              </a:ext>
            </a:extLst>
          </p:cNvPr>
          <p:cNvSpPr txBox="1"/>
          <p:nvPr/>
        </p:nvSpPr>
        <p:spPr>
          <a:xfrm>
            <a:off x="2786150" y="1360377"/>
            <a:ext cx="1107996" cy="369332"/>
          </a:xfrm>
          <a:prstGeom prst="rect">
            <a:avLst/>
          </a:prstGeom>
          <a:noFill/>
        </p:spPr>
        <p:txBody>
          <a:bodyPr wrap="none" rtlCol="0">
            <a:spAutoFit/>
          </a:bodyPr>
          <a:lstStyle/>
          <a:p>
            <a:r>
              <a:rPr kumimoji="1" lang="ja-JP" altLang="en-US"/>
              <a:t>提案手法</a:t>
            </a:r>
          </a:p>
        </p:txBody>
      </p:sp>
      <p:sp>
        <p:nvSpPr>
          <p:cNvPr id="6" name="テキスト ボックス 5">
            <a:extLst>
              <a:ext uri="{FF2B5EF4-FFF2-40B4-BE49-F238E27FC236}">
                <a16:creationId xmlns:a16="http://schemas.microsoft.com/office/drawing/2014/main" id="{C1134871-17E9-2C44-A821-F1ECDE61E722}"/>
              </a:ext>
            </a:extLst>
          </p:cNvPr>
          <p:cNvSpPr txBox="1"/>
          <p:nvPr/>
        </p:nvSpPr>
        <p:spPr>
          <a:xfrm>
            <a:off x="7127970" y="1367156"/>
            <a:ext cx="2945037" cy="369332"/>
          </a:xfrm>
          <a:prstGeom prst="rect">
            <a:avLst/>
          </a:prstGeom>
          <a:noFill/>
        </p:spPr>
        <p:txBody>
          <a:bodyPr wrap="none" rtlCol="0">
            <a:spAutoFit/>
          </a:bodyPr>
          <a:lstStyle/>
          <a:p>
            <a:r>
              <a:rPr kumimoji="1" lang="ja-JP" altLang="en-US"/>
              <a:t>一般的なデシジョンリスト</a:t>
            </a:r>
          </a:p>
        </p:txBody>
      </p:sp>
      <p:sp>
        <p:nvSpPr>
          <p:cNvPr id="12" name="正方形/長方形 11">
            <a:extLst>
              <a:ext uri="{FF2B5EF4-FFF2-40B4-BE49-F238E27FC236}">
                <a16:creationId xmlns:a16="http://schemas.microsoft.com/office/drawing/2014/main" id="{89F065FB-8796-6B42-9F1B-59ED5F188661}"/>
              </a:ext>
            </a:extLst>
          </p:cNvPr>
          <p:cNvSpPr/>
          <p:nvPr/>
        </p:nvSpPr>
        <p:spPr>
          <a:xfrm>
            <a:off x="6436130" y="2491822"/>
            <a:ext cx="3054987" cy="2460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A915F05-66B0-0B48-8610-8B34D7D8F878}"/>
              </a:ext>
            </a:extLst>
          </p:cNvPr>
          <p:cNvSpPr/>
          <p:nvPr/>
        </p:nvSpPr>
        <p:spPr>
          <a:xfrm>
            <a:off x="873530" y="3194102"/>
            <a:ext cx="3825240" cy="280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42C0C93-1A11-6840-89E3-3AB56E051C5A}"/>
              </a:ext>
            </a:extLst>
          </p:cNvPr>
          <p:cNvSpPr/>
          <p:nvPr/>
        </p:nvSpPr>
        <p:spPr>
          <a:xfrm>
            <a:off x="340129" y="4361923"/>
            <a:ext cx="11325397" cy="2031325"/>
          </a:xfrm>
          <a:prstGeom prst="rect">
            <a:avLst/>
          </a:prstGeom>
        </p:spPr>
        <p:txBody>
          <a:bodyPr wrap="square">
            <a:spAutoFit/>
          </a:bodyPr>
          <a:lstStyle/>
          <a:p>
            <a:r>
              <a:rPr lang="ja-JP" altLang="en-US" dirty="0"/>
              <a:t>・</a:t>
            </a:r>
            <a:r>
              <a:rPr lang="ja-JP" altLang="en-US" dirty="0">
                <a:latin typeface="Source Sans Pro"/>
              </a:rPr>
              <a:t>解釈可能な</a:t>
            </a:r>
            <a:r>
              <a:rPr lang="ja-JP" altLang="en-US" dirty="0">
                <a:solidFill>
                  <a:srgbClr val="FF0000"/>
                </a:solidFill>
                <a:latin typeface="Source Sans Pro"/>
              </a:rPr>
              <a:t>デシジョン・セット（</a:t>
            </a:r>
            <a:r>
              <a:rPr lang="en" altLang="ja-JP" dirty="0">
                <a:solidFill>
                  <a:srgbClr val="FF0000"/>
                </a:solidFill>
                <a:latin typeface="Source Sans Pro"/>
              </a:rPr>
              <a:t> interpretable decision sets </a:t>
            </a:r>
            <a:r>
              <a:rPr lang="ja-JP" altLang="en-US" dirty="0">
                <a:solidFill>
                  <a:srgbClr val="FF0000"/>
                </a:solidFill>
                <a:latin typeface="Source Sans Pro"/>
              </a:rPr>
              <a:t>）を提案</a:t>
            </a:r>
            <a:endParaRPr lang="en-US" altLang="ja-JP" dirty="0">
              <a:solidFill>
                <a:srgbClr val="FF0000"/>
              </a:solidFill>
            </a:endParaRPr>
          </a:p>
          <a:p>
            <a:r>
              <a:rPr lang="ja-JP" altLang="en-US" dirty="0"/>
              <a:t>・解釈可能モデルの代表格である</a:t>
            </a:r>
            <a:r>
              <a:rPr lang="ja-JP" altLang="en-US" dirty="0">
                <a:solidFill>
                  <a:srgbClr val="FF0000"/>
                </a:solidFill>
              </a:rPr>
              <a:t>デシジョンリストには欠点がある（決定木も同様）</a:t>
            </a:r>
            <a:endParaRPr lang="en-US" altLang="ja-JP" dirty="0">
              <a:solidFill>
                <a:srgbClr val="FF0000"/>
              </a:solidFill>
            </a:endParaRPr>
          </a:p>
          <a:p>
            <a:r>
              <a:rPr lang="ja-JP" altLang="en-US" dirty="0"/>
              <a:t>・</a:t>
            </a:r>
            <a:r>
              <a:rPr kumimoji="1" lang="ja-JP" altLang="en-US" dirty="0"/>
              <a:t>左右は同じものであるが、提案手法は、各ルールが階層ではなく、すべて独立したルールなのでわかりやすい</a:t>
            </a:r>
            <a:endParaRPr kumimoji="1" lang="en-US" altLang="ja-JP" dirty="0"/>
          </a:p>
          <a:p>
            <a:r>
              <a:rPr kumimoji="1" lang="ja-JP" altLang="en-US" dirty="0">
                <a:solidFill>
                  <a:srgbClr val="FF0000"/>
                </a:solidFill>
              </a:rPr>
              <a:t>一般的なデシジョンリストは階層が深くなるにつれて解釈性が下がっている</a:t>
            </a:r>
          </a:p>
          <a:p>
            <a:r>
              <a:rPr lang="ja-JP" altLang="en-US" dirty="0"/>
              <a:t>・BMI≧0.2、Age≧60の場合、</a:t>
            </a:r>
            <a:r>
              <a:rPr lang="en-US" altLang="ja-JP" dirty="0"/>
              <a:t>Diabetes</a:t>
            </a:r>
            <a:r>
              <a:rPr lang="ja-JP" altLang="en-US" dirty="0"/>
              <a:t>（糖尿病）は単純で解釈しやすいように見えるが、前の2つのルール条件が偽で、BMI≧0.2、年齢≧60の場合は、第3規則の正しい解釈が実際に行われる</a:t>
            </a:r>
            <a:endParaRPr lang="en-US" altLang="ja-JP" dirty="0"/>
          </a:p>
          <a:p>
            <a:r>
              <a:rPr lang="en-US" altLang="ja-JP" dirty="0"/>
              <a:t>(</a:t>
            </a:r>
            <a:r>
              <a:rPr lang="ja-JP" altLang="en-US" dirty="0"/>
              <a:t>左だと、呼吸器疾患と抑うつリスクが、</a:t>
            </a:r>
            <a:r>
              <a:rPr lang="en-US" altLang="ja-JP" dirty="0"/>
              <a:t>No</a:t>
            </a:r>
            <a:r>
              <a:rPr lang="ja-JP" altLang="en-US" dirty="0" err="1"/>
              <a:t>、</a:t>
            </a:r>
            <a:r>
              <a:rPr lang="ja-JP" altLang="en-US" dirty="0"/>
              <a:t>であることが一目瞭然）</a:t>
            </a:r>
            <a:endParaRPr lang="en-US" altLang="ja-JP" dirty="0"/>
          </a:p>
        </p:txBody>
      </p:sp>
    </p:spTree>
    <p:extLst>
      <p:ext uri="{BB962C8B-B14F-4D97-AF65-F5344CB8AC3E}">
        <p14:creationId xmlns:p14="http://schemas.microsoft.com/office/powerpoint/2010/main" val="416433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1154064" cy="1121930"/>
          </a:xfrm>
        </p:spPr>
        <p:txBody>
          <a:bodyPr>
            <a:normAutofit fontScale="90000"/>
          </a:bodyPr>
          <a:lstStyle/>
          <a:p>
            <a:pPr>
              <a:lnSpc>
                <a:spcPct val="150000"/>
              </a:lnSpc>
            </a:pPr>
            <a:r>
              <a:rPr lang="ja-JP" altLang="en-US" dirty="0"/>
              <a:t>２．取組</a:t>
            </a:r>
            <a:r>
              <a:rPr lang="ja-JP" altLang="en-US"/>
              <a:t>内容② クレジットカードデフォルト予測</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11</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3" name="正方形/長方形 2">
            <a:extLst>
              <a:ext uri="{FF2B5EF4-FFF2-40B4-BE49-F238E27FC236}">
                <a16:creationId xmlns:a16="http://schemas.microsoft.com/office/drawing/2014/main" id="{B02E9559-2ED0-FE4D-B66A-F5F3B8638D19}"/>
              </a:ext>
            </a:extLst>
          </p:cNvPr>
          <p:cNvSpPr/>
          <p:nvPr/>
        </p:nvSpPr>
        <p:spPr>
          <a:xfrm>
            <a:off x="8372910" y="1420875"/>
            <a:ext cx="1265090" cy="369332"/>
          </a:xfrm>
          <a:prstGeom prst="rect">
            <a:avLst/>
          </a:prstGeom>
        </p:spPr>
        <p:txBody>
          <a:bodyPr wrap="none">
            <a:spAutoFit/>
          </a:bodyPr>
          <a:lstStyle/>
          <a:p>
            <a:r>
              <a:rPr lang="ja-JP" altLang="en-US"/>
              <a:t>データ属性</a:t>
            </a:r>
          </a:p>
        </p:txBody>
      </p:sp>
      <p:graphicFrame>
        <p:nvGraphicFramePr>
          <p:cNvPr id="10" name="表 9">
            <a:extLst>
              <a:ext uri="{FF2B5EF4-FFF2-40B4-BE49-F238E27FC236}">
                <a16:creationId xmlns:a16="http://schemas.microsoft.com/office/drawing/2014/main" id="{4A8A343D-5A5E-164B-90D0-A33434082FDD}"/>
              </a:ext>
            </a:extLst>
          </p:cNvPr>
          <p:cNvGraphicFramePr>
            <a:graphicFrameLocks noGrp="1"/>
          </p:cNvGraphicFramePr>
          <p:nvPr>
            <p:extLst>
              <p:ext uri="{D42A27DB-BD31-4B8C-83A1-F6EECF244321}">
                <p14:modId xmlns:p14="http://schemas.microsoft.com/office/powerpoint/2010/main" val="1179956657"/>
              </p:ext>
            </p:extLst>
          </p:nvPr>
        </p:nvGraphicFramePr>
        <p:xfrm>
          <a:off x="6221741" y="1790207"/>
          <a:ext cx="5759587" cy="4023360"/>
        </p:xfrm>
        <a:graphic>
          <a:graphicData uri="http://schemas.openxmlformats.org/drawingml/2006/table">
            <a:tbl>
              <a:tblPr firstRow="1" bandRow="1">
                <a:tableStyleId>{5C22544A-7EE6-4342-B048-85BDC9FD1C3A}</a:tableStyleId>
              </a:tblPr>
              <a:tblGrid>
                <a:gridCol w="2895869">
                  <a:extLst>
                    <a:ext uri="{9D8B030D-6E8A-4147-A177-3AD203B41FA5}">
                      <a16:colId xmlns:a16="http://schemas.microsoft.com/office/drawing/2014/main" val="3971333634"/>
                    </a:ext>
                  </a:extLst>
                </a:gridCol>
                <a:gridCol w="2863718">
                  <a:extLst>
                    <a:ext uri="{9D8B030D-6E8A-4147-A177-3AD203B41FA5}">
                      <a16:colId xmlns:a16="http://schemas.microsoft.com/office/drawing/2014/main" val="4279690244"/>
                    </a:ext>
                  </a:extLst>
                </a:gridCol>
              </a:tblGrid>
              <a:tr h="0">
                <a:tc>
                  <a:txBody>
                    <a:bodyPr/>
                    <a:lstStyle/>
                    <a:p>
                      <a:pPr algn="ctr"/>
                      <a:r>
                        <a:rPr kumimoji="1" lang="ja-JP" altLang="en-US" sz="1800"/>
                        <a:t>分類</a:t>
                      </a:r>
                    </a:p>
                  </a:txBody>
                  <a:tcPr/>
                </a:tc>
                <a:tc>
                  <a:txBody>
                    <a:bodyPr/>
                    <a:lstStyle/>
                    <a:p>
                      <a:pPr algn="ctr"/>
                      <a:r>
                        <a:rPr kumimoji="1" lang="ja-JP" altLang="en-US" sz="1800"/>
                        <a:t>概要</a:t>
                      </a:r>
                    </a:p>
                  </a:txBody>
                  <a:tcPr/>
                </a:tc>
                <a:extLst>
                  <a:ext uri="{0D108BD9-81ED-4DB2-BD59-A6C34878D82A}">
                    <a16:rowId xmlns:a16="http://schemas.microsoft.com/office/drawing/2014/main" val="2618096285"/>
                  </a:ext>
                </a:extLst>
              </a:tr>
              <a:tr h="197359">
                <a:tc>
                  <a:txBody>
                    <a:bodyPr/>
                    <a:lstStyle/>
                    <a:p>
                      <a:r>
                        <a:rPr kumimoji="1" lang="en" altLang="ja-JP" sz="1800" b="0" i="0" u="none" strike="noStrike" kern="1200" dirty="0">
                          <a:solidFill>
                            <a:schemeClr val="dk1"/>
                          </a:solidFill>
                          <a:effectLst/>
                          <a:latin typeface="+mn-lt"/>
                          <a:ea typeface="+mn-ea"/>
                          <a:cs typeface="+mn-cs"/>
                        </a:rPr>
                        <a:t>ID</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ID</a:t>
                      </a:r>
                    </a:p>
                  </a:txBody>
                  <a:tcPr/>
                </a:tc>
                <a:extLst>
                  <a:ext uri="{0D108BD9-81ED-4DB2-BD59-A6C34878D82A}">
                    <a16:rowId xmlns:a16="http://schemas.microsoft.com/office/drawing/2014/main" val="2980408806"/>
                  </a:ext>
                </a:extLst>
              </a:tr>
              <a:tr h="138151">
                <a:tc>
                  <a:txBody>
                    <a:bodyPr/>
                    <a:lstStyle/>
                    <a:p>
                      <a:r>
                        <a:rPr kumimoji="1" lang="en" altLang="ja-JP" sz="1800" b="0" i="0" u="none" strike="noStrike" kern="1200" dirty="0">
                          <a:solidFill>
                            <a:schemeClr val="dk1"/>
                          </a:solidFill>
                          <a:effectLst/>
                          <a:latin typeface="+mn-lt"/>
                          <a:ea typeface="+mn-ea"/>
                          <a:cs typeface="+mn-cs"/>
                        </a:rPr>
                        <a:t>LIMIT_BAL</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利用可能上限額</a:t>
                      </a:r>
                    </a:p>
                  </a:txBody>
                  <a:tcPr/>
                </a:tc>
                <a:extLst>
                  <a:ext uri="{0D108BD9-81ED-4DB2-BD59-A6C34878D82A}">
                    <a16:rowId xmlns:a16="http://schemas.microsoft.com/office/drawing/2014/main" val="4292852195"/>
                  </a:ext>
                </a:extLst>
              </a:tr>
              <a:tr h="197359">
                <a:tc>
                  <a:txBody>
                    <a:bodyPr/>
                    <a:lstStyle/>
                    <a:p>
                      <a:r>
                        <a:rPr kumimoji="1" lang="en" altLang="ja-JP" sz="1800" b="0" i="0" u="none" strike="noStrike" kern="1200" dirty="0">
                          <a:solidFill>
                            <a:schemeClr val="dk1"/>
                          </a:solidFill>
                          <a:effectLst/>
                          <a:latin typeface="+mn-lt"/>
                          <a:ea typeface="+mn-ea"/>
                          <a:cs typeface="+mn-cs"/>
                        </a:rPr>
                        <a:t>SEX</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性別</a:t>
                      </a:r>
                    </a:p>
                  </a:txBody>
                  <a:tcPr/>
                </a:tc>
                <a:extLst>
                  <a:ext uri="{0D108BD9-81ED-4DB2-BD59-A6C34878D82A}">
                    <a16:rowId xmlns:a16="http://schemas.microsoft.com/office/drawing/2014/main" val="3248448994"/>
                  </a:ext>
                </a:extLst>
              </a:tr>
              <a:tr h="197359">
                <a:tc>
                  <a:txBody>
                    <a:bodyPr/>
                    <a:lstStyle/>
                    <a:p>
                      <a:r>
                        <a:rPr kumimoji="1" lang="en" altLang="ja-JP" sz="1800" b="0" i="0" u="none" strike="noStrike" kern="1200" dirty="0">
                          <a:solidFill>
                            <a:schemeClr val="dk1"/>
                          </a:solidFill>
                          <a:effectLst/>
                          <a:latin typeface="+mn-lt"/>
                          <a:ea typeface="+mn-ea"/>
                          <a:cs typeface="+mn-cs"/>
                        </a:rPr>
                        <a:t>EDUCATION</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学歴</a:t>
                      </a:r>
                    </a:p>
                  </a:txBody>
                  <a:tcPr/>
                </a:tc>
                <a:extLst>
                  <a:ext uri="{0D108BD9-81ED-4DB2-BD59-A6C34878D82A}">
                    <a16:rowId xmlns:a16="http://schemas.microsoft.com/office/drawing/2014/main" val="3297100727"/>
                  </a:ext>
                </a:extLst>
              </a:tr>
              <a:tr h="197359">
                <a:tc>
                  <a:txBody>
                    <a:bodyPr/>
                    <a:lstStyle/>
                    <a:p>
                      <a:r>
                        <a:rPr kumimoji="1" lang="en" altLang="ja-JP" sz="1800" b="0" i="0" u="none" strike="noStrike" kern="1200" dirty="0">
                          <a:solidFill>
                            <a:schemeClr val="dk1"/>
                          </a:solidFill>
                          <a:effectLst/>
                          <a:latin typeface="+mn-lt"/>
                          <a:ea typeface="+mn-ea"/>
                          <a:cs typeface="+mn-cs"/>
                        </a:rPr>
                        <a:t>MARRIAGE</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結婚状況</a:t>
                      </a:r>
                    </a:p>
                  </a:txBody>
                  <a:tcPr/>
                </a:tc>
                <a:extLst>
                  <a:ext uri="{0D108BD9-81ED-4DB2-BD59-A6C34878D82A}">
                    <a16:rowId xmlns:a16="http://schemas.microsoft.com/office/drawing/2014/main" val="534830848"/>
                  </a:ext>
                </a:extLst>
              </a:tr>
              <a:tr h="197359">
                <a:tc>
                  <a:txBody>
                    <a:bodyPr/>
                    <a:lstStyle/>
                    <a:p>
                      <a:r>
                        <a:rPr kumimoji="1" lang="en" altLang="ja-JP" sz="1800" b="0" i="0" u="none" strike="noStrike" kern="1200" dirty="0">
                          <a:solidFill>
                            <a:schemeClr val="dk1"/>
                          </a:solidFill>
                          <a:effectLst/>
                          <a:latin typeface="+mn-lt"/>
                          <a:ea typeface="+mn-ea"/>
                          <a:cs typeface="+mn-cs"/>
                        </a:rPr>
                        <a:t>AGE</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年齢</a:t>
                      </a:r>
                    </a:p>
                  </a:txBody>
                  <a:tcPr/>
                </a:tc>
                <a:extLst>
                  <a:ext uri="{0D108BD9-81ED-4DB2-BD59-A6C34878D82A}">
                    <a16:rowId xmlns:a16="http://schemas.microsoft.com/office/drawing/2014/main" val="224705103"/>
                  </a:ext>
                </a:extLst>
              </a:tr>
              <a:tr h="197359">
                <a:tc>
                  <a:txBody>
                    <a:bodyPr/>
                    <a:lstStyle/>
                    <a:p>
                      <a:r>
                        <a:rPr kumimoji="1" lang="en" altLang="ja-JP" sz="1800" b="0" i="0" u="none" strike="noStrike" kern="1200" dirty="0">
                          <a:solidFill>
                            <a:schemeClr val="dk1"/>
                          </a:solidFill>
                          <a:effectLst/>
                          <a:latin typeface="+mn-lt"/>
                          <a:ea typeface="+mn-ea"/>
                          <a:cs typeface="+mn-cs"/>
                        </a:rPr>
                        <a:t>PAY_0</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PAY_6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支払ステータス（月別）</a:t>
                      </a:r>
                    </a:p>
                  </a:txBody>
                  <a:tcPr/>
                </a:tc>
                <a:extLst>
                  <a:ext uri="{0D108BD9-81ED-4DB2-BD59-A6C34878D82A}">
                    <a16:rowId xmlns:a16="http://schemas.microsoft.com/office/drawing/2014/main" val="459509273"/>
                  </a:ext>
                </a:extLst>
              </a:tr>
              <a:tr h="197359">
                <a:tc>
                  <a:txBody>
                    <a:bodyPr/>
                    <a:lstStyle/>
                    <a:p>
                      <a:r>
                        <a:rPr kumimoji="1" lang="en" altLang="ja-JP" sz="1800" b="0" i="0" u="none" strike="noStrike" kern="1200" dirty="0">
                          <a:solidFill>
                            <a:schemeClr val="dk1"/>
                          </a:solidFill>
                          <a:effectLst/>
                          <a:latin typeface="+mn-lt"/>
                          <a:ea typeface="+mn-ea"/>
                          <a:cs typeface="+mn-cs"/>
                        </a:rPr>
                        <a:t>BILL_AMT1</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BILL_AMT6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請求合計額（月別）</a:t>
                      </a:r>
                    </a:p>
                  </a:txBody>
                  <a:tcPr/>
                </a:tc>
                <a:extLst>
                  <a:ext uri="{0D108BD9-81ED-4DB2-BD59-A6C34878D82A}">
                    <a16:rowId xmlns:a16="http://schemas.microsoft.com/office/drawing/2014/main" val="3902470685"/>
                  </a:ext>
                </a:extLst>
              </a:tr>
              <a:tr h="197359">
                <a:tc>
                  <a:txBody>
                    <a:bodyPr/>
                    <a:lstStyle/>
                    <a:p>
                      <a:r>
                        <a:rPr kumimoji="1" lang="en" altLang="ja-JP" sz="1800" b="0" i="0" u="none" strike="noStrike" kern="1200" dirty="0">
                          <a:solidFill>
                            <a:schemeClr val="dk1"/>
                          </a:solidFill>
                          <a:effectLst/>
                          <a:latin typeface="+mn-lt"/>
                          <a:ea typeface="+mn-ea"/>
                          <a:cs typeface="+mn-cs"/>
                        </a:rPr>
                        <a:t>PAY_AMT1</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PAY_AMT6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支払合計額（月別）</a:t>
                      </a:r>
                    </a:p>
                  </a:txBody>
                  <a:tcPr/>
                </a:tc>
                <a:extLst>
                  <a:ext uri="{0D108BD9-81ED-4DB2-BD59-A6C34878D82A}">
                    <a16:rowId xmlns:a16="http://schemas.microsoft.com/office/drawing/2014/main" val="912291108"/>
                  </a:ext>
                </a:extLst>
              </a:tr>
              <a:tr h="197359">
                <a:tc>
                  <a:txBody>
                    <a:bodyPr/>
                    <a:lstStyle/>
                    <a:p>
                      <a:r>
                        <a:rPr kumimoji="1" lang="en" altLang="ja-JP" sz="1800" b="0" i="0" u="none" strike="noStrike" kern="1200" dirty="0" err="1">
                          <a:solidFill>
                            <a:schemeClr val="dk1"/>
                          </a:solidFill>
                          <a:effectLst/>
                          <a:latin typeface="+mn-lt"/>
                          <a:ea typeface="+mn-ea"/>
                          <a:cs typeface="+mn-cs"/>
                        </a:rPr>
                        <a:t>default.payment.next.month</a:t>
                      </a:r>
                      <a:endParaRPr kumimoji="1" lang="ja-JP" altLang="en-US" sz="1800"/>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デフォルト</a:t>
                      </a:r>
                      <a:r>
                        <a:rPr kumimoji="1" lang="en-US" altLang="ja-JP" sz="1800" dirty="0"/>
                        <a:t>(1:yes, 0:no)</a:t>
                      </a:r>
                    </a:p>
                  </a:txBody>
                  <a:tcPr>
                    <a:solidFill>
                      <a:srgbClr val="00B0F0"/>
                    </a:solidFill>
                  </a:tcPr>
                </a:tc>
                <a:extLst>
                  <a:ext uri="{0D108BD9-81ED-4DB2-BD59-A6C34878D82A}">
                    <a16:rowId xmlns:a16="http://schemas.microsoft.com/office/drawing/2014/main" val="4108012165"/>
                  </a:ext>
                </a:extLst>
              </a:tr>
            </a:tbl>
          </a:graphicData>
        </a:graphic>
      </p:graphicFrame>
      <p:sp>
        <p:nvSpPr>
          <p:cNvPr id="4" name="正方形/長方形 3">
            <a:extLst>
              <a:ext uri="{FF2B5EF4-FFF2-40B4-BE49-F238E27FC236}">
                <a16:creationId xmlns:a16="http://schemas.microsoft.com/office/drawing/2014/main" id="{91F1E7C0-5867-4E4E-99F5-EA0A1BEF7ED4}"/>
              </a:ext>
            </a:extLst>
          </p:cNvPr>
          <p:cNvSpPr/>
          <p:nvPr/>
        </p:nvSpPr>
        <p:spPr>
          <a:xfrm>
            <a:off x="317500" y="4449761"/>
            <a:ext cx="3931771" cy="707886"/>
          </a:xfrm>
          <a:prstGeom prst="rect">
            <a:avLst/>
          </a:prstGeom>
        </p:spPr>
        <p:txBody>
          <a:bodyPr wrap="square">
            <a:spAutoFit/>
          </a:bodyPr>
          <a:lstStyle/>
          <a:p>
            <a:r>
              <a:rPr lang="en-US" altLang="ja-JP" sz="2000" dirty="0">
                <a:solidFill>
                  <a:srgbClr val="666666"/>
                </a:solidFill>
                <a:latin typeface="Open Sans"/>
              </a:rPr>
              <a:t>30,000</a:t>
            </a:r>
            <a:r>
              <a:rPr lang="ja-JP" altLang="en-US" sz="2000" dirty="0">
                <a:solidFill>
                  <a:srgbClr val="666666"/>
                </a:solidFill>
                <a:latin typeface="Open Sans"/>
              </a:rPr>
              <a:t>レコード</a:t>
            </a:r>
            <a:endParaRPr lang="en-US" altLang="ja-JP" sz="2000" dirty="0">
              <a:solidFill>
                <a:srgbClr val="666666"/>
              </a:solidFill>
              <a:latin typeface="Open Sans"/>
            </a:endParaRPr>
          </a:p>
          <a:p>
            <a:r>
              <a:rPr lang="en-US" altLang="ja-JP" sz="2000" dirty="0">
                <a:solidFill>
                  <a:srgbClr val="666666"/>
                </a:solidFill>
                <a:latin typeface="Open Sans"/>
              </a:rPr>
              <a:t>23</a:t>
            </a:r>
            <a:r>
              <a:rPr lang="ja-JP" altLang="en-US" sz="2000" dirty="0">
                <a:solidFill>
                  <a:srgbClr val="666666"/>
                </a:solidFill>
                <a:latin typeface="Open Sans"/>
              </a:rPr>
              <a:t>属性項目（詳細は右記）</a:t>
            </a:r>
            <a:endParaRPr lang="ja-JP" altLang="en-US" sz="2000" dirty="0"/>
          </a:p>
        </p:txBody>
      </p:sp>
      <p:sp>
        <p:nvSpPr>
          <p:cNvPr id="11" name="正方形/長方形 10">
            <a:extLst>
              <a:ext uri="{FF2B5EF4-FFF2-40B4-BE49-F238E27FC236}">
                <a16:creationId xmlns:a16="http://schemas.microsoft.com/office/drawing/2014/main" id="{9846E231-06FD-6A4D-9F3A-2E93DC5AC8FD}"/>
              </a:ext>
            </a:extLst>
          </p:cNvPr>
          <p:cNvSpPr/>
          <p:nvPr/>
        </p:nvSpPr>
        <p:spPr>
          <a:xfrm>
            <a:off x="125743" y="1616243"/>
            <a:ext cx="6096000" cy="2677656"/>
          </a:xfrm>
          <a:prstGeom prst="rect">
            <a:avLst/>
          </a:prstGeom>
        </p:spPr>
        <p:txBody>
          <a:bodyPr>
            <a:spAutoFit/>
          </a:bodyPr>
          <a:lstStyle/>
          <a:p>
            <a:r>
              <a:rPr lang="ja-JP" altLang="en-US" sz="2400" b="1"/>
              <a:t>・「</a:t>
            </a:r>
            <a:r>
              <a:rPr lang="en" altLang="ja-JP" sz="2400" b="1" dirty="0"/>
              <a:t>default of credit card clients Data Set</a:t>
            </a:r>
            <a:r>
              <a:rPr lang="en" altLang="ja-JP" sz="2400" dirty="0"/>
              <a:t> </a:t>
            </a:r>
            <a:r>
              <a:rPr lang="en-US" altLang="ja-JP" sz="2400" dirty="0"/>
              <a:t>(</a:t>
            </a:r>
            <a:r>
              <a:rPr lang="ja-JP" altLang="en-US" sz="2400"/>
              <a:t>*</a:t>
            </a:r>
            <a:r>
              <a:rPr lang="en-US" altLang="ja-JP" sz="2400" dirty="0"/>
              <a:t>)</a:t>
            </a:r>
            <a:r>
              <a:rPr lang="ja-JP" altLang="en-US" sz="2400"/>
              <a:t>」のデータを使ってクレジットカードのデフォルト予測を行なった</a:t>
            </a:r>
            <a:endParaRPr lang="en-US" altLang="ja-JP" sz="2400" dirty="0"/>
          </a:p>
          <a:p>
            <a:r>
              <a:rPr lang="ja-JP" altLang="en-US" sz="2400"/>
              <a:t>　（ここでのデフォルト＝翌月払えなかった）</a:t>
            </a:r>
            <a:endParaRPr lang="en-US" altLang="ja-JP" sz="2400" dirty="0"/>
          </a:p>
          <a:p>
            <a:endParaRPr lang="en-US" altLang="ja-JP" sz="2400" dirty="0"/>
          </a:p>
          <a:p>
            <a:r>
              <a:rPr lang="ja-JP" altLang="en-US" sz="2400"/>
              <a:t>・構築したモデルに対して、先述の手法を適用し、“精度”と“解釈性”を評価するもの</a:t>
            </a:r>
            <a:endParaRPr lang="en-US" altLang="ja-JP" sz="2400" dirty="0"/>
          </a:p>
        </p:txBody>
      </p:sp>
      <p:sp>
        <p:nvSpPr>
          <p:cNvPr id="14" name="正方形/長方形 13">
            <a:extLst>
              <a:ext uri="{FF2B5EF4-FFF2-40B4-BE49-F238E27FC236}">
                <a16:creationId xmlns:a16="http://schemas.microsoft.com/office/drawing/2014/main" id="{8EE49821-4071-264B-A89F-14A15722BF9C}"/>
              </a:ext>
            </a:extLst>
          </p:cNvPr>
          <p:cNvSpPr/>
          <p:nvPr/>
        </p:nvSpPr>
        <p:spPr>
          <a:xfrm>
            <a:off x="293458" y="6459785"/>
            <a:ext cx="10009841" cy="338554"/>
          </a:xfrm>
          <a:prstGeom prst="rect">
            <a:avLst/>
          </a:prstGeom>
        </p:spPr>
        <p:txBody>
          <a:bodyPr wrap="square">
            <a:spAutoFit/>
          </a:bodyPr>
          <a:lstStyle/>
          <a:p>
            <a:r>
              <a:rPr lang="en-US" altLang="ja-JP" sz="1600" dirty="0"/>
              <a:t>(</a:t>
            </a:r>
            <a:r>
              <a:rPr lang="ja-JP" altLang="en-US" sz="1600"/>
              <a:t>*</a:t>
            </a:r>
            <a:r>
              <a:rPr lang="en-US" altLang="ja-JP" sz="1600" dirty="0"/>
              <a:t>)</a:t>
            </a:r>
            <a:r>
              <a:rPr lang="ja-JP" altLang="en-US" sz="1600"/>
              <a:t>「</a:t>
            </a:r>
            <a:r>
              <a:rPr lang="en" altLang="ja-JP" sz="1600" dirty="0"/>
              <a:t>UCI Machine Learning Repository Irvine, CA: University of California, School of Information and Computer Science</a:t>
            </a:r>
            <a:r>
              <a:rPr lang="ja-JP" altLang="en-US" sz="1600"/>
              <a:t>」</a:t>
            </a:r>
            <a:endParaRPr lang="en-US" altLang="ja-JP" sz="1600" dirty="0"/>
          </a:p>
        </p:txBody>
      </p:sp>
    </p:spTree>
    <p:extLst>
      <p:ext uri="{BB962C8B-B14F-4D97-AF65-F5344CB8AC3E}">
        <p14:creationId xmlns:p14="http://schemas.microsoft.com/office/powerpoint/2010/main" val="277445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２．取組内容②（１）</a:t>
            </a:r>
            <a:r>
              <a:rPr lang="en-US" altLang="ja-JP" b="1" dirty="0"/>
              <a:t> Born Again Tree</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12</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4F026999-024E-4B35-97F7-0450F18D065E}"/>
              </a:ext>
            </a:extLst>
          </p:cNvPr>
          <p:cNvSpPr txBox="1"/>
          <p:nvPr/>
        </p:nvSpPr>
        <p:spPr>
          <a:xfrm>
            <a:off x="-1" y="1287035"/>
            <a:ext cx="7511527" cy="5078313"/>
          </a:xfrm>
          <a:prstGeom prst="rect">
            <a:avLst/>
          </a:prstGeom>
          <a:noFill/>
        </p:spPr>
        <p:txBody>
          <a:bodyPr wrap="square" rtlCol="0">
            <a:spAutoFit/>
          </a:bodyPr>
          <a:lstStyle/>
          <a:p>
            <a:pPr marL="342900" indent="-342900">
              <a:buFont typeface="Arial" panose="020B0604020202020204" pitchFamily="34" charset="0"/>
              <a:buChar char="•"/>
            </a:pPr>
            <a:r>
              <a:rPr lang="ja-JP" altLang="en-US" sz="2000" b="1" dirty="0"/>
              <a:t>適用</a:t>
            </a:r>
            <a:r>
              <a:rPr lang="en-US" altLang="ja-JP" sz="2000" b="1" dirty="0"/>
              <a:t/>
            </a:r>
            <a:br>
              <a:rPr lang="en-US" altLang="ja-JP" sz="2000" b="1" dirty="0"/>
            </a:br>
            <a:r>
              <a:rPr lang="ja-JP" altLang="en-US" b="1" dirty="0">
                <a:latin typeface="+mj-ea"/>
                <a:ea typeface="+mj-ea"/>
              </a:rPr>
              <a:t>クレジットカードのデフォルト予測において、ホールドアウト法により元データから訓練データ（</a:t>
            </a:r>
            <a:r>
              <a:rPr lang="en-US" altLang="ja-JP" b="1" dirty="0">
                <a:latin typeface="+mj-ea"/>
                <a:ea typeface="+mj-ea"/>
              </a:rPr>
              <a:t>24000</a:t>
            </a:r>
            <a:r>
              <a:rPr lang="ja-JP" altLang="en-US" b="1" dirty="0">
                <a:latin typeface="+mj-ea"/>
                <a:ea typeface="+mj-ea"/>
              </a:rPr>
              <a:t>件）テストデータ（</a:t>
            </a:r>
            <a:r>
              <a:rPr lang="en-US" altLang="ja-JP" b="1" dirty="0">
                <a:latin typeface="+mj-ea"/>
                <a:ea typeface="+mj-ea"/>
              </a:rPr>
              <a:t>6000</a:t>
            </a:r>
            <a:r>
              <a:rPr lang="ja-JP" altLang="en-US" b="1" dirty="0">
                <a:latin typeface="+mj-ea"/>
                <a:ea typeface="+mj-ea"/>
              </a:rPr>
              <a:t>件）を生成。</a:t>
            </a:r>
            <a:r>
              <a:rPr lang="ja-JP" altLang="en-US" b="1" dirty="0">
                <a:latin typeface="+mj-ea"/>
              </a:rPr>
              <a:t> </a:t>
            </a:r>
            <a:endParaRPr lang="en-US" altLang="ja-JP" b="1" dirty="0">
              <a:latin typeface="+mj-ea"/>
            </a:endParaRPr>
          </a:p>
          <a:p>
            <a:pPr marL="800100" lvl="1" indent="-342900">
              <a:buFont typeface="Arial" panose="020B0604020202020204" pitchFamily="34" charset="0"/>
              <a:buChar char="•"/>
            </a:pPr>
            <a:r>
              <a:rPr lang="ja-JP" altLang="en-US" b="1" dirty="0">
                <a:latin typeface="+mj-ea"/>
              </a:rPr>
              <a:t>モデルは訓練データから</a:t>
            </a:r>
            <a:r>
              <a:rPr lang="en-US" altLang="ja-JP" b="1" dirty="0">
                <a:latin typeface="+mj-ea"/>
              </a:rPr>
              <a:t>2</a:t>
            </a:r>
            <a:r>
              <a:rPr lang="ja-JP" altLang="en-US" b="1" dirty="0">
                <a:latin typeface="+mj-ea"/>
              </a:rPr>
              <a:t>モデル（アンサンブル学習と決定木）を作成。</a:t>
            </a:r>
            <a:endParaRPr lang="en-US" altLang="ja-JP" b="1" dirty="0">
              <a:latin typeface="+mj-ea"/>
            </a:endParaRPr>
          </a:p>
          <a:p>
            <a:pPr marL="800100" lvl="1" indent="-342900">
              <a:buFont typeface="Arial" panose="020B0604020202020204" pitchFamily="34" charset="0"/>
              <a:buChar char="•"/>
            </a:pPr>
            <a:r>
              <a:rPr kumimoji="1" lang="ja-JP" altLang="en-US" b="1" dirty="0">
                <a:latin typeface="+mj-ea"/>
              </a:rPr>
              <a:t>その後、</a:t>
            </a:r>
            <a:r>
              <a:rPr kumimoji="1" lang="en-US" altLang="ja-JP" dirty="0"/>
              <a:t> Born Again Tree</a:t>
            </a:r>
            <a:r>
              <a:rPr kumimoji="1" lang="ja-JP" altLang="en-US" dirty="0"/>
              <a:t>の手法を用いて、</a:t>
            </a:r>
            <a:r>
              <a:rPr lang="ja-JP" altLang="en-US" b="1" dirty="0">
                <a:latin typeface="+mj-ea"/>
              </a:rPr>
              <a:t>アンサンブル学習の結果から、疑似学習データ（</a:t>
            </a:r>
            <a:r>
              <a:rPr lang="en-US" altLang="ja-JP" b="1" dirty="0">
                <a:latin typeface="+mj-ea"/>
              </a:rPr>
              <a:t>100000</a:t>
            </a:r>
            <a:r>
              <a:rPr lang="ja-JP" altLang="en-US" b="1" dirty="0">
                <a:latin typeface="+mj-ea"/>
              </a:rPr>
              <a:t>件）を作成し、</a:t>
            </a:r>
            <a:r>
              <a:rPr kumimoji="1" lang="en-US" altLang="ja-JP" dirty="0"/>
              <a:t> Born Again Tree</a:t>
            </a:r>
            <a:r>
              <a:rPr kumimoji="1" lang="ja-JP" altLang="en-US" dirty="0"/>
              <a:t>（決定木）を生成する。</a:t>
            </a:r>
            <a:endParaRPr kumimoji="1" lang="en-US" altLang="ja-JP" dirty="0"/>
          </a:p>
          <a:p>
            <a:pPr marL="800100" lvl="1" indent="-342900">
              <a:buFont typeface="Arial" panose="020B0604020202020204" pitchFamily="34" charset="0"/>
              <a:buChar char="•"/>
            </a:pPr>
            <a:r>
              <a:rPr kumimoji="1" lang="ja-JP" altLang="en-US" dirty="0"/>
              <a:t>最後に各予測モデルにおいて、誤り率を計測</a:t>
            </a:r>
            <a:endParaRPr lang="en-US" altLang="ja-JP" b="1" dirty="0">
              <a:latin typeface="+mj-ea"/>
              <a:ea typeface="+mj-ea"/>
            </a:endParaRPr>
          </a:p>
          <a:p>
            <a:pPr marL="342900" indent="-342900">
              <a:buFont typeface="Arial" panose="020B0604020202020204" pitchFamily="34" charset="0"/>
              <a:buChar char="•"/>
            </a:pPr>
            <a:endParaRPr lang="en-US" altLang="ja-JP" sz="2000" b="1" dirty="0"/>
          </a:p>
          <a:p>
            <a:pPr marL="342900" indent="-342900">
              <a:buFont typeface="Arial" panose="020B0604020202020204" pitchFamily="34" charset="0"/>
              <a:buChar char="•"/>
            </a:pPr>
            <a:r>
              <a:rPr lang="ja-JP" altLang="en-US" sz="2000" b="1" dirty="0"/>
              <a:t>考察</a:t>
            </a:r>
            <a:endParaRPr lang="en-US" altLang="ja-JP" sz="2000" b="1" dirty="0"/>
          </a:p>
          <a:p>
            <a:pPr marL="800100" lvl="1" indent="-342900">
              <a:buFont typeface="Arial" panose="020B0604020202020204" pitchFamily="34" charset="0"/>
              <a:buChar char="•"/>
            </a:pPr>
            <a:r>
              <a:rPr lang="ja-JP" altLang="en-US" sz="2000" b="1" dirty="0"/>
              <a:t>テストデータにおける、</a:t>
            </a:r>
            <a:r>
              <a:rPr lang="ja-JP" altLang="en-US" sz="2000" b="1" dirty="0">
                <a:latin typeface="+mj-ea"/>
              </a:rPr>
              <a:t>誤り率は、アンサンブル学習の方が低く予想通りの結果となった。</a:t>
            </a:r>
            <a:endParaRPr lang="en-US" altLang="ja-JP" sz="2000" b="1" dirty="0">
              <a:latin typeface="+mj-ea"/>
            </a:endParaRPr>
          </a:p>
          <a:p>
            <a:pPr marL="800100" lvl="1" indent="-342900">
              <a:buFont typeface="Arial" panose="020B0604020202020204" pitchFamily="34" charset="0"/>
              <a:buChar char="•"/>
            </a:pPr>
            <a:r>
              <a:rPr kumimoji="1" lang="en-US" altLang="ja-JP" sz="2000" dirty="0"/>
              <a:t>Born Again Tree</a:t>
            </a:r>
            <a:r>
              <a:rPr kumimoji="1" lang="ja-JP" altLang="en-US" sz="2000" dirty="0"/>
              <a:t>（決定木）の誤り率は、</a:t>
            </a:r>
            <a:r>
              <a:rPr lang="ja-JP" altLang="en-US" sz="2000" b="1" dirty="0">
                <a:latin typeface="+mj-ea"/>
              </a:rPr>
              <a:t>アンサンブル学習に近い値を出しており、予測モデルを近似しているといえる。これにより、実際の機械学習システムでも、</a:t>
            </a:r>
            <a:r>
              <a:rPr kumimoji="1" lang="en-US" altLang="ja-JP" sz="2000" dirty="0"/>
              <a:t> </a:t>
            </a:r>
            <a:r>
              <a:rPr kumimoji="1" lang="ja-JP" altLang="en-US" sz="2000" dirty="0"/>
              <a:t>精度面で</a:t>
            </a:r>
            <a:r>
              <a:rPr kumimoji="1" lang="en-US" altLang="ja-JP" sz="2000" dirty="0"/>
              <a:t>Born Again Tree</a:t>
            </a:r>
            <a:r>
              <a:rPr kumimoji="1" lang="ja-JP" altLang="en-US" sz="2000" dirty="0"/>
              <a:t>を採用可能と言え、可読性の高いモデルが利用できる。</a:t>
            </a:r>
            <a:endParaRPr lang="en-US" altLang="ja-JP" sz="2000" b="1" dirty="0">
              <a:latin typeface="+mj-ea"/>
            </a:endParaRPr>
          </a:p>
        </p:txBody>
      </p:sp>
      <p:graphicFrame>
        <p:nvGraphicFramePr>
          <p:cNvPr id="5" name="表 4">
            <a:extLst>
              <a:ext uri="{FF2B5EF4-FFF2-40B4-BE49-F238E27FC236}">
                <a16:creationId xmlns:a16="http://schemas.microsoft.com/office/drawing/2014/main" id="{04B01C69-B907-4858-B9B3-0181EF1CFE3E}"/>
              </a:ext>
            </a:extLst>
          </p:cNvPr>
          <p:cNvGraphicFramePr>
            <a:graphicFrameLocks noGrp="1"/>
          </p:cNvGraphicFramePr>
          <p:nvPr>
            <p:extLst/>
          </p:nvPr>
        </p:nvGraphicFramePr>
        <p:xfrm>
          <a:off x="7511526" y="1563900"/>
          <a:ext cx="4590827" cy="1463040"/>
        </p:xfrm>
        <a:graphic>
          <a:graphicData uri="http://schemas.openxmlformats.org/drawingml/2006/table">
            <a:tbl>
              <a:tblPr firstRow="1" bandRow="1">
                <a:tableStyleId>{5C22544A-7EE6-4342-B048-85BDC9FD1C3A}</a:tableStyleId>
              </a:tblPr>
              <a:tblGrid>
                <a:gridCol w="2311694">
                  <a:extLst>
                    <a:ext uri="{9D8B030D-6E8A-4147-A177-3AD203B41FA5}">
                      <a16:colId xmlns:a16="http://schemas.microsoft.com/office/drawing/2014/main" val="1002896623"/>
                    </a:ext>
                  </a:extLst>
                </a:gridCol>
                <a:gridCol w="2279133">
                  <a:extLst>
                    <a:ext uri="{9D8B030D-6E8A-4147-A177-3AD203B41FA5}">
                      <a16:colId xmlns:a16="http://schemas.microsoft.com/office/drawing/2014/main" val="457475069"/>
                    </a:ext>
                  </a:extLst>
                </a:gridCol>
              </a:tblGrid>
              <a:tr h="335604">
                <a:tc>
                  <a:txBody>
                    <a:bodyPr/>
                    <a:lstStyle/>
                    <a:p>
                      <a:r>
                        <a:rPr kumimoji="1" lang="ja-JP" altLang="en-US" dirty="0"/>
                        <a:t>利用モデル</a:t>
                      </a:r>
                    </a:p>
                  </a:txBody>
                  <a:tcPr/>
                </a:tc>
                <a:tc>
                  <a:txBody>
                    <a:bodyPr/>
                    <a:lstStyle/>
                    <a:p>
                      <a:r>
                        <a:rPr kumimoji="1" lang="ja-JP" altLang="en-US" dirty="0"/>
                        <a:t>テストデータの誤り率</a:t>
                      </a:r>
                    </a:p>
                  </a:txBody>
                  <a:tcPr/>
                </a:tc>
                <a:extLst>
                  <a:ext uri="{0D108BD9-81ED-4DB2-BD59-A6C34878D82A}">
                    <a16:rowId xmlns:a16="http://schemas.microsoft.com/office/drawing/2014/main" val="2276556495"/>
                  </a:ext>
                </a:extLst>
              </a:tr>
              <a:tr h="335604">
                <a:tc>
                  <a:txBody>
                    <a:bodyPr/>
                    <a:lstStyle/>
                    <a:p>
                      <a:r>
                        <a:rPr lang="ja-JP" altLang="en-US" b="1" dirty="0">
                          <a:latin typeface="+mj-ea"/>
                        </a:rPr>
                        <a:t>アンサンブル学習</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0.1712</a:t>
                      </a:r>
                      <a:endParaRPr kumimoji="1" lang="ja-JP" altLang="en-US" dirty="0"/>
                    </a:p>
                  </a:txBody>
                  <a:tcPr/>
                </a:tc>
                <a:extLst>
                  <a:ext uri="{0D108BD9-81ED-4DB2-BD59-A6C34878D82A}">
                    <a16:rowId xmlns:a16="http://schemas.microsoft.com/office/drawing/2014/main" val="3406816670"/>
                  </a:ext>
                </a:extLst>
              </a:tr>
              <a:tr h="335604">
                <a:tc>
                  <a:txBody>
                    <a:bodyPr/>
                    <a:lstStyle/>
                    <a:p>
                      <a:r>
                        <a:rPr kumimoji="1" lang="ja-JP" altLang="en-US" dirty="0"/>
                        <a:t>決定木</a:t>
                      </a:r>
                    </a:p>
                  </a:txBody>
                  <a:tcPr/>
                </a:tc>
                <a:tc>
                  <a:txBody>
                    <a:bodyPr/>
                    <a:lstStyle/>
                    <a:p>
                      <a:r>
                        <a:rPr kumimoji="1" lang="en-US" altLang="ja-JP" sz="1800" b="0" i="0" kern="1200" dirty="0">
                          <a:solidFill>
                            <a:schemeClr val="dk1"/>
                          </a:solidFill>
                          <a:effectLst/>
                          <a:latin typeface="+mn-lt"/>
                          <a:ea typeface="+mn-ea"/>
                          <a:cs typeface="+mn-cs"/>
                        </a:rPr>
                        <a:t>0.2103</a:t>
                      </a:r>
                      <a:endParaRPr kumimoji="1" lang="ja-JP" altLang="en-US" dirty="0"/>
                    </a:p>
                  </a:txBody>
                  <a:tcPr/>
                </a:tc>
                <a:extLst>
                  <a:ext uri="{0D108BD9-81ED-4DB2-BD59-A6C34878D82A}">
                    <a16:rowId xmlns:a16="http://schemas.microsoft.com/office/drawing/2014/main" val="2861362552"/>
                  </a:ext>
                </a:extLst>
              </a:tr>
              <a:tr h="335604">
                <a:tc>
                  <a:txBody>
                    <a:bodyPr/>
                    <a:lstStyle/>
                    <a:p>
                      <a:r>
                        <a:rPr kumimoji="1" lang="en-US" altLang="ja-JP" dirty="0"/>
                        <a:t>Born Again Tree</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0.1735</a:t>
                      </a:r>
                      <a:endParaRPr kumimoji="1" lang="ja-JP" altLang="en-US" dirty="0"/>
                    </a:p>
                  </a:txBody>
                  <a:tcPr/>
                </a:tc>
                <a:extLst>
                  <a:ext uri="{0D108BD9-81ED-4DB2-BD59-A6C34878D82A}">
                    <a16:rowId xmlns:a16="http://schemas.microsoft.com/office/drawing/2014/main" val="3175953902"/>
                  </a:ext>
                </a:extLst>
              </a:tr>
            </a:tbl>
          </a:graphicData>
        </a:graphic>
      </p:graphicFrame>
      <p:sp>
        <p:nvSpPr>
          <p:cNvPr id="9" name="テキスト ボックス 8">
            <a:extLst>
              <a:ext uri="{FF2B5EF4-FFF2-40B4-BE49-F238E27FC236}">
                <a16:creationId xmlns:a16="http://schemas.microsoft.com/office/drawing/2014/main" id="{D624A93F-DA84-4D9A-88AC-68EDBFE56FFB}"/>
              </a:ext>
            </a:extLst>
          </p:cNvPr>
          <p:cNvSpPr txBox="1"/>
          <p:nvPr/>
        </p:nvSpPr>
        <p:spPr>
          <a:xfrm>
            <a:off x="7605044" y="3026940"/>
            <a:ext cx="4590827" cy="646331"/>
          </a:xfrm>
          <a:prstGeom prst="rect">
            <a:avLst/>
          </a:prstGeom>
          <a:noFill/>
        </p:spPr>
        <p:txBody>
          <a:bodyPr wrap="square" rtlCol="0">
            <a:spAutoFit/>
          </a:bodyPr>
          <a:lstStyle/>
          <a:p>
            <a:r>
              <a:rPr kumimoji="1" lang="ja-JP" altLang="en-US" dirty="0"/>
              <a:t>クレジットカード利用者におけるある月のデフォルト予測モデルのモデルと誤り率の比較</a:t>
            </a:r>
          </a:p>
        </p:txBody>
      </p:sp>
      <p:pic>
        <p:nvPicPr>
          <p:cNvPr id="12" name="図 11">
            <a:extLst>
              <a:ext uri="{FF2B5EF4-FFF2-40B4-BE49-F238E27FC236}">
                <a16:creationId xmlns:a16="http://schemas.microsoft.com/office/drawing/2014/main" id="{1E205CA1-D928-49EA-B554-74BBF233A155}"/>
              </a:ext>
            </a:extLst>
          </p:cNvPr>
          <p:cNvPicPr>
            <a:picLocks noChangeAspect="1"/>
          </p:cNvPicPr>
          <p:nvPr/>
        </p:nvPicPr>
        <p:blipFill>
          <a:blip r:embed="rId3"/>
          <a:stretch>
            <a:fillRect/>
          </a:stretch>
        </p:blipFill>
        <p:spPr>
          <a:xfrm>
            <a:off x="7488487" y="3937798"/>
            <a:ext cx="4477031" cy="2008023"/>
          </a:xfrm>
          <a:prstGeom prst="rect">
            <a:avLst/>
          </a:prstGeom>
        </p:spPr>
      </p:pic>
      <p:sp>
        <p:nvSpPr>
          <p:cNvPr id="13" name="テキスト ボックス 12">
            <a:extLst>
              <a:ext uri="{FF2B5EF4-FFF2-40B4-BE49-F238E27FC236}">
                <a16:creationId xmlns:a16="http://schemas.microsoft.com/office/drawing/2014/main" id="{1B1D99AF-0CA0-48FF-9AF4-56CF556640C1}"/>
              </a:ext>
            </a:extLst>
          </p:cNvPr>
          <p:cNvSpPr txBox="1"/>
          <p:nvPr/>
        </p:nvSpPr>
        <p:spPr>
          <a:xfrm>
            <a:off x="7575300" y="5928768"/>
            <a:ext cx="4784665" cy="369332"/>
          </a:xfrm>
          <a:prstGeom prst="rect">
            <a:avLst/>
          </a:prstGeom>
          <a:noFill/>
        </p:spPr>
        <p:txBody>
          <a:bodyPr wrap="square" rtlCol="0">
            <a:spAutoFit/>
          </a:bodyPr>
          <a:lstStyle/>
          <a:p>
            <a:r>
              <a:rPr kumimoji="1" lang="en-US" altLang="ja-JP" dirty="0"/>
              <a:t>Born Again Tree</a:t>
            </a:r>
            <a:r>
              <a:rPr kumimoji="1" lang="ja-JP" altLang="en-US" dirty="0"/>
              <a:t>モデルの可視化例（部分抜粋）</a:t>
            </a:r>
          </a:p>
        </p:txBody>
      </p:sp>
    </p:spTree>
    <p:extLst>
      <p:ext uri="{BB962C8B-B14F-4D97-AF65-F5344CB8AC3E}">
        <p14:creationId xmlns:p14="http://schemas.microsoft.com/office/powerpoint/2010/main" val="28296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２．取組内容②（２）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13</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4F026999-024E-4B35-97F7-0450F18D065E}"/>
              </a:ext>
            </a:extLst>
          </p:cNvPr>
          <p:cNvSpPr txBox="1"/>
          <p:nvPr/>
        </p:nvSpPr>
        <p:spPr>
          <a:xfrm>
            <a:off x="-1" y="1287035"/>
            <a:ext cx="11706046"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000" b="1" dirty="0"/>
              <a:t>適用</a:t>
            </a:r>
            <a:r>
              <a:rPr lang="en-US" altLang="ja-JP" sz="2000" b="1" dirty="0"/>
              <a:t/>
            </a:r>
            <a:br>
              <a:rPr lang="en-US" altLang="ja-JP" sz="2000" b="1" dirty="0"/>
            </a:br>
            <a:r>
              <a:rPr lang="ja-JP" altLang="en-US" b="1" dirty="0">
                <a:latin typeface="+mj-ea"/>
                <a:ea typeface="+mj-ea"/>
              </a:rPr>
              <a:t>クレジットカードのデフォルト予測において、アンサンブル学習後、任意のレコード（対象：</a:t>
            </a:r>
            <a:r>
              <a:rPr lang="en-US" altLang="ja-JP" b="1" dirty="0">
                <a:latin typeface="+mj-ea"/>
                <a:ea typeface="+mj-ea"/>
              </a:rPr>
              <a:t>No11</a:t>
            </a:r>
            <a:r>
              <a:rPr lang="ja-JP" altLang="en-US" b="1" dirty="0">
                <a:latin typeface="+mj-ea"/>
                <a:ea typeface="+mj-ea"/>
              </a:rPr>
              <a:t>）に対して</a:t>
            </a:r>
            <a:r>
              <a:rPr lang="en-US" altLang="ja-JP" b="1" dirty="0">
                <a:latin typeface="+mj-ea"/>
                <a:ea typeface="+mj-ea"/>
              </a:rPr>
              <a:t>LIME</a:t>
            </a:r>
            <a:r>
              <a:rPr lang="ja-JP" altLang="en-US" b="1" dirty="0">
                <a:latin typeface="+mj-ea"/>
                <a:ea typeface="+mj-ea"/>
              </a:rPr>
              <a:t>を適用。</a:t>
            </a:r>
            <a:r>
              <a:rPr lang="en-US" altLang="ja-JP" b="1" dirty="0">
                <a:latin typeface="+mj-ea"/>
                <a:ea typeface="+mj-ea"/>
              </a:rPr>
              <a:t/>
            </a:r>
            <a:br>
              <a:rPr lang="en-US" altLang="ja-JP" b="1" dirty="0">
                <a:latin typeface="+mj-ea"/>
                <a:ea typeface="+mj-ea"/>
              </a:rPr>
            </a:br>
            <a:r>
              <a:rPr lang="ja-JP" altLang="en-US" b="1" dirty="0">
                <a:latin typeface="+mj-ea"/>
                <a:ea typeface="+mj-ea"/>
              </a:rPr>
              <a:t>デフォルトしない確率が約</a:t>
            </a:r>
            <a:r>
              <a:rPr lang="en-US" altLang="ja-JP" b="1" dirty="0">
                <a:latin typeface="+mj-ea"/>
                <a:ea typeface="+mj-ea"/>
              </a:rPr>
              <a:t>87</a:t>
            </a:r>
            <a:r>
              <a:rPr lang="ja-JP" altLang="en-US" b="1" dirty="0">
                <a:latin typeface="+mj-ea"/>
                <a:ea typeface="+mj-ea"/>
              </a:rPr>
              <a:t>％、その理由として</a:t>
            </a:r>
            <a:r>
              <a:rPr lang="en-US" altLang="ja-JP" b="1" dirty="0">
                <a:latin typeface="+mj-ea"/>
                <a:ea typeface="+mj-ea"/>
              </a:rPr>
              <a:t>PAY_0/PAY_6</a:t>
            </a:r>
            <a:r>
              <a:rPr lang="ja-JP" altLang="en-US" b="1" dirty="0">
                <a:latin typeface="+mj-ea"/>
                <a:ea typeface="+mj-ea"/>
              </a:rPr>
              <a:t>の値が０を根拠としていると可視化された。</a:t>
            </a:r>
            <a:endParaRPr lang="en-US" altLang="ja-JP" sz="2000" b="1" dirty="0"/>
          </a:p>
          <a:p>
            <a:pPr marL="342900" indent="-342900">
              <a:buFont typeface="Arial" panose="020B0604020202020204" pitchFamily="34" charset="0"/>
              <a:buChar char="•"/>
            </a:pPr>
            <a:r>
              <a:rPr lang="ja-JP" altLang="en-US" sz="2000" b="1" dirty="0"/>
              <a:t>考察</a:t>
            </a:r>
            <a:endParaRPr lang="en-US" altLang="ja-JP" sz="2000" b="1" dirty="0"/>
          </a:p>
          <a:p>
            <a:pPr marL="800100" lvl="1" indent="-342900">
              <a:buFont typeface="Arial" panose="020B0604020202020204" pitchFamily="34" charset="0"/>
              <a:buChar char="•"/>
            </a:pPr>
            <a:r>
              <a:rPr lang="ja-JP" altLang="en-US" sz="2000" b="1" dirty="0"/>
              <a:t>予測がどのパラメータに基づいているか、近似であっても説明があると、予測の説得力が高まる。</a:t>
            </a:r>
            <a:endParaRPr lang="en-US" altLang="ja-JP" sz="2000" b="1" dirty="0"/>
          </a:p>
          <a:p>
            <a:pPr marL="800100" lvl="1" indent="-342900">
              <a:buFont typeface="Arial" panose="020B0604020202020204" pitchFamily="34" charset="0"/>
              <a:buChar char="•"/>
            </a:pPr>
            <a:endParaRPr lang="en-US" altLang="ja-JP" sz="2000" b="1" dirty="0"/>
          </a:p>
        </p:txBody>
      </p:sp>
      <p:sp>
        <p:nvSpPr>
          <p:cNvPr id="13" name="テキスト ボックス 12">
            <a:extLst>
              <a:ext uri="{FF2B5EF4-FFF2-40B4-BE49-F238E27FC236}">
                <a16:creationId xmlns:a16="http://schemas.microsoft.com/office/drawing/2014/main" id="{1B1D99AF-0CA0-48FF-9AF4-56CF556640C1}"/>
              </a:ext>
            </a:extLst>
          </p:cNvPr>
          <p:cNvSpPr txBox="1"/>
          <p:nvPr/>
        </p:nvSpPr>
        <p:spPr>
          <a:xfrm>
            <a:off x="4107482" y="5851130"/>
            <a:ext cx="3121454" cy="369332"/>
          </a:xfrm>
          <a:prstGeom prst="rect">
            <a:avLst/>
          </a:prstGeom>
          <a:noFill/>
        </p:spPr>
        <p:txBody>
          <a:bodyPr wrap="square" rtlCol="0">
            <a:spAutoFit/>
          </a:bodyPr>
          <a:lstStyle/>
          <a:p>
            <a:r>
              <a:rPr kumimoji="1" lang="en-US" altLang="ja-JP" dirty="0"/>
              <a:t>LIME</a:t>
            </a:r>
            <a:r>
              <a:rPr kumimoji="1" lang="ja-JP" altLang="en-US" dirty="0"/>
              <a:t>による予測の可視化例</a:t>
            </a:r>
          </a:p>
        </p:txBody>
      </p:sp>
      <p:pic>
        <p:nvPicPr>
          <p:cNvPr id="3" name="図 2">
            <a:extLst>
              <a:ext uri="{FF2B5EF4-FFF2-40B4-BE49-F238E27FC236}">
                <a16:creationId xmlns:a16="http://schemas.microsoft.com/office/drawing/2014/main" id="{EB0AAED9-552F-4E33-A9F0-FEBF1B1237F4}"/>
              </a:ext>
            </a:extLst>
          </p:cNvPr>
          <p:cNvPicPr>
            <a:picLocks noChangeAspect="1"/>
          </p:cNvPicPr>
          <p:nvPr/>
        </p:nvPicPr>
        <p:blipFill>
          <a:blip r:embed="rId3"/>
          <a:stretch>
            <a:fillRect/>
          </a:stretch>
        </p:blipFill>
        <p:spPr>
          <a:xfrm>
            <a:off x="-1" y="3950668"/>
            <a:ext cx="12192000" cy="1816415"/>
          </a:xfrm>
          <a:prstGeom prst="rect">
            <a:avLst/>
          </a:prstGeom>
        </p:spPr>
      </p:pic>
      <p:sp>
        <p:nvSpPr>
          <p:cNvPr id="10" name="正方形/長方形 9">
            <a:extLst>
              <a:ext uri="{FF2B5EF4-FFF2-40B4-BE49-F238E27FC236}">
                <a16:creationId xmlns:a16="http://schemas.microsoft.com/office/drawing/2014/main" id="{9B9B51E4-5B19-4887-9674-D63D4C1ABDE4}"/>
              </a:ext>
            </a:extLst>
          </p:cNvPr>
          <p:cNvSpPr/>
          <p:nvPr/>
        </p:nvSpPr>
        <p:spPr>
          <a:xfrm>
            <a:off x="317500" y="4442461"/>
            <a:ext cx="2788009" cy="26756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635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2574" y="266699"/>
            <a:ext cx="11645161" cy="980211"/>
          </a:xfrm>
        </p:spPr>
        <p:txBody>
          <a:bodyPr wrap="none" lIns="90000">
            <a:noAutofit/>
          </a:bodyPr>
          <a:lstStyle/>
          <a:p>
            <a:pPr>
              <a:lnSpc>
                <a:spcPct val="150000"/>
              </a:lnSpc>
            </a:pPr>
            <a:r>
              <a:rPr lang="ja-JP" altLang="en-US" sz="4400"/>
              <a:t>２．取組内容②（３）</a:t>
            </a:r>
            <a:r>
              <a:rPr lang="en" altLang="ja-JP" sz="4400" dirty="0">
                <a:solidFill>
                  <a:srgbClr val="333333"/>
                </a:solidFill>
                <a:latin typeface="Source Sans Pro"/>
              </a:rPr>
              <a:t> interpretable decision sets</a:t>
            </a:r>
            <a:endParaRPr lang="en-US" altLang="ja-JP" sz="4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14</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4767FFF-8A08-494B-AF22-AA306690BCEE}"/>
              </a:ext>
            </a:extLst>
          </p:cNvPr>
          <p:cNvSpPr txBox="1"/>
          <p:nvPr/>
        </p:nvSpPr>
        <p:spPr>
          <a:xfrm>
            <a:off x="506111" y="1293289"/>
            <a:ext cx="8482025" cy="1015663"/>
          </a:xfrm>
          <a:prstGeom prst="rect">
            <a:avLst/>
          </a:prstGeom>
          <a:noFill/>
        </p:spPr>
        <p:txBody>
          <a:bodyPr wrap="square" rtlCol="0">
            <a:spAutoFit/>
          </a:bodyPr>
          <a:lstStyle>
            <a:defPPr>
              <a:defRPr lang="en-US"/>
            </a:defPPr>
            <a:lvl1pPr>
              <a:defRPr u="sng"/>
            </a:lvl1pPr>
          </a:lstStyle>
          <a:p>
            <a:r>
              <a:rPr lang="ja-JP" altLang="en-US" sz="2000" u="none"/>
              <a:t>・組み合わせが膨大になるにつれ、ルール生成処理に時間がかかる</a:t>
            </a:r>
            <a:endParaRPr lang="en-US" altLang="ja-JP" sz="2000" u="none" dirty="0"/>
          </a:p>
          <a:p>
            <a:r>
              <a:rPr lang="ja-JP" altLang="en-US" sz="2000" u="none"/>
              <a:t>・</a:t>
            </a:r>
            <a:r>
              <a:rPr lang="en-US" altLang="ja-JP" sz="2000" u="none" dirty="0"/>
              <a:t> </a:t>
            </a:r>
            <a:r>
              <a:rPr lang="ja-JP" altLang="en-US" sz="2000" u="none" dirty="0"/>
              <a:t>説明変数　：　</a:t>
            </a:r>
            <a:r>
              <a:rPr lang="en" altLang="ja-JP" sz="2000" u="none" dirty="0"/>
              <a:t>'SEX','EDUCATION','MARRIAGE','PAY_0','PAY_6’</a:t>
            </a:r>
          </a:p>
          <a:p>
            <a:r>
              <a:rPr lang="ja-JP" altLang="en-US" sz="2000" u="none" dirty="0"/>
              <a:t>・</a:t>
            </a:r>
            <a:r>
              <a:rPr lang="en-US" altLang="ja-JP" sz="2000" u="none" dirty="0"/>
              <a:t> </a:t>
            </a:r>
            <a:r>
              <a:rPr lang="en" altLang="ja-JP" sz="2000" u="none" dirty="0"/>
              <a:t>SEX</a:t>
            </a:r>
            <a:r>
              <a:rPr lang="ja-JP" altLang="en-US" sz="2000" u="none" dirty="0"/>
              <a:t>｛</a:t>
            </a:r>
            <a:r>
              <a:rPr lang="en-US" altLang="ja-JP" sz="2000" u="none" dirty="0"/>
              <a:t>0,1</a:t>
            </a:r>
            <a:r>
              <a:rPr lang="ja-JP" altLang="en-US" sz="2000" u="none" dirty="0"/>
              <a:t>｝、</a:t>
            </a:r>
            <a:r>
              <a:rPr lang="en" altLang="ja-JP" sz="2000" u="none" dirty="0"/>
              <a:t> EDUCATION</a:t>
            </a:r>
            <a:r>
              <a:rPr lang="ja-JP" altLang="en-US" sz="2000" u="none" dirty="0"/>
              <a:t>｛</a:t>
            </a:r>
            <a:r>
              <a:rPr lang="en-US" altLang="ja-JP" sz="2000" u="none" dirty="0"/>
              <a:t>1〜6</a:t>
            </a:r>
            <a:r>
              <a:rPr lang="ja-JP" altLang="en-US" sz="2000" u="none" dirty="0"/>
              <a:t>｝、</a:t>
            </a:r>
            <a:r>
              <a:rPr lang="en" altLang="ja-JP" sz="2000" u="none" dirty="0"/>
              <a:t>MARRIAGE</a:t>
            </a:r>
            <a:r>
              <a:rPr lang="ja-JP" altLang="en-US" sz="2000" u="none" dirty="0"/>
              <a:t>｛</a:t>
            </a:r>
            <a:r>
              <a:rPr lang="en-US" altLang="ja-JP" sz="2000" u="none" dirty="0"/>
              <a:t>1,2,3</a:t>
            </a:r>
            <a:r>
              <a:rPr lang="ja-JP" altLang="en-US" sz="2000" u="none" dirty="0"/>
              <a:t>｝、・</a:t>
            </a:r>
            <a:r>
              <a:rPr lang="ja-JP" altLang="en-US" sz="2000" u="none"/>
              <a:t>・・</a:t>
            </a:r>
            <a:endParaRPr lang="en-US" altLang="ja-JP" sz="2000" u="none" dirty="0"/>
          </a:p>
        </p:txBody>
      </p:sp>
      <p:graphicFrame>
        <p:nvGraphicFramePr>
          <p:cNvPr id="5" name="表 4">
            <a:extLst>
              <a:ext uri="{FF2B5EF4-FFF2-40B4-BE49-F238E27FC236}">
                <a16:creationId xmlns:a16="http://schemas.microsoft.com/office/drawing/2014/main" id="{52A54747-3CA1-6043-8705-DC60029135F3}"/>
              </a:ext>
            </a:extLst>
          </p:cNvPr>
          <p:cNvGraphicFramePr>
            <a:graphicFrameLocks noGrp="1"/>
          </p:cNvGraphicFramePr>
          <p:nvPr>
            <p:extLst/>
          </p:nvPr>
        </p:nvGraphicFramePr>
        <p:xfrm>
          <a:off x="8988136" y="1891291"/>
          <a:ext cx="3039600" cy="3924113"/>
        </p:xfrm>
        <a:graphic>
          <a:graphicData uri="http://schemas.openxmlformats.org/drawingml/2006/table">
            <a:tbl>
              <a:tblPr/>
              <a:tblGrid>
                <a:gridCol w="772123">
                  <a:extLst>
                    <a:ext uri="{9D8B030D-6E8A-4147-A177-3AD203B41FA5}">
                      <a16:colId xmlns:a16="http://schemas.microsoft.com/office/drawing/2014/main" val="2129831543"/>
                    </a:ext>
                  </a:extLst>
                </a:gridCol>
                <a:gridCol w="2267477">
                  <a:extLst>
                    <a:ext uri="{9D8B030D-6E8A-4147-A177-3AD203B41FA5}">
                      <a16:colId xmlns:a16="http://schemas.microsoft.com/office/drawing/2014/main" val="711264098"/>
                    </a:ext>
                  </a:extLst>
                </a:gridCol>
              </a:tblGrid>
              <a:tr h="296390">
                <a:tc>
                  <a:txBody>
                    <a:bodyPr/>
                    <a:lstStyle/>
                    <a:p>
                      <a:pPr algn="l" fontAlgn="t"/>
                      <a:r>
                        <a:rPr lang="en" sz="1100">
                          <a:effectLst/>
                        </a:rPr>
                        <a:t>SEX</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a:effectLst/>
                        </a:rPr>
                        <a:t>Gender (1=male, 2=female)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0847654"/>
                  </a:ext>
                </a:extLst>
              </a:tr>
              <a:tr h="740420">
                <a:tc>
                  <a:txBody>
                    <a:bodyPr/>
                    <a:lstStyle/>
                    <a:p>
                      <a:pPr algn="l" fontAlgn="t"/>
                      <a:r>
                        <a:rPr lang="en" sz="1100">
                          <a:effectLst/>
                        </a:rPr>
                        <a:t>EDUCATION</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dirty="0">
                          <a:effectLst/>
                        </a:rPr>
                        <a:t>(1=graduate school, 2=university, 3=high school, 4=others, 5=unknown, 6=unknown)</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06754292"/>
                  </a:ext>
                </a:extLst>
              </a:tr>
              <a:tr h="518405">
                <a:tc>
                  <a:txBody>
                    <a:bodyPr/>
                    <a:lstStyle/>
                    <a:p>
                      <a:pPr algn="l" fontAlgn="t"/>
                      <a:r>
                        <a:rPr lang="en" sz="1100">
                          <a:effectLst/>
                        </a:rPr>
                        <a:t>MARRIAGE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a:effectLst/>
                        </a:rPr>
                        <a:t>Marital status (1=married, 2=single, 3=others)</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07155494"/>
                  </a:ext>
                </a:extLst>
              </a:tr>
              <a:tr h="1850493">
                <a:tc>
                  <a:txBody>
                    <a:bodyPr/>
                    <a:lstStyle/>
                    <a:p>
                      <a:pPr algn="l" fontAlgn="t"/>
                      <a:r>
                        <a:rPr lang="en" sz="1100">
                          <a:effectLst/>
                        </a:rPr>
                        <a:t>PAY_0</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dirty="0">
                          <a:effectLst/>
                        </a:rPr>
                        <a:t>Repayment status in September, 2005 (-2=no consumption, -1=pay duly, 0=the use of revolving credit, 1=payment delay for one month, 2=payment delay for two months, … 8=payment delay for eight months, 9=payment delay for nine months and above)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224715"/>
                  </a:ext>
                </a:extLst>
              </a:tr>
              <a:tr h="518405">
                <a:tc>
                  <a:txBody>
                    <a:bodyPr/>
                    <a:lstStyle/>
                    <a:p>
                      <a:pPr algn="l" fontAlgn="t"/>
                      <a:r>
                        <a:rPr lang="en" sz="1100">
                          <a:effectLst/>
                        </a:rPr>
                        <a:t>PAY_6</a:t>
                      </a:r>
                    </a:p>
                  </a:txBody>
                  <a:tcPr marL="28080" marR="28080" marT="28080" marB="28080">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 sz="1100" dirty="0">
                          <a:effectLst/>
                        </a:rPr>
                        <a:t>Repayment status in April, 2005 (scale same as above)</a:t>
                      </a:r>
                    </a:p>
                  </a:txBody>
                  <a:tcPr marL="28080" marR="28080" marT="28080" marB="28080">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445291268"/>
                  </a:ext>
                </a:extLst>
              </a:tr>
            </a:tbl>
          </a:graphicData>
        </a:graphic>
      </p:graphicFrame>
      <p:sp>
        <p:nvSpPr>
          <p:cNvPr id="14" name="テキスト ボックス 13">
            <a:extLst>
              <a:ext uri="{FF2B5EF4-FFF2-40B4-BE49-F238E27FC236}">
                <a16:creationId xmlns:a16="http://schemas.microsoft.com/office/drawing/2014/main" id="{59C24117-793B-004E-90B3-A6A19CBD066B}"/>
              </a:ext>
            </a:extLst>
          </p:cNvPr>
          <p:cNvSpPr txBox="1"/>
          <p:nvPr/>
        </p:nvSpPr>
        <p:spPr>
          <a:xfrm>
            <a:off x="596826" y="3795115"/>
            <a:ext cx="5778574" cy="2308324"/>
          </a:xfrm>
          <a:prstGeom prst="rect">
            <a:avLst/>
          </a:prstGeom>
          <a:solidFill>
            <a:schemeClr val="accent1">
              <a:lumMod val="20000"/>
              <a:lumOff val="80000"/>
            </a:schemeClr>
          </a:solidFill>
          <a:ln>
            <a:solidFill>
              <a:schemeClr val="bg1">
                <a:lumMod val="75000"/>
              </a:schemeClr>
            </a:solidFill>
          </a:ln>
        </p:spPr>
        <p:txBody>
          <a:bodyPr wrap="square" rtlCol="0">
            <a:spAutoFit/>
          </a:bodyPr>
          <a:lstStyle/>
          <a:p>
            <a:r>
              <a:rPr lang="ja-JP" altLang="en-US" u="sng"/>
              <a:t>＜評価関数</a:t>
            </a:r>
            <a:r>
              <a:rPr lang="ja-JP" altLang="en-US" u="sng" dirty="0"/>
              <a:t>：</a:t>
            </a:r>
            <a:r>
              <a:rPr lang="en-US" altLang="ja-JP" u="sng" dirty="0"/>
              <a:t>7</a:t>
            </a:r>
            <a:r>
              <a:rPr lang="ja-JP" altLang="en-US" u="sng" dirty="0" err="1"/>
              <a:t>つの</a:t>
            </a:r>
            <a:r>
              <a:rPr lang="ja-JP" altLang="en-US" u="sng" dirty="0"/>
              <a:t>関数を定義（解釈性・</a:t>
            </a:r>
            <a:r>
              <a:rPr lang="ja-JP" altLang="en-US" u="sng"/>
              <a:t>正確性の観点</a:t>
            </a:r>
            <a:r>
              <a:rPr lang="ja-JP" altLang="en-US" u="sng" dirty="0"/>
              <a:t>）＞</a:t>
            </a:r>
            <a:endParaRPr lang="en-US" altLang="ja-JP" u="sng" dirty="0"/>
          </a:p>
          <a:p>
            <a:r>
              <a:rPr lang="ja-JP" altLang="en-US" dirty="0"/>
              <a:t>・ルールセット自体のサイズを考慮</a:t>
            </a:r>
            <a:endParaRPr lang="en-US" altLang="ja-JP" dirty="0"/>
          </a:p>
          <a:p>
            <a:r>
              <a:rPr lang="ja-JP" altLang="en-US" dirty="0"/>
              <a:t>・１ルールの述語の数　（多すぎると理解が困難に）</a:t>
            </a:r>
            <a:endParaRPr lang="en-US" altLang="ja-JP" dirty="0"/>
          </a:p>
          <a:p>
            <a:r>
              <a:rPr lang="ja-JP" altLang="en-US" dirty="0"/>
              <a:t>・「</a:t>
            </a:r>
            <a:r>
              <a:rPr lang="en-US" altLang="ja-JP" dirty="0"/>
              <a:t>Overlap</a:t>
            </a:r>
            <a:r>
              <a:rPr lang="ja-JP" altLang="en-US" dirty="0"/>
              <a:t>」：ルールの重なり（重複がない方が良い）</a:t>
            </a:r>
            <a:endParaRPr lang="en-US" altLang="ja-JP" dirty="0"/>
          </a:p>
          <a:p>
            <a:r>
              <a:rPr lang="ja-JP" altLang="en-US" dirty="0"/>
              <a:t>・・・など</a:t>
            </a:r>
            <a:endParaRPr lang="en-US" altLang="ja-JP" dirty="0"/>
          </a:p>
          <a:p>
            <a:endParaRPr lang="en-US" altLang="ja-JP" dirty="0"/>
          </a:p>
          <a:p>
            <a:endParaRPr lang="en-US" altLang="ja-JP" dirty="0"/>
          </a:p>
          <a:p>
            <a:endParaRPr lang="en-US" altLang="ja-JP" dirty="0"/>
          </a:p>
        </p:txBody>
      </p:sp>
      <p:pic>
        <p:nvPicPr>
          <p:cNvPr id="15" name="図 14">
            <a:extLst>
              <a:ext uri="{FF2B5EF4-FFF2-40B4-BE49-F238E27FC236}">
                <a16:creationId xmlns:a16="http://schemas.microsoft.com/office/drawing/2014/main" id="{461243FF-7E5A-6A41-AE83-3196B4900F93}"/>
              </a:ext>
            </a:extLst>
          </p:cNvPr>
          <p:cNvPicPr>
            <a:picLocks noChangeAspect="1"/>
          </p:cNvPicPr>
          <p:nvPr/>
        </p:nvPicPr>
        <p:blipFill>
          <a:blip r:embed="rId3"/>
          <a:stretch>
            <a:fillRect/>
          </a:stretch>
        </p:blipFill>
        <p:spPr>
          <a:xfrm>
            <a:off x="1991632" y="5168170"/>
            <a:ext cx="2228647" cy="742883"/>
          </a:xfrm>
          <a:prstGeom prst="rect">
            <a:avLst/>
          </a:prstGeom>
        </p:spPr>
      </p:pic>
      <p:sp>
        <p:nvSpPr>
          <p:cNvPr id="6" name="円柱 5">
            <a:extLst>
              <a:ext uri="{FF2B5EF4-FFF2-40B4-BE49-F238E27FC236}">
                <a16:creationId xmlns:a16="http://schemas.microsoft.com/office/drawing/2014/main" id="{AF08163E-7971-7946-822A-3CF499F3CBD9}"/>
              </a:ext>
            </a:extLst>
          </p:cNvPr>
          <p:cNvSpPr/>
          <p:nvPr/>
        </p:nvSpPr>
        <p:spPr>
          <a:xfrm>
            <a:off x="694560" y="2444344"/>
            <a:ext cx="1066800" cy="8001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学習</a:t>
            </a:r>
            <a:endParaRPr kumimoji="1" lang="en-US" altLang="ja-JP" dirty="0"/>
          </a:p>
          <a:p>
            <a:pPr algn="ctr"/>
            <a:r>
              <a:rPr kumimoji="1" lang="ja-JP" altLang="en-US"/>
              <a:t>データ</a:t>
            </a:r>
          </a:p>
        </p:txBody>
      </p:sp>
      <p:sp>
        <p:nvSpPr>
          <p:cNvPr id="7" name="角丸四角形 6">
            <a:extLst>
              <a:ext uri="{FF2B5EF4-FFF2-40B4-BE49-F238E27FC236}">
                <a16:creationId xmlns:a16="http://schemas.microsoft.com/office/drawing/2014/main" id="{E5B92EAC-702D-314F-99AE-BBBEB04B8D08}"/>
              </a:ext>
            </a:extLst>
          </p:cNvPr>
          <p:cNvSpPr/>
          <p:nvPr/>
        </p:nvSpPr>
        <p:spPr>
          <a:xfrm>
            <a:off x="2487258" y="2457044"/>
            <a:ext cx="1587500"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ルールセット候補洗い出し</a:t>
            </a:r>
          </a:p>
        </p:txBody>
      </p:sp>
      <p:sp>
        <p:nvSpPr>
          <p:cNvPr id="16" name="角丸四角形 15">
            <a:extLst>
              <a:ext uri="{FF2B5EF4-FFF2-40B4-BE49-F238E27FC236}">
                <a16:creationId xmlns:a16="http://schemas.microsoft.com/office/drawing/2014/main" id="{A95214E6-1114-1644-A2B5-390A9F423179}"/>
              </a:ext>
            </a:extLst>
          </p:cNvPr>
          <p:cNvSpPr/>
          <p:nvPr/>
        </p:nvSpPr>
        <p:spPr>
          <a:xfrm>
            <a:off x="4798658" y="2457044"/>
            <a:ext cx="1587500" cy="8001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ルールセット絞り込み</a:t>
            </a:r>
          </a:p>
        </p:txBody>
      </p:sp>
      <p:sp>
        <p:nvSpPr>
          <p:cNvPr id="17" name="メモ 16">
            <a:extLst>
              <a:ext uri="{FF2B5EF4-FFF2-40B4-BE49-F238E27FC236}">
                <a16:creationId xmlns:a16="http://schemas.microsoft.com/office/drawing/2014/main" id="{72A23DDF-5EE7-6B45-BF20-75C881EA0A17}"/>
              </a:ext>
            </a:extLst>
          </p:cNvPr>
          <p:cNvSpPr/>
          <p:nvPr/>
        </p:nvSpPr>
        <p:spPr>
          <a:xfrm>
            <a:off x="7110058" y="2355331"/>
            <a:ext cx="1181100" cy="104349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ルールセット</a:t>
            </a:r>
            <a:endParaRPr kumimoji="1" lang="en-US" altLang="ja-JP" dirty="0"/>
          </a:p>
          <a:p>
            <a:pPr algn="ctr"/>
            <a:r>
              <a:rPr kumimoji="1" lang="ja-JP" altLang="en-US" dirty="0"/>
              <a:t>（１６個）</a:t>
            </a:r>
          </a:p>
        </p:txBody>
      </p:sp>
      <p:sp>
        <p:nvSpPr>
          <p:cNvPr id="18" name="テキスト ボックス 17">
            <a:extLst>
              <a:ext uri="{FF2B5EF4-FFF2-40B4-BE49-F238E27FC236}">
                <a16:creationId xmlns:a16="http://schemas.microsoft.com/office/drawing/2014/main" id="{CC9E753F-0256-2047-BD32-C9E4E6AE93F2}"/>
              </a:ext>
            </a:extLst>
          </p:cNvPr>
          <p:cNvSpPr txBox="1"/>
          <p:nvPr/>
        </p:nvSpPr>
        <p:spPr>
          <a:xfrm>
            <a:off x="9244286" y="1384434"/>
            <a:ext cx="2527300" cy="369332"/>
          </a:xfrm>
          <a:prstGeom prst="rect">
            <a:avLst/>
          </a:prstGeom>
          <a:noFill/>
        </p:spPr>
        <p:txBody>
          <a:bodyPr wrap="square" rtlCol="0">
            <a:spAutoFit/>
          </a:bodyPr>
          <a:lstStyle/>
          <a:p>
            <a:pPr algn="ctr"/>
            <a:r>
              <a:rPr lang="ja-JP" altLang="en-US" u="sng"/>
              <a:t>（参考）説明変数</a:t>
            </a:r>
            <a:endParaRPr lang="en-US" altLang="ja-JP" u="sng" dirty="0"/>
          </a:p>
        </p:txBody>
      </p:sp>
      <p:sp>
        <p:nvSpPr>
          <p:cNvPr id="19" name="右矢印 18">
            <a:extLst>
              <a:ext uri="{FF2B5EF4-FFF2-40B4-BE49-F238E27FC236}">
                <a16:creationId xmlns:a16="http://schemas.microsoft.com/office/drawing/2014/main" id="{CA4F2EA2-2234-B145-BFF2-FACBF64E6F5B}"/>
              </a:ext>
            </a:extLst>
          </p:cNvPr>
          <p:cNvSpPr/>
          <p:nvPr/>
        </p:nvSpPr>
        <p:spPr>
          <a:xfrm>
            <a:off x="1795028"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796AD76C-90DE-6D45-911B-084A18CA8364}"/>
              </a:ext>
            </a:extLst>
          </p:cNvPr>
          <p:cNvSpPr/>
          <p:nvPr/>
        </p:nvSpPr>
        <p:spPr>
          <a:xfrm>
            <a:off x="4112774"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右矢印 20">
            <a:extLst>
              <a:ext uri="{FF2B5EF4-FFF2-40B4-BE49-F238E27FC236}">
                <a16:creationId xmlns:a16="http://schemas.microsoft.com/office/drawing/2014/main" id="{2F875D99-9E50-8E45-8BFD-C3AA68091A49}"/>
              </a:ext>
            </a:extLst>
          </p:cNvPr>
          <p:cNvSpPr/>
          <p:nvPr/>
        </p:nvSpPr>
        <p:spPr>
          <a:xfrm>
            <a:off x="6416092"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AD347EF1-E225-7547-8CBA-2D1EA0475A99}"/>
              </a:ext>
            </a:extLst>
          </p:cNvPr>
          <p:cNvCxnSpPr>
            <a:cxnSpLocks/>
            <a:stCxn id="14" idx="0"/>
            <a:endCxn id="16" idx="2"/>
          </p:cNvCxnSpPr>
          <p:nvPr/>
        </p:nvCxnSpPr>
        <p:spPr>
          <a:xfrm flipV="1">
            <a:off x="3486113" y="3257144"/>
            <a:ext cx="2106295" cy="53797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3CC2A3FB-5798-814B-8285-C311AE393464}"/>
              </a:ext>
            </a:extLst>
          </p:cNvPr>
          <p:cNvSpPr/>
          <p:nvPr/>
        </p:nvSpPr>
        <p:spPr>
          <a:xfrm>
            <a:off x="6465646" y="3795115"/>
            <a:ext cx="2174001" cy="1200329"/>
          </a:xfrm>
          <a:prstGeom prst="rect">
            <a:avLst/>
          </a:prstGeom>
          <a:noFill/>
          <a:ln>
            <a:solidFill>
              <a:schemeClr val="bg1">
                <a:lumMod val="75000"/>
              </a:schemeClr>
            </a:solidFill>
          </a:ln>
        </p:spPr>
        <p:txBody>
          <a:bodyPr wrap="square" rtlCol="0">
            <a:spAutoFit/>
          </a:bodyPr>
          <a:lstStyle/>
          <a:p>
            <a:r>
              <a:rPr lang="ja-JP" altLang="en-US"/>
              <a:t>The Solution Set is: {2, 3, 34, 36, 37, 8, 40, 42, 11, 13, 45, 15, 46, 56, 57, 31}</a:t>
            </a:r>
          </a:p>
        </p:txBody>
      </p:sp>
      <p:cxnSp>
        <p:nvCxnSpPr>
          <p:cNvPr id="25" name="直線コネクタ 24">
            <a:extLst>
              <a:ext uri="{FF2B5EF4-FFF2-40B4-BE49-F238E27FC236}">
                <a16:creationId xmlns:a16="http://schemas.microsoft.com/office/drawing/2014/main" id="{4B41A6D0-D44F-794A-8CC6-5451CDB8F2A8}"/>
              </a:ext>
            </a:extLst>
          </p:cNvPr>
          <p:cNvCxnSpPr>
            <a:cxnSpLocks/>
            <a:stCxn id="22" idx="0"/>
            <a:endCxn id="17" idx="2"/>
          </p:cNvCxnSpPr>
          <p:nvPr/>
        </p:nvCxnSpPr>
        <p:spPr>
          <a:xfrm flipV="1">
            <a:off x="7552647" y="3398823"/>
            <a:ext cx="147961" cy="396292"/>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83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292099"/>
            <a:ext cx="11223336" cy="954811"/>
          </a:xfrm>
        </p:spPr>
        <p:txBody>
          <a:bodyPr>
            <a:noAutofit/>
          </a:bodyPr>
          <a:lstStyle/>
          <a:p>
            <a:pPr>
              <a:lnSpc>
                <a:spcPct val="150000"/>
              </a:lnSpc>
            </a:pPr>
            <a:r>
              <a:rPr lang="ja-JP" altLang="en-US" sz="4400"/>
              <a:t>２．取組内容②（３）</a:t>
            </a:r>
            <a:r>
              <a:rPr lang="en" altLang="ja-JP" sz="4400" dirty="0">
                <a:solidFill>
                  <a:srgbClr val="333333"/>
                </a:solidFill>
                <a:latin typeface="Source Sans Pro"/>
              </a:rPr>
              <a:t> interpretable decision sets</a:t>
            </a:r>
            <a:endParaRPr lang="en-US" altLang="ja-JP" sz="4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15</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4767FFF-8A08-494B-AF22-AA306690BCEE}"/>
              </a:ext>
            </a:extLst>
          </p:cNvPr>
          <p:cNvSpPr txBox="1"/>
          <p:nvPr/>
        </p:nvSpPr>
        <p:spPr>
          <a:xfrm>
            <a:off x="529046" y="1260772"/>
            <a:ext cx="11158261" cy="707886"/>
          </a:xfrm>
          <a:prstGeom prst="rect">
            <a:avLst/>
          </a:prstGeom>
          <a:noFill/>
        </p:spPr>
        <p:txBody>
          <a:bodyPr wrap="square" rtlCol="0">
            <a:spAutoFit/>
          </a:bodyPr>
          <a:lstStyle/>
          <a:p>
            <a:pPr marL="342900" indent="-342900">
              <a:buFont typeface="Arial" panose="020B0604020202020204" pitchFamily="34" charset="0"/>
              <a:buChar char="•"/>
            </a:pPr>
            <a:r>
              <a:rPr lang="en" altLang="ja-JP" sz="2000" dirty="0">
                <a:solidFill>
                  <a:srgbClr val="333333"/>
                </a:solidFill>
                <a:latin typeface="Source Sans Pro"/>
              </a:rPr>
              <a:t>interpretable decision sets</a:t>
            </a:r>
            <a:r>
              <a:rPr lang="ja-JP" altLang="en-US" sz="2000" dirty="0">
                <a:solidFill>
                  <a:srgbClr val="333333"/>
                </a:solidFill>
                <a:latin typeface="Source Sans Pro"/>
              </a:rPr>
              <a:t> </a:t>
            </a:r>
            <a:r>
              <a:rPr lang="ja-JP" altLang="en-US" sz="2000">
                <a:solidFill>
                  <a:srgbClr val="333333"/>
                </a:solidFill>
                <a:latin typeface="Source Sans Pro"/>
              </a:rPr>
              <a:t>を適用、１６のルールが生成</a:t>
            </a:r>
            <a:endParaRPr lang="en-US" altLang="ja-JP" sz="2000" dirty="0">
              <a:solidFill>
                <a:srgbClr val="333333"/>
              </a:solidFill>
              <a:latin typeface="Source Sans Pro"/>
            </a:endParaRPr>
          </a:p>
          <a:p>
            <a:pPr marL="342900" indent="-342900">
              <a:buFont typeface="Arial" panose="020B0604020202020204" pitchFamily="34" charset="0"/>
              <a:buChar char="•"/>
            </a:pPr>
            <a:r>
              <a:rPr lang="ja-JP" altLang="en-US" sz="2000">
                <a:solidFill>
                  <a:srgbClr val="333333"/>
                </a:solidFill>
                <a:latin typeface="Source Sans Pro"/>
              </a:rPr>
              <a:t>矛盾する３つのルールを排除したもので評価</a:t>
            </a:r>
            <a:endParaRPr lang="en-US" altLang="ja-JP" sz="2000" dirty="0"/>
          </a:p>
        </p:txBody>
      </p:sp>
      <p:sp>
        <p:nvSpPr>
          <p:cNvPr id="9" name="正方形/長方形 8">
            <a:extLst>
              <a:ext uri="{FF2B5EF4-FFF2-40B4-BE49-F238E27FC236}">
                <a16:creationId xmlns:a16="http://schemas.microsoft.com/office/drawing/2014/main" id="{4BB7B4ED-FEEB-194E-8B38-E54C87A095F4}"/>
              </a:ext>
            </a:extLst>
          </p:cNvPr>
          <p:cNvSpPr/>
          <p:nvPr/>
        </p:nvSpPr>
        <p:spPr>
          <a:xfrm>
            <a:off x="8871997" y="2811044"/>
            <a:ext cx="3130755" cy="1754326"/>
          </a:xfrm>
          <a:prstGeom prst="rect">
            <a:avLst/>
          </a:prstGeom>
        </p:spPr>
        <p:txBody>
          <a:bodyPr wrap="square">
            <a:spAutoFit/>
          </a:bodyPr>
          <a:lstStyle/>
          <a:p>
            <a:r>
              <a:rPr lang="ja-JP" altLang="en-US" dirty="0"/>
              <a:t>全レコード     </a:t>
            </a:r>
            <a:r>
              <a:rPr lang="en-US" altLang="ja-JP" dirty="0"/>
              <a:t>: 6000</a:t>
            </a:r>
          </a:p>
          <a:p>
            <a:r>
              <a:rPr lang="en" altLang="ja-JP" dirty="0"/>
              <a:t>default</a:t>
            </a:r>
            <a:r>
              <a:rPr lang="ja-JP" altLang="en-US"/>
              <a:t>した人数     </a:t>
            </a:r>
            <a:r>
              <a:rPr lang="en-US" altLang="ja-JP" dirty="0"/>
              <a:t>: 1266</a:t>
            </a:r>
          </a:p>
          <a:p>
            <a:endParaRPr lang="en-US" altLang="ja-JP" dirty="0"/>
          </a:p>
          <a:p>
            <a:r>
              <a:rPr lang="ja-JP" altLang="en-US"/>
              <a:t>カバーした数 </a:t>
            </a:r>
            <a:r>
              <a:rPr lang="ja-JP" altLang="en-US" dirty="0"/>
              <a:t>    </a:t>
            </a:r>
            <a:r>
              <a:rPr lang="en-US" altLang="ja-JP" dirty="0"/>
              <a:t>: 5664</a:t>
            </a:r>
          </a:p>
          <a:p>
            <a:r>
              <a:rPr lang="ja-JP" altLang="en-US"/>
              <a:t>カバー</a:t>
            </a:r>
            <a:r>
              <a:rPr lang="ja-JP" altLang="en-US" dirty="0"/>
              <a:t>できて</a:t>
            </a:r>
            <a:r>
              <a:rPr lang="ja-JP" altLang="en-US"/>
              <a:t>ない数</a:t>
            </a:r>
            <a:r>
              <a:rPr lang="en-US" altLang="ja-JP" dirty="0"/>
              <a:t>     : 336</a:t>
            </a:r>
          </a:p>
          <a:p>
            <a:r>
              <a:rPr lang="ja-JP" altLang="en-US"/>
              <a:t>カバー率</a:t>
            </a:r>
            <a:r>
              <a:rPr lang="en" altLang="ja-JP" dirty="0"/>
              <a:t>     : 0.944</a:t>
            </a:r>
          </a:p>
        </p:txBody>
      </p:sp>
      <p:graphicFrame>
        <p:nvGraphicFramePr>
          <p:cNvPr id="3" name="表 2">
            <a:extLst>
              <a:ext uri="{FF2B5EF4-FFF2-40B4-BE49-F238E27FC236}">
                <a16:creationId xmlns:a16="http://schemas.microsoft.com/office/drawing/2014/main" id="{0D5F460D-0487-5D48-B256-353E030E125C}"/>
              </a:ext>
            </a:extLst>
          </p:cNvPr>
          <p:cNvGraphicFramePr>
            <a:graphicFrameLocks noGrp="1"/>
          </p:cNvGraphicFramePr>
          <p:nvPr>
            <p:extLst/>
          </p:nvPr>
        </p:nvGraphicFramePr>
        <p:xfrm>
          <a:off x="529046" y="2310020"/>
          <a:ext cx="4829741" cy="3935598"/>
        </p:xfrm>
        <a:graphic>
          <a:graphicData uri="http://schemas.openxmlformats.org/drawingml/2006/table">
            <a:tbl>
              <a:tblPr/>
              <a:tblGrid>
                <a:gridCol w="4829741">
                  <a:extLst>
                    <a:ext uri="{9D8B030D-6E8A-4147-A177-3AD203B41FA5}">
                      <a16:colId xmlns:a16="http://schemas.microsoft.com/office/drawing/2014/main" val="2274026041"/>
                    </a:ext>
                  </a:extLst>
                </a:gridCol>
              </a:tblGrid>
              <a:tr h="114231">
                <a:tc>
                  <a:txBody>
                    <a:bodyPr/>
                    <a:lstStyle/>
                    <a:p>
                      <a:r>
                        <a:rPr lang="en" sz="1600" dirty="0"/>
                        <a:t>If EDUCATION == 2, then 0</a:t>
                      </a:r>
                    </a:p>
                  </a:txBody>
                  <a:tcPr marL="0" marR="0" marT="0" marB="0" anchor="ctr">
                    <a:lnL>
                      <a:noFill/>
                    </a:lnL>
                    <a:lnR>
                      <a:noFill/>
                    </a:lnR>
                    <a:lnT>
                      <a:noFill/>
                    </a:lnT>
                    <a:lnB>
                      <a:noFill/>
                    </a:lnB>
                  </a:tcPr>
                </a:tc>
                <a:extLst>
                  <a:ext uri="{0D108BD9-81ED-4DB2-BD59-A6C34878D82A}">
                    <a16:rowId xmlns:a16="http://schemas.microsoft.com/office/drawing/2014/main" val="730159504"/>
                  </a:ext>
                </a:extLst>
              </a:tr>
              <a:tr h="277998">
                <a:tc>
                  <a:txBody>
                    <a:bodyPr/>
                    <a:lstStyle/>
                    <a:p>
                      <a:r>
                        <a:rPr lang="en" sz="1600" dirty="0">
                          <a:solidFill>
                            <a:schemeClr val="bg1">
                              <a:lumMod val="85000"/>
                            </a:schemeClr>
                          </a:solidFill>
                        </a:rPr>
                        <a:t>If EDUCATION == 2, then 1</a:t>
                      </a:r>
                    </a:p>
                  </a:txBody>
                  <a:tcPr marL="0" marR="0" marT="0" marB="0" anchor="ctr">
                    <a:lnL>
                      <a:noFill/>
                    </a:lnL>
                    <a:lnR>
                      <a:noFill/>
                    </a:lnR>
                    <a:lnT>
                      <a:noFill/>
                    </a:lnT>
                    <a:lnB>
                      <a:noFill/>
                    </a:lnB>
                  </a:tcPr>
                </a:tc>
                <a:extLst>
                  <a:ext uri="{0D108BD9-81ED-4DB2-BD59-A6C34878D82A}">
                    <a16:rowId xmlns:a16="http://schemas.microsoft.com/office/drawing/2014/main" val="923880510"/>
                  </a:ext>
                </a:extLst>
              </a:tr>
              <a:tr h="185554">
                <a:tc>
                  <a:txBody>
                    <a:bodyPr/>
                    <a:lstStyle/>
                    <a:p>
                      <a:r>
                        <a:rPr lang="en" sz="1600" dirty="0"/>
                        <a:t>If MARRIAGE == 1 and SEX == 2, then 0</a:t>
                      </a:r>
                    </a:p>
                  </a:txBody>
                  <a:tcPr marL="0" marR="0" marT="0" marB="0" anchor="ctr">
                    <a:lnL>
                      <a:noFill/>
                    </a:lnL>
                    <a:lnR>
                      <a:noFill/>
                    </a:lnR>
                    <a:lnT>
                      <a:noFill/>
                    </a:lnT>
                    <a:lnB>
                      <a:noFill/>
                    </a:lnB>
                  </a:tcPr>
                </a:tc>
                <a:extLst>
                  <a:ext uri="{0D108BD9-81ED-4DB2-BD59-A6C34878D82A}">
                    <a16:rowId xmlns:a16="http://schemas.microsoft.com/office/drawing/2014/main" val="2565074741"/>
                  </a:ext>
                </a:extLst>
              </a:tr>
              <a:tr h="185554">
                <a:tc>
                  <a:txBody>
                    <a:bodyPr/>
                    <a:lstStyle/>
                    <a:p>
                      <a:r>
                        <a:rPr lang="en" sz="1600" dirty="0"/>
                        <a:t>If MARRIAGE == 2 and PAY_0 == 0, then 0</a:t>
                      </a:r>
                    </a:p>
                  </a:txBody>
                  <a:tcPr marL="0" marR="0" marT="0" marB="0" anchor="ctr">
                    <a:lnL>
                      <a:noFill/>
                    </a:lnL>
                    <a:lnR>
                      <a:noFill/>
                    </a:lnR>
                    <a:lnT>
                      <a:noFill/>
                    </a:lnT>
                    <a:lnB>
                      <a:noFill/>
                    </a:lnB>
                  </a:tcPr>
                </a:tc>
                <a:extLst>
                  <a:ext uri="{0D108BD9-81ED-4DB2-BD59-A6C34878D82A}">
                    <a16:rowId xmlns:a16="http://schemas.microsoft.com/office/drawing/2014/main" val="1562494641"/>
                  </a:ext>
                </a:extLst>
              </a:tr>
              <a:tr h="185554">
                <a:tc>
                  <a:txBody>
                    <a:bodyPr/>
                    <a:lstStyle/>
                    <a:p>
                      <a:r>
                        <a:rPr lang="en" sz="1600" dirty="0">
                          <a:solidFill>
                            <a:schemeClr val="bg1">
                              <a:lumMod val="85000"/>
                            </a:schemeClr>
                          </a:solidFill>
                        </a:rPr>
                        <a:t>If MARRIAGE == 2 and PAY_0 == 0, then 1</a:t>
                      </a:r>
                    </a:p>
                  </a:txBody>
                  <a:tcPr marL="0" marR="0" marT="0" marB="0" anchor="ctr">
                    <a:lnL>
                      <a:noFill/>
                    </a:lnL>
                    <a:lnR>
                      <a:noFill/>
                    </a:lnR>
                    <a:lnT>
                      <a:noFill/>
                    </a:lnT>
                    <a:lnB>
                      <a:noFill/>
                    </a:lnB>
                  </a:tcPr>
                </a:tc>
                <a:extLst>
                  <a:ext uri="{0D108BD9-81ED-4DB2-BD59-A6C34878D82A}">
                    <a16:rowId xmlns:a16="http://schemas.microsoft.com/office/drawing/2014/main" val="4053100997"/>
                  </a:ext>
                </a:extLst>
              </a:tr>
              <a:tr h="185554">
                <a:tc>
                  <a:txBody>
                    <a:bodyPr/>
                    <a:lstStyle/>
                    <a:p>
                      <a:r>
                        <a:rPr lang="en" sz="1600" dirty="0"/>
                        <a:t>If PAY_0 == 0, then 0</a:t>
                      </a:r>
                    </a:p>
                  </a:txBody>
                  <a:tcPr marL="0" marR="0" marT="0" marB="0" anchor="ctr">
                    <a:lnL>
                      <a:noFill/>
                    </a:lnL>
                    <a:lnR>
                      <a:noFill/>
                    </a:lnR>
                    <a:lnT>
                      <a:noFill/>
                    </a:lnT>
                    <a:lnB>
                      <a:noFill/>
                    </a:lnB>
                  </a:tcPr>
                </a:tc>
                <a:extLst>
                  <a:ext uri="{0D108BD9-81ED-4DB2-BD59-A6C34878D82A}">
                    <a16:rowId xmlns:a16="http://schemas.microsoft.com/office/drawing/2014/main" val="3020364833"/>
                  </a:ext>
                </a:extLst>
              </a:tr>
              <a:tr h="185554">
                <a:tc>
                  <a:txBody>
                    <a:bodyPr/>
                    <a:lstStyle/>
                    <a:p>
                      <a:r>
                        <a:rPr lang="en" sz="1600" dirty="0"/>
                        <a:t>If SEX == 1 and MARRIAGE == 2, then 0</a:t>
                      </a:r>
                    </a:p>
                  </a:txBody>
                  <a:tcPr marL="0" marR="0" marT="0" marB="0" anchor="ctr">
                    <a:lnL>
                      <a:noFill/>
                    </a:lnL>
                    <a:lnR>
                      <a:noFill/>
                    </a:lnR>
                    <a:lnT>
                      <a:noFill/>
                    </a:lnT>
                    <a:lnB>
                      <a:noFill/>
                    </a:lnB>
                  </a:tcPr>
                </a:tc>
                <a:extLst>
                  <a:ext uri="{0D108BD9-81ED-4DB2-BD59-A6C34878D82A}">
                    <a16:rowId xmlns:a16="http://schemas.microsoft.com/office/drawing/2014/main" val="3198483673"/>
                  </a:ext>
                </a:extLst>
              </a:tr>
              <a:tr h="185554">
                <a:tc>
                  <a:txBody>
                    <a:bodyPr/>
                    <a:lstStyle/>
                    <a:p>
                      <a:r>
                        <a:rPr lang="en" sz="1600" dirty="0"/>
                        <a:t>If SEX == 2 and MARRIAGE == 2, then 0</a:t>
                      </a:r>
                    </a:p>
                  </a:txBody>
                  <a:tcPr marL="0" marR="0" marT="0" marB="0" anchor="ctr">
                    <a:lnL>
                      <a:noFill/>
                    </a:lnL>
                    <a:lnR>
                      <a:noFill/>
                    </a:lnR>
                    <a:lnT>
                      <a:noFill/>
                    </a:lnT>
                    <a:lnB>
                      <a:noFill/>
                    </a:lnB>
                  </a:tcPr>
                </a:tc>
                <a:extLst>
                  <a:ext uri="{0D108BD9-81ED-4DB2-BD59-A6C34878D82A}">
                    <a16:rowId xmlns:a16="http://schemas.microsoft.com/office/drawing/2014/main" val="1936011196"/>
                  </a:ext>
                </a:extLst>
              </a:tr>
              <a:tr h="185554">
                <a:tc>
                  <a:txBody>
                    <a:bodyPr/>
                    <a:lstStyle/>
                    <a:p>
                      <a:r>
                        <a:rPr lang="en" sz="1600" dirty="0"/>
                        <a:t>If PAY_6 == 0, then 1</a:t>
                      </a:r>
                    </a:p>
                  </a:txBody>
                  <a:tcPr marL="0" marR="0" marT="0" marB="0" anchor="ctr">
                    <a:lnL>
                      <a:noFill/>
                    </a:lnL>
                    <a:lnR>
                      <a:noFill/>
                    </a:lnR>
                    <a:lnT>
                      <a:noFill/>
                    </a:lnT>
                    <a:lnB>
                      <a:noFill/>
                    </a:lnB>
                  </a:tcPr>
                </a:tc>
                <a:extLst>
                  <a:ext uri="{0D108BD9-81ED-4DB2-BD59-A6C34878D82A}">
                    <a16:rowId xmlns:a16="http://schemas.microsoft.com/office/drawing/2014/main" val="1238230477"/>
                  </a:ext>
                </a:extLst>
              </a:tr>
              <a:tr h="185554">
                <a:tc>
                  <a:txBody>
                    <a:bodyPr/>
                    <a:lstStyle/>
                    <a:p>
                      <a:r>
                        <a:rPr lang="en" sz="1600" dirty="0"/>
                        <a:t>If SEX == 1, then 1</a:t>
                      </a:r>
                    </a:p>
                  </a:txBody>
                  <a:tcPr marL="0" marR="0" marT="0" marB="0" anchor="ctr">
                    <a:lnL>
                      <a:noFill/>
                    </a:lnL>
                    <a:lnR>
                      <a:noFill/>
                    </a:lnR>
                    <a:lnT>
                      <a:noFill/>
                    </a:lnT>
                    <a:lnB>
                      <a:noFill/>
                    </a:lnB>
                  </a:tcPr>
                </a:tc>
                <a:extLst>
                  <a:ext uri="{0D108BD9-81ED-4DB2-BD59-A6C34878D82A}">
                    <a16:rowId xmlns:a16="http://schemas.microsoft.com/office/drawing/2014/main" val="2445604500"/>
                  </a:ext>
                </a:extLst>
              </a:tr>
              <a:tr h="185554">
                <a:tc>
                  <a:txBody>
                    <a:bodyPr/>
                    <a:lstStyle/>
                    <a:p>
                      <a:r>
                        <a:rPr lang="en" sz="1600" dirty="0"/>
                        <a:t>If PAY_0 == 0 and PAY_6 == 0, then 1</a:t>
                      </a:r>
                    </a:p>
                  </a:txBody>
                  <a:tcPr marL="0" marR="0" marT="0" marB="0" anchor="ctr">
                    <a:lnL>
                      <a:noFill/>
                    </a:lnL>
                    <a:lnR>
                      <a:noFill/>
                    </a:lnR>
                    <a:lnT>
                      <a:noFill/>
                    </a:lnT>
                    <a:lnB>
                      <a:noFill/>
                    </a:lnB>
                  </a:tcPr>
                </a:tc>
                <a:extLst>
                  <a:ext uri="{0D108BD9-81ED-4DB2-BD59-A6C34878D82A}">
                    <a16:rowId xmlns:a16="http://schemas.microsoft.com/office/drawing/2014/main" val="645024200"/>
                  </a:ext>
                </a:extLst>
              </a:tr>
              <a:tr h="185554">
                <a:tc>
                  <a:txBody>
                    <a:bodyPr/>
                    <a:lstStyle/>
                    <a:p>
                      <a:r>
                        <a:rPr lang="en" sz="1600" dirty="0"/>
                        <a:t>If SEX == 2, then 1</a:t>
                      </a:r>
                    </a:p>
                  </a:txBody>
                  <a:tcPr marL="0" marR="0" marT="0" marB="0" anchor="ctr">
                    <a:lnL>
                      <a:noFill/>
                    </a:lnL>
                    <a:lnR>
                      <a:noFill/>
                    </a:lnR>
                    <a:lnT>
                      <a:noFill/>
                    </a:lnT>
                    <a:lnB>
                      <a:noFill/>
                    </a:lnB>
                  </a:tcPr>
                </a:tc>
                <a:extLst>
                  <a:ext uri="{0D108BD9-81ED-4DB2-BD59-A6C34878D82A}">
                    <a16:rowId xmlns:a16="http://schemas.microsoft.com/office/drawing/2014/main" val="3176403612"/>
                  </a:ext>
                </a:extLst>
              </a:tr>
              <a:tr h="185554">
                <a:tc>
                  <a:txBody>
                    <a:bodyPr/>
                    <a:lstStyle/>
                    <a:p>
                      <a:r>
                        <a:rPr lang="en" sz="1600" dirty="0"/>
                        <a:t>If SEX == 2 and PAY_0 == 0, then 0</a:t>
                      </a:r>
                    </a:p>
                  </a:txBody>
                  <a:tcPr marL="0" marR="0" marT="0" marB="0" anchor="ctr">
                    <a:lnL>
                      <a:noFill/>
                    </a:lnL>
                    <a:lnR>
                      <a:noFill/>
                    </a:lnR>
                    <a:lnT>
                      <a:noFill/>
                    </a:lnT>
                    <a:lnB>
                      <a:noFill/>
                    </a:lnB>
                  </a:tcPr>
                </a:tc>
                <a:extLst>
                  <a:ext uri="{0D108BD9-81ED-4DB2-BD59-A6C34878D82A}">
                    <a16:rowId xmlns:a16="http://schemas.microsoft.com/office/drawing/2014/main" val="3998366656"/>
                  </a:ext>
                </a:extLst>
              </a:tr>
              <a:tr h="216273">
                <a:tc>
                  <a:txBody>
                    <a:bodyPr/>
                    <a:lstStyle/>
                    <a:p>
                      <a:r>
                        <a:rPr lang="en" sz="1600" dirty="0"/>
                        <a:t>If SEX == 2 and PAY_0 == 0 and PAY_6 == 0, then 0</a:t>
                      </a:r>
                    </a:p>
                  </a:txBody>
                  <a:tcPr marL="0" marR="0" marT="0" marB="0" anchor="ctr">
                    <a:lnL>
                      <a:noFill/>
                    </a:lnL>
                    <a:lnR>
                      <a:noFill/>
                    </a:lnR>
                    <a:lnT>
                      <a:noFill/>
                    </a:lnT>
                    <a:lnB>
                      <a:noFill/>
                    </a:lnB>
                  </a:tcPr>
                </a:tc>
                <a:extLst>
                  <a:ext uri="{0D108BD9-81ED-4DB2-BD59-A6C34878D82A}">
                    <a16:rowId xmlns:a16="http://schemas.microsoft.com/office/drawing/2014/main" val="2490340404"/>
                  </a:ext>
                </a:extLst>
              </a:tr>
              <a:tr h="216273">
                <a:tc>
                  <a:txBody>
                    <a:bodyPr/>
                    <a:lstStyle/>
                    <a:p>
                      <a:r>
                        <a:rPr lang="en" sz="1600" dirty="0">
                          <a:solidFill>
                            <a:schemeClr val="bg1">
                              <a:lumMod val="85000"/>
                            </a:schemeClr>
                          </a:solidFill>
                        </a:rPr>
                        <a:t>If SEX == 2 and PAY_0 == 0 and PAY_6 == 0, then 1</a:t>
                      </a:r>
                    </a:p>
                  </a:txBody>
                  <a:tcPr marL="0" marR="0" marT="0" marB="0" anchor="ctr">
                    <a:lnL>
                      <a:noFill/>
                    </a:lnL>
                    <a:lnR>
                      <a:noFill/>
                    </a:lnR>
                    <a:lnT>
                      <a:noFill/>
                    </a:lnT>
                    <a:lnB>
                      <a:noFill/>
                    </a:lnB>
                  </a:tcPr>
                </a:tc>
                <a:extLst>
                  <a:ext uri="{0D108BD9-81ED-4DB2-BD59-A6C34878D82A}">
                    <a16:rowId xmlns:a16="http://schemas.microsoft.com/office/drawing/2014/main" val="228098292"/>
                  </a:ext>
                </a:extLst>
              </a:tr>
              <a:tr h="185554">
                <a:tc>
                  <a:txBody>
                    <a:bodyPr/>
                    <a:lstStyle/>
                    <a:p>
                      <a:r>
                        <a:rPr lang="en" sz="1600" dirty="0"/>
                        <a:t>If MARRIAGE == 1 and PAY_0 == 0, then 1</a:t>
                      </a:r>
                    </a:p>
                  </a:txBody>
                  <a:tcPr marL="0" marR="0" marT="0" marB="0" anchor="ctr">
                    <a:lnL>
                      <a:noFill/>
                    </a:lnL>
                    <a:lnR>
                      <a:noFill/>
                    </a:lnR>
                    <a:lnT>
                      <a:noFill/>
                    </a:lnT>
                    <a:lnB>
                      <a:noFill/>
                    </a:lnB>
                  </a:tcPr>
                </a:tc>
                <a:extLst>
                  <a:ext uri="{0D108BD9-81ED-4DB2-BD59-A6C34878D82A}">
                    <a16:rowId xmlns:a16="http://schemas.microsoft.com/office/drawing/2014/main" val="2122712161"/>
                  </a:ext>
                </a:extLst>
              </a:tr>
            </a:tbl>
          </a:graphicData>
        </a:graphic>
      </p:graphicFrame>
      <p:sp>
        <p:nvSpPr>
          <p:cNvPr id="12" name="テキスト ボックス 11">
            <a:extLst>
              <a:ext uri="{FF2B5EF4-FFF2-40B4-BE49-F238E27FC236}">
                <a16:creationId xmlns:a16="http://schemas.microsoft.com/office/drawing/2014/main" id="{7AA16537-B504-264E-B591-5221D5D14CD7}"/>
              </a:ext>
            </a:extLst>
          </p:cNvPr>
          <p:cNvSpPr txBox="1"/>
          <p:nvPr/>
        </p:nvSpPr>
        <p:spPr>
          <a:xfrm>
            <a:off x="2124866" y="1917368"/>
            <a:ext cx="1638099" cy="369332"/>
          </a:xfrm>
          <a:prstGeom prst="rect">
            <a:avLst/>
          </a:prstGeom>
          <a:noFill/>
        </p:spPr>
        <p:txBody>
          <a:bodyPr wrap="square" rtlCol="0">
            <a:spAutoFit/>
          </a:bodyPr>
          <a:lstStyle/>
          <a:p>
            <a:r>
              <a:rPr lang="ja-JP" altLang="en-US" u="sng"/>
              <a:t>＜ルール＞</a:t>
            </a:r>
            <a:endParaRPr lang="en-US" altLang="ja-JP" u="sng" dirty="0"/>
          </a:p>
        </p:txBody>
      </p:sp>
      <p:sp>
        <p:nvSpPr>
          <p:cNvPr id="13" name="テキスト ボックス 12">
            <a:extLst>
              <a:ext uri="{FF2B5EF4-FFF2-40B4-BE49-F238E27FC236}">
                <a16:creationId xmlns:a16="http://schemas.microsoft.com/office/drawing/2014/main" id="{05259CBA-B66F-F64A-9662-57D8E13C56AB}"/>
              </a:ext>
            </a:extLst>
          </p:cNvPr>
          <p:cNvSpPr txBox="1"/>
          <p:nvPr/>
        </p:nvSpPr>
        <p:spPr>
          <a:xfrm>
            <a:off x="7261115" y="1917368"/>
            <a:ext cx="1638099" cy="369332"/>
          </a:xfrm>
          <a:prstGeom prst="rect">
            <a:avLst/>
          </a:prstGeom>
          <a:noFill/>
        </p:spPr>
        <p:txBody>
          <a:bodyPr wrap="square" rtlCol="0">
            <a:spAutoFit/>
          </a:bodyPr>
          <a:lstStyle/>
          <a:p>
            <a:pPr algn="ctr"/>
            <a:r>
              <a:rPr lang="ja-JP" altLang="en-US" u="sng"/>
              <a:t>＜結果＞</a:t>
            </a:r>
            <a:endParaRPr lang="en-US" altLang="ja-JP" u="sng" dirty="0"/>
          </a:p>
        </p:txBody>
      </p:sp>
      <p:sp>
        <p:nvSpPr>
          <p:cNvPr id="10" name="右矢印 9">
            <a:extLst>
              <a:ext uri="{FF2B5EF4-FFF2-40B4-BE49-F238E27FC236}">
                <a16:creationId xmlns:a16="http://schemas.microsoft.com/office/drawing/2014/main" id="{08967FD9-EB65-B946-8D82-E38AB0C06E78}"/>
              </a:ext>
            </a:extLst>
          </p:cNvPr>
          <p:cNvSpPr/>
          <p:nvPr/>
        </p:nvSpPr>
        <p:spPr>
          <a:xfrm>
            <a:off x="4151976" y="3489493"/>
            <a:ext cx="453180"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F8ED101-CA76-A24E-BE37-F4B1A5BB7091}"/>
              </a:ext>
            </a:extLst>
          </p:cNvPr>
          <p:cNvSpPr txBox="1"/>
          <p:nvPr/>
        </p:nvSpPr>
        <p:spPr>
          <a:xfrm>
            <a:off x="5035967" y="2310809"/>
            <a:ext cx="1750416" cy="646331"/>
          </a:xfrm>
          <a:prstGeom prst="rect">
            <a:avLst/>
          </a:prstGeom>
          <a:solidFill>
            <a:schemeClr val="bg2"/>
          </a:solidFill>
          <a:ln>
            <a:solidFill>
              <a:schemeClr val="bg1">
                <a:lumMod val="50000"/>
              </a:schemeClr>
            </a:solidFill>
          </a:ln>
        </p:spPr>
        <p:txBody>
          <a:bodyPr wrap="none" rtlCol="0">
            <a:spAutoFit/>
          </a:bodyPr>
          <a:lstStyle/>
          <a:p>
            <a:r>
              <a:rPr kumimoji="1" lang="en-US" altLang="ja-JP" dirty="0"/>
              <a:t>EDUCATION == 2</a:t>
            </a:r>
          </a:p>
          <a:p>
            <a:r>
              <a:rPr kumimoji="1" lang="en-US" altLang="ja-JP" dirty="0"/>
              <a:t>Then 0</a:t>
            </a:r>
            <a:endParaRPr kumimoji="1" lang="ja-JP" altLang="en-US"/>
          </a:p>
        </p:txBody>
      </p:sp>
      <p:sp>
        <p:nvSpPr>
          <p:cNvPr id="14" name="テキスト ボックス 13">
            <a:extLst>
              <a:ext uri="{FF2B5EF4-FFF2-40B4-BE49-F238E27FC236}">
                <a16:creationId xmlns:a16="http://schemas.microsoft.com/office/drawing/2014/main" id="{5021DEB3-35CE-1341-8738-FF8134026777}"/>
              </a:ext>
            </a:extLst>
          </p:cNvPr>
          <p:cNvSpPr txBox="1"/>
          <p:nvPr/>
        </p:nvSpPr>
        <p:spPr>
          <a:xfrm>
            <a:off x="4698531" y="3255669"/>
            <a:ext cx="710451"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2,055</a:t>
            </a:r>
            <a:endParaRPr kumimoji="1" lang="ja-JP" altLang="en-US"/>
          </a:p>
        </p:txBody>
      </p:sp>
      <p:sp>
        <p:nvSpPr>
          <p:cNvPr id="15" name="テキスト ボックス 14">
            <a:extLst>
              <a:ext uri="{FF2B5EF4-FFF2-40B4-BE49-F238E27FC236}">
                <a16:creationId xmlns:a16="http://schemas.microsoft.com/office/drawing/2014/main" id="{5CEACAFC-4DD6-1E47-B5B1-1C1FEA6E6D9F}"/>
              </a:ext>
            </a:extLst>
          </p:cNvPr>
          <p:cNvSpPr txBox="1"/>
          <p:nvPr/>
        </p:nvSpPr>
        <p:spPr>
          <a:xfrm>
            <a:off x="5909715" y="3255669"/>
            <a:ext cx="1665777" cy="923330"/>
          </a:xfrm>
          <a:prstGeom prst="rect">
            <a:avLst/>
          </a:prstGeom>
          <a:solidFill>
            <a:schemeClr val="bg2"/>
          </a:solidFill>
          <a:ln>
            <a:solidFill>
              <a:schemeClr val="bg1">
                <a:lumMod val="50000"/>
              </a:schemeClr>
            </a:solidFill>
          </a:ln>
        </p:spPr>
        <p:txBody>
          <a:bodyPr wrap="none" rtlCol="0">
            <a:spAutoFit/>
          </a:bodyPr>
          <a:lstStyle/>
          <a:p>
            <a:r>
              <a:rPr kumimoji="1" lang="en-US" altLang="ja-JP" dirty="0"/>
              <a:t>MARRIAGE == 1</a:t>
            </a:r>
          </a:p>
          <a:p>
            <a:r>
              <a:rPr kumimoji="1" lang="en-US" altLang="ja-JP" dirty="0"/>
              <a:t>SEX == 2</a:t>
            </a:r>
          </a:p>
          <a:p>
            <a:r>
              <a:rPr kumimoji="1" lang="en-US" altLang="ja-JP" dirty="0"/>
              <a:t>Then 0</a:t>
            </a:r>
            <a:endParaRPr kumimoji="1" lang="ja-JP" altLang="en-US"/>
          </a:p>
        </p:txBody>
      </p:sp>
      <p:sp>
        <p:nvSpPr>
          <p:cNvPr id="16" name="テキスト ボックス 15">
            <a:extLst>
              <a:ext uri="{FF2B5EF4-FFF2-40B4-BE49-F238E27FC236}">
                <a16:creationId xmlns:a16="http://schemas.microsoft.com/office/drawing/2014/main" id="{4D26E9B3-6D8E-F847-8453-CAA9E364A898}"/>
              </a:ext>
            </a:extLst>
          </p:cNvPr>
          <p:cNvSpPr txBox="1"/>
          <p:nvPr/>
        </p:nvSpPr>
        <p:spPr>
          <a:xfrm>
            <a:off x="5462323" y="4458098"/>
            <a:ext cx="535724"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601</a:t>
            </a:r>
            <a:endParaRPr kumimoji="1" lang="ja-JP" altLang="en-US"/>
          </a:p>
        </p:txBody>
      </p:sp>
      <p:sp>
        <p:nvSpPr>
          <p:cNvPr id="17" name="テキスト ボックス 16">
            <a:extLst>
              <a:ext uri="{FF2B5EF4-FFF2-40B4-BE49-F238E27FC236}">
                <a16:creationId xmlns:a16="http://schemas.microsoft.com/office/drawing/2014/main" id="{242CEC5E-155A-594F-9B7D-BA0B72987C78}"/>
              </a:ext>
            </a:extLst>
          </p:cNvPr>
          <p:cNvSpPr txBox="1"/>
          <p:nvPr/>
        </p:nvSpPr>
        <p:spPr>
          <a:xfrm>
            <a:off x="6984150" y="4452401"/>
            <a:ext cx="1665777" cy="923330"/>
          </a:xfrm>
          <a:prstGeom prst="rect">
            <a:avLst/>
          </a:prstGeom>
          <a:solidFill>
            <a:schemeClr val="bg2"/>
          </a:solidFill>
          <a:ln>
            <a:solidFill>
              <a:schemeClr val="bg1">
                <a:lumMod val="50000"/>
              </a:schemeClr>
            </a:solidFill>
          </a:ln>
        </p:spPr>
        <p:txBody>
          <a:bodyPr wrap="none" rtlCol="0">
            <a:spAutoFit/>
          </a:bodyPr>
          <a:lstStyle/>
          <a:p>
            <a:r>
              <a:rPr kumimoji="1" lang="en-US" altLang="ja-JP" dirty="0"/>
              <a:t>MARRIAGE == 2</a:t>
            </a:r>
          </a:p>
          <a:p>
            <a:r>
              <a:rPr kumimoji="1" lang="en-US" altLang="ja-JP" dirty="0"/>
              <a:t>PAY_0 == 0</a:t>
            </a:r>
          </a:p>
          <a:p>
            <a:r>
              <a:rPr kumimoji="1" lang="en-US" altLang="ja-JP" dirty="0"/>
              <a:t>Then 0</a:t>
            </a:r>
            <a:endParaRPr kumimoji="1" lang="ja-JP" altLang="en-US"/>
          </a:p>
        </p:txBody>
      </p:sp>
      <p:sp>
        <p:nvSpPr>
          <p:cNvPr id="18" name="テキスト ボックス 17">
            <a:extLst>
              <a:ext uri="{FF2B5EF4-FFF2-40B4-BE49-F238E27FC236}">
                <a16:creationId xmlns:a16="http://schemas.microsoft.com/office/drawing/2014/main" id="{28F68E01-49BB-AF4C-8295-6CBFE5464166}"/>
              </a:ext>
            </a:extLst>
          </p:cNvPr>
          <p:cNvSpPr txBox="1"/>
          <p:nvPr/>
        </p:nvSpPr>
        <p:spPr>
          <a:xfrm>
            <a:off x="6400843" y="5613798"/>
            <a:ext cx="535724"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777</a:t>
            </a:r>
            <a:endParaRPr kumimoji="1" lang="ja-JP" altLang="en-US"/>
          </a:p>
        </p:txBody>
      </p:sp>
      <p:cxnSp>
        <p:nvCxnSpPr>
          <p:cNvPr id="6" name="直線コネクタ 5">
            <a:extLst>
              <a:ext uri="{FF2B5EF4-FFF2-40B4-BE49-F238E27FC236}">
                <a16:creationId xmlns:a16="http://schemas.microsoft.com/office/drawing/2014/main" id="{3B7EED15-40B5-5449-92D4-44ECB024A174}"/>
              </a:ext>
            </a:extLst>
          </p:cNvPr>
          <p:cNvCxnSpPr>
            <a:cxnSpLocks/>
            <a:stCxn id="4" idx="2"/>
            <a:endCxn id="14" idx="0"/>
          </p:cNvCxnSpPr>
          <p:nvPr/>
        </p:nvCxnSpPr>
        <p:spPr>
          <a:xfrm flipH="1">
            <a:off x="5053757" y="2957140"/>
            <a:ext cx="857418" cy="298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13D805-DD04-2642-9F51-4E89D1848DBC}"/>
              </a:ext>
            </a:extLst>
          </p:cNvPr>
          <p:cNvCxnSpPr>
            <a:cxnSpLocks/>
            <a:stCxn id="4" idx="2"/>
            <a:endCxn id="15" idx="0"/>
          </p:cNvCxnSpPr>
          <p:nvPr/>
        </p:nvCxnSpPr>
        <p:spPr>
          <a:xfrm>
            <a:off x="5911175" y="2957140"/>
            <a:ext cx="831429" cy="298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6173C9C-C14E-B14E-885B-FB409082F7DB}"/>
              </a:ext>
            </a:extLst>
          </p:cNvPr>
          <p:cNvCxnSpPr>
            <a:cxnSpLocks/>
            <a:stCxn id="15" idx="2"/>
            <a:endCxn id="16" idx="0"/>
          </p:cNvCxnSpPr>
          <p:nvPr/>
        </p:nvCxnSpPr>
        <p:spPr>
          <a:xfrm flipH="1">
            <a:off x="5730185" y="4178999"/>
            <a:ext cx="1012419" cy="279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C09A4ED-24DE-FF40-B391-339F60790D70}"/>
              </a:ext>
            </a:extLst>
          </p:cNvPr>
          <p:cNvCxnSpPr>
            <a:cxnSpLocks/>
            <a:stCxn id="15" idx="2"/>
            <a:endCxn id="17" idx="0"/>
          </p:cNvCxnSpPr>
          <p:nvPr/>
        </p:nvCxnSpPr>
        <p:spPr>
          <a:xfrm>
            <a:off x="6742604" y="4178999"/>
            <a:ext cx="1074435" cy="273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A001086-971A-4547-AD6F-FD9E140D3B8D}"/>
              </a:ext>
            </a:extLst>
          </p:cNvPr>
          <p:cNvCxnSpPr>
            <a:cxnSpLocks/>
            <a:stCxn id="18" idx="0"/>
            <a:endCxn id="17" idx="2"/>
          </p:cNvCxnSpPr>
          <p:nvPr/>
        </p:nvCxnSpPr>
        <p:spPr>
          <a:xfrm flipV="1">
            <a:off x="6668705" y="5375731"/>
            <a:ext cx="1148334" cy="238067"/>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740AD10-9604-CD45-ADE3-A73679763FF3}"/>
              </a:ext>
            </a:extLst>
          </p:cNvPr>
          <p:cNvSpPr txBox="1"/>
          <p:nvPr/>
        </p:nvSpPr>
        <p:spPr>
          <a:xfrm>
            <a:off x="8080165" y="5613798"/>
            <a:ext cx="530915" cy="369332"/>
          </a:xfrm>
          <a:prstGeom prst="rect">
            <a:avLst/>
          </a:prstGeom>
          <a:noFill/>
        </p:spPr>
        <p:txBody>
          <a:bodyPr wrap="none" rtlCol="0">
            <a:spAutoFit/>
          </a:bodyPr>
          <a:lstStyle/>
          <a:p>
            <a:r>
              <a:rPr kumimoji="1" lang="ja-JP" altLang="en-US"/>
              <a:t>・・・</a:t>
            </a:r>
            <a:endParaRPr kumimoji="1" lang="en-US" altLang="ja-JP" dirty="0"/>
          </a:p>
        </p:txBody>
      </p:sp>
    </p:spTree>
    <p:extLst>
      <p:ext uri="{BB962C8B-B14F-4D97-AF65-F5344CB8AC3E}">
        <p14:creationId xmlns:p14="http://schemas.microsoft.com/office/powerpoint/2010/main" val="18289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200" y="458987"/>
            <a:ext cx="11625684" cy="766763"/>
          </a:xfrm>
        </p:spPr>
        <p:txBody>
          <a:bodyPr>
            <a:noAutofit/>
          </a:bodyPr>
          <a:lstStyle/>
          <a:p>
            <a:pPr>
              <a:lnSpc>
                <a:spcPct val="150000"/>
              </a:lnSpc>
            </a:pPr>
            <a:r>
              <a:rPr lang="ja-JP" altLang="en-US" sz="4400" dirty="0"/>
              <a:t>２．③ 適用結果を踏まえた評価、考察</a:t>
            </a:r>
            <a:endParaRPr lang="en-US" altLang="ja-JP" sz="4400" dirty="0"/>
          </a:p>
        </p:txBody>
      </p:sp>
      <p:sp>
        <p:nvSpPr>
          <p:cNvPr id="4" name="スライド番号プレースホルダー 3"/>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16</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graphicFrame>
        <p:nvGraphicFramePr>
          <p:cNvPr id="5" name="表 4">
            <a:extLst>
              <a:ext uri="{FF2B5EF4-FFF2-40B4-BE49-F238E27FC236}">
                <a16:creationId xmlns:a16="http://schemas.microsoft.com/office/drawing/2014/main" id="{4CCFCFEF-6512-334A-AE79-19F490955228}"/>
              </a:ext>
            </a:extLst>
          </p:cNvPr>
          <p:cNvGraphicFramePr>
            <a:graphicFrameLocks noGrp="1"/>
          </p:cNvGraphicFramePr>
          <p:nvPr>
            <p:extLst/>
          </p:nvPr>
        </p:nvGraphicFramePr>
        <p:xfrm>
          <a:off x="191069" y="1641660"/>
          <a:ext cx="11655188" cy="4487865"/>
        </p:xfrm>
        <a:graphic>
          <a:graphicData uri="http://schemas.openxmlformats.org/drawingml/2006/table">
            <a:tbl>
              <a:tblPr firstRow="1" bandRow="1">
                <a:tableStyleId>{5C22544A-7EE6-4342-B048-85BDC9FD1C3A}</a:tableStyleId>
              </a:tblPr>
              <a:tblGrid>
                <a:gridCol w="1883264">
                  <a:extLst>
                    <a:ext uri="{9D8B030D-6E8A-4147-A177-3AD203B41FA5}">
                      <a16:colId xmlns:a16="http://schemas.microsoft.com/office/drawing/2014/main" val="3971333634"/>
                    </a:ext>
                  </a:extLst>
                </a:gridCol>
                <a:gridCol w="3257308">
                  <a:extLst>
                    <a:ext uri="{9D8B030D-6E8A-4147-A177-3AD203B41FA5}">
                      <a16:colId xmlns:a16="http://schemas.microsoft.com/office/drawing/2014/main" val="4279690244"/>
                    </a:ext>
                  </a:extLst>
                </a:gridCol>
                <a:gridCol w="3257308">
                  <a:extLst>
                    <a:ext uri="{9D8B030D-6E8A-4147-A177-3AD203B41FA5}">
                      <a16:colId xmlns:a16="http://schemas.microsoft.com/office/drawing/2014/main" val="3583684099"/>
                    </a:ext>
                  </a:extLst>
                </a:gridCol>
                <a:gridCol w="3257308">
                  <a:extLst>
                    <a:ext uri="{9D8B030D-6E8A-4147-A177-3AD203B41FA5}">
                      <a16:colId xmlns:a16="http://schemas.microsoft.com/office/drawing/2014/main" val="1038139935"/>
                    </a:ext>
                  </a:extLst>
                </a:gridCol>
              </a:tblGrid>
              <a:tr h="636302">
                <a:tc>
                  <a:txBody>
                    <a:bodyPr/>
                    <a:lstStyle/>
                    <a:p>
                      <a:pPr algn="ctr"/>
                      <a:r>
                        <a:rPr kumimoji="1" lang="ja-JP" altLang="en-US" sz="2000"/>
                        <a:t>観点</a:t>
                      </a:r>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（１）</a:t>
                      </a:r>
                      <a:r>
                        <a:rPr kumimoji="1" lang="en" altLang="ja-JP" sz="2000" dirty="0"/>
                        <a:t>BATree</a:t>
                      </a:r>
                      <a:endParaRPr kumimoji="1" lang="ja-JP" altLang="en-US" sz="2000"/>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（２）</a:t>
                      </a:r>
                      <a:r>
                        <a:rPr kumimoji="1" lang="en" altLang="ja-JP" sz="2000" dirty="0"/>
                        <a:t>LIME</a:t>
                      </a:r>
                      <a:endParaRPr kumimoji="1" lang="ja-JP" altLang="en-US" sz="2000"/>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（３）</a:t>
                      </a:r>
                      <a:r>
                        <a:rPr kumimoji="1" lang="en" altLang="ja-JP" sz="1800" dirty="0"/>
                        <a:t>interpretable decision sets</a:t>
                      </a:r>
                      <a:r>
                        <a:rPr kumimoji="1" lang="ja-JP" altLang="en-US" sz="1800"/>
                        <a:t>（</a:t>
                      </a:r>
                      <a:r>
                        <a:rPr kumimoji="1" lang="en-US" altLang="ja-JP" sz="1800" dirty="0"/>
                        <a:t>IDS</a:t>
                      </a:r>
                      <a:r>
                        <a:rPr kumimoji="1" lang="ja-JP" altLang="en-US" sz="1800"/>
                        <a:t>）</a:t>
                      </a:r>
                      <a:endParaRPr kumimoji="1" lang="ja-JP" altLang="en-US" sz="2000"/>
                    </a:p>
                  </a:txBody>
                  <a:tcPr anchor="ctr">
                    <a:solidFill>
                      <a:schemeClr val="accent2"/>
                    </a:solidFill>
                  </a:tcPr>
                </a:tc>
                <a:extLst>
                  <a:ext uri="{0D108BD9-81ED-4DB2-BD59-A6C34878D82A}">
                    <a16:rowId xmlns:a16="http://schemas.microsoft.com/office/drawing/2014/main" val="2618096285"/>
                  </a:ext>
                </a:extLst>
              </a:tr>
              <a:tr h="954451">
                <a:tc>
                  <a:txBody>
                    <a:bodyPr/>
                    <a:lstStyle/>
                    <a:p>
                      <a:pPr algn="ctr"/>
                      <a:r>
                        <a:rPr kumimoji="1" lang="ja-JP" altLang="en-US" sz="2000" b="1" dirty="0">
                          <a:solidFill>
                            <a:schemeClr val="bg1"/>
                          </a:solidFill>
                        </a:rPr>
                        <a:t>対応可能なデータ</a:t>
                      </a:r>
                      <a:endParaRPr kumimoji="1" lang="en-US" altLang="ja-JP" sz="2000" b="1" dirty="0">
                        <a:solidFill>
                          <a:schemeClr val="bg1"/>
                        </a:solidFill>
                      </a:endParaRPr>
                    </a:p>
                    <a:p>
                      <a:pPr algn="ctr"/>
                      <a:r>
                        <a:rPr kumimoji="1" lang="ja-JP" altLang="en-US" sz="2000" b="1" dirty="0">
                          <a:solidFill>
                            <a:schemeClr val="bg1"/>
                          </a:solidFill>
                        </a:rPr>
                        <a:t>（画像</a:t>
                      </a:r>
                      <a:r>
                        <a:rPr kumimoji="1" lang="en-US" altLang="ja-JP" sz="2000" b="1" dirty="0">
                          <a:solidFill>
                            <a:schemeClr val="bg1"/>
                          </a:solidFill>
                        </a:rPr>
                        <a:t>/</a:t>
                      </a:r>
                      <a:r>
                        <a:rPr kumimoji="1" lang="ja-JP" altLang="en-US" sz="2000" b="1" dirty="0">
                          <a:solidFill>
                            <a:schemeClr val="bg1"/>
                          </a:solidFill>
                        </a:rPr>
                        <a:t>表形式）</a:t>
                      </a:r>
                      <a:endParaRPr kumimoji="1" lang="en-US" altLang="ja-JP" sz="20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a:t>
                      </a:r>
                      <a:endParaRPr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表形式のみ</a:t>
                      </a:r>
                      <a:endParaRPr lang="en-US" altLang="ja-JP"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a:t>
                      </a:r>
                      <a:endParaRPr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画像</a:t>
                      </a:r>
                      <a:r>
                        <a:rPr lang="en-US" altLang="ja-JP" sz="2000" dirty="0"/>
                        <a:t>/</a:t>
                      </a:r>
                      <a:r>
                        <a:rPr lang="ja-JP" altLang="en-US" sz="2000" dirty="0"/>
                        <a:t>表形式両方に対応</a:t>
                      </a:r>
                      <a:endParaRPr lang="en-US" altLang="ja-JP"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表形式のみ</a:t>
                      </a:r>
                      <a:endParaRPr lang="en-US" altLang="ja-JP" sz="2000" dirty="0"/>
                    </a:p>
                  </a:txBody>
                  <a:tcPr/>
                </a:tc>
                <a:extLst>
                  <a:ext uri="{0D108BD9-81ED-4DB2-BD59-A6C34878D82A}">
                    <a16:rowId xmlns:a16="http://schemas.microsoft.com/office/drawing/2014/main" val="2980408806"/>
                  </a:ext>
                </a:extLst>
              </a:tr>
              <a:tr h="925409">
                <a:tc>
                  <a:txBody>
                    <a:bodyPr/>
                    <a:lstStyle/>
                    <a:p>
                      <a:pPr algn="ctr"/>
                      <a:r>
                        <a:rPr kumimoji="1" lang="ja-JP" altLang="en-US" sz="2000" b="1">
                          <a:solidFill>
                            <a:schemeClr val="bg1"/>
                          </a:solidFill>
                        </a:rPr>
                        <a:t>実装コスト</a:t>
                      </a: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ライブラリがなく、一から実装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ライブラリが整備、実装容易</a:t>
                      </a:r>
                    </a:p>
                  </a:txBody>
                  <a:tcPr/>
                </a:tc>
                <a:tc>
                  <a:txBody>
                    <a:bodyPr/>
                    <a:lstStyle/>
                    <a:p>
                      <a:r>
                        <a:rPr kumimoji="1" lang="ja-JP" altLang="en-US" sz="2000"/>
                        <a:t>△</a:t>
                      </a:r>
                      <a:endParaRPr kumimoji="1" lang="en-US" altLang="ja-JP" sz="2000" dirty="0"/>
                    </a:p>
                    <a:p>
                      <a:r>
                        <a:rPr kumimoji="1" lang="ja-JP" altLang="en-US" sz="2000"/>
                        <a:t>ライブラリがなく、一から実装</a:t>
                      </a:r>
                    </a:p>
                  </a:txBody>
                  <a:tcPr/>
                </a:tc>
                <a:extLst>
                  <a:ext uri="{0D108BD9-81ED-4DB2-BD59-A6C34878D82A}">
                    <a16:rowId xmlns:a16="http://schemas.microsoft.com/office/drawing/2014/main" val="4292852195"/>
                  </a:ext>
                </a:extLst>
              </a:tr>
              <a:tr h="776929">
                <a:tc>
                  <a:txBody>
                    <a:bodyPr/>
                    <a:lstStyle/>
                    <a:p>
                      <a:pPr algn="ctr"/>
                      <a:r>
                        <a:rPr kumimoji="1" lang="ja-JP" altLang="en-US" sz="2000" b="1" dirty="0">
                          <a:solidFill>
                            <a:schemeClr val="bg1"/>
                          </a:solidFill>
                        </a:rPr>
                        <a:t>既存モデル</a:t>
                      </a:r>
                      <a:endParaRPr kumimoji="1" lang="en-US" altLang="ja-JP" sz="2000" b="1" dirty="0">
                        <a:solidFill>
                          <a:schemeClr val="bg1"/>
                        </a:solidFill>
                      </a:endParaRPr>
                    </a:p>
                    <a:p>
                      <a:pPr algn="ctr"/>
                      <a:r>
                        <a:rPr kumimoji="1" lang="ja-JP" altLang="en-US" sz="2000" b="1" dirty="0" err="1">
                          <a:solidFill>
                            <a:schemeClr val="bg1"/>
                          </a:solidFill>
                        </a:rPr>
                        <a:t>への</a:t>
                      </a:r>
                      <a:r>
                        <a:rPr kumimoji="1" lang="ja-JP" altLang="en-US" sz="2000" b="1" dirty="0">
                          <a:solidFill>
                            <a:schemeClr val="bg1"/>
                          </a:solidFill>
                        </a:rPr>
                        <a:t>適用</a:t>
                      </a:r>
                      <a:endParaRPr kumimoji="1" lang="en-US" altLang="ja-JP" sz="20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〇</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既存モデルに適用可能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〇</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既存モデルに適用可能</a:t>
                      </a:r>
                    </a:p>
                  </a:txBody>
                  <a:tcPr/>
                </a:tc>
                <a:tc>
                  <a:txBody>
                    <a:bodyPr/>
                    <a:lstStyle/>
                    <a:p>
                      <a:r>
                        <a:rPr kumimoji="1" lang="ja-JP" altLang="en-US" sz="2000" dirty="0"/>
                        <a:t>△</a:t>
                      </a:r>
                      <a:endParaRPr kumimoji="1" lang="en-US" altLang="ja-JP" sz="2000" dirty="0"/>
                    </a:p>
                    <a:p>
                      <a:r>
                        <a:rPr kumimoji="1" lang="ja-JP" altLang="en-US" sz="2000" dirty="0"/>
                        <a:t>新たにモデル構築が必要</a:t>
                      </a:r>
                    </a:p>
                  </a:txBody>
                  <a:tcPr/>
                </a:tc>
                <a:extLst>
                  <a:ext uri="{0D108BD9-81ED-4DB2-BD59-A6C34878D82A}">
                    <a16:rowId xmlns:a16="http://schemas.microsoft.com/office/drawing/2014/main" val="3248448994"/>
                  </a:ext>
                </a:extLst>
              </a:tr>
              <a:tr h="1109127">
                <a:tc>
                  <a:txBody>
                    <a:bodyPr/>
                    <a:lstStyle/>
                    <a:p>
                      <a:pPr algn="ctr"/>
                      <a:r>
                        <a:rPr kumimoji="1" lang="ja-JP" altLang="en-US" sz="2000" b="1" dirty="0">
                          <a:solidFill>
                            <a:schemeClr val="bg1"/>
                          </a:solidFill>
                        </a:rPr>
                        <a:t>考察</a:t>
                      </a: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木が深くなる傾向があり、</a:t>
                      </a:r>
                      <a:r>
                        <a:rPr kumimoji="1" lang="ja-JP" altLang="en-US" sz="2000"/>
                        <a:t>読み解くのが手間</a:t>
                      </a:r>
                      <a:endParaRPr kumimoji="1" lang="en-US" altLang="ja-JP"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根拠をわかりやすく提示してくれる</a:t>
                      </a:r>
                      <a:endParaRPr kumimoji="1" lang="en-US" altLang="ja-JP" sz="2000" dirty="0"/>
                    </a:p>
                  </a:txBody>
                  <a:tcPr anchor="ctr"/>
                </a:tc>
                <a:tc>
                  <a:txBody>
                    <a:bodyPr/>
                    <a:lstStyle/>
                    <a:p>
                      <a:r>
                        <a:rPr kumimoji="1" lang="ja-JP" altLang="en-US" sz="2000"/>
                        <a:t>ルール生成にかかる処理</a:t>
                      </a:r>
                      <a:r>
                        <a:rPr kumimoji="1" lang="ja-JP" altLang="en-US" sz="2000" dirty="0"/>
                        <a:t>時間が長い</a:t>
                      </a:r>
                    </a:p>
                  </a:txBody>
                  <a:tcPr anchor="ctr"/>
                </a:tc>
                <a:extLst>
                  <a:ext uri="{0D108BD9-81ED-4DB2-BD59-A6C34878D82A}">
                    <a16:rowId xmlns:a16="http://schemas.microsoft.com/office/drawing/2014/main" val="3297100727"/>
                  </a:ext>
                </a:extLst>
              </a:tr>
            </a:tbl>
          </a:graphicData>
        </a:graphic>
      </p:graphicFrame>
      <p:sp>
        <p:nvSpPr>
          <p:cNvPr id="6" name="正方形/長方形 5">
            <a:extLst>
              <a:ext uri="{FF2B5EF4-FFF2-40B4-BE49-F238E27FC236}">
                <a16:creationId xmlns:a16="http://schemas.microsoft.com/office/drawing/2014/main" id="{57E3DFF5-C084-CB4B-BE42-87CA8DE86E2B}"/>
              </a:ext>
            </a:extLst>
          </p:cNvPr>
          <p:cNvSpPr/>
          <p:nvPr/>
        </p:nvSpPr>
        <p:spPr>
          <a:xfrm>
            <a:off x="8692233" y="1303104"/>
            <a:ext cx="3154025" cy="338554"/>
          </a:xfrm>
          <a:prstGeom prst="rect">
            <a:avLst/>
          </a:prstGeom>
        </p:spPr>
        <p:txBody>
          <a:bodyPr wrap="square">
            <a:spAutoFit/>
          </a:bodyPr>
          <a:lstStyle/>
          <a:p>
            <a:pPr algn="ctr"/>
            <a:r>
              <a:rPr lang="ja-JP" altLang="en-US" sz="1600"/>
              <a:t>◯：他手法対比優れる、△：劣る</a:t>
            </a:r>
            <a:endParaRPr lang="en-US" altLang="ja-JP" sz="1600" dirty="0"/>
          </a:p>
        </p:txBody>
      </p:sp>
    </p:spTree>
    <p:extLst>
      <p:ext uri="{BB962C8B-B14F-4D97-AF65-F5344CB8AC3E}">
        <p14:creationId xmlns:p14="http://schemas.microsoft.com/office/powerpoint/2010/main" val="189323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520700"/>
            <a:ext cx="11625684" cy="703263"/>
          </a:xfrm>
        </p:spPr>
        <p:txBody>
          <a:bodyPr>
            <a:noAutofit/>
          </a:bodyPr>
          <a:lstStyle/>
          <a:p>
            <a:pPr>
              <a:lnSpc>
                <a:spcPct val="150000"/>
              </a:lnSpc>
            </a:pPr>
            <a:r>
              <a:rPr lang="ja-JP" altLang="en-US" sz="4400" dirty="0"/>
              <a:t>３．まとめ・所感</a:t>
            </a:r>
            <a:endParaRPr lang="en-US" altLang="ja-JP" sz="4400" dirty="0"/>
          </a:p>
        </p:txBody>
      </p:sp>
      <p:sp>
        <p:nvSpPr>
          <p:cNvPr id="8" name="正方形/長方形 7"/>
          <p:cNvSpPr/>
          <p:nvPr/>
        </p:nvSpPr>
        <p:spPr>
          <a:xfrm>
            <a:off x="-113921" y="1447800"/>
            <a:ext cx="6765136" cy="4708981"/>
          </a:xfrm>
          <a:prstGeom prst="rect">
            <a:avLst/>
          </a:prstGeom>
        </p:spPr>
        <p:txBody>
          <a:bodyPr wrap="square">
            <a:spAutoFit/>
          </a:bodyPr>
          <a:lstStyle/>
          <a:p>
            <a:pPr lvl="1"/>
            <a:r>
              <a:rPr lang="ja-JP" altLang="en-US" sz="2400" b="1"/>
              <a:t>・</a:t>
            </a:r>
            <a:r>
              <a:rPr lang="ja-JP" altLang="en-US" sz="2400" b="1" dirty="0"/>
              <a:t>機械学習の解釈性・説明性とは何か？</a:t>
            </a:r>
            <a:endParaRPr lang="en-US" altLang="ja-JP" sz="2400" b="1" dirty="0"/>
          </a:p>
          <a:p>
            <a:pPr lvl="1"/>
            <a:r>
              <a:rPr lang="ja-JP" altLang="en-US" sz="2000">
                <a:solidFill>
                  <a:srgbClr val="0066FF"/>
                </a:solidFill>
              </a:rPr>
              <a:t>　</a:t>
            </a:r>
            <a:r>
              <a:rPr lang="ja-JP" altLang="en-US" sz="2000" dirty="0">
                <a:solidFill>
                  <a:srgbClr val="0066FF"/>
                </a:solidFill>
              </a:rPr>
              <a:t>　</a:t>
            </a:r>
            <a:r>
              <a:rPr lang="ja-JP" altLang="en-US" sz="2000">
                <a:solidFill>
                  <a:srgbClr val="0066FF"/>
                </a:solidFill>
              </a:rPr>
              <a:t>・解釈性：内部状況が解釈できるか（論理的）</a:t>
            </a:r>
            <a:endParaRPr lang="en-US" altLang="ja-JP" sz="2000" dirty="0">
              <a:solidFill>
                <a:srgbClr val="0066FF"/>
              </a:solidFill>
            </a:endParaRPr>
          </a:p>
          <a:p>
            <a:pPr lvl="1"/>
            <a:r>
              <a:rPr lang="ja-JP" altLang="en-US" sz="2000">
                <a:solidFill>
                  <a:srgbClr val="0066FF"/>
                </a:solidFill>
              </a:rPr>
              <a:t>　</a:t>
            </a:r>
            <a:r>
              <a:rPr lang="ja-JP" altLang="en-US" sz="2000" dirty="0">
                <a:solidFill>
                  <a:srgbClr val="0066FF"/>
                </a:solidFill>
              </a:rPr>
              <a:t>　</a:t>
            </a:r>
            <a:r>
              <a:rPr lang="ja-JP" altLang="en-US" sz="2000">
                <a:solidFill>
                  <a:srgbClr val="0066FF"/>
                </a:solidFill>
              </a:rPr>
              <a:t>・説明性：人が理解、納得できるか（心理的要素・実績）</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どのような技術があるのか？</a:t>
            </a:r>
            <a:endParaRPr lang="en-US" altLang="ja-JP" sz="2400" b="1" dirty="0"/>
          </a:p>
          <a:p>
            <a:pPr lvl="1"/>
            <a:r>
              <a:rPr lang="ja-JP" altLang="en-US" sz="2000">
                <a:solidFill>
                  <a:srgbClr val="0066FF"/>
                </a:solidFill>
              </a:rPr>
              <a:t>　　・大きく４分類、研究開発が進展</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機械学習の開発・運用・保守のどのプロセスで使用できるの</a:t>
            </a:r>
            <a:r>
              <a:rPr lang="ja-JP" altLang="en-US" sz="2400" b="1"/>
              <a:t>か？</a:t>
            </a:r>
            <a:endParaRPr lang="en-US" altLang="ja-JP" sz="2400" b="1" dirty="0"/>
          </a:p>
          <a:p>
            <a:pPr lvl="1"/>
            <a:r>
              <a:rPr lang="ja-JP" altLang="en-US" sz="2000">
                <a:solidFill>
                  <a:srgbClr val="0066FF"/>
                </a:solidFill>
              </a:rPr>
              <a:t>　　・デバッグ、チューニングへ利用可能</a:t>
            </a:r>
            <a:endParaRPr lang="en-US" altLang="ja-JP" sz="2000" dirty="0">
              <a:solidFill>
                <a:srgbClr val="0066FF"/>
              </a:solidFill>
            </a:endParaRPr>
          </a:p>
          <a:p>
            <a:pPr lvl="1"/>
            <a:r>
              <a:rPr lang="ja-JP" altLang="en-US" sz="2000">
                <a:solidFill>
                  <a:srgbClr val="0066FF"/>
                </a:solidFill>
              </a:rPr>
              <a:t>　　・すでに運用しているモデルの解釈</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誰向けの説明として使えるのか？</a:t>
            </a:r>
            <a:endParaRPr lang="en-US" altLang="ja-JP" sz="2400" b="1" dirty="0"/>
          </a:p>
          <a:p>
            <a:pPr lvl="1"/>
            <a:r>
              <a:rPr lang="ja-JP" altLang="en-US" sz="2000">
                <a:solidFill>
                  <a:srgbClr val="0066FF"/>
                </a:solidFill>
              </a:rPr>
              <a:t>　　・今回試行、考察した範囲ではエンジニア向け</a:t>
            </a:r>
            <a:endParaRPr lang="en-US" altLang="ja-JP" sz="2000" dirty="0">
              <a:solidFill>
                <a:srgbClr val="0066FF"/>
              </a:solidFill>
            </a:endParaRPr>
          </a:p>
        </p:txBody>
      </p:sp>
      <p:sp>
        <p:nvSpPr>
          <p:cNvPr id="4" name="スライド番号プレースホルダー 3"/>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17</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3" name="円/楕円 2">
            <a:extLst>
              <a:ext uri="{FF2B5EF4-FFF2-40B4-BE49-F238E27FC236}">
                <a16:creationId xmlns:a16="http://schemas.microsoft.com/office/drawing/2014/main" id="{5956DCA9-D02B-0745-BE32-F1FFC39AF0F9}"/>
              </a:ext>
            </a:extLst>
          </p:cNvPr>
          <p:cNvSpPr/>
          <p:nvPr/>
        </p:nvSpPr>
        <p:spPr>
          <a:xfrm>
            <a:off x="7190886" y="1819055"/>
            <a:ext cx="2709572" cy="186690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DBD66BB0-BF5C-094B-B721-8BD663986E00}"/>
              </a:ext>
            </a:extLst>
          </p:cNvPr>
          <p:cNvSpPr/>
          <p:nvPr/>
        </p:nvSpPr>
        <p:spPr>
          <a:xfrm>
            <a:off x="8812462" y="1819055"/>
            <a:ext cx="2709572" cy="1866900"/>
          </a:xfrm>
          <a:prstGeom prst="ellipse">
            <a:avLst/>
          </a:prstGeom>
          <a:solidFill>
            <a:schemeClr val="bg2">
              <a:lumMod val="9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D5DBC4C-556D-C549-9B75-6770460AE54E}"/>
              </a:ext>
            </a:extLst>
          </p:cNvPr>
          <p:cNvSpPr txBox="1"/>
          <p:nvPr/>
        </p:nvSpPr>
        <p:spPr>
          <a:xfrm>
            <a:off x="7991674" y="2501023"/>
            <a:ext cx="1107996" cy="461665"/>
          </a:xfrm>
          <a:prstGeom prst="rect">
            <a:avLst/>
          </a:prstGeom>
          <a:noFill/>
        </p:spPr>
        <p:txBody>
          <a:bodyPr wrap="none" rtlCol="0">
            <a:spAutoFit/>
          </a:bodyPr>
          <a:lstStyle/>
          <a:p>
            <a:r>
              <a:rPr kumimoji="1" lang="ja-JP" altLang="en-US" sz="2400" u="sng">
                <a:solidFill>
                  <a:srgbClr val="C00000"/>
                </a:solidFill>
              </a:rPr>
              <a:t>説明性</a:t>
            </a:r>
          </a:p>
        </p:txBody>
      </p:sp>
      <p:sp>
        <p:nvSpPr>
          <p:cNvPr id="10" name="テキスト ボックス 9">
            <a:extLst>
              <a:ext uri="{FF2B5EF4-FFF2-40B4-BE49-F238E27FC236}">
                <a16:creationId xmlns:a16="http://schemas.microsoft.com/office/drawing/2014/main" id="{31C8CD50-C211-9E46-856C-2DCAA0C3C952}"/>
              </a:ext>
            </a:extLst>
          </p:cNvPr>
          <p:cNvSpPr txBox="1"/>
          <p:nvPr/>
        </p:nvSpPr>
        <p:spPr>
          <a:xfrm>
            <a:off x="9613250" y="2486619"/>
            <a:ext cx="1107996" cy="461665"/>
          </a:xfrm>
          <a:prstGeom prst="rect">
            <a:avLst/>
          </a:prstGeom>
          <a:noFill/>
        </p:spPr>
        <p:txBody>
          <a:bodyPr wrap="none" rtlCol="0">
            <a:spAutoFit/>
          </a:bodyPr>
          <a:lstStyle/>
          <a:p>
            <a:r>
              <a:rPr kumimoji="1" lang="ja-JP" altLang="en-US" sz="2400" u="sng">
                <a:solidFill>
                  <a:srgbClr val="0070C0"/>
                </a:solidFill>
              </a:rPr>
              <a:t>解釈性</a:t>
            </a:r>
          </a:p>
        </p:txBody>
      </p:sp>
      <p:sp>
        <p:nvSpPr>
          <p:cNvPr id="11" name="正方形/長方形 10">
            <a:extLst>
              <a:ext uri="{FF2B5EF4-FFF2-40B4-BE49-F238E27FC236}">
                <a16:creationId xmlns:a16="http://schemas.microsoft.com/office/drawing/2014/main" id="{8A0BA1AE-E99E-D445-B474-3741805B6497}"/>
              </a:ext>
            </a:extLst>
          </p:cNvPr>
          <p:cNvSpPr/>
          <p:nvPr/>
        </p:nvSpPr>
        <p:spPr>
          <a:xfrm>
            <a:off x="6831105" y="4701414"/>
            <a:ext cx="5034579" cy="1384995"/>
          </a:xfrm>
          <a:prstGeom prst="rect">
            <a:avLst/>
          </a:prstGeom>
          <a:ln>
            <a:solidFill>
              <a:schemeClr val="bg1">
                <a:lumMod val="50000"/>
              </a:schemeClr>
            </a:solidFill>
          </a:ln>
        </p:spPr>
        <p:txBody>
          <a:bodyPr wrap="square">
            <a:spAutoFit/>
          </a:bodyPr>
          <a:lstStyle/>
          <a:p>
            <a:pPr lvl="1"/>
            <a:r>
              <a:rPr lang="en-US" altLang="ja-JP" sz="2400" b="1" dirty="0"/>
              <a:t>【</a:t>
            </a:r>
            <a:r>
              <a:rPr lang="ja-JP" altLang="en-US" sz="2400" b="1"/>
              <a:t>今後について</a:t>
            </a:r>
            <a:r>
              <a:rPr lang="en-US" altLang="ja-JP" sz="2400" b="1" dirty="0"/>
              <a:t>】</a:t>
            </a:r>
          </a:p>
          <a:p>
            <a:pPr lvl="1"/>
            <a:r>
              <a:rPr lang="ja-JP" altLang="en-US" sz="2000">
                <a:solidFill>
                  <a:srgbClr val="0066FF"/>
                </a:solidFill>
              </a:rPr>
              <a:t>　・システム利用ユーザ、最終顧客に</a:t>
            </a:r>
            <a:endParaRPr lang="en-US" altLang="ja-JP" sz="2000" dirty="0">
              <a:solidFill>
                <a:srgbClr val="0066FF"/>
              </a:solidFill>
            </a:endParaRPr>
          </a:p>
          <a:p>
            <a:pPr lvl="1"/>
            <a:r>
              <a:rPr lang="ja-JP" altLang="en-US" sz="2000">
                <a:solidFill>
                  <a:srgbClr val="0066FF"/>
                </a:solidFill>
              </a:rPr>
              <a:t>　</a:t>
            </a:r>
            <a:r>
              <a:rPr lang="en-US" altLang="ja-JP" sz="2000" dirty="0">
                <a:solidFill>
                  <a:srgbClr val="0066FF"/>
                </a:solidFill>
              </a:rPr>
              <a:t>  </a:t>
            </a:r>
            <a:r>
              <a:rPr lang="ja-JP" altLang="en-US" sz="2000">
                <a:solidFill>
                  <a:srgbClr val="0066FF"/>
                </a:solidFill>
              </a:rPr>
              <a:t>対する解釈性・説明性</a:t>
            </a:r>
            <a:endParaRPr lang="en-US" altLang="ja-JP" sz="2000" dirty="0">
              <a:solidFill>
                <a:srgbClr val="0066FF"/>
              </a:solidFill>
            </a:endParaRPr>
          </a:p>
          <a:p>
            <a:pPr lvl="1"/>
            <a:r>
              <a:rPr lang="ja-JP" altLang="en-US" sz="2000">
                <a:solidFill>
                  <a:srgbClr val="0066FF"/>
                </a:solidFill>
              </a:rPr>
              <a:t>　・研究開発の動向注視</a:t>
            </a:r>
            <a:endParaRPr lang="en-US" altLang="ja-JP" sz="2000" dirty="0">
              <a:solidFill>
                <a:srgbClr val="0066FF"/>
              </a:solidFill>
            </a:endParaRPr>
          </a:p>
        </p:txBody>
      </p:sp>
      <p:sp>
        <p:nvSpPr>
          <p:cNvPr id="12" name="正方形/長方形 11">
            <a:extLst>
              <a:ext uri="{FF2B5EF4-FFF2-40B4-BE49-F238E27FC236}">
                <a16:creationId xmlns:a16="http://schemas.microsoft.com/office/drawing/2014/main" id="{89265F58-4586-4B45-B118-C90DDA404494}"/>
              </a:ext>
            </a:extLst>
          </p:cNvPr>
          <p:cNvSpPr/>
          <p:nvPr/>
        </p:nvSpPr>
        <p:spPr>
          <a:xfrm>
            <a:off x="6831106" y="1447800"/>
            <a:ext cx="5034578" cy="253930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07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52691"/>
            <a:ext cx="10515600" cy="1094220"/>
          </a:xfrm>
        </p:spPr>
        <p:txBody>
          <a:bodyPr/>
          <a:lstStyle/>
          <a:p>
            <a:r>
              <a:rPr lang="ja-JP" altLang="en-US" dirty="0"/>
              <a:t>目次</a:t>
            </a:r>
            <a:endParaRPr kumimoji="1" lang="ja-JP" altLang="en-US" dirty="0"/>
          </a:p>
        </p:txBody>
      </p:sp>
      <p:sp>
        <p:nvSpPr>
          <p:cNvPr id="3" name="テキスト ボックス 2"/>
          <p:cNvSpPr txBox="1"/>
          <p:nvPr/>
        </p:nvSpPr>
        <p:spPr>
          <a:xfrm>
            <a:off x="436372" y="1181595"/>
            <a:ext cx="11366500" cy="5189177"/>
          </a:xfrm>
          <a:prstGeom prst="rect">
            <a:avLst/>
          </a:prstGeom>
          <a:noFill/>
        </p:spPr>
        <p:txBody>
          <a:bodyPr wrap="square" rtlCol="0">
            <a:spAutoFit/>
          </a:bodyPr>
          <a:lstStyle/>
          <a:p>
            <a:pPr marL="342900" indent="-342900">
              <a:lnSpc>
                <a:spcPct val="150000"/>
              </a:lnSpc>
              <a:buFont typeface="+mj-lt"/>
              <a:buAutoNum type="arabicPeriod"/>
            </a:pPr>
            <a:r>
              <a:rPr lang="ja-JP" altLang="en-US" sz="2800" dirty="0"/>
              <a:t>問題意識・目標</a:t>
            </a:r>
            <a:endParaRPr lang="en-US" altLang="ja-JP" sz="2800" dirty="0"/>
          </a:p>
          <a:p>
            <a:pPr marL="342900" indent="-342900">
              <a:lnSpc>
                <a:spcPct val="150000"/>
              </a:lnSpc>
              <a:buFont typeface="+mj-lt"/>
              <a:buAutoNum type="arabicPeriod"/>
            </a:pPr>
            <a:r>
              <a:rPr lang="ja-JP" altLang="en-US" sz="2800" dirty="0"/>
              <a:t>取組内容</a:t>
            </a:r>
            <a:endParaRPr lang="en-US" altLang="ja-JP" sz="2800" dirty="0"/>
          </a:p>
          <a:p>
            <a:pPr marL="800100" lvl="1" indent="-342900">
              <a:lnSpc>
                <a:spcPct val="150000"/>
              </a:lnSpc>
              <a:buFont typeface="+mj-lt"/>
              <a:buAutoNum type="circleNumDbPlain"/>
            </a:pPr>
            <a:r>
              <a:rPr lang="ja-JP" altLang="en-US" sz="2800" dirty="0"/>
              <a:t>代表的な研究の調査・整理と概要説明</a:t>
            </a:r>
            <a:r>
              <a:rPr lang="en-US" altLang="ja-JP" sz="2800" dirty="0"/>
              <a:t/>
            </a:r>
            <a:br>
              <a:rPr lang="en-US" altLang="ja-JP" sz="2800" dirty="0"/>
            </a:br>
            <a:r>
              <a:rPr lang="ja-JP" altLang="en-US" sz="2800" dirty="0"/>
              <a:t>（１）大域的、（２）局所的、（３）説明可能なモデル、</a:t>
            </a:r>
            <a:endParaRPr lang="en-US" altLang="ja-JP" sz="2800" dirty="0"/>
          </a:p>
          <a:p>
            <a:pPr marL="800100" lvl="1" indent="-342900">
              <a:lnSpc>
                <a:spcPct val="150000"/>
              </a:lnSpc>
              <a:buFont typeface="+mj-lt"/>
              <a:buAutoNum type="circleNumDbPlain"/>
            </a:pPr>
            <a:r>
              <a:rPr lang="en-US" altLang="ja-JP" sz="2800" dirty="0"/>
              <a:t> </a:t>
            </a:r>
            <a:r>
              <a:rPr lang="ja-JP" altLang="en-US" sz="2800" dirty="0"/>
              <a:t>クレジットカードデフォルト予測に代表手法を適用</a:t>
            </a:r>
            <a:endParaRPr lang="en-US" altLang="ja-JP" sz="2800" dirty="0"/>
          </a:p>
          <a:p>
            <a:pPr lvl="2">
              <a:lnSpc>
                <a:spcPct val="150000"/>
              </a:lnSpc>
            </a:pPr>
            <a:r>
              <a:rPr lang="ja-JP" altLang="en-US" sz="2800" dirty="0"/>
              <a:t>（１）</a:t>
            </a:r>
            <a:r>
              <a:rPr lang="en-US" altLang="ja-JP" sz="2800" dirty="0"/>
              <a:t>BATree</a:t>
            </a:r>
            <a:r>
              <a:rPr lang="ja-JP" altLang="en-US" sz="2800" dirty="0" err="1"/>
              <a:t>、</a:t>
            </a:r>
            <a:r>
              <a:rPr lang="ja-JP" altLang="en-US" sz="2800" dirty="0"/>
              <a:t>（２）</a:t>
            </a:r>
            <a:r>
              <a:rPr lang="en-US" altLang="ja-JP" sz="2800" dirty="0"/>
              <a:t>LIME</a:t>
            </a:r>
            <a:r>
              <a:rPr lang="ja-JP" altLang="en-US" sz="2800" dirty="0" err="1"/>
              <a:t>、</a:t>
            </a:r>
            <a:r>
              <a:rPr lang="ja-JP" altLang="en-US" sz="2800" dirty="0"/>
              <a:t>（３）</a:t>
            </a:r>
            <a:r>
              <a:rPr lang="en" altLang="ja-JP" sz="2800" dirty="0">
                <a:latin typeface="Source Sans Pro"/>
              </a:rPr>
              <a:t>interpretable decision sets</a:t>
            </a:r>
            <a:endParaRPr lang="en-US" altLang="ja-JP" sz="2800" dirty="0"/>
          </a:p>
          <a:p>
            <a:pPr lvl="1">
              <a:lnSpc>
                <a:spcPct val="150000"/>
              </a:lnSpc>
            </a:pPr>
            <a:r>
              <a:rPr lang="ja-JP" altLang="en-US" sz="2800" dirty="0"/>
              <a:t>③ 適用結果を踏まえた考察、評価</a:t>
            </a:r>
            <a:endParaRPr lang="en-US" altLang="ja-JP" sz="2800" dirty="0"/>
          </a:p>
          <a:p>
            <a:pPr marL="342900" indent="-342900">
              <a:lnSpc>
                <a:spcPct val="150000"/>
              </a:lnSpc>
              <a:buFont typeface="+mj-lt"/>
              <a:buAutoNum type="arabicPeriod"/>
            </a:pPr>
            <a:r>
              <a:rPr lang="ja-JP" altLang="en-US" sz="2800" dirty="0"/>
              <a:t>まとめ・所感</a:t>
            </a:r>
            <a:endParaRPr lang="en-US" altLang="ja-JP" sz="2800" dirty="0"/>
          </a:p>
        </p:txBody>
      </p:sp>
      <p:sp>
        <p:nvSpPr>
          <p:cNvPr id="6" name="スライド番号プレースホルダー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2</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Tree>
    <p:extLst>
      <p:ext uri="{BB962C8B-B14F-4D97-AF65-F5344CB8AC3E}">
        <p14:creationId xmlns:p14="http://schemas.microsoft.com/office/powerpoint/2010/main" val="392395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１．問題意識・目標</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3</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F7188CF7-33AC-4AC0-BA5D-46086CFB5251}"/>
              </a:ext>
            </a:extLst>
          </p:cNvPr>
          <p:cNvSpPr txBox="1"/>
          <p:nvPr/>
        </p:nvSpPr>
        <p:spPr>
          <a:xfrm>
            <a:off x="317500" y="1246911"/>
            <a:ext cx="11515912" cy="4322594"/>
          </a:xfrm>
          <a:prstGeom prst="rect">
            <a:avLst/>
          </a:prstGeom>
          <a:noFill/>
        </p:spPr>
        <p:txBody>
          <a:bodyPr wrap="square" rtlCol="0">
            <a:spAutoFit/>
          </a:bodyPr>
          <a:lstStyle/>
          <a:p>
            <a:pPr lvl="1">
              <a:lnSpc>
                <a:spcPct val="150000"/>
              </a:lnSpc>
            </a:pPr>
            <a:r>
              <a:rPr lang="ja-JP" altLang="en-US" dirty="0"/>
              <a:t>前期は「機械学習」をテーマに活動した。後期は・・・</a:t>
            </a:r>
            <a:endParaRPr lang="en-US" altLang="ja-JP" dirty="0"/>
          </a:p>
          <a:p>
            <a:pPr lvl="1">
              <a:lnSpc>
                <a:spcPct val="150000"/>
              </a:lnSpc>
            </a:pPr>
            <a:r>
              <a:rPr lang="ja-JP" altLang="en-US" sz="2400" dirty="0"/>
              <a:t>■現在の</a:t>
            </a:r>
            <a:r>
              <a:rPr lang="en-US" altLang="ja-JP" sz="2400" dirty="0"/>
              <a:t>AI</a:t>
            </a:r>
            <a:r>
              <a:rPr lang="ja-JP" altLang="en-US" sz="2400" dirty="0"/>
              <a:t>は説明が苦手</a:t>
            </a:r>
            <a:endParaRPr lang="en-US" altLang="ja-JP" sz="2400" dirty="0"/>
          </a:p>
          <a:p>
            <a:pPr marL="914400" lvl="1" indent="-457200">
              <a:lnSpc>
                <a:spcPct val="150000"/>
              </a:lnSpc>
              <a:buFont typeface="Arial" panose="020B0604020202020204" pitchFamily="34" charset="0"/>
              <a:buChar char="•"/>
            </a:pPr>
            <a:r>
              <a:rPr lang="ja-JP" altLang="en-US" sz="2400" dirty="0"/>
              <a:t>得意なこと</a:t>
            </a:r>
            <a:endParaRPr lang="en-US" altLang="ja-JP" sz="2400" dirty="0"/>
          </a:p>
          <a:p>
            <a:pPr marL="1371600" lvl="2" indent="-457200">
              <a:lnSpc>
                <a:spcPct val="150000"/>
              </a:lnSpc>
              <a:buFont typeface="Arial" panose="020B0604020202020204" pitchFamily="34" charset="0"/>
              <a:buChar char="•"/>
            </a:pPr>
            <a:r>
              <a:rPr lang="ja-JP" altLang="en-US" sz="2400" dirty="0"/>
              <a:t>高い精度での予測・認識</a:t>
            </a:r>
            <a:endParaRPr lang="en-US" altLang="ja-JP" sz="2400" dirty="0"/>
          </a:p>
          <a:p>
            <a:pPr marL="914400" lvl="1" indent="-457200">
              <a:lnSpc>
                <a:spcPct val="150000"/>
              </a:lnSpc>
              <a:buFont typeface="Arial" panose="020B0604020202020204" pitchFamily="34" charset="0"/>
              <a:buChar char="•"/>
            </a:pPr>
            <a:r>
              <a:rPr lang="ja-JP" altLang="en-US" sz="2400" dirty="0">
                <a:solidFill>
                  <a:srgbClr val="FF0000"/>
                </a:solidFill>
              </a:rPr>
              <a:t>苦手なこと</a:t>
            </a:r>
            <a:endParaRPr lang="en-US" altLang="ja-JP" sz="2400" dirty="0">
              <a:solidFill>
                <a:srgbClr val="FF0000"/>
              </a:solidFill>
            </a:endParaRPr>
          </a:p>
          <a:p>
            <a:pPr marL="1371600" lvl="2" indent="-457200">
              <a:lnSpc>
                <a:spcPct val="150000"/>
              </a:lnSpc>
              <a:buFont typeface="Arial" panose="020B0604020202020204" pitchFamily="34" charset="0"/>
              <a:buChar char="•"/>
            </a:pPr>
            <a:r>
              <a:rPr lang="ja-JP" altLang="en-US" sz="2400" dirty="0">
                <a:solidFill>
                  <a:srgbClr val="FF0000"/>
                </a:solidFill>
              </a:rPr>
              <a:t>予測・認識の判断根拠の説明</a:t>
            </a:r>
            <a:r>
              <a:rPr lang="en-US" altLang="ja-JP" sz="2400" dirty="0">
                <a:solidFill>
                  <a:srgbClr val="FF0000"/>
                </a:solidFill>
              </a:rPr>
              <a:t/>
            </a:r>
            <a:br>
              <a:rPr lang="en-US" altLang="ja-JP" sz="2400" dirty="0">
                <a:solidFill>
                  <a:srgbClr val="FF0000"/>
                </a:solidFill>
              </a:rPr>
            </a:br>
            <a:r>
              <a:rPr lang="ja-JP" altLang="en-US" sz="2400" dirty="0">
                <a:solidFill>
                  <a:srgbClr val="FF0000"/>
                </a:solidFill>
              </a:rPr>
              <a:t>判断根拠が説明できない</a:t>
            </a:r>
            <a:r>
              <a:rPr lang="en-US" altLang="ja-JP" sz="2400" dirty="0">
                <a:solidFill>
                  <a:srgbClr val="FF0000"/>
                </a:solidFill>
              </a:rPr>
              <a:t/>
            </a:r>
            <a:br>
              <a:rPr lang="en-US" altLang="ja-JP" sz="2400" dirty="0">
                <a:solidFill>
                  <a:srgbClr val="FF0000"/>
                </a:solidFill>
              </a:rPr>
            </a:br>
            <a:r>
              <a:rPr lang="ja-JP" altLang="en-US" sz="2400" dirty="0">
                <a:solidFill>
                  <a:srgbClr val="FF0000"/>
                </a:solidFill>
              </a:rPr>
              <a:t>→</a:t>
            </a:r>
            <a:r>
              <a:rPr lang="en-US" altLang="ja-JP" sz="2400" dirty="0">
                <a:solidFill>
                  <a:srgbClr val="FF0000"/>
                </a:solidFill>
              </a:rPr>
              <a:t>AI</a:t>
            </a:r>
            <a:r>
              <a:rPr lang="ja-JP" altLang="en-US" sz="2400" dirty="0" err="1">
                <a:solidFill>
                  <a:srgbClr val="FF0000"/>
                </a:solidFill>
              </a:rPr>
              <a:t>への</a:t>
            </a:r>
            <a:r>
              <a:rPr lang="ja-JP" altLang="en-US" sz="2400" dirty="0">
                <a:solidFill>
                  <a:srgbClr val="FF0000"/>
                </a:solidFill>
              </a:rPr>
              <a:t>不信／導入の阻害</a:t>
            </a:r>
            <a:endParaRPr lang="en-US" altLang="ja-JP" sz="2400" dirty="0">
              <a:solidFill>
                <a:srgbClr val="FF0000"/>
              </a:solidFill>
            </a:endParaRPr>
          </a:p>
        </p:txBody>
      </p:sp>
      <p:sp>
        <p:nvSpPr>
          <p:cNvPr id="6" name="テキスト ボックス 5">
            <a:extLst>
              <a:ext uri="{FF2B5EF4-FFF2-40B4-BE49-F238E27FC236}">
                <a16:creationId xmlns:a16="http://schemas.microsoft.com/office/drawing/2014/main" id="{A83D071F-E4D4-483A-AD3B-329486CDA28A}"/>
              </a:ext>
            </a:extLst>
          </p:cNvPr>
          <p:cNvSpPr txBox="1"/>
          <p:nvPr/>
        </p:nvSpPr>
        <p:spPr>
          <a:xfrm>
            <a:off x="0" y="5796746"/>
            <a:ext cx="12192000" cy="880369"/>
          </a:xfrm>
          <a:prstGeom prst="rect">
            <a:avLst/>
          </a:prstGeom>
          <a:noFill/>
        </p:spPr>
        <p:txBody>
          <a:bodyPr wrap="square" rtlCol="0">
            <a:spAutoFit/>
          </a:bodyPr>
          <a:lstStyle/>
          <a:p>
            <a:pPr lvl="1">
              <a:lnSpc>
                <a:spcPct val="150000"/>
              </a:lnSpc>
            </a:pPr>
            <a:r>
              <a:rPr lang="ja-JP" altLang="en-US" dirty="0"/>
              <a:t>「機械学習モデルの判断根拠の説明」大阪大学　産業科学研究所　原聡　引用</a:t>
            </a:r>
            <a:endParaRPr lang="en-US" altLang="ja-JP" dirty="0"/>
          </a:p>
          <a:p>
            <a:pPr lvl="1">
              <a:lnSpc>
                <a:spcPct val="150000"/>
              </a:lnSpc>
            </a:pPr>
            <a:r>
              <a:rPr lang="en-US" altLang="ja-JP" dirty="0"/>
              <a:t>https://www.slideshare.net/SatoshiHara3/ss-126157179?ref=https://stair.connpass.com/event/109983/presentation/</a:t>
            </a:r>
          </a:p>
        </p:txBody>
      </p:sp>
    </p:spTree>
    <p:extLst>
      <p:ext uri="{BB962C8B-B14F-4D97-AF65-F5344CB8AC3E}">
        <p14:creationId xmlns:p14="http://schemas.microsoft.com/office/powerpoint/2010/main" val="180522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68318-0EFC-4683-97E5-82F165772E2E}"/>
              </a:ext>
            </a:extLst>
          </p:cNvPr>
          <p:cNvSpPr>
            <a:spLocks noGrp="1"/>
          </p:cNvSpPr>
          <p:nvPr>
            <p:ph type="title"/>
          </p:nvPr>
        </p:nvSpPr>
        <p:spPr/>
        <p:txBody>
          <a:bodyPr>
            <a:normAutofit/>
          </a:bodyPr>
          <a:lstStyle/>
          <a:p>
            <a:r>
              <a:rPr lang="ja-JP" altLang="en-US" dirty="0"/>
              <a:t>２．取組内容</a:t>
            </a:r>
            <a:endParaRPr kumimoji="1" lang="ja-JP" altLang="en-US" dirty="0"/>
          </a:p>
        </p:txBody>
      </p:sp>
      <p:sp>
        <p:nvSpPr>
          <p:cNvPr id="3" name="スライド番号プレースホルダー 2">
            <a:extLst>
              <a:ext uri="{FF2B5EF4-FFF2-40B4-BE49-F238E27FC236}">
                <a16:creationId xmlns:a16="http://schemas.microsoft.com/office/drawing/2014/main" id="{81639338-649F-4A45-B446-B3F68B5E98D3}"/>
              </a:ext>
            </a:extLst>
          </p:cNvPr>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4</a:t>
            </a:fld>
            <a:r>
              <a:rPr lang="ja-JP" altLang="en-US"/>
              <a:t>／</a:t>
            </a:r>
            <a:r>
              <a:rPr lang="en-US" altLang="ja-JP"/>
              <a:t>19</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37ADACAE-D1AF-4E08-8787-C685D3E90DED}"/>
              </a:ext>
            </a:extLst>
          </p:cNvPr>
          <p:cNvSpPr txBox="1"/>
          <p:nvPr/>
        </p:nvSpPr>
        <p:spPr>
          <a:xfrm>
            <a:off x="436372" y="1181595"/>
            <a:ext cx="11366500" cy="5189177"/>
          </a:xfrm>
          <a:prstGeom prst="rect">
            <a:avLst/>
          </a:prstGeom>
          <a:noFill/>
        </p:spPr>
        <p:txBody>
          <a:bodyPr wrap="square" rtlCol="0">
            <a:spAutoFit/>
          </a:bodyPr>
          <a:lstStyle/>
          <a:p>
            <a:pPr lvl="1">
              <a:lnSpc>
                <a:spcPct val="150000"/>
              </a:lnSpc>
            </a:pPr>
            <a:r>
              <a:rPr lang="ja-JP" altLang="en-US" sz="2800" dirty="0"/>
              <a:t>以下を明確にするため、①～③の取り組みを実施した。</a:t>
            </a:r>
            <a:endParaRPr lang="en-US" altLang="ja-JP" sz="2800" dirty="0"/>
          </a:p>
          <a:p>
            <a:pPr lvl="1">
              <a:lnSpc>
                <a:spcPct val="150000"/>
              </a:lnSpc>
            </a:pPr>
            <a:r>
              <a:rPr lang="ja-JP" altLang="en-US" sz="2800" dirty="0"/>
              <a:t>・機械学習の解釈性・説明性とは何か？</a:t>
            </a:r>
            <a:endParaRPr lang="en-US" altLang="ja-JP" sz="2800" dirty="0"/>
          </a:p>
          <a:p>
            <a:pPr lvl="1">
              <a:lnSpc>
                <a:spcPct val="150000"/>
              </a:lnSpc>
            </a:pPr>
            <a:r>
              <a:rPr lang="ja-JP" altLang="en-US" sz="2800" dirty="0"/>
              <a:t>・どのような技術があるのか？</a:t>
            </a:r>
            <a:endParaRPr lang="en-US" altLang="ja-JP" sz="2800" dirty="0"/>
          </a:p>
          <a:p>
            <a:pPr lvl="1">
              <a:lnSpc>
                <a:spcPct val="150000"/>
              </a:lnSpc>
            </a:pPr>
            <a:r>
              <a:rPr lang="ja-JP" altLang="en-US" sz="2800" dirty="0"/>
              <a:t>・機械学習の開発・運用・保守のどのプロセスで使用できるのか？</a:t>
            </a:r>
            <a:endParaRPr lang="en-US" altLang="ja-JP" sz="2800" dirty="0"/>
          </a:p>
          <a:p>
            <a:pPr lvl="1">
              <a:lnSpc>
                <a:spcPct val="150000"/>
              </a:lnSpc>
            </a:pPr>
            <a:r>
              <a:rPr lang="ja-JP" altLang="en-US" sz="2800" dirty="0"/>
              <a:t>・誰向けの説明として使えるのか？</a:t>
            </a:r>
            <a:endParaRPr lang="en-US" altLang="ja-JP" sz="2800" dirty="0"/>
          </a:p>
          <a:p>
            <a:pPr marL="800100" lvl="1" indent="-342900">
              <a:lnSpc>
                <a:spcPct val="150000"/>
              </a:lnSpc>
              <a:buFont typeface="+mj-lt"/>
              <a:buAutoNum type="circleNumDbPlain"/>
            </a:pPr>
            <a:r>
              <a:rPr lang="ja-JP" altLang="en-US" sz="2800" dirty="0"/>
              <a:t>代表的な研究の調査・整理と概要説明</a:t>
            </a:r>
            <a:endParaRPr lang="en-US" altLang="ja-JP" sz="2800" dirty="0"/>
          </a:p>
          <a:p>
            <a:pPr marL="800100" lvl="1" indent="-342900">
              <a:lnSpc>
                <a:spcPct val="150000"/>
              </a:lnSpc>
              <a:buFont typeface="+mj-lt"/>
              <a:buAutoNum type="circleNumDbPlain"/>
            </a:pPr>
            <a:r>
              <a:rPr lang="ja-JP" altLang="en-US" sz="2800" dirty="0"/>
              <a:t>クレジットカードデフォルト予測に代表手法を適用</a:t>
            </a:r>
            <a:endParaRPr lang="en-US" altLang="ja-JP" sz="2800" dirty="0"/>
          </a:p>
          <a:p>
            <a:pPr lvl="1">
              <a:lnSpc>
                <a:spcPct val="150000"/>
              </a:lnSpc>
            </a:pPr>
            <a:r>
              <a:rPr lang="ja-JP" altLang="en-US" sz="2800" dirty="0"/>
              <a:t>③ 適用結果を踏まえた考察、評価</a:t>
            </a:r>
            <a:endParaRPr lang="en-US" altLang="ja-JP" sz="2800" dirty="0"/>
          </a:p>
        </p:txBody>
      </p:sp>
    </p:spTree>
    <p:extLst>
      <p:ext uri="{BB962C8B-B14F-4D97-AF65-F5344CB8AC3E}">
        <p14:creationId xmlns:p14="http://schemas.microsoft.com/office/powerpoint/2010/main" val="207484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499" y="124981"/>
            <a:ext cx="11251045" cy="1121930"/>
          </a:xfrm>
        </p:spPr>
        <p:txBody>
          <a:bodyPr>
            <a:normAutofit/>
          </a:bodyPr>
          <a:lstStyle/>
          <a:p>
            <a:pPr>
              <a:lnSpc>
                <a:spcPct val="150000"/>
              </a:lnSpc>
            </a:pPr>
            <a:r>
              <a:rPr lang="ja-JP" altLang="en-US"/>
              <a:t>２．取組内容①代表的な研究の調査・整理</a:t>
            </a:r>
            <a:endParaRPr lang="en-US" altLang="ja-JP" dirty="0"/>
          </a:p>
        </p:txBody>
      </p:sp>
      <p:sp>
        <p:nvSpPr>
          <p:cNvPr id="3" name="テキスト ボックス 2"/>
          <p:cNvSpPr txBox="1"/>
          <p:nvPr/>
        </p:nvSpPr>
        <p:spPr>
          <a:xfrm>
            <a:off x="304242" y="1349146"/>
            <a:ext cx="11515912" cy="461665"/>
          </a:xfrm>
          <a:prstGeom prst="rect">
            <a:avLst/>
          </a:prstGeom>
          <a:noFill/>
        </p:spPr>
        <p:txBody>
          <a:bodyPr wrap="square" rtlCol="0">
            <a:spAutoFit/>
          </a:bodyPr>
          <a:lstStyle/>
          <a:p>
            <a:r>
              <a:rPr lang="ja-JP" altLang="en-US" sz="2400"/>
              <a:t>解釈性・説明性に関する近年の代表的な研究は以下の通り</a:t>
            </a:r>
            <a:endParaRPr lang="en-US" altLang="ja-JP" sz="2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5</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正方形/長方形 4">
            <a:extLst>
              <a:ext uri="{FF2B5EF4-FFF2-40B4-BE49-F238E27FC236}">
                <a16:creationId xmlns:a16="http://schemas.microsoft.com/office/drawing/2014/main" id="{AEAA13CD-EFDD-794F-AACE-B9392C7E688D}"/>
              </a:ext>
            </a:extLst>
          </p:cNvPr>
          <p:cNvSpPr/>
          <p:nvPr/>
        </p:nvSpPr>
        <p:spPr>
          <a:xfrm>
            <a:off x="304242" y="6455578"/>
            <a:ext cx="5963556" cy="369332"/>
          </a:xfrm>
          <a:prstGeom prst="rect">
            <a:avLst/>
          </a:prstGeom>
        </p:spPr>
        <p:txBody>
          <a:bodyPr wrap="none">
            <a:spAutoFit/>
          </a:bodyPr>
          <a:lstStyle/>
          <a:p>
            <a:r>
              <a:rPr lang="ja-JP" altLang="en-US"/>
              <a:t>（参考）https://www.ai-gakkai.or.jp/my-bookmark_vol33-no3/</a:t>
            </a:r>
          </a:p>
        </p:txBody>
      </p:sp>
      <p:graphicFrame>
        <p:nvGraphicFramePr>
          <p:cNvPr id="4" name="表 3">
            <a:extLst>
              <a:ext uri="{FF2B5EF4-FFF2-40B4-BE49-F238E27FC236}">
                <a16:creationId xmlns:a16="http://schemas.microsoft.com/office/drawing/2014/main" id="{2FE24DBA-BCD1-2E4D-AAFE-B514F441A13D}"/>
              </a:ext>
            </a:extLst>
          </p:cNvPr>
          <p:cNvGraphicFramePr>
            <a:graphicFrameLocks noGrp="1"/>
          </p:cNvGraphicFramePr>
          <p:nvPr>
            <p:extLst>
              <p:ext uri="{D42A27DB-BD31-4B8C-83A1-F6EECF244321}">
                <p14:modId xmlns:p14="http://schemas.microsoft.com/office/powerpoint/2010/main" val="3858390130"/>
              </p:ext>
            </p:extLst>
          </p:nvPr>
        </p:nvGraphicFramePr>
        <p:xfrm>
          <a:off x="317499" y="2057622"/>
          <a:ext cx="11515913" cy="4093797"/>
        </p:xfrm>
        <a:graphic>
          <a:graphicData uri="http://schemas.openxmlformats.org/drawingml/2006/table">
            <a:tbl>
              <a:tblPr firstRow="1" bandRow="1">
                <a:tableStyleId>{5C22544A-7EE6-4342-B048-85BDC9FD1C3A}</a:tableStyleId>
              </a:tblPr>
              <a:tblGrid>
                <a:gridCol w="2094731">
                  <a:extLst>
                    <a:ext uri="{9D8B030D-6E8A-4147-A177-3AD203B41FA5}">
                      <a16:colId xmlns:a16="http://schemas.microsoft.com/office/drawing/2014/main" val="3971333634"/>
                    </a:ext>
                  </a:extLst>
                </a:gridCol>
                <a:gridCol w="5595697">
                  <a:extLst>
                    <a:ext uri="{9D8B030D-6E8A-4147-A177-3AD203B41FA5}">
                      <a16:colId xmlns:a16="http://schemas.microsoft.com/office/drawing/2014/main" val="4279690244"/>
                    </a:ext>
                  </a:extLst>
                </a:gridCol>
                <a:gridCol w="3825485">
                  <a:extLst>
                    <a:ext uri="{9D8B030D-6E8A-4147-A177-3AD203B41FA5}">
                      <a16:colId xmlns:a16="http://schemas.microsoft.com/office/drawing/2014/main" val="1038139935"/>
                    </a:ext>
                  </a:extLst>
                </a:gridCol>
              </a:tblGrid>
              <a:tr h="404394">
                <a:tc>
                  <a:txBody>
                    <a:bodyPr/>
                    <a:lstStyle/>
                    <a:p>
                      <a:pPr algn="ctr"/>
                      <a:r>
                        <a:rPr kumimoji="1" lang="ja-JP" altLang="en-US"/>
                        <a:t>分類</a:t>
                      </a:r>
                    </a:p>
                  </a:txBody>
                  <a:tcPr/>
                </a:tc>
                <a:tc>
                  <a:txBody>
                    <a:bodyPr/>
                    <a:lstStyle/>
                    <a:p>
                      <a:pPr algn="ctr"/>
                      <a:r>
                        <a:rPr kumimoji="1" lang="ja-JP" altLang="en-US"/>
                        <a:t>概要</a:t>
                      </a:r>
                    </a:p>
                  </a:txBody>
                  <a:tcPr/>
                </a:tc>
                <a:tc>
                  <a:txBody>
                    <a:bodyPr/>
                    <a:lstStyle/>
                    <a:p>
                      <a:pPr algn="ctr"/>
                      <a:r>
                        <a:rPr kumimoji="1" lang="ja-JP" altLang="en-US"/>
                        <a:t>手法例</a:t>
                      </a:r>
                    </a:p>
                  </a:txBody>
                  <a:tcPr/>
                </a:tc>
                <a:extLst>
                  <a:ext uri="{0D108BD9-81ED-4DB2-BD59-A6C34878D82A}">
                    <a16:rowId xmlns:a16="http://schemas.microsoft.com/office/drawing/2014/main" val="2618096285"/>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1.</a:t>
                      </a:r>
                      <a:r>
                        <a:rPr lang="ja-JP" altLang="en-US" sz="1800" b="1"/>
                        <a:t>大域的な説明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複雑なブラックボックスモデルを可読性の高い解釈可能なモデルで表現することで説明とする方法。</a:t>
                      </a:r>
                      <a:endParaRPr lang="en-US" altLang="ja-JP"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Born Again Tree</a:t>
                      </a:r>
                      <a:endParaRPr kumimoji="1" lang="ja-JP" altLang="en-US"/>
                    </a:p>
                  </a:txBody>
                  <a:tcPr/>
                </a:tc>
                <a:extLst>
                  <a:ext uri="{0D108BD9-81ED-4DB2-BD59-A6C34878D82A}">
                    <a16:rowId xmlns:a16="http://schemas.microsoft.com/office/drawing/2014/main" val="2980408806"/>
                  </a:ext>
                </a:extLst>
              </a:tr>
              <a:tr h="697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2.</a:t>
                      </a:r>
                      <a:r>
                        <a:rPr lang="ja-JP" altLang="en-US" sz="1800" b="1"/>
                        <a:t>局所的な説明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特定の入力に対するブラックボックスモデルの予測の根拠を提示することで説明とする方法。</a:t>
                      </a:r>
                      <a:endParaRPr kumimoji="1" lang="ja-JP" altLang="en-US"/>
                    </a:p>
                  </a:txBody>
                  <a:tcPr/>
                </a:tc>
                <a:tc>
                  <a:txBody>
                    <a:bodyPr/>
                    <a:lstStyle/>
                    <a:p>
                      <a:r>
                        <a:rPr kumimoji="1" lang="en-US" altLang="ja-JP" dirty="0"/>
                        <a:t>LIME</a:t>
                      </a:r>
                      <a:r>
                        <a:rPr kumimoji="1" lang="ja-JP" altLang="en-US"/>
                        <a:t>、</a:t>
                      </a:r>
                      <a:r>
                        <a:rPr kumimoji="1" lang="en-US" altLang="ja-JP" dirty="0"/>
                        <a:t>S-LIME</a:t>
                      </a:r>
                      <a:r>
                        <a:rPr kumimoji="1" lang="ja-JP" altLang="en-US"/>
                        <a:t>、</a:t>
                      </a:r>
                      <a:r>
                        <a:rPr kumimoji="1" lang="en-US" altLang="ja-JP" dirty="0"/>
                        <a:t>Anchor</a:t>
                      </a:r>
                      <a:br>
                        <a:rPr kumimoji="1" lang="en-US" altLang="ja-JP" dirty="0"/>
                      </a:br>
                      <a:endParaRPr kumimoji="1" lang="ja-JP" altLang="en-US"/>
                    </a:p>
                  </a:txBody>
                  <a:tcPr/>
                </a:tc>
                <a:extLst>
                  <a:ext uri="{0D108BD9-81ED-4DB2-BD59-A6C34878D82A}">
                    <a16:rowId xmlns:a16="http://schemas.microsoft.com/office/drawing/2014/main" val="4292852195"/>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3.</a:t>
                      </a:r>
                      <a:r>
                        <a:rPr lang="ja-JP" altLang="en-US" sz="1800" b="1"/>
                        <a:t>説明可能なモデルの設計</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そもそも最初から可読性の高い解釈可能なモデルを作ってしまう方法。</a:t>
                      </a:r>
                      <a:endParaRPr kumimoji="1" lang="ja-JP" altLang="en-US"/>
                    </a:p>
                  </a:txBody>
                  <a:tcPr/>
                </a:tc>
                <a:tc>
                  <a:txBody>
                    <a:bodyPr/>
                    <a:lstStyle/>
                    <a:p>
                      <a:r>
                        <a:rPr kumimoji="1" lang="en-US" altLang="ja-JP" dirty="0"/>
                        <a:t>Interpretable </a:t>
                      </a:r>
                      <a:r>
                        <a:rPr lang="en" altLang="ja-JP" dirty="0">
                          <a:solidFill>
                            <a:srgbClr val="333333"/>
                          </a:solidFill>
                          <a:latin typeface="Source Sans Pro"/>
                        </a:rPr>
                        <a:t>Decision</a:t>
                      </a:r>
                      <a:r>
                        <a:rPr kumimoji="1" lang="en-US" altLang="ja-JP" dirty="0"/>
                        <a:t> Sets</a:t>
                      </a:r>
                      <a:endParaRPr kumimoji="1" lang="ja-JP" altLang="en-US"/>
                    </a:p>
                  </a:txBody>
                  <a:tcPr/>
                </a:tc>
                <a:extLst>
                  <a:ext uri="{0D108BD9-81ED-4DB2-BD59-A6C34878D82A}">
                    <a16:rowId xmlns:a16="http://schemas.microsoft.com/office/drawing/2014/main" val="3248448994"/>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4.</a:t>
                      </a:r>
                      <a:r>
                        <a:rPr lang="ja-JP" altLang="en-US" sz="1800" b="1"/>
                        <a:t>深層学習モデルの説明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深層学習モデル、特に画像認識モデルの説明法。アプローチとしては</a:t>
                      </a:r>
                      <a:r>
                        <a:rPr lang="en-US" altLang="ja-JP" sz="1800" dirty="0"/>
                        <a:t>2</a:t>
                      </a:r>
                      <a:r>
                        <a:rPr lang="ja-JP" altLang="en-US" sz="1800"/>
                        <a:t>の局所的な説明に該当。</a:t>
                      </a:r>
                      <a:endParaRPr kumimoji="1" lang="ja-JP" altLang="en-US"/>
                    </a:p>
                  </a:txBody>
                  <a:tcPr/>
                </a:tc>
                <a:tc>
                  <a:txBody>
                    <a:bodyPr/>
                    <a:lstStyle/>
                    <a:p>
                      <a:r>
                        <a:rPr kumimoji="1" lang="en" altLang="ja-JP" sz="1800" b="0" i="0" u="none" strike="noStrike" kern="1200" dirty="0">
                          <a:solidFill>
                            <a:schemeClr val="dk1"/>
                          </a:solidFill>
                          <a:effectLst/>
                          <a:latin typeface="+mn-lt"/>
                          <a:ea typeface="+mn-ea"/>
                          <a:cs typeface="+mn-cs"/>
                        </a:rPr>
                        <a:t>SmoothGrad</a:t>
                      </a:r>
                      <a:endParaRPr kumimoji="1" lang="ja-JP" altLang="en-US"/>
                    </a:p>
                  </a:txBody>
                  <a:tcPr/>
                </a:tc>
                <a:extLst>
                  <a:ext uri="{0D108BD9-81ED-4DB2-BD59-A6C34878D82A}">
                    <a16:rowId xmlns:a16="http://schemas.microsoft.com/office/drawing/2014/main" val="3297100727"/>
                  </a:ext>
                </a:extLst>
              </a:tr>
            </a:tbl>
          </a:graphicData>
        </a:graphic>
      </p:graphicFrame>
    </p:spTree>
    <p:extLst>
      <p:ext uri="{BB962C8B-B14F-4D97-AF65-F5344CB8AC3E}">
        <p14:creationId xmlns:p14="http://schemas.microsoft.com/office/powerpoint/2010/main" val="174869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fontScale="90000"/>
          </a:bodyPr>
          <a:lstStyle/>
          <a:p>
            <a:pPr>
              <a:lnSpc>
                <a:spcPct val="150000"/>
              </a:lnSpc>
            </a:pPr>
            <a:r>
              <a:rPr lang="ja-JP" altLang="en-US" dirty="0"/>
              <a:t>２．取組内容①手法紹介（１）</a:t>
            </a:r>
            <a:r>
              <a:rPr lang="en-US" altLang="ja-JP" b="1" dirty="0"/>
              <a:t> Born Again Tree</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6</a:t>
            </a:fld>
            <a:r>
              <a:rPr lang="ja-JP" altLang="en-US" dirty="0">
                <a:solidFill>
                  <a:schemeClr val="tx1"/>
                </a:solidFill>
              </a:rPr>
              <a:t>／</a:t>
            </a:r>
            <a:r>
              <a:rPr lang="en-US" altLang="ja-JP" dirty="0">
                <a:solidFill>
                  <a:schemeClr val="tx1"/>
                </a:solidFill>
              </a:rPr>
              <a:t>36</a:t>
            </a:r>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47F821ED-FAB6-4820-A118-06976BD14837}"/>
              </a:ext>
            </a:extLst>
          </p:cNvPr>
          <p:cNvSpPr txBox="1"/>
          <p:nvPr/>
        </p:nvSpPr>
        <p:spPr>
          <a:xfrm>
            <a:off x="458680" y="970257"/>
            <a:ext cx="11358753" cy="2092881"/>
          </a:xfrm>
          <a:prstGeom prst="rect">
            <a:avLst/>
          </a:prstGeom>
          <a:noFill/>
        </p:spPr>
        <p:txBody>
          <a:bodyPr wrap="square" rtlCol="0">
            <a:spAutoFit/>
          </a:bodyPr>
          <a:lstStyle/>
          <a:p>
            <a:endParaRPr lang="en-US" altLang="ja-JP" sz="2000" b="1" dirty="0"/>
          </a:p>
          <a:p>
            <a:pPr marL="342900" indent="-342900">
              <a:buFont typeface="Arial" panose="020B0604020202020204" pitchFamily="34" charset="0"/>
              <a:buChar char="•"/>
            </a:pPr>
            <a:r>
              <a:rPr lang="ja-JP" altLang="en-US" sz="2000" b="1" dirty="0"/>
              <a:t>取り組み</a:t>
            </a:r>
            <a:endParaRPr lang="en-US" altLang="ja-JP" sz="2000" b="1" dirty="0"/>
          </a:p>
          <a:p>
            <a:pPr marL="800100" lvl="1" indent="-342900">
              <a:buFont typeface="Arial" panose="020B0604020202020204" pitchFamily="34" charset="0"/>
              <a:buChar char="•"/>
            </a:pPr>
            <a:r>
              <a:rPr lang="en-US" altLang="ja-JP" b="1" dirty="0"/>
              <a:t>Leo </a:t>
            </a:r>
            <a:r>
              <a:rPr lang="en-US" altLang="ja-JP" b="1" dirty="0" err="1"/>
              <a:t>Breiman</a:t>
            </a:r>
            <a:r>
              <a:rPr lang="ja-JP" altLang="en-US" b="1" dirty="0"/>
              <a:t>の論文「</a:t>
            </a:r>
            <a:r>
              <a:rPr lang="en-US" altLang="ja-JP" b="1" dirty="0"/>
              <a:t>Born Again Tree</a:t>
            </a:r>
            <a:r>
              <a:rPr lang="ja-JP" altLang="en-US" b="1" dirty="0"/>
              <a:t>」では、アンサンブル学習、ニューラルネットワーク等、一度作成したモデルを用いて追加の教師データを大量に生成する</a:t>
            </a:r>
            <a:endParaRPr lang="en-US" altLang="ja-JP" b="1" dirty="0"/>
          </a:p>
          <a:p>
            <a:pPr marL="800100" lvl="1" indent="-342900">
              <a:buFont typeface="Arial" panose="020B0604020202020204" pitchFamily="34" charset="0"/>
              <a:buChar char="•"/>
            </a:pPr>
            <a:r>
              <a:rPr lang="ja-JP" altLang="en-US" b="1" dirty="0"/>
              <a:t>この追加データを使って決定木を学習する。決定木のモデルのため、予測の背景を人間が読み取ることができる。</a:t>
            </a:r>
            <a:endParaRPr lang="en-US" altLang="ja-JP" b="1" dirty="0"/>
          </a:p>
          <a:p>
            <a:endParaRPr lang="en-US" altLang="ja-JP" dirty="0"/>
          </a:p>
        </p:txBody>
      </p:sp>
      <p:sp>
        <p:nvSpPr>
          <p:cNvPr id="4" name="テキスト ボックス 3">
            <a:extLst>
              <a:ext uri="{FF2B5EF4-FFF2-40B4-BE49-F238E27FC236}">
                <a16:creationId xmlns:a16="http://schemas.microsoft.com/office/drawing/2014/main" id="{EA5D7004-1398-4307-B50E-43013C85C7B3}"/>
              </a:ext>
            </a:extLst>
          </p:cNvPr>
          <p:cNvSpPr txBox="1"/>
          <p:nvPr/>
        </p:nvSpPr>
        <p:spPr>
          <a:xfrm>
            <a:off x="7203057" y="5601584"/>
            <a:ext cx="4445505" cy="646331"/>
          </a:xfrm>
          <a:prstGeom prst="rect">
            <a:avLst/>
          </a:prstGeom>
          <a:noFill/>
        </p:spPr>
        <p:txBody>
          <a:bodyPr wrap="square" rtlCol="0">
            <a:spAutoFit/>
          </a:bodyPr>
          <a:lstStyle/>
          <a:p>
            <a:r>
              <a:rPr kumimoji="1" lang="ja-JP" altLang="en-US" dirty="0"/>
              <a:t>クレジットカード利用者における、ある月のデフォルト予測モデルの可視化例</a:t>
            </a:r>
          </a:p>
        </p:txBody>
      </p:sp>
      <p:grpSp>
        <p:nvGrpSpPr>
          <p:cNvPr id="3" name="グループ化 2">
            <a:extLst>
              <a:ext uri="{FF2B5EF4-FFF2-40B4-BE49-F238E27FC236}">
                <a16:creationId xmlns:a16="http://schemas.microsoft.com/office/drawing/2014/main" id="{F3FFD5E5-77AE-49CF-814C-78AD31EF439D}"/>
              </a:ext>
            </a:extLst>
          </p:cNvPr>
          <p:cNvGrpSpPr/>
          <p:nvPr/>
        </p:nvGrpSpPr>
        <p:grpSpPr>
          <a:xfrm>
            <a:off x="7310312" y="3360244"/>
            <a:ext cx="4338250" cy="2241340"/>
            <a:chOff x="7625775" y="2467012"/>
            <a:chExt cx="4338250" cy="2241340"/>
          </a:xfrm>
        </p:grpSpPr>
        <p:pic>
          <p:nvPicPr>
            <p:cNvPr id="13" name="図 12">
              <a:extLst>
                <a:ext uri="{FF2B5EF4-FFF2-40B4-BE49-F238E27FC236}">
                  <a16:creationId xmlns:a16="http://schemas.microsoft.com/office/drawing/2014/main" id="{73CAD07A-3F1D-4CA1-9885-14325E229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775" y="2467012"/>
              <a:ext cx="4338250" cy="2241340"/>
            </a:xfrm>
            <a:prstGeom prst="rect">
              <a:avLst/>
            </a:prstGeom>
          </p:spPr>
        </p:pic>
        <p:sp>
          <p:nvSpPr>
            <p:cNvPr id="9" name="正方形/長方形 8">
              <a:extLst>
                <a:ext uri="{FF2B5EF4-FFF2-40B4-BE49-F238E27FC236}">
                  <a16:creationId xmlns:a16="http://schemas.microsoft.com/office/drawing/2014/main" id="{5E55262F-6E80-4C7C-9438-60689B779ED3}"/>
                </a:ext>
              </a:extLst>
            </p:cNvPr>
            <p:cNvSpPr/>
            <p:nvPr/>
          </p:nvSpPr>
          <p:spPr>
            <a:xfrm>
              <a:off x="9465292" y="2467012"/>
              <a:ext cx="870332" cy="19341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D17AAAC-87BC-4576-A3F8-A36B9D2816C5}"/>
                </a:ext>
              </a:extLst>
            </p:cNvPr>
            <p:cNvSpPr/>
            <p:nvPr/>
          </p:nvSpPr>
          <p:spPr>
            <a:xfrm>
              <a:off x="11009771" y="4520242"/>
              <a:ext cx="954254" cy="18811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58F4287-C3F0-44D4-82B4-B5404AF1383F}"/>
                </a:ext>
              </a:extLst>
            </p:cNvPr>
            <p:cNvSpPr/>
            <p:nvPr/>
          </p:nvSpPr>
          <p:spPr>
            <a:xfrm>
              <a:off x="7675033" y="4514101"/>
              <a:ext cx="954254" cy="18811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5" name="円柱 4">
            <a:extLst>
              <a:ext uri="{FF2B5EF4-FFF2-40B4-BE49-F238E27FC236}">
                <a16:creationId xmlns:a16="http://schemas.microsoft.com/office/drawing/2014/main" id="{0FCF1697-504E-45EB-8CAE-D0052A955E46}"/>
              </a:ext>
            </a:extLst>
          </p:cNvPr>
          <p:cNvSpPr/>
          <p:nvPr/>
        </p:nvSpPr>
        <p:spPr>
          <a:xfrm>
            <a:off x="944754" y="3116838"/>
            <a:ext cx="836180" cy="787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方体 5">
            <a:extLst>
              <a:ext uri="{FF2B5EF4-FFF2-40B4-BE49-F238E27FC236}">
                <a16:creationId xmlns:a16="http://schemas.microsoft.com/office/drawing/2014/main" id="{D65B2B9E-554D-46DA-9280-1DB101313EDE}"/>
              </a:ext>
            </a:extLst>
          </p:cNvPr>
          <p:cNvSpPr/>
          <p:nvPr/>
        </p:nvSpPr>
        <p:spPr>
          <a:xfrm>
            <a:off x="2396686" y="3059524"/>
            <a:ext cx="679707" cy="601440"/>
          </a:xfrm>
          <a:prstGeom prst="cub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0CBB007B-827C-45C3-A901-CDFC193DE018}"/>
              </a:ext>
            </a:extLst>
          </p:cNvPr>
          <p:cNvSpPr/>
          <p:nvPr/>
        </p:nvSpPr>
        <p:spPr>
          <a:xfrm>
            <a:off x="999010" y="4581514"/>
            <a:ext cx="724304" cy="1020347"/>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8" name="直方体 17">
            <a:extLst>
              <a:ext uri="{FF2B5EF4-FFF2-40B4-BE49-F238E27FC236}">
                <a16:creationId xmlns:a16="http://schemas.microsoft.com/office/drawing/2014/main" id="{8B3B61BF-207C-4E6B-9EC0-202EE97DB04B}"/>
              </a:ext>
            </a:extLst>
          </p:cNvPr>
          <p:cNvSpPr/>
          <p:nvPr/>
        </p:nvSpPr>
        <p:spPr>
          <a:xfrm>
            <a:off x="6979383" y="3616671"/>
            <a:ext cx="679707" cy="679126"/>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8D0AFCE-1A94-401E-99E2-B3248AE7525D}"/>
              </a:ext>
            </a:extLst>
          </p:cNvPr>
          <p:cNvSpPr txBox="1"/>
          <p:nvPr/>
        </p:nvSpPr>
        <p:spPr>
          <a:xfrm>
            <a:off x="171624" y="5662719"/>
            <a:ext cx="2597839" cy="369332"/>
          </a:xfrm>
          <a:prstGeom prst="rect">
            <a:avLst/>
          </a:prstGeom>
          <a:noFill/>
        </p:spPr>
        <p:txBody>
          <a:bodyPr wrap="square" rtlCol="0">
            <a:spAutoFit/>
          </a:bodyPr>
          <a:lstStyle/>
          <a:p>
            <a:r>
              <a:rPr kumimoji="1" lang="ja-JP" altLang="en-US" dirty="0"/>
              <a:t>疑似訓練データ（乱数）</a:t>
            </a:r>
          </a:p>
        </p:txBody>
      </p:sp>
      <p:sp>
        <p:nvSpPr>
          <p:cNvPr id="19" name="テキスト ボックス 18">
            <a:extLst>
              <a:ext uri="{FF2B5EF4-FFF2-40B4-BE49-F238E27FC236}">
                <a16:creationId xmlns:a16="http://schemas.microsoft.com/office/drawing/2014/main" id="{2E75D4FE-42C5-4AD7-93D6-13B63E5C1766}"/>
              </a:ext>
            </a:extLst>
          </p:cNvPr>
          <p:cNvSpPr txBox="1"/>
          <p:nvPr/>
        </p:nvSpPr>
        <p:spPr>
          <a:xfrm>
            <a:off x="2254297" y="3635943"/>
            <a:ext cx="1983174" cy="646331"/>
          </a:xfrm>
          <a:prstGeom prst="rect">
            <a:avLst/>
          </a:prstGeom>
          <a:noFill/>
        </p:spPr>
        <p:txBody>
          <a:bodyPr wrap="square" rtlCol="0">
            <a:spAutoFit/>
          </a:bodyPr>
          <a:lstStyle/>
          <a:p>
            <a:r>
              <a:rPr kumimoji="1" lang="ja-JP" altLang="en-US" dirty="0"/>
              <a:t>モデル</a:t>
            </a:r>
            <a:endParaRPr kumimoji="1" lang="en-US" altLang="ja-JP" dirty="0"/>
          </a:p>
          <a:p>
            <a:r>
              <a:rPr kumimoji="1" lang="en-US" altLang="ja-JP" dirty="0"/>
              <a:t>(</a:t>
            </a:r>
            <a:r>
              <a:rPr kumimoji="1" lang="ja-JP" altLang="en-US" dirty="0"/>
              <a:t>ブラックボックス</a:t>
            </a:r>
            <a:r>
              <a:rPr kumimoji="1" lang="en-US" altLang="ja-JP" dirty="0"/>
              <a:t>)</a:t>
            </a:r>
            <a:endParaRPr kumimoji="1" lang="ja-JP" altLang="en-US" dirty="0"/>
          </a:p>
        </p:txBody>
      </p:sp>
      <p:sp>
        <p:nvSpPr>
          <p:cNvPr id="11" name="テキスト ボックス 10">
            <a:extLst>
              <a:ext uri="{FF2B5EF4-FFF2-40B4-BE49-F238E27FC236}">
                <a16:creationId xmlns:a16="http://schemas.microsoft.com/office/drawing/2014/main" id="{F7CA2BC5-A182-4B35-A553-2CDDDB2A361B}"/>
              </a:ext>
            </a:extLst>
          </p:cNvPr>
          <p:cNvSpPr txBox="1"/>
          <p:nvPr/>
        </p:nvSpPr>
        <p:spPr>
          <a:xfrm>
            <a:off x="6513210" y="4290137"/>
            <a:ext cx="2020638" cy="369332"/>
          </a:xfrm>
          <a:prstGeom prst="rect">
            <a:avLst/>
          </a:prstGeom>
          <a:noFill/>
        </p:spPr>
        <p:txBody>
          <a:bodyPr wrap="square" rtlCol="0">
            <a:spAutoFit/>
          </a:bodyPr>
          <a:lstStyle/>
          <a:p>
            <a:r>
              <a:rPr lang="en-US" altLang="ja-JP" b="1" dirty="0"/>
              <a:t>Born Again</a:t>
            </a:r>
            <a:r>
              <a:rPr lang="ja-JP" altLang="en-US" b="1" dirty="0"/>
              <a:t> </a:t>
            </a:r>
            <a:r>
              <a:rPr lang="en-US" altLang="ja-JP" b="1" dirty="0"/>
              <a:t>Tree</a:t>
            </a:r>
            <a:endParaRPr kumimoji="1" lang="ja-JP" altLang="en-US" dirty="0"/>
          </a:p>
        </p:txBody>
      </p:sp>
      <p:sp>
        <p:nvSpPr>
          <p:cNvPr id="21" name="矢印: 右 20">
            <a:extLst>
              <a:ext uri="{FF2B5EF4-FFF2-40B4-BE49-F238E27FC236}">
                <a16:creationId xmlns:a16="http://schemas.microsoft.com/office/drawing/2014/main" id="{DFC1D18A-6684-4380-A1B2-A6B54BF11212}"/>
              </a:ext>
            </a:extLst>
          </p:cNvPr>
          <p:cNvSpPr/>
          <p:nvPr/>
        </p:nvSpPr>
        <p:spPr>
          <a:xfrm>
            <a:off x="1970522" y="3179753"/>
            <a:ext cx="291671" cy="506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8BB075D1-0A91-44E8-97C1-3D0CF159E497}"/>
              </a:ext>
            </a:extLst>
          </p:cNvPr>
          <p:cNvSpPr/>
          <p:nvPr/>
        </p:nvSpPr>
        <p:spPr>
          <a:xfrm>
            <a:off x="1941625" y="4712464"/>
            <a:ext cx="374143" cy="663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柱 27">
            <a:extLst>
              <a:ext uri="{FF2B5EF4-FFF2-40B4-BE49-F238E27FC236}">
                <a16:creationId xmlns:a16="http://schemas.microsoft.com/office/drawing/2014/main" id="{829BDB62-91FB-4D17-9231-C722921C7131}"/>
              </a:ext>
            </a:extLst>
          </p:cNvPr>
          <p:cNvSpPr/>
          <p:nvPr/>
        </p:nvSpPr>
        <p:spPr>
          <a:xfrm>
            <a:off x="3873637" y="4551939"/>
            <a:ext cx="724304" cy="1020347"/>
          </a:xfrm>
          <a:prstGeom prst="ca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26" name="直方体 25">
            <a:extLst>
              <a:ext uri="{FF2B5EF4-FFF2-40B4-BE49-F238E27FC236}">
                <a16:creationId xmlns:a16="http://schemas.microsoft.com/office/drawing/2014/main" id="{8CA031E9-9DEE-49D6-BBBF-05B7289CAA43}"/>
              </a:ext>
            </a:extLst>
          </p:cNvPr>
          <p:cNvSpPr/>
          <p:nvPr/>
        </p:nvSpPr>
        <p:spPr>
          <a:xfrm>
            <a:off x="2450616" y="4705219"/>
            <a:ext cx="679707" cy="601440"/>
          </a:xfrm>
          <a:prstGeom prst="cub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43886B41-79D2-49AD-AAFB-C07354018739}"/>
              </a:ext>
            </a:extLst>
          </p:cNvPr>
          <p:cNvSpPr/>
          <p:nvPr/>
        </p:nvSpPr>
        <p:spPr>
          <a:xfrm>
            <a:off x="3289474" y="4705219"/>
            <a:ext cx="374143" cy="66397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935CB7B-DB09-4D95-89F8-8E506C0A59ED}"/>
              </a:ext>
            </a:extLst>
          </p:cNvPr>
          <p:cNvSpPr txBox="1"/>
          <p:nvPr/>
        </p:nvSpPr>
        <p:spPr>
          <a:xfrm>
            <a:off x="809209" y="3883502"/>
            <a:ext cx="1322717" cy="369332"/>
          </a:xfrm>
          <a:prstGeom prst="rect">
            <a:avLst/>
          </a:prstGeom>
          <a:noFill/>
        </p:spPr>
        <p:txBody>
          <a:bodyPr wrap="square" rtlCol="0">
            <a:spAutoFit/>
          </a:bodyPr>
          <a:lstStyle/>
          <a:p>
            <a:r>
              <a:rPr kumimoji="1" lang="ja-JP" altLang="en-US" dirty="0"/>
              <a:t>訓練データ</a:t>
            </a:r>
          </a:p>
        </p:txBody>
      </p:sp>
      <p:sp>
        <p:nvSpPr>
          <p:cNvPr id="34" name="テキスト ボックス 33">
            <a:extLst>
              <a:ext uri="{FF2B5EF4-FFF2-40B4-BE49-F238E27FC236}">
                <a16:creationId xmlns:a16="http://schemas.microsoft.com/office/drawing/2014/main" id="{C0CEF0BD-E94A-42EF-AA4B-DF01C6AED761}"/>
              </a:ext>
            </a:extLst>
          </p:cNvPr>
          <p:cNvSpPr txBox="1"/>
          <p:nvPr/>
        </p:nvSpPr>
        <p:spPr>
          <a:xfrm>
            <a:off x="2303079" y="5314522"/>
            <a:ext cx="932768" cy="369332"/>
          </a:xfrm>
          <a:prstGeom prst="rect">
            <a:avLst/>
          </a:prstGeom>
          <a:noFill/>
        </p:spPr>
        <p:txBody>
          <a:bodyPr wrap="square" rtlCol="0">
            <a:spAutoFit/>
          </a:bodyPr>
          <a:lstStyle/>
          <a:p>
            <a:r>
              <a:rPr kumimoji="1" lang="ja-JP" altLang="en-US" dirty="0"/>
              <a:t>モデル</a:t>
            </a:r>
          </a:p>
        </p:txBody>
      </p:sp>
      <p:sp>
        <p:nvSpPr>
          <p:cNvPr id="35" name="テキスト ボックス 34">
            <a:extLst>
              <a:ext uri="{FF2B5EF4-FFF2-40B4-BE49-F238E27FC236}">
                <a16:creationId xmlns:a16="http://schemas.microsoft.com/office/drawing/2014/main" id="{59428B22-AFC7-413D-B34D-32FD84E5C412}"/>
              </a:ext>
            </a:extLst>
          </p:cNvPr>
          <p:cNvSpPr txBox="1"/>
          <p:nvPr/>
        </p:nvSpPr>
        <p:spPr>
          <a:xfrm>
            <a:off x="3542123" y="5683854"/>
            <a:ext cx="1387332" cy="369332"/>
          </a:xfrm>
          <a:prstGeom prst="rect">
            <a:avLst/>
          </a:prstGeom>
          <a:noFill/>
        </p:spPr>
        <p:txBody>
          <a:bodyPr wrap="square" rtlCol="0">
            <a:spAutoFit/>
          </a:bodyPr>
          <a:lstStyle/>
          <a:p>
            <a:r>
              <a:rPr kumimoji="1" lang="ja-JP" altLang="en-US" dirty="0"/>
              <a:t>予測データ</a:t>
            </a:r>
          </a:p>
        </p:txBody>
      </p:sp>
      <p:sp>
        <p:nvSpPr>
          <p:cNvPr id="36" name="円柱 35">
            <a:extLst>
              <a:ext uri="{FF2B5EF4-FFF2-40B4-BE49-F238E27FC236}">
                <a16:creationId xmlns:a16="http://schemas.microsoft.com/office/drawing/2014/main" id="{6C62663C-FE31-4D2B-A552-F477E0066061}"/>
              </a:ext>
            </a:extLst>
          </p:cNvPr>
          <p:cNvSpPr/>
          <p:nvPr/>
        </p:nvSpPr>
        <p:spPr>
          <a:xfrm>
            <a:off x="5594062" y="2986473"/>
            <a:ext cx="724304" cy="7877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7" name="円柱 36">
            <a:extLst>
              <a:ext uri="{FF2B5EF4-FFF2-40B4-BE49-F238E27FC236}">
                <a16:creationId xmlns:a16="http://schemas.microsoft.com/office/drawing/2014/main" id="{E8203BA1-8AA4-4654-9969-3860315C5C74}"/>
              </a:ext>
            </a:extLst>
          </p:cNvPr>
          <p:cNvSpPr/>
          <p:nvPr/>
        </p:nvSpPr>
        <p:spPr>
          <a:xfrm>
            <a:off x="5604957" y="4164831"/>
            <a:ext cx="724304" cy="761633"/>
          </a:xfrm>
          <a:prstGeom prst="ca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4F45508-0895-4E2B-B7E8-26BEDB4A9072}"/>
              </a:ext>
            </a:extLst>
          </p:cNvPr>
          <p:cNvSpPr/>
          <p:nvPr/>
        </p:nvSpPr>
        <p:spPr>
          <a:xfrm>
            <a:off x="6501124" y="3651146"/>
            <a:ext cx="374143" cy="663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CA56B78-3DDE-4860-90AB-5057F3ABCF53}"/>
              </a:ext>
            </a:extLst>
          </p:cNvPr>
          <p:cNvSpPr txBox="1"/>
          <p:nvPr/>
        </p:nvSpPr>
        <p:spPr>
          <a:xfrm>
            <a:off x="5379195" y="4994549"/>
            <a:ext cx="1387332" cy="369332"/>
          </a:xfrm>
          <a:prstGeom prst="rect">
            <a:avLst/>
          </a:prstGeom>
          <a:noFill/>
        </p:spPr>
        <p:txBody>
          <a:bodyPr wrap="square" rtlCol="0">
            <a:spAutoFit/>
          </a:bodyPr>
          <a:lstStyle/>
          <a:p>
            <a:r>
              <a:rPr kumimoji="1" lang="ja-JP" altLang="en-US"/>
              <a:t>予測データ</a:t>
            </a:r>
            <a:endParaRPr kumimoji="1" lang="ja-JP" altLang="en-US" dirty="0"/>
          </a:p>
        </p:txBody>
      </p:sp>
      <p:sp>
        <p:nvSpPr>
          <p:cNvPr id="40" name="テキスト ボックス 39">
            <a:extLst>
              <a:ext uri="{FF2B5EF4-FFF2-40B4-BE49-F238E27FC236}">
                <a16:creationId xmlns:a16="http://schemas.microsoft.com/office/drawing/2014/main" id="{7B8819C3-E140-464D-96C4-D1AAC9A572C9}"/>
              </a:ext>
            </a:extLst>
          </p:cNvPr>
          <p:cNvSpPr txBox="1"/>
          <p:nvPr/>
        </p:nvSpPr>
        <p:spPr>
          <a:xfrm>
            <a:off x="4705176" y="3736873"/>
            <a:ext cx="2597839" cy="646331"/>
          </a:xfrm>
          <a:prstGeom prst="rect">
            <a:avLst/>
          </a:prstGeom>
          <a:noFill/>
        </p:spPr>
        <p:txBody>
          <a:bodyPr wrap="square" rtlCol="0">
            <a:spAutoFit/>
          </a:bodyPr>
          <a:lstStyle/>
          <a:p>
            <a:r>
              <a:rPr kumimoji="1" lang="ja-JP" altLang="en-US" dirty="0"/>
              <a:t>疑似訓練データ</a:t>
            </a:r>
            <a:endParaRPr kumimoji="1" lang="en-US" altLang="ja-JP" dirty="0"/>
          </a:p>
          <a:p>
            <a:r>
              <a:rPr kumimoji="1" lang="ja-JP" altLang="en-US" dirty="0"/>
              <a:t>（乱数）</a:t>
            </a:r>
          </a:p>
        </p:txBody>
      </p:sp>
      <p:sp>
        <p:nvSpPr>
          <p:cNvPr id="12" name="テキスト ボックス 11">
            <a:extLst>
              <a:ext uri="{FF2B5EF4-FFF2-40B4-BE49-F238E27FC236}">
                <a16:creationId xmlns:a16="http://schemas.microsoft.com/office/drawing/2014/main" id="{D2568A2E-4254-4247-AF62-B63B621B761A}"/>
              </a:ext>
            </a:extLst>
          </p:cNvPr>
          <p:cNvSpPr txBox="1"/>
          <p:nvPr/>
        </p:nvSpPr>
        <p:spPr>
          <a:xfrm>
            <a:off x="374567" y="2786484"/>
            <a:ext cx="1577676" cy="369332"/>
          </a:xfrm>
          <a:prstGeom prst="rect">
            <a:avLst/>
          </a:prstGeom>
          <a:noFill/>
        </p:spPr>
        <p:txBody>
          <a:bodyPr wrap="none" rtlCol="0">
            <a:spAutoFit/>
          </a:bodyPr>
          <a:lstStyle/>
          <a:p>
            <a:r>
              <a:rPr kumimoji="1" lang="ja-JP" altLang="en-US" dirty="0"/>
              <a:t>１）モデル作成</a:t>
            </a:r>
          </a:p>
        </p:txBody>
      </p:sp>
      <p:sp>
        <p:nvSpPr>
          <p:cNvPr id="42" name="テキスト ボックス 41">
            <a:extLst>
              <a:ext uri="{FF2B5EF4-FFF2-40B4-BE49-F238E27FC236}">
                <a16:creationId xmlns:a16="http://schemas.microsoft.com/office/drawing/2014/main" id="{3D1876EC-3808-4516-AFB3-557126DA8AA9}"/>
              </a:ext>
            </a:extLst>
          </p:cNvPr>
          <p:cNvSpPr txBox="1"/>
          <p:nvPr/>
        </p:nvSpPr>
        <p:spPr>
          <a:xfrm>
            <a:off x="373181" y="4290137"/>
            <a:ext cx="2460930" cy="369332"/>
          </a:xfrm>
          <a:prstGeom prst="rect">
            <a:avLst/>
          </a:prstGeom>
          <a:noFill/>
        </p:spPr>
        <p:txBody>
          <a:bodyPr wrap="none" rtlCol="0">
            <a:spAutoFit/>
          </a:bodyPr>
          <a:lstStyle/>
          <a:p>
            <a:r>
              <a:rPr kumimoji="1" lang="ja-JP" altLang="en-US" dirty="0"/>
              <a:t>２）疑似訓練データ作成</a:t>
            </a:r>
          </a:p>
        </p:txBody>
      </p:sp>
      <p:sp>
        <p:nvSpPr>
          <p:cNvPr id="43" name="テキスト ボックス 42">
            <a:extLst>
              <a:ext uri="{FF2B5EF4-FFF2-40B4-BE49-F238E27FC236}">
                <a16:creationId xmlns:a16="http://schemas.microsoft.com/office/drawing/2014/main" id="{F8BFE2EA-1911-4EC8-B765-3D491151962F}"/>
              </a:ext>
            </a:extLst>
          </p:cNvPr>
          <p:cNvSpPr txBox="1"/>
          <p:nvPr/>
        </p:nvSpPr>
        <p:spPr>
          <a:xfrm>
            <a:off x="4609446" y="2682426"/>
            <a:ext cx="3439629" cy="369332"/>
          </a:xfrm>
          <a:prstGeom prst="rect">
            <a:avLst/>
          </a:prstGeom>
          <a:noFill/>
        </p:spPr>
        <p:txBody>
          <a:bodyPr wrap="square" rtlCol="0">
            <a:spAutoFit/>
          </a:bodyPr>
          <a:lstStyle/>
          <a:p>
            <a:r>
              <a:rPr kumimoji="1" lang="ja-JP" altLang="en-US" dirty="0"/>
              <a:t>３）疑似</a:t>
            </a:r>
            <a:r>
              <a:rPr lang="en-US" altLang="ja-JP" b="1" dirty="0"/>
              <a:t>Born Again</a:t>
            </a:r>
            <a:r>
              <a:rPr lang="ja-JP" altLang="en-US" b="1" dirty="0"/>
              <a:t> </a:t>
            </a:r>
            <a:r>
              <a:rPr lang="en-US" altLang="ja-JP" b="1" dirty="0"/>
              <a:t>Tree</a:t>
            </a:r>
            <a:r>
              <a:rPr kumimoji="1" lang="ja-JP" altLang="en-US" dirty="0"/>
              <a:t>作成</a:t>
            </a:r>
          </a:p>
        </p:txBody>
      </p:sp>
      <p:sp>
        <p:nvSpPr>
          <p:cNvPr id="45" name="矢印: 右 44">
            <a:extLst>
              <a:ext uri="{FF2B5EF4-FFF2-40B4-BE49-F238E27FC236}">
                <a16:creationId xmlns:a16="http://schemas.microsoft.com/office/drawing/2014/main" id="{166D0B19-A608-4DD7-87BB-FEB44C760B99}"/>
              </a:ext>
            </a:extLst>
          </p:cNvPr>
          <p:cNvSpPr/>
          <p:nvPr/>
        </p:nvSpPr>
        <p:spPr>
          <a:xfrm>
            <a:off x="5274458" y="5937983"/>
            <a:ext cx="234993" cy="47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B9F145CF-F655-42DF-8235-FC48C15E8FC8}"/>
              </a:ext>
            </a:extLst>
          </p:cNvPr>
          <p:cNvSpPr/>
          <p:nvPr/>
        </p:nvSpPr>
        <p:spPr>
          <a:xfrm>
            <a:off x="5274458" y="5431966"/>
            <a:ext cx="234992" cy="47801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EC34C29-3124-4C79-9BC9-E2C80E57D617}"/>
              </a:ext>
            </a:extLst>
          </p:cNvPr>
          <p:cNvSpPr txBox="1"/>
          <p:nvPr/>
        </p:nvSpPr>
        <p:spPr>
          <a:xfrm>
            <a:off x="5587224" y="5507529"/>
            <a:ext cx="903277" cy="369332"/>
          </a:xfrm>
          <a:prstGeom prst="rect">
            <a:avLst/>
          </a:prstGeom>
          <a:noFill/>
        </p:spPr>
        <p:txBody>
          <a:bodyPr wrap="square" rtlCol="0">
            <a:spAutoFit/>
          </a:bodyPr>
          <a:lstStyle/>
          <a:p>
            <a:r>
              <a:rPr kumimoji="1" lang="ja-JP" altLang="en-US" dirty="0"/>
              <a:t>予測</a:t>
            </a:r>
          </a:p>
        </p:txBody>
      </p:sp>
      <p:sp>
        <p:nvSpPr>
          <p:cNvPr id="48" name="テキスト ボックス 47">
            <a:extLst>
              <a:ext uri="{FF2B5EF4-FFF2-40B4-BE49-F238E27FC236}">
                <a16:creationId xmlns:a16="http://schemas.microsoft.com/office/drawing/2014/main" id="{99FDC621-8CE9-4D2A-9420-2E6ED3A870FA}"/>
              </a:ext>
            </a:extLst>
          </p:cNvPr>
          <p:cNvSpPr txBox="1"/>
          <p:nvPr/>
        </p:nvSpPr>
        <p:spPr>
          <a:xfrm>
            <a:off x="5614617" y="5937983"/>
            <a:ext cx="903277" cy="369332"/>
          </a:xfrm>
          <a:prstGeom prst="rect">
            <a:avLst/>
          </a:prstGeom>
          <a:noFill/>
        </p:spPr>
        <p:txBody>
          <a:bodyPr wrap="square" rtlCol="0">
            <a:spAutoFit/>
          </a:bodyPr>
          <a:lstStyle/>
          <a:p>
            <a:r>
              <a:rPr kumimoji="1" lang="ja-JP" altLang="en-US" dirty="0"/>
              <a:t>訓練</a:t>
            </a:r>
          </a:p>
        </p:txBody>
      </p:sp>
    </p:spTree>
    <p:extLst>
      <p:ext uri="{BB962C8B-B14F-4D97-AF65-F5344CB8AC3E}">
        <p14:creationId xmlns:p14="http://schemas.microsoft.com/office/powerpoint/2010/main" val="351194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a:t>
            </a:r>
            <a:r>
              <a:rPr lang="ja-JP" altLang="en-US" dirty="0"/>
              <a:t>手法紹介（２）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7</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A1C54459-EBF5-4A6D-90FE-61E92888EEE3}"/>
              </a:ext>
            </a:extLst>
          </p:cNvPr>
          <p:cNvSpPr txBox="1"/>
          <p:nvPr/>
        </p:nvSpPr>
        <p:spPr>
          <a:xfrm>
            <a:off x="317500" y="1421087"/>
            <a:ext cx="11515912" cy="1015663"/>
          </a:xfrm>
          <a:prstGeom prst="rect">
            <a:avLst/>
          </a:prstGeom>
          <a:noFill/>
        </p:spPr>
        <p:txBody>
          <a:bodyPr wrap="square" rtlCol="0">
            <a:spAutoFit/>
          </a:bodyPr>
          <a:lstStyle/>
          <a:p>
            <a:r>
              <a:rPr lang="en-US" altLang="ja-JP" sz="2000" b="1" dirty="0"/>
              <a:t>2.</a:t>
            </a:r>
            <a:r>
              <a:rPr lang="ja-JP" altLang="en-US" sz="2000" b="1" dirty="0"/>
              <a:t>局所的な説明</a:t>
            </a:r>
          </a:p>
          <a:p>
            <a:r>
              <a:rPr lang="en-US" altLang="ja-JP" sz="2000" dirty="0"/>
              <a:t>KDD’16</a:t>
            </a:r>
            <a:r>
              <a:rPr lang="ja-JP" altLang="en-US" sz="2000" dirty="0"/>
              <a:t>論文。解釈性研究の代表例として扱われることが多い。線形モデル</a:t>
            </a:r>
            <a:r>
              <a:rPr lang="en-US" altLang="ja-JP" sz="2000" dirty="0"/>
              <a:t>/</a:t>
            </a:r>
            <a:r>
              <a:rPr lang="ja-JP" altLang="en-US" sz="2000" dirty="0"/>
              <a:t>ルールモデルを用いた局所的な説明を生成する方法を提案。任意のモデルについて簡単に局所的な説明を生成できる点が優れている。</a:t>
            </a:r>
          </a:p>
        </p:txBody>
      </p:sp>
      <p:sp>
        <p:nvSpPr>
          <p:cNvPr id="9" name="テキスト ボックス 8">
            <a:extLst>
              <a:ext uri="{FF2B5EF4-FFF2-40B4-BE49-F238E27FC236}">
                <a16:creationId xmlns:a16="http://schemas.microsoft.com/office/drawing/2014/main" id="{0D418C46-6026-4F63-9E9B-37B0A6BABAD3}"/>
              </a:ext>
            </a:extLst>
          </p:cNvPr>
          <p:cNvSpPr txBox="1"/>
          <p:nvPr/>
        </p:nvSpPr>
        <p:spPr>
          <a:xfrm>
            <a:off x="317500" y="2658263"/>
            <a:ext cx="8280235" cy="400110"/>
          </a:xfrm>
          <a:prstGeom prst="rect">
            <a:avLst/>
          </a:prstGeom>
          <a:noFill/>
        </p:spPr>
        <p:txBody>
          <a:bodyPr wrap="square" rtlCol="0">
            <a:spAutoFit/>
          </a:bodyPr>
          <a:lstStyle/>
          <a:p>
            <a:r>
              <a:rPr lang="ja-JP" altLang="en-US" sz="2000" dirty="0"/>
              <a:t>ある分類器では、ハスキーをオオカミとして分類してしまう。それはなぜか？</a:t>
            </a:r>
            <a:endParaRPr lang="en-US" altLang="ja-JP" sz="2000" dirty="0"/>
          </a:p>
        </p:txBody>
      </p:sp>
      <p:pic>
        <p:nvPicPr>
          <p:cNvPr id="3" name="図 2">
            <a:extLst>
              <a:ext uri="{FF2B5EF4-FFF2-40B4-BE49-F238E27FC236}">
                <a16:creationId xmlns:a16="http://schemas.microsoft.com/office/drawing/2014/main" id="{CA39C24E-80E6-4F9A-BF41-F6FB6563938B}"/>
              </a:ext>
            </a:extLst>
          </p:cNvPr>
          <p:cNvPicPr>
            <a:picLocks noChangeAspect="1"/>
          </p:cNvPicPr>
          <p:nvPr/>
        </p:nvPicPr>
        <p:blipFill>
          <a:blip r:embed="rId3"/>
          <a:stretch>
            <a:fillRect/>
          </a:stretch>
        </p:blipFill>
        <p:spPr>
          <a:xfrm>
            <a:off x="744248" y="3332526"/>
            <a:ext cx="2390775" cy="2324100"/>
          </a:xfrm>
          <a:prstGeom prst="rect">
            <a:avLst/>
          </a:prstGeom>
        </p:spPr>
      </p:pic>
      <p:sp>
        <p:nvSpPr>
          <p:cNvPr id="10" name="正方形/長方形 9">
            <a:extLst>
              <a:ext uri="{FF2B5EF4-FFF2-40B4-BE49-F238E27FC236}">
                <a16:creationId xmlns:a16="http://schemas.microsoft.com/office/drawing/2014/main" id="{B3BC3880-F81C-45F3-89AF-950BCF651879}"/>
              </a:ext>
            </a:extLst>
          </p:cNvPr>
          <p:cNvSpPr/>
          <p:nvPr/>
        </p:nvSpPr>
        <p:spPr>
          <a:xfrm>
            <a:off x="304242" y="6455578"/>
            <a:ext cx="8603317" cy="369332"/>
          </a:xfrm>
          <a:prstGeom prst="rect">
            <a:avLst/>
          </a:prstGeom>
        </p:spPr>
        <p:txBody>
          <a:bodyPr wrap="none">
            <a:spAutoFit/>
          </a:bodyPr>
          <a:lstStyle/>
          <a:p>
            <a:r>
              <a:rPr lang="ja-JP" altLang="en-US" dirty="0"/>
              <a:t>（参考）</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11</a:t>
            </a:r>
            <a:r>
              <a:rPr lang="ja-JP" altLang="en-US" dirty="0"/>
              <a:t>より</a:t>
            </a:r>
          </a:p>
        </p:txBody>
      </p:sp>
      <p:sp>
        <p:nvSpPr>
          <p:cNvPr id="11" name="正方形/長方形 10">
            <a:extLst>
              <a:ext uri="{FF2B5EF4-FFF2-40B4-BE49-F238E27FC236}">
                <a16:creationId xmlns:a16="http://schemas.microsoft.com/office/drawing/2014/main" id="{909109E0-230E-4BAA-B8AD-74C233B0C54C}"/>
              </a:ext>
            </a:extLst>
          </p:cNvPr>
          <p:cNvSpPr/>
          <p:nvPr/>
        </p:nvSpPr>
        <p:spPr>
          <a:xfrm>
            <a:off x="1406476" y="5663682"/>
            <a:ext cx="1066318" cy="369332"/>
          </a:xfrm>
          <a:prstGeom prst="rect">
            <a:avLst/>
          </a:prstGeom>
        </p:spPr>
        <p:txBody>
          <a:bodyPr wrap="none">
            <a:spAutoFit/>
          </a:bodyPr>
          <a:lstStyle/>
          <a:p>
            <a:r>
              <a:rPr lang="ja-JP" altLang="en-US" dirty="0"/>
              <a:t>ハスキー</a:t>
            </a:r>
          </a:p>
        </p:txBody>
      </p:sp>
      <p:sp>
        <p:nvSpPr>
          <p:cNvPr id="4" name="正方形/長方形 3">
            <a:extLst>
              <a:ext uri="{FF2B5EF4-FFF2-40B4-BE49-F238E27FC236}">
                <a16:creationId xmlns:a16="http://schemas.microsoft.com/office/drawing/2014/main" id="{F6331FD0-444A-4593-AC28-D23EF8F556C8}"/>
              </a:ext>
            </a:extLst>
          </p:cNvPr>
          <p:cNvSpPr/>
          <p:nvPr/>
        </p:nvSpPr>
        <p:spPr>
          <a:xfrm>
            <a:off x="6540924" y="6005462"/>
            <a:ext cx="5556073" cy="369332"/>
          </a:xfrm>
          <a:prstGeom prst="rect">
            <a:avLst/>
          </a:prstGeom>
        </p:spPr>
        <p:txBody>
          <a:bodyPr wrap="none">
            <a:spAutoFit/>
          </a:bodyPr>
          <a:lstStyle/>
          <a:p>
            <a:r>
              <a:rPr lang="ja-JP" altLang="en-US" dirty="0"/>
              <a:t>（参考）https://publicdomainq.net/wolf-animal-0015458/</a:t>
            </a:r>
          </a:p>
        </p:txBody>
      </p:sp>
      <p:pic>
        <p:nvPicPr>
          <p:cNvPr id="13" name="図 12">
            <a:extLst>
              <a:ext uri="{FF2B5EF4-FFF2-40B4-BE49-F238E27FC236}">
                <a16:creationId xmlns:a16="http://schemas.microsoft.com/office/drawing/2014/main" id="{1D6A0DF9-167B-4805-B3DE-CBD05487C9C7}"/>
              </a:ext>
            </a:extLst>
          </p:cNvPr>
          <p:cNvPicPr>
            <a:picLocks noChangeAspect="1"/>
          </p:cNvPicPr>
          <p:nvPr/>
        </p:nvPicPr>
        <p:blipFill>
          <a:blip r:embed="rId4"/>
          <a:stretch>
            <a:fillRect/>
          </a:stretch>
        </p:blipFill>
        <p:spPr>
          <a:xfrm>
            <a:off x="7253038" y="3445830"/>
            <a:ext cx="3309042" cy="2198675"/>
          </a:xfrm>
          <a:prstGeom prst="rect">
            <a:avLst/>
          </a:prstGeom>
        </p:spPr>
      </p:pic>
      <p:sp>
        <p:nvSpPr>
          <p:cNvPr id="14" name="正方形/長方形 13">
            <a:extLst>
              <a:ext uri="{FF2B5EF4-FFF2-40B4-BE49-F238E27FC236}">
                <a16:creationId xmlns:a16="http://schemas.microsoft.com/office/drawing/2014/main" id="{8C4B8E0B-DE31-42E6-A68F-D2745A7C7EB0}"/>
              </a:ext>
            </a:extLst>
          </p:cNvPr>
          <p:cNvSpPr/>
          <p:nvPr/>
        </p:nvSpPr>
        <p:spPr>
          <a:xfrm>
            <a:off x="8597735" y="5735007"/>
            <a:ext cx="958917" cy="369332"/>
          </a:xfrm>
          <a:prstGeom prst="rect">
            <a:avLst/>
          </a:prstGeom>
        </p:spPr>
        <p:txBody>
          <a:bodyPr wrap="none">
            <a:spAutoFit/>
          </a:bodyPr>
          <a:lstStyle/>
          <a:p>
            <a:r>
              <a:rPr lang="ja-JP" altLang="en-US" dirty="0"/>
              <a:t>オオカミ</a:t>
            </a:r>
          </a:p>
        </p:txBody>
      </p:sp>
      <p:pic>
        <p:nvPicPr>
          <p:cNvPr id="16" name="図 15">
            <a:extLst>
              <a:ext uri="{FF2B5EF4-FFF2-40B4-BE49-F238E27FC236}">
                <a16:creationId xmlns:a16="http://schemas.microsoft.com/office/drawing/2014/main" id="{EAE45FB1-1C91-4786-A0F0-F1B8DF9BB2F8}"/>
              </a:ext>
            </a:extLst>
          </p:cNvPr>
          <p:cNvPicPr>
            <a:picLocks noChangeAspect="1"/>
          </p:cNvPicPr>
          <p:nvPr/>
        </p:nvPicPr>
        <p:blipFill>
          <a:blip r:embed="rId5"/>
          <a:stretch>
            <a:fillRect/>
          </a:stretch>
        </p:blipFill>
        <p:spPr>
          <a:xfrm>
            <a:off x="4090687" y="3529261"/>
            <a:ext cx="2005313" cy="2005313"/>
          </a:xfrm>
          <a:prstGeom prst="rect">
            <a:avLst/>
          </a:prstGeom>
        </p:spPr>
      </p:pic>
      <p:cxnSp>
        <p:nvCxnSpPr>
          <p:cNvPr id="20" name="直線矢印コネクタ 19">
            <a:extLst>
              <a:ext uri="{FF2B5EF4-FFF2-40B4-BE49-F238E27FC236}">
                <a16:creationId xmlns:a16="http://schemas.microsoft.com/office/drawing/2014/main" id="{B7EEECF2-DD26-455C-BC4D-D9D9E5796098}"/>
              </a:ext>
            </a:extLst>
          </p:cNvPr>
          <p:cNvCxnSpPr>
            <a:cxnSpLocks/>
            <a:stCxn id="3" idx="3"/>
            <a:endCxn id="16" idx="1"/>
          </p:cNvCxnSpPr>
          <p:nvPr/>
        </p:nvCxnSpPr>
        <p:spPr>
          <a:xfrm>
            <a:off x="3135023" y="4494576"/>
            <a:ext cx="955664" cy="37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EB050AF-2F19-4DB6-8255-37C74C29FBBD}"/>
              </a:ext>
            </a:extLst>
          </p:cNvPr>
          <p:cNvCxnSpPr>
            <a:cxnSpLocks/>
            <a:stCxn id="16" idx="3"/>
            <a:endCxn id="13" idx="1"/>
          </p:cNvCxnSpPr>
          <p:nvPr/>
        </p:nvCxnSpPr>
        <p:spPr>
          <a:xfrm>
            <a:off x="6096000" y="4531918"/>
            <a:ext cx="1157038" cy="1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8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 </a:t>
            </a:r>
            <a:r>
              <a:rPr lang="ja-JP" altLang="en-US" dirty="0"/>
              <a:t>（２）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8</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A1C54459-EBF5-4A6D-90FE-61E92888EEE3}"/>
              </a:ext>
            </a:extLst>
          </p:cNvPr>
          <p:cNvSpPr txBox="1"/>
          <p:nvPr/>
        </p:nvSpPr>
        <p:spPr>
          <a:xfrm>
            <a:off x="317500" y="1421087"/>
            <a:ext cx="11515912" cy="707886"/>
          </a:xfrm>
          <a:prstGeom prst="rect">
            <a:avLst/>
          </a:prstGeom>
          <a:noFill/>
        </p:spPr>
        <p:txBody>
          <a:bodyPr wrap="square" rtlCol="0">
            <a:spAutoFit/>
          </a:bodyPr>
          <a:lstStyle/>
          <a:p>
            <a:r>
              <a:rPr lang="en-US" altLang="ja-JP" sz="2000" dirty="0"/>
              <a:t>LIME</a:t>
            </a:r>
            <a:r>
              <a:rPr lang="ja-JP" altLang="en-US" sz="2000" dirty="0"/>
              <a:t>は、特定のクラスに対して正の重みを有するスーパーピクセルのハイライトする。</a:t>
            </a:r>
          </a:p>
          <a:p>
            <a:r>
              <a:rPr lang="ja-JP" altLang="en-US" sz="2000" dirty="0"/>
              <a:t>結果の画像から雪を特徴として、分類している可能性が見受けられる。</a:t>
            </a:r>
          </a:p>
        </p:txBody>
      </p:sp>
      <p:pic>
        <p:nvPicPr>
          <p:cNvPr id="4" name="図 3">
            <a:extLst>
              <a:ext uri="{FF2B5EF4-FFF2-40B4-BE49-F238E27FC236}">
                <a16:creationId xmlns:a16="http://schemas.microsoft.com/office/drawing/2014/main" id="{E1F8AF2E-F0CA-4099-904C-F68731FDD550}"/>
              </a:ext>
            </a:extLst>
          </p:cNvPr>
          <p:cNvPicPr>
            <a:picLocks noChangeAspect="1"/>
          </p:cNvPicPr>
          <p:nvPr/>
        </p:nvPicPr>
        <p:blipFill>
          <a:blip r:embed="rId3"/>
          <a:stretch>
            <a:fillRect/>
          </a:stretch>
        </p:blipFill>
        <p:spPr>
          <a:xfrm>
            <a:off x="8821708" y="2180392"/>
            <a:ext cx="2390775" cy="2324100"/>
          </a:xfrm>
          <a:prstGeom prst="rect">
            <a:avLst/>
          </a:prstGeom>
        </p:spPr>
      </p:pic>
      <p:sp>
        <p:nvSpPr>
          <p:cNvPr id="10" name="正方形/長方形 9">
            <a:extLst>
              <a:ext uri="{FF2B5EF4-FFF2-40B4-BE49-F238E27FC236}">
                <a16:creationId xmlns:a16="http://schemas.microsoft.com/office/drawing/2014/main" id="{FE60D86B-9E54-4FF8-AEE9-763B68E39F28}"/>
              </a:ext>
            </a:extLst>
          </p:cNvPr>
          <p:cNvSpPr/>
          <p:nvPr/>
        </p:nvSpPr>
        <p:spPr>
          <a:xfrm>
            <a:off x="304242" y="6455578"/>
            <a:ext cx="8603317" cy="369332"/>
          </a:xfrm>
          <a:prstGeom prst="rect">
            <a:avLst/>
          </a:prstGeom>
        </p:spPr>
        <p:txBody>
          <a:bodyPr wrap="none">
            <a:spAutoFit/>
          </a:bodyPr>
          <a:lstStyle/>
          <a:p>
            <a:r>
              <a:rPr lang="ja-JP" altLang="en-US" dirty="0"/>
              <a:t>（参考）</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11</a:t>
            </a:r>
            <a:r>
              <a:rPr lang="ja-JP" altLang="en-US" dirty="0"/>
              <a:t>より</a:t>
            </a:r>
          </a:p>
        </p:txBody>
      </p:sp>
      <p:sp>
        <p:nvSpPr>
          <p:cNvPr id="11" name="テキスト ボックス 10">
            <a:extLst>
              <a:ext uri="{FF2B5EF4-FFF2-40B4-BE49-F238E27FC236}">
                <a16:creationId xmlns:a16="http://schemas.microsoft.com/office/drawing/2014/main" id="{152450AD-19D7-4A4D-BA64-D53704312311}"/>
              </a:ext>
            </a:extLst>
          </p:cNvPr>
          <p:cNvSpPr txBox="1"/>
          <p:nvPr/>
        </p:nvSpPr>
        <p:spPr>
          <a:xfrm>
            <a:off x="483754" y="4904133"/>
            <a:ext cx="11515912" cy="1323439"/>
          </a:xfrm>
          <a:prstGeom prst="rect">
            <a:avLst/>
          </a:prstGeom>
          <a:noFill/>
        </p:spPr>
        <p:txBody>
          <a:bodyPr wrap="square" rtlCol="0">
            <a:spAutoFit/>
          </a:bodyPr>
          <a:lstStyle/>
          <a:p>
            <a:r>
              <a:rPr lang="ja-JP" altLang="en-US" sz="2000" dirty="0"/>
              <a:t>〇推測</a:t>
            </a:r>
            <a:endParaRPr lang="en-US" altLang="ja-JP" sz="2000" dirty="0"/>
          </a:p>
          <a:p>
            <a:r>
              <a:rPr lang="ja-JP" altLang="en-US" sz="2000" dirty="0"/>
              <a:t>　学習データのオオカミ画像の背景が雪景色なものが多くないか？</a:t>
            </a:r>
            <a:r>
              <a:rPr lang="en-US" altLang="ja-JP" sz="2000" dirty="0"/>
              <a:t/>
            </a:r>
            <a:br>
              <a:rPr lang="en-US" altLang="ja-JP" sz="2000" dirty="0"/>
            </a:br>
            <a:r>
              <a:rPr lang="ja-JP" altLang="en-US" sz="2000" dirty="0"/>
              <a:t>〇対応</a:t>
            </a:r>
            <a:endParaRPr lang="en-US" altLang="ja-JP" sz="2000" dirty="0"/>
          </a:p>
          <a:p>
            <a:r>
              <a:rPr lang="ja-JP" altLang="en-US" sz="2000" dirty="0"/>
              <a:t>　背景によらないデータを収集し、再度学習させて、精度向上を狙う。</a:t>
            </a:r>
          </a:p>
        </p:txBody>
      </p:sp>
      <p:sp>
        <p:nvSpPr>
          <p:cNvPr id="12" name="テキスト ボックス 11">
            <a:extLst>
              <a:ext uri="{FF2B5EF4-FFF2-40B4-BE49-F238E27FC236}">
                <a16:creationId xmlns:a16="http://schemas.microsoft.com/office/drawing/2014/main" id="{91FD505C-509E-4957-8E06-7AC66777C45A}"/>
              </a:ext>
            </a:extLst>
          </p:cNvPr>
          <p:cNvSpPr txBox="1"/>
          <p:nvPr/>
        </p:nvSpPr>
        <p:spPr>
          <a:xfrm>
            <a:off x="3313205" y="3181404"/>
            <a:ext cx="823262" cy="400110"/>
          </a:xfrm>
          <a:prstGeom prst="rect">
            <a:avLst/>
          </a:prstGeom>
          <a:noFill/>
        </p:spPr>
        <p:txBody>
          <a:bodyPr wrap="square" rtlCol="0">
            <a:spAutoFit/>
          </a:bodyPr>
          <a:lstStyle/>
          <a:p>
            <a:r>
              <a:rPr lang="en-US" altLang="ja-JP" sz="2000" dirty="0"/>
              <a:t>LIME</a:t>
            </a:r>
            <a:endParaRPr lang="ja-JP" altLang="en-US" sz="2000" dirty="0"/>
          </a:p>
        </p:txBody>
      </p:sp>
      <p:pic>
        <p:nvPicPr>
          <p:cNvPr id="17" name="図 16">
            <a:extLst>
              <a:ext uri="{FF2B5EF4-FFF2-40B4-BE49-F238E27FC236}">
                <a16:creationId xmlns:a16="http://schemas.microsoft.com/office/drawing/2014/main" id="{32DE760E-061E-43CC-BD4E-9BB2DAC606A7}"/>
              </a:ext>
            </a:extLst>
          </p:cNvPr>
          <p:cNvPicPr>
            <a:picLocks noChangeAspect="1"/>
          </p:cNvPicPr>
          <p:nvPr/>
        </p:nvPicPr>
        <p:blipFill>
          <a:blip r:embed="rId4"/>
          <a:stretch>
            <a:fillRect/>
          </a:stretch>
        </p:blipFill>
        <p:spPr>
          <a:xfrm>
            <a:off x="483754" y="2219409"/>
            <a:ext cx="2390775" cy="2324100"/>
          </a:xfrm>
          <a:prstGeom prst="rect">
            <a:avLst/>
          </a:prstGeom>
        </p:spPr>
      </p:pic>
      <p:sp>
        <p:nvSpPr>
          <p:cNvPr id="18" name="正方形/長方形 17">
            <a:extLst>
              <a:ext uri="{FF2B5EF4-FFF2-40B4-BE49-F238E27FC236}">
                <a16:creationId xmlns:a16="http://schemas.microsoft.com/office/drawing/2014/main" id="{813BA957-A5B9-4B3D-B148-C87A5E7F658C}"/>
              </a:ext>
            </a:extLst>
          </p:cNvPr>
          <p:cNvSpPr/>
          <p:nvPr/>
        </p:nvSpPr>
        <p:spPr>
          <a:xfrm>
            <a:off x="1145982" y="4550565"/>
            <a:ext cx="1066318" cy="369332"/>
          </a:xfrm>
          <a:prstGeom prst="rect">
            <a:avLst/>
          </a:prstGeom>
        </p:spPr>
        <p:txBody>
          <a:bodyPr wrap="none">
            <a:spAutoFit/>
          </a:bodyPr>
          <a:lstStyle/>
          <a:p>
            <a:r>
              <a:rPr lang="ja-JP" altLang="en-US" dirty="0"/>
              <a:t>ハスキー</a:t>
            </a:r>
          </a:p>
        </p:txBody>
      </p:sp>
      <p:pic>
        <p:nvPicPr>
          <p:cNvPr id="19" name="図 18">
            <a:extLst>
              <a:ext uri="{FF2B5EF4-FFF2-40B4-BE49-F238E27FC236}">
                <a16:creationId xmlns:a16="http://schemas.microsoft.com/office/drawing/2014/main" id="{BF6CCECE-958D-4F1C-A34D-8BD46130E17C}"/>
              </a:ext>
            </a:extLst>
          </p:cNvPr>
          <p:cNvPicPr>
            <a:picLocks noChangeAspect="1"/>
          </p:cNvPicPr>
          <p:nvPr/>
        </p:nvPicPr>
        <p:blipFill>
          <a:blip r:embed="rId5"/>
          <a:stretch>
            <a:fillRect/>
          </a:stretch>
        </p:blipFill>
        <p:spPr>
          <a:xfrm>
            <a:off x="4845462" y="2035729"/>
            <a:ext cx="2005313" cy="2005313"/>
          </a:xfrm>
          <a:prstGeom prst="rect">
            <a:avLst/>
          </a:prstGeom>
        </p:spPr>
      </p:pic>
      <p:cxnSp>
        <p:nvCxnSpPr>
          <p:cNvPr id="20" name="直線矢印コネクタ 19">
            <a:extLst>
              <a:ext uri="{FF2B5EF4-FFF2-40B4-BE49-F238E27FC236}">
                <a16:creationId xmlns:a16="http://schemas.microsoft.com/office/drawing/2014/main" id="{1BD3B5B7-15E0-4E2D-A3A7-CD792BBF378C}"/>
              </a:ext>
            </a:extLst>
          </p:cNvPr>
          <p:cNvCxnSpPr>
            <a:cxnSpLocks/>
            <a:stCxn id="17" idx="3"/>
            <a:endCxn id="12" idx="1"/>
          </p:cNvCxnSpPr>
          <p:nvPr/>
        </p:nvCxnSpPr>
        <p:spPr>
          <a:xfrm>
            <a:off x="2874529" y="3381459"/>
            <a:ext cx="43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83692B2-37B6-453F-9383-ADECE836B535}"/>
              </a:ext>
            </a:extLst>
          </p:cNvPr>
          <p:cNvCxnSpPr>
            <a:cxnSpLocks/>
            <a:stCxn id="12" idx="3"/>
          </p:cNvCxnSpPr>
          <p:nvPr/>
        </p:nvCxnSpPr>
        <p:spPr>
          <a:xfrm flipV="1">
            <a:off x="4136467" y="3026623"/>
            <a:ext cx="708995" cy="35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D24DBFDA-32EF-456F-AD17-CD9A5F4D4E07}"/>
              </a:ext>
            </a:extLst>
          </p:cNvPr>
          <p:cNvCxnSpPr>
            <a:stCxn id="12" idx="2"/>
            <a:endCxn id="4" idx="1"/>
          </p:cNvCxnSpPr>
          <p:nvPr/>
        </p:nvCxnSpPr>
        <p:spPr>
          <a:xfrm rot="5400000" flipH="1" flipV="1">
            <a:off x="6153736" y="913542"/>
            <a:ext cx="239072" cy="5096872"/>
          </a:xfrm>
          <a:prstGeom prst="bentConnector4">
            <a:avLst>
              <a:gd name="adj1" fmla="val -317871"/>
              <a:gd name="adj2" fmla="val 6809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8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 </a:t>
            </a:r>
            <a:r>
              <a:rPr lang="ja-JP" altLang="en-US" dirty="0"/>
              <a:t>（２）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9</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C2DCFF6A-568A-46EE-945A-13B1A44FB0BD}"/>
              </a:ext>
            </a:extLst>
          </p:cNvPr>
          <p:cNvSpPr txBox="1"/>
          <p:nvPr/>
        </p:nvSpPr>
        <p:spPr>
          <a:xfrm>
            <a:off x="317757" y="1494281"/>
            <a:ext cx="6403934" cy="3785652"/>
          </a:xfrm>
          <a:prstGeom prst="rect">
            <a:avLst/>
          </a:prstGeom>
          <a:noFill/>
        </p:spPr>
        <p:txBody>
          <a:bodyPr wrap="square" rtlCol="0">
            <a:spAutoFit/>
          </a:bodyPr>
          <a:lstStyle/>
          <a:p>
            <a:r>
              <a:rPr lang="ja-JP" altLang="en-US" sz="2000" dirty="0"/>
              <a:t>局所的なデータに注目することで、線形な分類を行う。</a:t>
            </a:r>
            <a:endParaRPr lang="en-US" altLang="ja-JP" sz="2000" dirty="0"/>
          </a:p>
          <a:p>
            <a:endParaRPr lang="en-US" altLang="ja-JP" sz="2000" dirty="0"/>
          </a:p>
          <a:p>
            <a:r>
              <a:rPr lang="ja-JP" altLang="en-US" sz="2000" dirty="0"/>
              <a:t>ブラックボックスモデルの複雑な関数</a:t>
            </a:r>
            <a:r>
              <a:rPr lang="en-US" altLang="ja-JP" sz="2000" dirty="0"/>
              <a:t>F</a:t>
            </a:r>
            <a:r>
              <a:rPr lang="ja-JP" altLang="en-US" sz="2000" dirty="0"/>
              <a:t>（</a:t>
            </a:r>
            <a:r>
              <a:rPr lang="en-US" altLang="ja-JP" sz="2000" dirty="0"/>
              <a:t>LIME</a:t>
            </a:r>
            <a:r>
              <a:rPr lang="ja-JP" altLang="en-US" sz="2000" dirty="0" err="1"/>
              <a:t>には</a:t>
            </a:r>
            <a:r>
              <a:rPr lang="ja-JP" altLang="en-US" sz="2000" dirty="0"/>
              <a:t>未知）。</a:t>
            </a:r>
            <a:endParaRPr lang="en-US" altLang="ja-JP" sz="2000" dirty="0"/>
          </a:p>
          <a:p>
            <a:r>
              <a:rPr lang="ja-JP" altLang="en-US" sz="2000" dirty="0"/>
              <a:t>データをピンクと青に分類する。</a:t>
            </a:r>
            <a:endParaRPr lang="en-US" altLang="ja-JP" sz="2000" dirty="0"/>
          </a:p>
          <a:p>
            <a:r>
              <a:rPr lang="ja-JP" altLang="en-US" sz="2000" dirty="0"/>
              <a:t>太赤十字は説明したいインスタンス。</a:t>
            </a:r>
            <a:endParaRPr lang="en-US" altLang="ja-JP" sz="2000" dirty="0"/>
          </a:p>
          <a:p>
            <a:endParaRPr lang="en-US" altLang="ja-JP" sz="2000" dirty="0"/>
          </a:p>
          <a:p>
            <a:r>
              <a:rPr lang="en-US" altLang="ja-JP" sz="2000" dirty="0"/>
              <a:t>LIME</a:t>
            </a:r>
            <a:r>
              <a:rPr lang="ja-JP" altLang="en-US" sz="2000" dirty="0"/>
              <a:t>は、データをサンプリングして、</a:t>
            </a:r>
            <a:r>
              <a:rPr lang="en-US" altLang="ja-JP" sz="2000" dirty="0"/>
              <a:t>f</a:t>
            </a:r>
            <a:r>
              <a:rPr lang="ja-JP" altLang="en-US" sz="2000" dirty="0"/>
              <a:t>を使用して予測結果を取得する。</a:t>
            </a:r>
            <a:endParaRPr lang="en-US" altLang="ja-JP" sz="2000" dirty="0"/>
          </a:p>
          <a:p>
            <a:endParaRPr lang="en-US" altLang="ja-JP" sz="2000" dirty="0"/>
          </a:p>
          <a:p>
            <a:r>
              <a:rPr lang="ja-JP" altLang="en-US" sz="2000" dirty="0"/>
              <a:t>予測結果から、破線で示される説明可能な線形モデルを作成し、データの説明に使用する。</a:t>
            </a:r>
            <a:endParaRPr lang="en-US" altLang="ja-JP" sz="2000" dirty="0"/>
          </a:p>
          <a:p>
            <a:endParaRPr lang="en-US" altLang="ja-JP" sz="2000" dirty="0"/>
          </a:p>
        </p:txBody>
      </p:sp>
      <p:pic>
        <p:nvPicPr>
          <p:cNvPr id="5" name="図 4">
            <a:extLst>
              <a:ext uri="{FF2B5EF4-FFF2-40B4-BE49-F238E27FC236}">
                <a16:creationId xmlns:a16="http://schemas.microsoft.com/office/drawing/2014/main" id="{E20C1487-8992-40B5-9ACF-4D4FFD927789}"/>
              </a:ext>
            </a:extLst>
          </p:cNvPr>
          <p:cNvPicPr>
            <a:picLocks noChangeAspect="1"/>
          </p:cNvPicPr>
          <p:nvPr/>
        </p:nvPicPr>
        <p:blipFill>
          <a:blip r:embed="rId3"/>
          <a:stretch>
            <a:fillRect/>
          </a:stretch>
        </p:blipFill>
        <p:spPr>
          <a:xfrm>
            <a:off x="6721691" y="2148529"/>
            <a:ext cx="5416764" cy="3401224"/>
          </a:xfrm>
          <a:prstGeom prst="rect">
            <a:avLst/>
          </a:prstGeom>
        </p:spPr>
      </p:pic>
      <p:sp>
        <p:nvSpPr>
          <p:cNvPr id="7" name="正方形/長方形 6">
            <a:extLst>
              <a:ext uri="{FF2B5EF4-FFF2-40B4-BE49-F238E27FC236}">
                <a16:creationId xmlns:a16="http://schemas.microsoft.com/office/drawing/2014/main" id="{6B9E59C9-07F2-4680-A7AD-955780102199}"/>
              </a:ext>
            </a:extLst>
          </p:cNvPr>
          <p:cNvSpPr/>
          <p:nvPr/>
        </p:nvSpPr>
        <p:spPr>
          <a:xfrm>
            <a:off x="304242" y="6455578"/>
            <a:ext cx="8603317" cy="369332"/>
          </a:xfrm>
          <a:prstGeom prst="rect">
            <a:avLst/>
          </a:prstGeom>
        </p:spPr>
        <p:txBody>
          <a:bodyPr wrap="none">
            <a:spAutoFit/>
          </a:bodyPr>
          <a:lstStyle/>
          <a:p>
            <a:r>
              <a:rPr lang="ja-JP" altLang="en-US" dirty="0"/>
              <a:t>（参考</a:t>
            </a:r>
            <a:r>
              <a:rPr lang="ja-JP" altLang="en-US"/>
              <a:t>）</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3</a:t>
            </a:r>
            <a:r>
              <a:rPr lang="ja-JP" altLang="en-US" dirty="0"/>
              <a:t>より</a:t>
            </a:r>
          </a:p>
        </p:txBody>
      </p:sp>
    </p:spTree>
    <p:extLst>
      <p:ext uri="{BB962C8B-B14F-4D97-AF65-F5344CB8AC3E}">
        <p14:creationId xmlns:p14="http://schemas.microsoft.com/office/powerpoint/2010/main" val="570237665"/>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12785</TotalTime>
  <Words>2077</Words>
  <Application>Microsoft Office PowerPoint</Application>
  <PresentationFormat>ワイド画面</PresentationFormat>
  <Paragraphs>409</Paragraphs>
  <Slides>17</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Open Sans</vt:lpstr>
      <vt:lpstr>Source Sans Pro</vt:lpstr>
      <vt:lpstr>游ゴシック</vt:lpstr>
      <vt:lpstr>游ゴシック Light</vt:lpstr>
      <vt:lpstr>Arial</vt:lpstr>
      <vt:lpstr>Calibri</vt:lpstr>
      <vt:lpstr>Calibri Light</vt:lpstr>
      <vt:lpstr>レトロスペクト</vt:lpstr>
      <vt:lpstr>アドバンス・トップエスイー 最先端ソフトウェアゼミ成果発表  AI・機械学習　グループ</vt:lpstr>
      <vt:lpstr>目次</vt:lpstr>
      <vt:lpstr>１．問題意識・目標</vt:lpstr>
      <vt:lpstr>２．取組内容</vt:lpstr>
      <vt:lpstr>２．取組内容①代表的な研究の調査・整理</vt:lpstr>
      <vt:lpstr>２．取組内容①手法紹介（１） Born Again Tree</vt:lpstr>
      <vt:lpstr>２．取組内容①手法紹介（２）LIME</vt:lpstr>
      <vt:lpstr>２．取組内容① （２）LIME</vt:lpstr>
      <vt:lpstr>２．取組内容① （２）LIME</vt:lpstr>
      <vt:lpstr>２．取組内容①手法紹介（３） interpretable decision sets</vt:lpstr>
      <vt:lpstr>２．取組内容② クレジットカードデフォルト予測</vt:lpstr>
      <vt:lpstr>２．取組内容②（１） Born Again Tree</vt:lpstr>
      <vt:lpstr>２．取組内容②（２）LIME</vt:lpstr>
      <vt:lpstr>２．取組内容②（３） interpretable decision sets</vt:lpstr>
      <vt:lpstr>２．取組内容②（３） interpretable decision sets</vt:lpstr>
      <vt:lpstr>２．③ 適用結果を踏まえた評価、考察</vt:lpstr>
      <vt:lpstr>３．まとめ・所感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全体ゼミ</dc:title>
  <dc:creator>北野 健太／開発企画／JRI (kitano kenta)</dc:creator>
  <cp:lastModifiedBy>masu</cp:lastModifiedBy>
  <cp:revision>1077</cp:revision>
  <dcterms:created xsi:type="dcterms:W3CDTF">2018-04-13T06:13:42Z</dcterms:created>
  <dcterms:modified xsi:type="dcterms:W3CDTF">2019-06-12T05:46:03Z</dcterms:modified>
</cp:coreProperties>
</file>