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4A7A-F598-442D-9A68-C24FFCBE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0F801-F972-47F8-B8D5-F5209F6C8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B79A-2635-41B0-AFB9-6CB6A09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BE03-29BD-4A90-ABD8-C2A7C13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33F6-39B1-4F07-A91D-29D79F70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3BD8-7F9E-4874-92E9-33522A22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807E7-82DE-4AED-834F-757367EEC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50AE-48B4-4AA1-9E6B-176743C7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E1A0-2CF9-401F-9016-847E9022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9BDD-3DFE-4DDE-962B-24ECE108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72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D0388-01C0-4DD6-88F9-C7F485B29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C387C-0DF9-45CE-8DFE-EAEB1552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221EF-3387-4E22-A7A2-87D3CEFA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8307-E83C-4014-B547-981D665A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7FA0-55C1-407A-9884-8C4C2522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5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557B-E139-4313-AC4C-2183FA7D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E3AC-5891-4740-8868-7E963499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CD2B-2E3B-47B8-98EF-96E1BC25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87AC-D1A8-4827-8B4D-D85D77C0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6A0F-FD39-453E-BABD-235A93AB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2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15F3-DB97-463C-AECB-23E77AA2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B557-25B5-4FB5-BC74-3F45F129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2C54F-3630-48BD-A370-48701C88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5C73-69B9-4630-B95C-216AA83A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BC9F2-4175-4749-B70E-0425FD90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50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7CC4-31E1-44A0-82A1-F2AE1787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1E99-44BA-4F65-97C4-C5B3CFE5B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4AE61-D3B2-4D7E-A26A-8CCF7F6CA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B187-21BD-447C-BC28-371F92A8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12FE6-2C04-4155-9C9E-2083C5EE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54F7B-A03F-4401-856B-AEBE87F7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73A9-C4D4-4608-A229-3E29AFF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DD71-A65A-493B-B09D-922B4676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3394-CE08-4A6F-9E5C-49EDCF3E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0E36A-6F08-4C91-82F2-9FB57543F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B7C36-D4B5-4809-AE12-EB8790D3A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BB71B-9E48-4A59-9163-EED9A3B4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1C631-3505-4BDC-8CEC-ACA7E354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0B879-2B8C-44A0-A9F5-F585EA1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01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0F26-0726-43C9-867F-460B9403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86B25-D213-4C20-B9EA-461876D3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D88BF-5F57-49BC-BAAA-2F66F6D0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D344E-3241-4232-AF98-9C19F4C0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4725F-731F-4E83-B67E-AEB08C69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90420-8F80-4FC0-BF8F-7D21B38F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53326-F70D-40A8-93F5-606B13D4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A7E7-2DBD-493B-964E-64FC382D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78ED-1E78-4C2D-8063-D445AFD7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D86D9-99BB-4910-AA85-88B2AD92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D7CAD-2CD9-477C-9818-235B001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A2D47-F531-4597-A6FE-804539F9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E721E-0CBD-4FEE-BEC5-6831D82F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3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E4B-FD20-4FB6-B2ED-CFFBE08D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A64F5-93BD-4F4D-A841-76FAC5D7F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63441-5FED-4B6C-B9B0-2434121A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918B2-2910-425D-B5DC-E46B2CC2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BCA4E-E7C9-4D34-97E4-61E6B3B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E4D8-5CF2-4AEF-A91F-B54D917D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9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4C86A-8AE5-4D64-85F4-361C0012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6D9D-1F1E-4C07-BBF3-C947B0CA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7ED2-A38F-4551-8888-4D0E16336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598D-4789-4846-9EBC-009E1DA8517B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B49B-7BEC-4F73-8921-23BF1D674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CC2C-BFCF-4FA3-B59A-5C4E7F189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7F95-07F3-4DEF-BEB5-6BA93798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1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ru.wikipedia.org/wiki/ER-%D0%BC%D0%BE%D0%B4%D0%B5%D0%BB%D1%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A8DC5-45B6-48AC-B3EA-822F0334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ru-RU" sz="4500" b="1" dirty="0">
                <a:solidFill>
                  <a:srgbClr val="FFFFFF"/>
                </a:solidFill>
              </a:rPr>
              <a:t>РАЗРАБОТКА ПРОГРАММНОГО ОБЕСПЕЧЕНИЯ</a:t>
            </a:r>
            <a:br>
              <a:rPr lang="ru-RU" sz="4500" dirty="0">
                <a:solidFill>
                  <a:srgbClr val="FFFFFF"/>
                </a:solidFill>
              </a:rPr>
            </a:br>
            <a:r>
              <a:rPr lang="ru-RU" sz="4500" b="1" dirty="0">
                <a:solidFill>
                  <a:srgbClr val="FFFFFF"/>
                </a:solidFill>
              </a:rPr>
              <a:t>ИНФОРМАЦИОННОЙ СИСТЕМЫ ТЕАТРА</a:t>
            </a:r>
            <a:endParaRPr lang="ru-RU" sz="45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4439C-AFCE-424A-BF28-DB2A8E33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r"/>
            <a:r>
              <a:rPr lang="ru-RU" b="1" dirty="0">
                <a:solidFill>
                  <a:srgbClr val="FFFFFF"/>
                </a:solidFill>
              </a:rPr>
              <a:t>Выполнил: </a:t>
            </a:r>
            <a:r>
              <a:rPr lang="ru-RU" dirty="0">
                <a:solidFill>
                  <a:srgbClr val="FFFFFF"/>
                </a:solidFill>
              </a:rPr>
              <a:t>студент 3-го курса гр. 17208</a:t>
            </a:r>
          </a:p>
          <a:p>
            <a:pPr algn="r"/>
            <a:r>
              <a:rPr lang="ru-RU" dirty="0">
                <a:solidFill>
                  <a:srgbClr val="FFFFFF"/>
                </a:solidFill>
              </a:rPr>
              <a:t>Гафиятуллин А.Р</a:t>
            </a:r>
          </a:p>
          <a:p>
            <a:pPr algn="l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48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4E77-6707-417F-8690-DE952865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ГЛАВА 2. ПРОЕКТИРОВАНИЕ СИСТЕМЫ.</a:t>
            </a:r>
            <a:r>
              <a:rPr lang="en-US" b="1" dirty="0"/>
              <a:t> </a:t>
            </a:r>
            <a:r>
              <a:rPr lang="ru-RU" b="1" dirty="0"/>
              <a:t>Основные таблицы, реализующие сущности</a:t>
            </a:r>
            <a:r>
              <a:rPr lang="en-US" b="1" dirty="0"/>
              <a:t>.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EDE0-B5D9-41F8-9908-1EC6F3C9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Employee</a:t>
            </a:r>
            <a:r>
              <a:rPr lang="en-US" dirty="0"/>
              <a:t> (</a:t>
            </a:r>
            <a:r>
              <a:rPr lang="ru-RU" dirty="0"/>
              <a:t>работники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Show</a:t>
            </a:r>
            <a:r>
              <a:rPr lang="en-US" dirty="0"/>
              <a:t> (</a:t>
            </a:r>
            <a:r>
              <a:rPr lang="ru-RU" dirty="0"/>
              <a:t>спектакли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Role</a:t>
            </a:r>
            <a:r>
              <a:rPr lang="en-US" dirty="0"/>
              <a:t> (</a:t>
            </a:r>
            <a:r>
              <a:rPr lang="ru-RU" dirty="0"/>
              <a:t>роли спектаклей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Repertoire</a:t>
            </a:r>
            <a:r>
              <a:rPr lang="en-US" dirty="0"/>
              <a:t> (</a:t>
            </a:r>
            <a:r>
              <a:rPr lang="ru-RU" dirty="0"/>
              <a:t>репертуар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Author</a:t>
            </a:r>
            <a:r>
              <a:rPr lang="en-US" dirty="0"/>
              <a:t> (</a:t>
            </a:r>
            <a:r>
              <a:rPr lang="ru-RU" dirty="0"/>
              <a:t>авторы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Tour</a:t>
            </a:r>
            <a:r>
              <a:rPr lang="en-US" dirty="0"/>
              <a:t> (</a:t>
            </a:r>
            <a:r>
              <a:rPr lang="ru-RU" dirty="0"/>
              <a:t>гастроли)</a:t>
            </a:r>
            <a:r>
              <a:rPr lang="en-US" dirty="0"/>
              <a:t>;</a:t>
            </a:r>
            <a:endParaRPr lang="ru-RU" sz="2200" dirty="0"/>
          </a:p>
          <a:p>
            <a:r>
              <a:rPr lang="en-US" b="1" dirty="0"/>
              <a:t>Ticket</a:t>
            </a:r>
            <a:r>
              <a:rPr lang="en-US" dirty="0"/>
              <a:t> (</a:t>
            </a:r>
            <a:r>
              <a:rPr lang="ru-RU" dirty="0"/>
              <a:t>билеты)</a:t>
            </a:r>
            <a:r>
              <a:rPr lang="en-US" dirty="0"/>
              <a:t>;</a:t>
            </a:r>
            <a:endParaRPr lang="ru-RU" sz="2200" dirty="0"/>
          </a:p>
          <a:p>
            <a:r>
              <a:rPr lang="en-US" b="1" dirty="0"/>
              <a:t>Subscription</a:t>
            </a:r>
            <a:r>
              <a:rPr lang="en-US" dirty="0"/>
              <a:t> (</a:t>
            </a:r>
            <a:r>
              <a:rPr lang="ru-RU" dirty="0"/>
              <a:t>Абонементы</a:t>
            </a:r>
            <a:r>
              <a:rPr lang="en-US" dirty="0"/>
              <a:t>)</a:t>
            </a:r>
            <a:r>
              <a:rPr lang="ru-RU" dirty="0"/>
              <a:t>.</a:t>
            </a:r>
            <a:endParaRPr 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5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213B-195D-402D-84B0-70C0C6BE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ГЛАВА 2. ПРОЕКТИРОВАНИЕ СИСТЕМЫ.</a:t>
            </a:r>
            <a:r>
              <a:rPr lang="en-US" b="1" dirty="0"/>
              <a:t> </a:t>
            </a:r>
            <a:r>
              <a:rPr lang="ru-RU" b="1" dirty="0"/>
              <a:t>Таблицы, реализующие отношения между сущностями и атрибуты этих сущностей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D58D-96E5-4C94-B17A-70C9700D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Actor</a:t>
            </a:r>
            <a:r>
              <a:rPr lang="ru-RU" b="1" dirty="0"/>
              <a:t>-</a:t>
            </a:r>
            <a:r>
              <a:rPr lang="en-US" b="1" dirty="0"/>
              <a:t>Rank</a:t>
            </a:r>
            <a:r>
              <a:rPr lang="ru-RU" b="1" dirty="0"/>
              <a:t> </a:t>
            </a:r>
            <a:r>
              <a:rPr lang="ru-RU" dirty="0"/>
              <a:t>(актеры и их звания);</a:t>
            </a:r>
            <a:endParaRPr lang="ru-RU" sz="2200" dirty="0"/>
          </a:p>
          <a:p>
            <a:r>
              <a:rPr lang="en-US" b="1" dirty="0"/>
              <a:t>Actor</a:t>
            </a:r>
            <a:r>
              <a:rPr lang="ru-RU" b="1" dirty="0"/>
              <a:t>-</a:t>
            </a:r>
            <a:r>
              <a:rPr lang="en-US" b="1" dirty="0"/>
              <a:t>Characteristic</a:t>
            </a:r>
            <a:r>
              <a:rPr lang="ru-RU" b="1" dirty="0"/>
              <a:t> </a:t>
            </a:r>
            <a:r>
              <a:rPr lang="ru-RU" dirty="0"/>
              <a:t>(характеристики актеров)</a:t>
            </a:r>
            <a:r>
              <a:rPr lang="en-US" dirty="0"/>
              <a:t>;</a:t>
            </a:r>
            <a:endParaRPr lang="ru-RU" sz="2200" dirty="0"/>
          </a:p>
          <a:p>
            <a:r>
              <a:rPr lang="en-US" b="1" dirty="0"/>
              <a:t>Direction</a:t>
            </a:r>
            <a:r>
              <a:rPr lang="ru-RU" dirty="0"/>
              <a:t> (назначение актеров на роли);</a:t>
            </a:r>
            <a:endParaRPr lang="ru-RU" sz="2200" dirty="0"/>
          </a:p>
          <a:p>
            <a:r>
              <a:rPr lang="en-US" b="1" dirty="0"/>
              <a:t>Musician</a:t>
            </a:r>
            <a:r>
              <a:rPr lang="ru-RU" b="1" dirty="0"/>
              <a:t>-</a:t>
            </a:r>
            <a:r>
              <a:rPr lang="en-US" b="1" dirty="0"/>
              <a:t>Show</a:t>
            </a:r>
            <a:r>
              <a:rPr lang="ru-RU" b="1" dirty="0"/>
              <a:t> </a:t>
            </a:r>
            <a:r>
              <a:rPr lang="ru-RU" dirty="0"/>
              <a:t>(назначение музыкантов на спектакли);</a:t>
            </a:r>
            <a:endParaRPr lang="ru-RU" sz="2200" dirty="0"/>
          </a:p>
          <a:p>
            <a:r>
              <a:rPr lang="en-US" b="1" dirty="0"/>
              <a:t>Musician</a:t>
            </a:r>
            <a:r>
              <a:rPr lang="ru-RU" b="1" dirty="0"/>
              <a:t>-</a:t>
            </a:r>
            <a:r>
              <a:rPr lang="en-US" b="1" dirty="0"/>
              <a:t>instrument</a:t>
            </a:r>
            <a:r>
              <a:rPr lang="ru-RU" b="1" dirty="0"/>
              <a:t> </a:t>
            </a:r>
            <a:r>
              <a:rPr lang="ru-RU" dirty="0"/>
              <a:t>(музыканты и их инструменты);</a:t>
            </a:r>
            <a:endParaRPr lang="ru-RU" sz="2200" dirty="0"/>
          </a:p>
          <a:p>
            <a:r>
              <a:rPr lang="en-US" b="1" dirty="0"/>
              <a:t>Role</a:t>
            </a:r>
            <a:r>
              <a:rPr lang="ru-RU" b="1" dirty="0"/>
              <a:t>-</a:t>
            </a:r>
            <a:r>
              <a:rPr lang="en-US" b="1" dirty="0"/>
              <a:t>Characteristic</a:t>
            </a:r>
            <a:r>
              <a:rPr lang="ru-RU" b="1" dirty="0"/>
              <a:t> </a:t>
            </a:r>
            <a:r>
              <a:rPr lang="ru-RU" dirty="0"/>
              <a:t>(требования к актеру для назначения на роль);</a:t>
            </a:r>
            <a:endParaRPr lang="ru-RU" sz="2200" dirty="0"/>
          </a:p>
          <a:p>
            <a:r>
              <a:rPr lang="en-US" b="1" dirty="0"/>
              <a:t>Ticket</a:t>
            </a:r>
            <a:r>
              <a:rPr lang="ru-RU" b="1" dirty="0"/>
              <a:t>- </a:t>
            </a:r>
            <a:r>
              <a:rPr lang="en-US" b="1" dirty="0"/>
              <a:t>Subscription</a:t>
            </a:r>
            <a:r>
              <a:rPr lang="ru-RU" b="1" dirty="0"/>
              <a:t> </a:t>
            </a:r>
            <a:r>
              <a:rPr lang="ru-RU" dirty="0"/>
              <a:t>(состав абонемента из билетов).</a:t>
            </a:r>
          </a:p>
        </p:txBody>
      </p:sp>
    </p:spTree>
    <p:extLst>
      <p:ext uri="{BB962C8B-B14F-4D97-AF65-F5344CB8AC3E}">
        <p14:creationId xmlns:p14="http://schemas.microsoft.com/office/powerpoint/2010/main" val="8898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B72E-DC0E-4EA0-A4DD-D024A804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ГЛАВА 2. ПРОЕКТИРОВАНИЕ СИСТЕМЫ.</a:t>
            </a:r>
            <a:r>
              <a:rPr lang="en-US" b="1" dirty="0"/>
              <a:t> </a:t>
            </a:r>
            <a:r>
              <a:rPr lang="ru-RU" b="1" dirty="0"/>
              <a:t>Аутентификация пользователей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6FB2-B673-486D-82A5-2E8ADB30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Users</a:t>
            </a:r>
            <a:r>
              <a:rPr lang="ru-RU" dirty="0"/>
              <a:t> (таблица с информацией о пользователях системы, их ролях);</a:t>
            </a:r>
            <a:endParaRPr lang="ru-RU" sz="2200" dirty="0"/>
          </a:p>
          <a:p>
            <a:r>
              <a:rPr lang="en-US" b="1" dirty="0"/>
              <a:t>User</a:t>
            </a:r>
            <a:r>
              <a:rPr lang="ru-RU" b="1" dirty="0"/>
              <a:t>-</a:t>
            </a:r>
            <a:r>
              <a:rPr lang="en-US" b="1" dirty="0"/>
              <a:t>Role</a:t>
            </a:r>
            <a:r>
              <a:rPr lang="ru-RU" b="1" dirty="0"/>
              <a:t> </a:t>
            </a:r>
            <a:r>
              <a:rPr lang="ru-RU" dirty="0"/>
              <a:t>(таблица с ролями пользователей системы).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8737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5A49-5267-4A32-9C7B-ECE615C5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ГЛАВА 2. ПРОЕКТИРОВАНИЕ СИСТЕМЫ.</a:t>
            </a:r>
            <a:r>
              <a:rPr lang="en-US" b="1" dirty="0"/>
              <a:t> </a:t>
            </a:r>
            <a:r>
              <a:rPr lang="ru-RU" b="1" dirty="0"/>
              <a:t>Способ представления супертипов и подтипов</a:t>
            </a:r>
            <a:r>
              <a:rPr lang="en-US" b="1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9C5F-D86B-4BA8-BED4-1FD74F5D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b="1" i="1" dirty="0"/>
              <a:t>Иерархия работников</a:t>
            </a:r>
            <a:r>
              <a:rPr lang="en-US" b="1" i="1" dirty="0"/>
              <a:t>:</a:t>
            </a:r>
            <a:endParaRPr lang="ru-RU" sz="2000" b="1" i="1" dirty="0"/>
          </a:p>
          <a:p>
            <a:r>
              <a:rPr lang="ru-RU" dirty="0"/>
              <a:t>Супертип работника представлен таблицей </a:t>
            </a:r>
            <a:r>
              <a:rPr lang="en-US" b="1" dirty="0"/>
              <a:t>Employee</a:t>
            </a:r>
            <a:r>
              <a:rPr lang="ru-RU" dirty="0"/>
              <a:t>;</a:t>
            </a:r>
            <a:endParaRPr lang="ru-RU" sz="2400" dirty="0"/>
          </a:p>
          <a:p>
            <a:r>
              <a:rPr lang="ru-RU" dirty="0"/>
              <a:t>Подтипы определяются полем профессии в таблице </a:t>
            </a:r>
            <a:r>
              <a:rPr lang="en-US" b="1" dirty="0"/>
              <a:t>Employee</a:t>
            </a:r>
            <a:r>
              <a:rPr lang="en-US" dirty="0"/>
              <a:t> </a:t>
            </a:r>
            <a:r>
              <a:rPr lang="ru-RU" dirty="0"/>
              <a:t>из таблицы </a:t>
            </a:r>
            <a:r>
              <a:rPr lang="en-US" b="1" dirty="0"/>
              <a:t>Job</a:t>
            </a:r>
            <a:r>
              <a:rPr lang="ru-RU" b="1" dirty="0"/>
              <a:t>_</a:t>
            </a:r>
            <a:r>
              <a:rPr lang="en-US" b="1" dirty="0"/>
              <a:t>types</a:t>
            </a:r>
            <a:r>
              <a:rPr lang="en-US" dirty="0"/>
              <a:t> </a:t>
            </a:r>
            <a:r>
              <a:rPr lang="ru-RU" dirty="0"/>
              <a:t>и набором триггеров, которые реагируют на подтипы в зависимости от значения в этом поле.</a:t>
            </a:r>
            <a:endParaRPr lang="ru-RU" sz="2400" dirty="0"/>
          </a:p>
          <a:p>
            <a:pPr marL="0" lvl="0" indent="0">
              <a:buNone/>
            </a:pPr>
            <a:r>
              <a:rPr lang="ru-RU" b="1" i="1" dirty="0"/>
              <a:t>Иерархия типов профессий: </a:t>
            </a:r>
            <a:endParaRPr lang="ru-RU" sz="2000" b="1" i="1" dirty="0"/>
          </a:p>
          <a:p>
            <a:r>
              <a:rPr lang="ru-RU" dirty="0"/>
              <a:t>В таблице </a:t>
            </a:r>
            <a:r>
              <a:rPr lang="en-US" b="1" dirty="0"/>
              <a:t>Job</a:t>
            </a:r>
            <a:r>
              <a:rPr lang="ru-RU" b="1" dirty="0"/>
              <a:t>_</a:t>
            </a:r>
            <a:r>
              <a:rPr lang="en-US" b="1" dirty="0"/>
              <a:t>types</a:t>
            </a:r>
            <a:r>
              <a:rPr lang="ru-RU" dirty="0"/>
              <a:t> 3 поля: </a:t>
            </a:r>
            <a:r>
              <a:rPr lang="en-US" b="1" dirty="0"/>
              <a:t>id</a:t>
            </a:r>
            <a:r>
              <a:rPr lang="ru-RU" b="1" dirty="0"/>
              <a:t>_</a:t>
            </a:r>
            <a:r>
              <a:rPr lang="en-US" b="1" dirty="0"/>
              <a:t>job</a:t>
            </a:r>
            <a:r>
              <a:rPr lang="ru-RU" b="1" dirty="0"/>
              <a:t>_</a:t>
            </a:r>
            <a:r>
              <a:rPr lang="en-US" b="1" dirty="0"/>
              <a:t>type</a:t>
            </a:r>
            <a:r>
              <a:rPr lang="ru-RU" b="1" dirty="0"/>
              <a:t> </a:t>
            </a:r>
            <a:r>
              <a:rPr lang="ru-RU" dirty="0"/>
              <a:t>– номер профессии, </a:t>
            </a:r>
            <a:r>
              <a:rPr lang="en-US" b="1" dirty="0"/>
              <a:t>id</a:t>
            </a:r>
            <a:r>
              <a:rPr lang="ru-RU" b="1" dirty="0"/>
              <a:t>_</a:t>
            </a:r>
            <a:r>
              <a:rPr lang="en-US" b="1" dirty="0"/>
              <a:t>parent</a:t>
            </a:r>
            <a:r>
              <a:rPr lang="ru-RU" b="1" dirty="0"/>
              <a:t>_</a:t>
            </a:r>
            <a:r>
              <a:rPr lang="en-US" b="1" dirty="0"/>
              <a:t>job</a:t>
            </a:r>
            <a:r>
              <a:rPr lang="ru-RU" b="1" dirty="0"/>
              <a:t>_</a:t>
            </a:r>
            <a:r>
              <a:rPr lang="en-US" b="1" dirty="0"/>
              <a:t>type</a:t>
            </a:r>
            <a:r>
              <a:rPr lang="ru-RU" b="1" dirty="0"/>
              <a:t> </a:t>
            </a:r>
            <a:r>
              <a:rPr lang="ru-RU" dirty="0"/>
              <a:t>– номер родительской профессии и </a:t>
            </a:r>
            <a:r>
              <a:rPr lang="en-US" b="1" dirty="0"/>
              <a:t>name</a:t>
            </a:r>
            <a:r>
              <a:rPr lang="ru-RU" b="1" dirty="0"/>
              <a:t>_</a:t>
            </a:r>
            <a:r>
              <a:rPr lang="en-US" b="1" dirty="0"/>
              <a:t>job</a:t>
            </a:r>
            <a:r>
              <a:rPr lang="ru-RU" b="1" dirty="0"/>
              <a:t>_</a:t>
            </a:r>
            <a:r>
              <a:rPr lang="en-US" b="1" dirty="0"/>
              <a:t>type</a:t>
            </a:r>
            <a:r>
              <a:rPr lang="ru-RU" b="1" dirty="0"/>
              <a:t> </a:t>
            </a:r>
            <a:r>
              <a:rPr lang="ru-RU" dirty="0"/>
              <a:t>– название профессии. Тип профессии высший в иерархии имеет в поле </a:t>
            </a:r>
            <a:r>
              <a:rPr lang="en-US" b="1" dirty="0"/>
              <a:t>id</a:t>
            </a:r>
            <a:r>
              <a:rPr lang="ru-RU" b="1" dirty="0"/>
              <a:t>_</a:t>
            </a:r>
            <a:r>
              <a:rPr lang="en-US" b="1" dirty="0"/>
              <a:t>parent</a:t>
            </a:r>
            <a:r>
              <a:rPr lang="ru-RU" b="1" dirty="0"/>
              <a:t>_</a:t>
            </a:r>
            <a:r>
              <a:rPr lang="en-US" b="1" dirty="0"/>
              <a:t>job</a:t>
            </a:r>
            <a:r>
              <a:rPr lang="ru-RU" b="1" dirty="0"/>
              <a:t>_</a:t>
            </a:r>
            <a:r>
              <a:rPr lang="en-US" b="1" dirty="0"/>
              <a:t>type</a:t>
            </a:r>
            <a:r>
              <a:rPr lang="ru-RU" b="1" dirty="0"/>
              <a:t> </a:t>
            </a:r>
            <a:r>
              <a:rPr lang="ru-RU" dirty="0"/>
              <a:t>значение </a:t>
            </a:r>
            <a:r>
              <a:rPr lang="en-US" b="1" dirty="0"/>
              <a:t>Null</a:t>
            </a:r>
            <a:r>
              <a:rPr lang="ru-RU" dirty="0"/>
              <a:t>, а его подтипы в поле </a:t>
            </a:r>
            <a:r>
              <a:rPr lang="en-US" b="1" dirty="0"/>
              <a:t>id</a:t>
            </a:r>
            <a:r>
              <a:rPr lang="ru-RU" b="1" dirty="0"/>
              <a:t>_</a:t>
            </a:r>
            <a:r>
              <a:rPr lang="en-US" b="1" dirty="0"/>
              <a:t>parent</a:t>
            </a:r>
            <a:r>
              <a:rPr lang="ru-RU" b="1" dirty="0"/>
              <a:t>_</a:t>
            </a:r>
            <a:r>
              <a:rPr lang="en-US" b="1" dirty="0"/>
              <a:t>job</a:t>
            </a:r>
            <a:r>
              <a:rPr lang="ru-RU" b="1" dirty="0"/>
              <a:t>_</a:t>
            </a:r>
            <a:r>
              <a:rPr lang="en-US" b="1" dirty="0"/>
              <a:t>type</a:t>
            </a:r>
            <a:r>
              <a:rPr lang="ru-RU" b="1" dirty="0"/>
              <a:t> </a:t>
            </a:r>
            <a:r>
              <a:rPr lang="ru-RU" dirty="0"/>
              <a:t>имеют </a:t>
            </a:r>
            <a:r>
              <a:rPr lang="en-US" b="1" dirty="0"/>
              <a:t>id</a:t>
            </a:r>
            <a:r>
              <a:rPr lang="ru-RU" b="1" dirty="0"/>
              <a:t>_</a:t>
            </a:r>
            <a:r>
              <a:rPr lang="en-US" b="1" dirty="0"/>
              <a:t>job</a:t>
            </a:r>
            <a:r>
              <a:rPr lang="ru-RU" b="1" dirty="0"/>
              <a:t>_</a:t>
            </a:r>
            <a:r>
              <a:rPr lang="en-US" b="1" dirty="0"/>
              <a:t>type</a:t>
            </a:r>
            <a:r>
              <a:rPr lang="ru-RU" b="1" dirty="0"/>
              <a:t> </a:t>
            </a:r>
            <a:r>
              <a:rPr lang="ru-RU" dirty="0"/>
              <a:t>этой профессии.</a:t>
            </a:r>
          </a:p>
        </p:txBody>
      </p:sp>
    </p:spTree>
    <p:extLst>
      <p:ext uri="{BB962C8B-B14F-4D97-AF65-F5344CB8AC3E}">
        <p14:creationId xmlns:p14="http://schemas.microsoft.com/office/powerpoint/2010/main" val="197161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2EA2-635B-4E14-A64C-4AB1B7B0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ГЛАВА 2. ПРОЕКТИРОВАНИЕ СИСТЕМЫ.</a:t>
            </a:r>
            <a:r>
              <a:rPr lang="en-US" b="1" dirty="0"/>
              <a:t> </a:t>
            </a:r>
            <a:r>
              <a:rPr lang="ru-RU" b="1" dirty="0"/>
              <a:t>Диаграмма схемы БД</a:t>
            </a:r>
            <a:r>
              <a:rPr lang="en-US" b="1" dirty="0"/>
              <a:t>.</a:t>
            </a:r>
            <a:endParaRPr lang="ru-RU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F3B0A6A-BAE3-4AFD-A70B-0B374B78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" r="1" b="4181"/>
          <a:stretch/>
        </p:blipFill>
        <p:spPr>
          <a:xfrm>
            <a:off x="976544" y="1690688"/>
            <a:ext cx="10377256" cy="50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2907-FB35-4CA9-9A5A-B1E96457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ГЛАВА 2. ПРОЕКТИРОВАНИЕ СИСТЕМЫ.</a:t>
            </a:r>
            <a:r>
              <a:rPr lang="ru-RU" b="1" i="1" dirty="0"/>
              <a:t> </a:t>
            </a:r>
            <a:r>
              <a:rPr lang="ru-RU" b="1" dirty="0"/>
              <a:t>Алгоритмы обеспечения целостности данных</a:t>
            </a:r>
            <a:r>
              <a:rPr lang="en-US" b="1" dirty="0"/>
              <a:t>.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96C489-F6BF-48EE-ABC1-035DE7D3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826373"/>
              </p:ext>
            </p:extLst>
          </p:nvPr>
        </p:nvGraphicFramePr>
        <p:xfrm>
          <a:off x="390617" y="1438184"/>
          <a:ext cx="11398929" cy="512873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750359">
                  <a:extLst>
                    <a:ext uri="{9D8B030D-6E8A-4147-A177-3AD203B41FA5}">
                      <a16:colId xmlns:a16="http://schemas.microsoft.com/office/drawing/2014/main" val="317411795"/>
                    </a:ext>
                  </a:extLst>
                </a:gridCol>
                <a:gridCol w="2970286">
                  <a:extLst>
                    <a:ext uri="{9D8B030D-6E8A-4147-A177-3AD203B41FA5}">
                      <a16:colId xmlns:a16="http://schemas.microsoft.com/office/drawing/2014/main" val="491586308"/>
                    </a:ext>
                  </a:extLst>
                </a:gridCol>
                <a:gridCol w="7678284">
                  <a:extLst>
                    <a:ext uri="{9D8B030D-6E8A-4147-A177-3AD203B41FA5}">
                      <a16:colId xmlns:a16="http://schemas.microsoft.com/office/drawing/2014/main" val="1122897125"/>
                    </a:ext>
                  </a:extLst>
                </a:gridCol>
              </a:tblGrid>
              <a:tr h="2241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№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Уровень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Алгоритм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3001126778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 dirty="0">
                          <a:effectLst/>
                        </a:rPr>
                        <a:t>Ядро СУБД</a:t>
                      </a: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 dirty="0">
                          <a:effectLst/>
                        </a:rPr>
                        <a:t>Соединение необходимых таблиц, получение дат, веков и проверка на противоречие этих дат, веков. При противоречии - генерация исключения.</a:t>
                      </a: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214554412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Соединение необходимых таблиц, подсчет количества записей, проверка этого количества на равенство нулю. При противоречии - генерация исключения.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1227755853"/>
                  </a:ext>
                </a:extLst>
              </a:tr>
              <a:tr h="2241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Клиентское приложение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Элементы интерфейса дают возможность выбора только подходящих профессий.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2452513153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Получение курсора ролей для спектакля, итерация по этому курсору с поиском количества актеров, назначенных на роль. Если менее одного для обычной роли и менее двух для главной, то генерация исключения.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3581932321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Получение курсора выступлений для сотрудника и сравнение с датами нового выступления. При пересечении – генерация исключения.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3240076344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6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 dirty="0">
                          <a:effectLst/>
                        </a:rPr>
                        <a:t>Получение количества актеров для данной роли, если оно равно 1 для обычной роли или больше 2 для главной или попытка назначения двух главных или двух дублеров актеров на главную роль, то генерация исключения.</a:t>
                      </a: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114702731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 dirty="0">
                          <a:effectLst/>
                        </a:rPr>
                        <a:t>7</a:t>
                      </a: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При попытке модификации назначенных актеров, музыкантов или постановщиков на спектакль, происходит поиск спектакля в числе уже показываемых. В случае наличия – генерация исключения.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3214454517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8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Хранимые процедуры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В качестве кандидатов на роль выдаются только те актеры, чьи характеристики являются надмножеством характеристик, требуемых ролью.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1312160911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9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Проверка существования в таблице билета на указанное место на указанное выступление. В случае наличия – генерация исключения.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629002366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Соединение таблиц с Билетами, Репертуаром и Спектаклями, получение их этой таблицы жанра и автора спектакля, сравнение с жанром иди автором абонемента. В случае несовпадения – генерация исключения.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2029309780"/>
                  </a:ext>
                </a:extLst>
              </a:tr>
              <a:tr h="2241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11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Хранимые процедуры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При пометке билета в качестве проданного, происходит получение времени функциями СУБД. 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3214881128"/>
                  </a:ext>
                </a:extLst>
              </a:tr>
              <a:tr h="2241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12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Хранимые процедуры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Множественный вызов хранимой процедуры из пункта 11 на основе таблицы соотношения абонементов и билетов.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426116578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13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Проверка того, что сотрудник является актером, музыкантом или постановщиком в спектакле. Получение курсора гастролей для сотрудника и сравнение с датами новых гастролей. При невыполнении хотя бы одного условия – генерация исключения.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3398786749"/>
                  </a:ext>
                </a:extLst>
              </a:tr>
              <a:tr h="2241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14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>
                          <a:effectLst/>
                        </a:rPr>
                        <a:t>Ядро СУБД</a:t>
                      </a:r>
                      <a:endParaRPr lang="ru-R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0" u="none" strike="noStrike" dirty="0">
                          <a:effectLst/>
                        </a:rPr>
                        <a:t>Создание последовательности и получение из нее очередного значения при вставке новой записи в таблицу.</a:t>
                      </a:r>
                      <a:endParaRPr lang="ru-R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48" marR="47348" marT="6576" marB="0"/>
                </a:tc>
                <a:extLst>
                  <a:ext uri="{0D108BD9-81ED-4DB2-BD59-A6C34878D82A}">
                    <a16:rowId xmlns:a16="http://schemas.microsoft.com/office/drawing/2014/main" val="176652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5F69-77B1-4B89-91AF-F4241AC3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ГЛАВА 2. ПРОЕКТИРОВАНИЕ СИСТЕМЫ. </a:t>
            </a:r>
            <a:r>
              <a:rPr lang="ru-RU" b="1" dirty="0"/>
              <a:t>Перечень форм</a:t>
            </a:r>
            <a:r>
              <a:rPr lang="en-US" b="1" i="1" dirty="0"/>
              <a:t>.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547E1A7-8D65-4C24-88FE-A5AA48C14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136203"/>
              </p:ext>
            </p:extLst>
          </p:nvPr>
        </p:nvGraphicFramePr>
        <p:xfrm>
          <a:off x="426128" y="1825625"/>
          <a:ext cx="11230253" cy="4667248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938780">
                  <a:extLst>
                    <a:ext uri="{9D8B030D-6E8A-4147-A177-3AD203B41FA5}">
                      <a16:colId xmlns:a16="http://schemas.microsoft.com/office/drawing/2014/main" val="1114252419"/>
                    </a:ext>
                  </a:extLst>
                </a:gridCol>
                <a:gridCol w="4646589">
                  <a:extLst>
                    <a:ext uri="{9D8B030D-6E8A-4147-A177-3AD203B41FA5}">
                      <a16:colId xmlns:a16="http://schemas.microsoft.com/office/drawing/2014/main" val="1216481930"/>
                    </a:ext>
                  </a:extLst>
                </a:gridCol>
                <a:gridCol w="4644884">
                  <a:extLst>
                    <a:ext uri="{9D8B030D-6E8A-4147-A177-3AD203B41FA5}">
                      <a16:colId xmlns:a16="http://schemas.microsoft.com/office/drawing/2014/main" val="2958091743"/>
                    </a:ext>
                  </a:extLst>
                </a:gridCol>
              </a:tblGrid>
              <a:tr h="203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Форма</a:t>
                      </a:r>
                      <a:r>
                        <a:rPr lang="en-US" sz="1000">
                          <a:effectLst/>
                        </a:rPr>
                        <a:t>: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r>
                        <a:rPr lang="en-US" sz="1000">
                          <a:effectLst/>
                        </a:rPr>
                        <a:t>: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Варианты использования</a:t>
                      </a:r>
                      <a:r>
                        <a:rPr lang="en-US" sz="1000">
                          <a:effectLst/>
                        </a:rPr>
                        <a:t>: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1537687586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Спектакли</a:t>
                      </a:r>
                      <a:r>
                        <a:rPr lang="en-US" sz="1000">
                          <a:effectLst/>
                        </a:rPr>
                        <a:t>: </a:t>
                      </a:r>
                      <a:r>
                        <a:rPr lang="ru-RU" sz="1000">
                          <a:effectLst/>
                        </a:rPr>
                        <a:t>информация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получения информации спектаклях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Все базовые операции БД по получению информации о спектаклях (запросы № 2, 3, 5, 9)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3534872749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Спектакли</a:t>
                      </a:r>
                      <a:r>
                        <a:rPr lang="en-US" sz="1000">
                          <a:effectLst/>
                        </a:rPr>
                        <a:t>: </a:t>
                      </a:r>
                      <a:r>
                        <a:rPr lang="ru-RU" sz="1000">
                          <a:effectLst/>
                        </a:rPr>
                        <a:t>редактирование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добавления и редактирования информации о спектаклях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Контроль за постановками спектаклей, утверждение репертуара (запрос № 6)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2587906295"/>
                  </a:ext>
                </a:extLst>
              </a:tr>
              <a:tr h="2060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Служащие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работы с информацией о служащих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Принятие на работу новых служащих или их увольнение (запрос № 1)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2471603052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Актеры</a:t>
                      </a:r>
                      <a:r>
                        <a:rPr lang="en-US" sz="1000">
                          <a:effectLst/>
                        </a:rPr>
                        <a:t>:</a:t>
                      </a:r>
                      <a:r>
                        <a:rPr lang="ru-RU" sz="1000">
                          <a:effectLst/>
                        </a:rPr>
                        <a:t> информация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получения информации об актерах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Все базовые операции БД по получению информации об актерах (запросы № 7, 10)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3664083590"/>
                  </a:ext>
                </a:extLst>
              </a:tr>
              <a:tr h="2060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Актеры</a:t>
                      </a:r>
                      <a:r>
                        <a:rPr lang="en-US" sz="1000">
                          <a:effectLst/>
                        </a:rPr>
                        <a:t>:</a:t>
                      </a:r>
                      <a:r>
                        <a:rPr lang="ru-RU" sz="1000">
                          <a:effectLst/>
                        </a:rPr>
                        <a:t> редактирование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добавления и редактирования информации об актерах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Приглашение актёров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1797178556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Гастроли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ля работы с информацией о гастролях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Получение информации о гастролях (запрос № 8), утверждение гастролей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1791279278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Постановщики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работы с информацией о постановщиках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Все базовые операции БД по получению информации о постановщиках (запрос № 8), приглашение постановщиков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3035756677"/>
                  </a:ext>
                </a:extLst>
              </a:tr>
              <a:tr h="2060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Музыканты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работы с информацией о музыкантах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Получение информации о музыкантах, приглашение музыкантов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182771675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Авторы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работы с информацией об авторах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Получения информации об авторах (запрос № 4), добавление и редактирование информации об авторах, нужно для спектаклей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1727444733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Билеты и абонементы</a:t>
                      </a:r>
                      <a:r>
                        <a:rPr lang="en-US" sz="1000">
                          <a:effectLst/>
                        </a:rPr>
                        <a:t>: </a:t>
                      </a:r>
                      <a:r>
                        <a:rPr lang="ru-RU" sz="1000">
                          <a:effectLst/>
                        </a:rPr>
                        <a:t>продажа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поиска и продажи доступных билетов и абонементов, соответствующих требованиям покупателя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Продажа билетов и абонементов (запрос № 13)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1462431425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Билеты и абонементы</a:t>
                      </a:r>
                      <a:r>
                        <a:rPr lang="en-US" sz="1000">
                          <a:effectLst/>
                        </a:rPr>
                        <a:t>: </a:t>
                      </a:r>
                      <a:r>
                        <a:rPr lang="ru-RU" sz="1000">
                          <a:effectLst/>
                        </a:rPr>
                        <a:t>добавление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добавления новых билетов и абонементов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Добавление новых билетов и абонементов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3566065135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Экономические показатели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получения экономических показателей работы театра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Получение экономической статистики по работе театра (запросы № 11, 12)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3638845962"/>
                  </a:ext>
                </a:extLst>
              </a:tr>
              <a:tr h="2060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Театр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получения различной информации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Доступ к другим формам в зависимости от роли пользователя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2865956328"/>
                  </a:ext>
                </a:extLst>
              </a:tr>
              <a:tr h="2060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Логин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Интерфейс для входа в систему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Вход в систему с использованием учетной записи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1686" marR="31686" marT="0" marB="0"/>
                </a:tc>
                <a:extLst>
                  <a:ext uri="{0D108BD9-81ED-4DB2-BD59-A6C34878D82A}">
                    <a16:rowId xmlns:a16="http://schemas.microsoft.com/office/drawing/2014/main" val="166401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3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060E-500F-49D2-A0AE-C2A53F13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ГЛАВА 2. ПРОЕКТИРОВАНИЕ СИСТЕМЫ. </a:t>
            </a:r>
            <a:r>
              <a:rPr lang="ru-RU" b="1" dirty="0"/>
              <a:t>Авторизация</a:t>
            </a:r>
            <a:r>
              <a:rPr lang="en-US" b="1" i="1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CB6B-91B1-40AB-9034-3BF83037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обеспечивает ввод и передачу логина и пароля на серверную сторону. После чего получает роль входящего пользователя и отображает необходимые ему формы.</a:t>
            </a:r>
          </a:p>
          <a:p>
            <a:pPr lvl="0"/>
            <a:r>
              <a:rPr lang="ru-RU" dirty="0"/>
              <a:t>СУБД получает запрос на проверку существования пары логин-пароль. В случае существования возвращает роль, а иначе происходит генерация исключения.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19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BDE0-CF35-4D8F-8758-3CE75651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ГЛАВА 3. РЕАЛИЗАЦИЯ СИСТЕМЫ.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8B5D-4EB1-4A79-84C9-CB9FCA9B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i="1" dirty="0"/>
              <a:t>Общий объем работ по программированию:</a:t>
            </a:r>
            <a:endParaRPr lang="ru-RU" sz="2000" dirty="0"/>
          </a:p>
          <a:p>
            <a:pPr lvl="0"/>
            <a:r>
              <a:rPr lang="ru-RU" dirty="0"/>
              <a:t>Клиентская часть</a:t>
            </a:r>
            <a:r>
              <a:rPr lang="en-US" dirty="0"/>
              <a:t>:</a:t>
            </a:r>
            <a:endParaRPr lang="ru-RU" sz="2000" dirty="0"/>
          </a:p>
          <a:p>
            <a:pPr lvl="1"/>
            <a:r>
              <a:rPr lang="ru-RU" dirty="0"/>
              <a:t>14 форм на языке программирования </a:t>
            </a:r>
            <a:r>
              <a:rPr lang="en-US" dirty="0"/>
              <a:t>Java</a:t>
            </a:r>
            <a:r>
              <a:rPr lang="ru-RU" dirty="0"/>
              <a:t>;</a:t>
            </a:r>
            <a:endParaRPr lang="ru-RU" sz="1800" dirty="0"/>
          </a:p>
          <a:p>
            <a:pPr lvl="0"/>
            <a:r>
              <a:rPr lang="ru-RU" dirty="0"/>
              <a:t>Серверная часть на языках </a:t>
            </a:r>
            <a:r>
              <a:rPr lang="en-US" b="1" dirty="0"/>
              <a:t>SQL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PL</a:t>
            </a:r>
            <a:r>
              <a:rPr lang="ru-RU" b="1" dirty="0"/>
              <a:t>\</a:t>
            </a:r>
            <a:r>
              <a:rPr lang="en-US" b="1" dirty="0"/>
              <a:t>SQL</a:t>
            </a:r>
            <a:r>
              <a:rPr lang="ru-RU" dirty="0"/>
              <a:t>:</a:t>
            </a:r>
            <a:endParaRPr lang="ru-RU" sz="2000" dirty="0"/>
          </a:p>
          <a:p>
            <a:pPr lvl="1"/>
            <a:r>
              <a:rPr lang="ru-RU" dirty="0"/>
              <a:t>Скрипт создания </a:t>
            </a:r>
            <a:r>
              <a:rPr lang="ru-RU" b="1" dirty="0"/>
              <a:t>27</a:t>
            </a:r>
            <a:r>
              <a:rPr lang="ru-RU" dirty="0"/>
              <a:t> таблиц в СУБД;</a:t>
            </a:r>
            <a:endParaRPr lang="ru-RU" sz="1800" dirty="0"/>
          </a:p>
          <a:p>
            <a:pPr lvl="1"/>
            <a:r>
              <a:rPr lang="ru-RU" dirty="0"/>
              <a:t>Скрипт создания </a:t>
            </a:r>
            <a:r>
              <a:rPr lang="ru-RU" b="1" dirty="0"/>
              <a:t>42</a:t>
            </a:r>
            <a:r>
              <a:rPr lang="ru-RU" dirty="0"/>
              <a:t> триггеров в СУБД;</a:t>
            </a:r>
            <a:endParaRPr lang="ru-RU" sz="1800" dirty="0"/>
          </a:p>
          <a:p>
            <a:pPr lvl="1"/>
            <a:r>
              <a:rPr lang="ru-RU" dirty="0"/>
              <a:t>Скрипт создания </a:t>
            </a:r>
            <a:r>
              <a:rPr lang="ru-RU" b="1" dirty="0"/>
              <a:t>86</a:t>
            </a:r>
            <a:r>
              <a:rPr lang="ru-RU" dirty="0"/>
              <a:t> хранимых процедур в СУБД;</a:t>
            </a:r>
            <a:endParaRPr lang="ru-RU" sz="1800" dirty="0"/>
          </a:p>
          <a:p>
            <a:pPr lvl="1"/>
            <a:r>
              <a:rPr lang="ru-RU" dirty="0"/>
              <a:t>Скрипт удаления ограничений целостности, последовательностей, триггеров, таблиц.</a:t>
            </a:r>
            <a:endParaRPr lang="ru-RU" sz="1800" dirty="0"/>
          </a:p>
          <a:p>
            <a:pPr marL="0" indent="0">
              <a:buNone/>
            </a:pPr>
            <a:r>
              <a:rPr lang="ru-RU" dirty="0"/>
              <a:t>При написании приложения использовался </a:t>
            </a:r>
            <a:r>
              <a:rPr lang="ru-RU" b="1" dirty="0" err="1"/>
              <a:t>Oracle</a:t>
            </a:r>
            <a:r>
              <a:rPr lang="ru-RU" b="1" dirty="0"/>
              <a:t> </a:t>
            </a:r>
            <a:r>
              <a:rPr lang="ru-RU" b="1" dirty="0" err="1"/>
              <a:t>Database</a:t>
            </a:r>
            <a:r>
              <a:rPr lang="ru-RU" b="1" dirty="0"/>
              <a:t> 11.2.0.4 JDBC </a:t>
            </a:r>
            <a:r>
              <a:rPr lang="ru-RU" sz="2000" dirty="0"/>
              <a:t>  </a:t>
            </a:r>
            <a:r>
              <a:rPr lang="ru-RU" b="1" dirty="0" err="1"/>
              <a:t>Thin</a:t>
            </a:r>
            <a:r>
              <a:rPr lang="ru-RU" sz="2000" dirty="0"/>
              <a:t> </a:t>
            </a:r>
            <a:r>
              <a:rPr lang="ru-RU" b="1" dirty="0" err="1"/>
              <a:t>Driver</a:t>
            </a:r>
            <a:r>
              <a:rPr lang="ru-RU" b="1" dirty="0"/>
              <a:t> (ojdbc6) </a:t>
            </a:r>
            <a:r>
              <a:rPr lang="ru-RU" dirty="0"/>
              <a:t>для связи с серверной стороной</a:t>
            </a:r>
            <a:r>
              <a:rPr lang="ru-RU" b="1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dirty="0"/>
              <a:t>В самом клиентском приложении запросы не формируются, клиентское приложение только вызывает сохраненные на сервере процедуры и функции. Если необходимо, то получает данные посредством курсора.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97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8985-A1EA-4644-A1B9-3ABE217F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ГЛАВА 3. РЕАЛИЗАЦИЯ СИСТЕМЫ.</a:t>
            </a:r>
            <a:r>
              <a:rPr lang="en-US" b="1" dirty="0"/>
              <a:t> </a:t>
            </a:r>
            <a:r>
              <a:rPr lang="ru-RU" b="1" dirty="0"/>
              <a:t>Номенклатура </a:t>
            </a:r>
            <a:r>
              <a:rPr lang="en-US" b="1" dirty="0"/>
              <a:t>SQL</a:t>
            </a:r>
            <a:r>
              <a:rPr lang="ru-RU" b="1" dirty="0"/>
              <a:t>-скриптов для построения схемы данных</a:t>
            </a:r>
            <a:r>
              <a:rPr lang="en-US" b="1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62D9-5A61-4ED7-BA60-AED79444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Скрипт </a:t>
            </a:r>
            <a:r>
              <a:rPr lang="en-US" b="1" i="1" dirty="0"/>
              <a:t>theatre</a:t>
            </a:r>
            <a:r>
              <a:rPr lang="ru-RU" b="1" i="1" dirty="0"/>
              <a:t>_</a:t>
            </a:r>
            <a:r>
              <a:rPr lang="en-US" b="1" i="1" dirty="0"/>
              <a:t>oracle</a:t>
            </a:r>
            <a:r>
              <a:rPr lang="ru-RU" b="1" i="1" dirty="0"/>
              <a:t>_</a:t>
            </a:r>
            <a:r>
              <a:rPr lang="en-US" b="1" i="1" dirty="0"/>
              <a:t>create</a:t>
            </a:r>
            <a:r>
              <a:rPr lang="ru-RU" b="1" i="1" dirty="0"/>
              <a:t>.</a:t>
            </a:r>
            <a:r>
              <a:rPr lang="en-US" b="1" i="1" dirty="0"/>
              <a:t>sql </a:t>
            </a:r>
            <a:r>
              <a:rPr lang="ru-RU" dirty="0"/>
              <a:t>создает схему БД с ограничениями целостности по внешним ключам и каскадными удалениями данных</a:t>
            </a:r>
            <a:r>
              <a:rPr lang="en-US" dirty="0"/>
              <a:t>;</a:t>
            </a:r>
          </a:p>
          <a:p>
            <a:r>
              <a:rPr lang="ru-RU" dirty="0"/>
              <a:t>Скрипт </a:t>
            </a:r>
            <a:r>
              <a:rPr lang="ru-RU" b="1" i="1" dirty="0" err="1"/>
              <a:t>theatre_oracle_drop.sql</a:t>
            </a:r>
            <a:r>
              <a:rPr lang="ru-RU" b="1" i="1" dirty="0"/>
              <a:t> </a:t>
            </a:r>
            <a:r>
              <a:rPr lang="ru-RU" dirty="0"/>
              <a:t>удаляет ограничения целостности, последовательности, триггеры, таблицы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7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12E1-59A2-46FB-9A23-4B48E88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ВВЕДЕНИЕ.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65B-21D3-4017-9CFC-6B27BD8A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i="1" dirty="0"/>
              <a:t>Цель проектного задания </a:t>
            </a:r>
            <a:r>
              <a:rPr lang="ru-RU" dirty="0"/>
              <a:t>– создание информационной системы театра.</a:t>
            </a:r>
            <a:endParaRPr lang="en-US" dirty="0"/>
          </a:p>
          <a:p>
            <a:pPr marL="0" indent="0">
              <a:buNone/>
            </a:pPr>
            <a:r>
              <a:rPr lang="ru-RU" b="1" i="1" dirty="0"/>
              <a:t>Назначение</a:t>
            </a:r>
            <a:r>
              <a:rPr lang="ru-RU" dirty="0"/>
              <a:t>: использование в театрах. </a:t>
            </a:r>
            <a:endParaRPr lang="en-US" dirty="0"/>
          </a:p>
          <a:p>
            <a:pPr marL="0" indent="0">
              <a:buNone/>
            </a:pPr>
            <a:r>
              <a:rPr lang="ru-RU" b="1" i="1" dirty="0"/>
              <a:t>При анализе проектного задания были выделены следующие бизнес-процессы: </a:t>
            </a:r>
            <a:endParaRPr lang="en-US" b="1" i="1" dirty="0"/>
          </a:p>
          <a:p>
            <a:r>
              <a:rPr lang="ru-RU" dirty="0"/>
              <a:t>Получение информации о работе театра:</a:t>
            </a:r>
            <a:endParaRPr lang="en-US" dirty="0"/>
          </a:p>
          <a:p>
            <a:pPr lvl="1"/>
            <a:r>
              <a:rPr lang="ru-RU" dirty="0"/>
              <a:t>о спектаклях; </a:t>
            </a:r>
            <a:endParaRPr lang="en-US" dirty="0"/>
          </a:p>
          <a:p>
            <a:pPr lvl="1"/>
            <a:r>
              <a:rPr lang="ru-RU" dirty="0"/>
              <a:t>о персонале. </a:t>
            </a:r>
            <a:endParaRPr lang="en-US" dirty="0"/>
          </a:p>
          <a:p>
            <a:r>
              <a:rPr lang="ru-RU" dirty="0"/>
              <a:t>Контроль за постановками спектаклей; </a:t>
            </a:r>
          </a:p>
          <a:p>
            <a:r>
              <a:rPr lang="ru-RU" dirty="0"/>
              <a:t>Утверждение репертуара; </a:t>
            </a:r>
          </a:p>
          <a:p>
            <a:r>
              <a:rPr lang="ru-RU" dirty="0"/>
              <a:t>Принятие на работу новых служащих; </a:t>
            </a:r>
          </a:p>
          <a:p>
            <a:r>
              <a:rPr lang="ru-RU" dirty="0"/>
              <a:t>Приглашение актёров и постановщиков; </a:t>
            </a:r>
          </a:p>
          <a:p>
            <a:r>
              <a:rPr lang="ru-RU" dirty="0"/>
              <a:t>Утверждение гастролей </a:t>
            </a:r>
          </a:p>
          <a:p>
            <a:r>
              <a:rPr lang="ru-RU" dirty="0"/>
              <a:t>Получение экономической статистики по работе театра; </a:t>
            </a:r>
          </a:p>
          <a:p>
            <a:r>
              <a:rPr lang="ru-RU" dirty="0"/>
              <a:t>Продажа билетов и абонементов.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48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1517-39C6-4B10-8200-AEABFB83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ГЛАВА 3. РЕАЛИЗАЦИЯ СИСТЕМЫ.</a:t>
            </a:r>
            <a:r>
              <a:rPr lang="en-US" b="1" dirty="0"/>
              <a:t> </a:t>
            </a:r>
            <a:r>
              <a:rPr lang="ru-RU" b="1" dirty="0"/>
              <a:t>Номенклатура </a:t>
            </a:r>
            <a:r>
              <a:rPr lang="en-US" b="1" dirty="0"/>
              <a:t>PL</a:t>
            </a:r>
            <a:r>
              <a:rPr lang="ru-RU" b="1" dirty="0"/>
              <a:t>\</a:t>
            </a:r>
            <a:r>
              <a:rPr lang="en-US" b="1" dirty="0"/>
              <a:t>SQL</a:t>
            </a:r>
            <a:r>
              <a:rPr lang="ru-RU" b="1" dirty="0"/>
              <a:t>-скриптов для обеспечения целостности данных</a:t>
            </a:r>
            <a:r>
              <a:rPr lang="en-US" b="1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BF9D-8115-41CD-B553-2373B8C7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крипт  </a:t>
            </a:r>
            <a:r>
              <a:rPr lang="en-US" b="1" i="1" dirty="0"/>
              <a:t>theatre</a:t>
            </a:r>
            <a:r>
              <a:rPr lang="ru-RU" b="1" i="1" dirty="0"/>
              <a:t>_</a:t>
            </a:r>
            <a:r>
              <a:rPr lang="en-US" b="1" i="1" dirty="0"/>
              <a:t>oracle</a:t>
            </a:r>
            <a:r>
              <a:rPr lang="ru-RU" b="1" i="1" dirty="0"/>
              <a:t>_</a:t>
            </a:r>
            <a:r>
              <a:rPr lang="en-US" b="1" i="1" dirty="0"/>
              <a:t>triggers</a:t>
            </a:r>
            <a:r>
              <a:rPr lang="ru-RU" b="1" i="1" dirty="0"/>
              <a:t>.</a:t>
            </a:r>
            <a:r>
              <a:rPr lang="en-US" b="1" i="1" dirty="0"/>
              <a:t>sql </a:t>
            </a:r>
            <a:r>
              <a:rPr lang="ru-RU" dirty="0"/>
              <a:t>создает триггеры, необходимые для ограничения целостности БД</a:t>
            </a:r>
            <a:r>
              <a:rPr lang="en-US" dirty="0"/>
              <a:t>;</a:t>
            </a:r>
          </a:p>
          <a:p>
            <a:r>
              <a:rPr lang="ru-RU" dirty="0"/>
              <a:t>Скрипт </a:t>
            </a:r>
            <a:r>
              <a:rPr lang="en-US" b="1" i="1" dirty="0" err="1"/>
              <a:t>theatre_oracle_stored_procedures.sql</a:t>
            </a:r>
            <a:r>
              <a:rPr lang="en-US" b="1" i="1" dirty="0"/>
              <a:t> </a:t>
            </a:r>
            <a:r>
              <a:rPr lang="ru-RU" dirty="0"/>
              <a:t>заводит в БД хранимые процедуры и функции</a:t>
            </a:r>
            <a:r>
              <a:rPr lang="en-US" dirty="0"/>
              <a:t>. </a:t>
            </a:r>
            <a:r>
              <a:rPr lang="ru-RU" dirty="0"/>
              <a:t>Часть параметров может быть </a:t>
            </a:r>
            <a:r>
              <a:rPr lang="en-US" b="1" dirty="0"/>
              <a:t>NULL</a:t>
            </a:r>
            <a:r>
              <a:rPr lang="ru-RU" dirty="0"/>
              <a:t>, используется функция </a:t>
            </a:r>
            <a:r>
              <a:rPr lang="en-US" b="1" dirty="0"/>
              <a:t>NVL</a:t>
            </a:r>
            <a:r>
              <a:rPr lang="ru-RU" dirty="0"/>
              <a:t>, чтобы не учитывать этот параметр при запросе (сделать условие с ним - тождественно истинным).</a:t>
            </a:r>
          </a:p>
        </p:txBody>
      </p:sp>
    </p:spTree>
    <p:extLst>
      <p:ext uri="{BB962C8B-B14F-4D97-AF65-F5344CB8AC3E}">
        <p14:creationId xmlns:p14="http://schemas.microsoft.com/office/powerpoint/2010/main" val="63843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E4BC-DCAF-4360-B609-36AA432C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ГЛАВА 3. РЕАЛИЗАЦИЯ СИСТЕМЫ.</a:t>
            </a:r>
            <a:r>
              <a:rPr lang="en-US" b="1" dirty="0"/>
              <a:t> </a:t>
            </a:r>
            <a:r>
              <a:rPr lang="ru-RU" b="1" dirty="0"/>
              <a:t>Характеристики тестового набора данных</a:t>
            </a:r>
            <a:r>
              <a:rPr lang="en-US" b="1" i="1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979A-B4A3-43D3-92EA-3EA8C2C7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Тестируют правильность заполнения таблиц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Тестируют правильность работы триггеров, ограничивающих целостность БД.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77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E9C4-8525-44C5-8082-8F4F6E35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ГЛАВА 3. РЕАЛИЗАЦИЯ СИСТЕМЫ. Реализация пользовательского интерфейса системы.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737A-2EC1-4ED0-9D17-CFF86994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Реализован на </a:t>
            </a:r>
            <a:r>
              <a:rPr lang="en-US" sz="2000" b="1" dirty="0"/>
              <a:t>SWING</a:t>
            </a:r>
            <a:r>
              <a:rPr lang="en-US" sz="2000" dirty="0"/>
              <a:t> c </a:t>
            </a:r>
            <a:r>
              <a:rPr lang="ru-RU" sz="2000" dirty="0"/>
              <a:t>использованием встроенного в </a:t>
            </a:r>
            <a:r>
              <a:rPr lang="en-US" sz="2000" b="1" dirty="0" err="1"/>
              <a:t>Intellij</a:t>
            </a:r>
            <a:r>
              <a:rPr lang="en-US" sz="2000" b="1" dirty="0"/>
              <a:t> IDEA </a:t>
            </a:r>
            <a:r>
              <a:rPr lang="ru-RU" sz="2000" dirty="0"/>
              <a:t>редактора форм.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F63F8-B12D-4257-855B-CB18568D2CD6}"/>
              </a:ext>
            </a:extLst>
          </p:cNvPr>
          <p:cNvPicPr/>
          <p:nvPr/>
        </p:nvPicPr>
        <p:blipFill rotWithShape="1">
          <a:blip r:embed="rId2"/>
          <a:srcRect l="9449" r="8493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F57A-EF98-40FF-85DF-D21052ED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ГЛАВА 3. РЕАЛИЗАЦИЯ СИСТЕМЫ.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7F35-BA25-47BA-8C22-0C222F61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Обработка ошибок и исключений происходит на клиентской стороне. При получении ошибки отображается </a:t>
            </a:r>
            <a:r>
              <a:rPr lang="ru-RU" b="1" dirty="0" err="1"/>
              <a:t>JOptionPane</a:t>
            </a:r>
            <a:r>
              <a:rPr lang="ru-RU" dirty="0"/>
              <a:t> </a:t>
            </a:r>
            <a:r>
              <a:rPr lang="en-US" dirty="0"/>
              <a:t>c </a:t>
            </a:r>
            <a:r>
              <a:rPr lang="ru-RU" dirty="0"/>
              <a:t>описанием и кодом ошибки, полученной из БД.</a:t>
            </a:r>
          </a:p>
        </p:txBody>
      </p:sp>
    </p:spTree>
    <p:extLst>
      <p:ext uri="{BB962C8B-B14F-4D97-AF65-F5344CB8AC3E}">
        <p14:creationId xmlns:p14="http://schemas.microsoft.com/office/powerpoint/2010/main" val="119638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7E77-9CF2-4195-A6FA-1414C8E3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ГЛАВА 4. ТЕСТИРОВАНИЕ. Критерии для тестового набора данных.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EE6A-F569-407D-999F-E745DD76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Должен тестировать правильность работы триггеров при ограничении целостности;</a:t>
            </a:r>
          </a:p>
          <a:p>
            <a:pPr lvl="0"/>
            <a:r>
              <a:rPr lang="ru-RU" dirty="0"/>
              <a:t>Должен тестировать правильность работы хранимых процедур и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280671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EE88-E92E-4A99-A3AB-FBDF37AC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ГЛАВА 4. ТЕСТИРОВАНИЕ. Порядок работ по тестированию приложения.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7BD3-A3A3-4D98-88AF-511021B8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проводится проверка правильности заполнения данными или удаления из БД данных с учетом триггеров, срабатывающих при нарушении целостности: вводятся данные из тестового набора данных и проверяется реакция на эти данные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На этом этапе ошибок выявлено не было.</a:t>
            </a:r>
          </a:p>
          <a:p>
            <a:pPr lvl="0"/>
            <a:r>
              <a:rPr lang="ru-RU" dirty="0"/>
              <a:t>проводится проверка правильности возврата хранимыми процедурами и функциями результатов на основе данных, которыми была заполнена БД на 1 этапе: для проверки правильности работы были добавлены работники театра посредством пользовательского интерфейса, из них сформирован спектакль, назначены выступления и выпущены для них билеты. Эти билеты были проданы, была проанализирована статистика продаж. Через формы получения информации была проверена вся информация о добавленных работниках, спектаклях и т. д.</a:t>
            </a:r>
          </a:p>
          <a:p>
            <a:pPr lvl="1"/>
            <a:r>
              <a:rPr lang="ru-RU" dirty="0"/>
              <a:t>На этом этапе ошибок выявлено не было.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58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67CF-D917-4712-BB57-63E57086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ГЛАВА 4. ТЕСТИРОВАНИЕ. Результаты.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1E2B-D38A-4C0B-B7B1-3503CC1A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протестировано и реализует правильную работу в соответствии с проектным заданием.</a:t>
            </a:r>
          </a:p>
        </p:txBody>
      </p:sp>
    </p:spTree>
    <p:extLst>
      <p:ext uri="{BB962C8B-B14F-4D97-AF65-F5344CB8AC3E}">
        <p14:creationId xmlns:p14="http://schemas.microsoft.com/office/powerpoint/2010/main" val="936929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04C9-3A33-4428-B27F-2FCE5DD9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0748-269C-4F8C-95AE-5CD1F990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b="1" i="1" dirty="0"/>
              <a:t>Проведен анализ проекта</a:t>
            </a:r>
            <a:r>
              <a:rPr lang="en-US" b="1" i="1" dirty="0"/>
              <a:t>:</a:t>
            </a:r>
            <a:endParaRPr lang="ru-RU" sz="2000" dirty="0"/>
          </a:p>
          <a:p>
            <a:r>
              <a:rPr lang="ru-RU" dirty="0"/>
              <a:t>Описаны основные сущности и отношения, определяемые проектным заданием, выделены группы сущностей, определено наличие отношений супертип - подтип, приведена ER диаграмма;</a:t>
            </a:r>
            <a:endParaRPr lang="ru-RU" sz="2200" dirty="0"/>
          </a:p>
          <a:p>
            <a:r>
              <a:rPr lang="ru-RU" dirty="0"/>
              <a:t>Выявлены требования к обеспечению целостности данных, и основных путях обеспечения их выполнения;</a:t>
            </a:r>
            <a:endParaRPr lang="ru-RU" sz="2200" dirty="0"/>
          </a:p>
          <a:p>
            <a:r>
              <a:rPr lang="ru-RU" dirty="0"/>
              <a:t>Выявлены основные роли пользователей приложения и основные сценарии использования их взаимодействия с приложением. Приведена диаграмма прецедентов</a:t>
            </a:r>
            <a:r>
              <a:rPr lang="en-US" dirty="0"/>
              <a:t>;</a:t>
            </a:r>
            <a:endParaRPr lang="ru-RU" sz="2200" dirty="0"/>
          </a:p>
          <a:p>
            <a:r>
              <a:rPr lang="ru-RU" dirty="0"/>
              <a:t>Выполнено полно и качественно.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87946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219C-FA5F-4061-9FCF-B90ED5F7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B319-D43C-48F6-B0CA-EBB77C73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ru-RU" b="1" i="1" dirty="0"/>
              <a:t>Проведено проектирование системы.</a:t>
            </a:r>
            <a:endParaRPr lang="ru-RU" sz="2000" dirty="0"/>
          </a:p>
          <a:p>
            <a:r>
              <a:rPr lang="ru-RU" dirty="0"/>
              <a:t>Приведена общая архитектура приложения и ее основные части с описанием алгоритмов их взаимодействия;    </a:t>
            </a:r>
            <a:endParaRPr lang="ru-RU" sz="2200" dirty="0"/>
          </a:p>
          <a:p>
            <a:r>
              <a:rPr lang="ru-RU" dirty="0"/>
              <a:t>Описаны проектные решения логического уровня, включая основные таблицы и их группы, способ представления в реляционной схеме супертипов и подтипов сущностей с обоснованием выбора, сложных моментов логического проектирования и неочевидных решений. Приведена диаграмма схемы БД</a:t>
            </a:r>
            <a:r>
              <a:rPr lang="en-US" dirty="0"/>
              <a:t>;</a:t>
            </a:r>
            <a:endParaRPr lang="ru-RU" sz="2200" dirty="0"/>
          </a:p>
          <a:p>
            <a:r>
              <a:rPr lang="ru-RU" dirty="0"/>
              <a:t>Построены алгоритмы обеспечения целостности данных, определено разделение ответственности за обеспечение целостности между ядром СУБД, слоем хранимых процедур и алгоритмами клиентской части приложения;</a:t>
            </a:r>
            <a:endParaRPr lang="ru-RU" sz="2200" dirty="0"/>
          </a:p>
          <a:p>
            <a:r>
              <a:rPr lang="ru-RU" dirty="0"/>
              <a:t>Раскрыто общее строение интерфейса в соответствии с ролями пользователей и прецедентами. Приведена таблица роли - прецеденты - формы с перечнем наиболее принципиальных форм интерфейса с кратким описанием функциональности каждой;</a:t>
            </a:r>
            <a:endParaRPr lang="ru-RU" sz="2200" dirty="0"/>
          </a:p>
          <a:p>
            <a:r>
              <a:rPr lang="ru-RU" dirty="0"/>
              <a:t>Решены вопросы авторизации и ее разнесения на уровни СУБД и клиентской части приложения;</a:t>
            </a:r>
            <a:endParaRPr lang="ru-RU" sz="2200" dirty="0"/>
          </a:p>
          <a:p>
            <a:r>
              <a:rPr lang="ru-RU" dirty="0"/>
              <a:t>Выполнено полно и качественно.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3411167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1032-A886-4ECB-BFFD-382F4877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A002-487E-4FC9-AC79-B5F7A385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ru-RU" b="1" i="1" dirty="0"/>
              <a:t>Система реализована.</a:t>
            </a:r>
            <a:endParaRPr lang="ru-RU" sz="2000" dirty="0"/>
          </a:p>
          <a:p>
            <a:r>
              <a:rPr lang="ru-RU" dirty="0"/>
              <a:t>Описан общий объем работ по программированию (в соответствии с ранее описанной архитектурой); </a:t>
            </a:r>
            <a:endParaRPr lang="ru-RU" sz="2200" dirty="0"/>
          </a:p>
          <a:p>
            <a:r>
              <a:rPr lang="ru-RU" dirty="0"/>
              <a:t>Описана номенклатура SQL скриптов для построения схемы данных;</a:t>
            </a:r>
            <a:endParaRPr lang="ru-RU" sz="2200" dirty="0"/>
          </a:p>
          <a:p>
            <a:r>
              <a:rPr lang="ru-RU" dirty="0"/>
              <a:t>Приведены характеристики тестового набора данных и скрипты SQL для ввода тестового набора данных в систему;</a:t>
            </a:r>
            <a:endParaRPr lang="ru-RU" sz="2200" dirty="0"/>
          </a:p>
          <a:p>
            <a:r>
              <a:rPr lang="ru-RU" dirty="0"/>
              <a:t>Описана номенклатура PL/SQL скриптов, обеспечивающих различные аспекты целостности данных;</a:t>
            </a:r>
            <a:endParaRPr lang="ru-RU" sz="2200" dirty="0"/>
          </a:p>
          <a:p>
            <a:r>
              <a:rPr lang="ru-RU" dirty="0"/>
              <a:t>Описана реализация пользовательского интерфейса системы;</a:t>
            </a:r>
            <a:endParaRPr lang="ru-RU" sz="2200" dirty="0"/>
          </a:p>
          <a:p>
            <a:r>
              <a:rPr lang="ru-RU" dirty="0"/>
              <a:t>Освещены вопросы обработки ошибок и исключений с иллюстрированием программным кодом;</a:t>
            </a:r>
            <a:endParaRPr lang="ru-RU" sz="2200" dirty="0"/>
          </a:p>
          <a:p>
            <a:r>
              <a:rPr lang="ru-RU" dirty="0"/>
              <a:t>Выполнено полно и качественно.</a:t>
            </a:r>
            <a:endParaRPr lang="ru-RU" sz="2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7CE6-ACE0-418D-B01F-AC2B91AA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ВВЕДЕНИЕ.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8880-5433-4840-9548-2112AE2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Основные группы пользователей системы: </a:t>
            </a:r>
            <a:endParaRPr lang="en-US" b="1" i="1" dirty="0"/>
          </a:p>
          <a:p>
            <a:r>
              <a:rPr lang="ru-RU" dirty="0"/>
              <a:t>Посетители театра; </a:t>
            </a:r>
            <a:endParaRPr lang="en-US" dirty="0"/>
          </a:p>
          <a:p>
            <a:r>
              <a:rPr lang="ru-RU" dirty="0"/>
              <a:t>Работники театра. </a:t>
            </a:r>
          </a:p>
          <a:p>
            <a:pPr marL="0" indent="0">
              <a:buNone/>
            </a:pPr>
            <a:r>
              <a:rPr lang="ru-RU" b="1" i="1" dirty="0"/>
              <a:t>Задачи проектного задания</a:t>
            </a:r>
            <a:r>
              <a:rPr lang="ru-RU" dirty="0"/>
              <a:t>: </a:t>
            </a:r>
            <a:endParaRPr lang="en-US" dirty="0"/>
          </a:p>
          <a:p>
            <a:r>
              <a:rPr lang="ru-RU" dirty="0"/>
              <a:t>Анализ проекта; </a:t>
            </a:r>
          </a:p>
          <a:p>
            <a:r>
              <a:rPr lang="ru-RU" dirty="0"/>
              <a:t>Проектирование системы; </a:t>
            </a:r>
          </a:p>
          <a:p>
            <a:r>
              <a:rPr lang="ru-RU" dirty="0"/>
              <a:t>Реализация системы; </a:t>
            </a:r>
          </a:p>
          <a:p>
            <a:r>
              <a:rPr lang="ru-RU" dirty="0"/>
              <a:t>Тестирование системы.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508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A8F5-37AE-4987-85ED-D30ED5F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225A-6AA2-437A-8721-5D11B541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b="1" i="1" dirty="0"/>
              <a:t>Система протестирована.</a:t>
            </a:r>
            <a:endParaRPr lang="ru-RU" sz="2000" dirty="0"/>
          </a:p>
          <a:p>
            <a:r>
              <a:rPr lang="ru-RU" dirty="0"/>
              <a:t>Приведены сведения о критериях для тестового набора данных; </a:t>
            </a:r>
            <a:endParaRPr lang="ru-RU" sz="2200" dirty="0"/>
          </a:p>
          <a:p>
            <a:r>
              <a:rPr lang="ru-RU" dirty="0"/>
              <a:t>Перечислен порядок работ по тестированию приложения;</a:t>
            </a:r>
            <a:endParaRPr lang="ru-RU" sz="2200" dirty="0"/>
          </a:p>
          <a:p>
            <a:r>
              <a:rPr lang="ru-RU" dirty="0"/>
              <a:t>Описаны результаты проведенного тестирования в связи с проектным заданием;</a:t>
            </a:r>
            <a:endParaRPr lang="ru-RU" sz="2200" dirty="0"/>
          </a:p>
          <a:p>
            <a:r>
              <a:rPr lang="ru-RU" dirty="0"/>
              <a:t>Выполнено полно и качественно.</a:t>
            </a:r>
            <a:endParaRPr lang="ru-RU" sz="2200" dirty="0"/>
          </a:p>
          <a:p>
            <a:pPr marL="0" indent="0">
              <a:buNone/>
            </a:pPr>
            <a:r>
              <a:rPr lang="ru-RU" dirty="0"/>
              <a:t>Поставленная цель полностью достигнута.</a:t>
            </a:r>
          </a:p>
        </p:txBody>
      </p:sp>
    </p:spTree>
    <p:extLst>
      <p:ext uri="{BB962C8B-B14F-4D97-AF65-F5344CB8AC3E}">
        <p14:creationId xmlns:p14="http://schemas.microsoft.com/office/powerpoint/2010/main" val="144632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09C6-C256-457E-9978-D289C688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ЛИТЕРАТУРА.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1D9F-CF76-46DA-9439-E877AF77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u="sng" dirty="0">
                <a:hlinkClick r:id="rId2"/>
              </a:rPr>
              <a:t>ER-модель, Нотация П. Чена</a:t>
            </a:r>
            <a:endParaRPr lang="ru-RU" dirty="0"/>
          </a:p>
          <a:p>
            <a:pPr lvl="0"/>
            <a:r>
              <a:rPr lang="ru-RU" dirty="0" err="1"/>
              <a:t>Фейерштейн</a:t>
            </a:r>
            <a:r>
              <a:rPr lang="ru-RU" dirty="0"/>
              <a:t> С., Прибыл Б. </a:t>
            </a:r>
            <a:r>
              <a:rPr lang="ru-RU" dirty="0" err="1"/>
              <a:t>Oracle</a:t>
            </a:r>
            <a:r>
              <a:rPr lang="ru-RU" dirty="0"/>
              <a:t> PL/SQL. Для профессионалов. 6-е изд. — СПб.: Питер, 2015. — 1024 с.: ил. —(Серия «Бестселлеры </a:t>
            </a:r>
            <a:r>
              <a:rPr lang="ru-RU" dirty="0" err="1"/>
              <a:t>O’Reilly</a:t>
            </a:r>
            <a:r>
              <a:rPr lang="ru-RU" dirty="0"/>
              <a:t>»).</a:t>
            </a:r>
          </a:p>
          <a:p>
            <a:pPr lvl="0"/>
            <a:r>
              <a:rPr lang="ru-RU" dirty="0"/>
              <a:t>Ресурсы </a:t>
            </a:r>
            <a:r>
              <a:rPr lang="en-US" dirty="0" err="1"/>
              <a:t>StackOverflow</a:t>
            </a:r>
            <a:r>
              <a:rPr lang="en-US" dirty="0"/>
              <a:t>. – URL: </a:t>
            </a:r>
            <a:r>
              <a:rPr lang="en-US" u="sng" dirty="0">
                <a:hlinkClick r:id="rId3"/>
              </a:rPr>
              <a:t>https://stackoverflow.com/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75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55AC-297C-44E1-B15B-C8CCF7D7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79"/>
            <a:ext cx="4681742" cy="1840613"/>
          </a:xfrm>
        </p:spPr>
        <p:txBody>
          <a:bodyPr anchor="b">
            <a:normAutofit/>
          </a:bodyPr>
          <a:lstStyle/>
          <a:p>
            <a:r>
              <a:rPr lang="ru-RU" sz="4000" b="1" dirty="0"/>
              <a:t>ГЛАВА 1. АНАЛИЗ ПРОЕКТА. 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0745-D471-45E6-B14E-549129F7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323"/>
            <a:ext cx="4681742" cy="3531598"/>
          </a:xfrm>
        </p:spPr>
        <p:txBody>
          <a:bodyPr>
            <a:normAutofit/>
          </a:bodyPr>
          <a:lstStyle/>
          <a:p>
            <a:r>
              <a:rPr lang="ru-RU" sz="2000" dirty="0"/>
              <a:t>Основные сущности и отношения, определяемые (явно или неявно) проектным заданием приведены на </a:t>
            </a:r>
            <a:r>
              <a:rPr lang="ru-RU" sz="2000" b="1" dirty="0"/>
              <a:t>ER-диаграмме</a:t>
            </a:r>
            <a:r>
              <a:rPr lang="ru-RU" sz="2000" dirty="0"/>
              <a:t>. </a:t>
            </a:r>
          </a:p>
          <a:p>
            <a:r>
              <a:rPr lang="ru-RU" sz="2000" dirty="0"/>
              <a:t>Группа сущностей с отношением супертип-подтип выделена зеленым цветом. </a:t>
            </a:r>
          </a:p>
        </p:txBody>
      </p: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D0CAD2A-A028-4C90-8181-7D019E9F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70" y="640080"/>
            <a:ext cx="40718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C976-181C-47A4-9A90-0902B652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ru-RU" b="1" dirty="0"/>
              <a:t>ГЛАВА 1. АНАЛИЗ ПРОЕКТА.</a:t>
            </a:r>
            <a:r>
              <a:rPr lang="ru-RU" b="1" i="1" dirty="0"/>
              <a:t> </a:t>
            </a:r>
            <a:r>
              <a:rPr lang="ru-RU" b="1" dirty="0"/>
              <a:t>Требования к обеспечению целостности данных</a:t>
            </a:r>
            <a:r>
              <a:rPr lang="en-US" b="1" i="1" dirty="0"/>
              <a:t>.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4B589-1355-4C29-8FAA-3A8E1FC0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/>
              <a:t>1. Согласованность дат и веков;</a:t>
            </a:r>
          </a:p>
          <a:p>
            <a:pPr marL="0" indent="0">
              <a:buNone/>
            </a:pPr>
            <a:r>
              <a:rPr lang="ru-RU" sz="1400" dirty="0"/>
              <a:t>2. Запрет на удаление информации, которая все еще может быть полезна в запросах информационной системы;</a:t>
            </a:r>
          </a:p>
          <a:p>
            <a:pPr marL="0" indent="0">
              <a:buNone/>
            </a:pPr>
            <a:r>
              <a:rPr lang="ru-RU" sz="1400" dirty="0"/>
              <a:t>3. Выбор работников с подходящей должностью(профессией) на различные позиции при постановке спектакля;</a:t>
            </a:r>
          </a:p>
          <a:p>
            <a:pPr marL="0" indent="0">
              <a:buNone/>
            </a:pPr>
            <a:r>
              <a:rPr lang="ru-RU" sz="1400" dirty="0"/>
              <a:t>4. Запрет назначения показа спектакля, для которого еще полностью не сформирован актерский состав;</a:t>
            </a:r>
          </a:p>
          <a:p>
            <a:pPr marL="0" indent="0">
              <a:buNone/>
            </a:pPr>
            <a:r>
              <a:rPr lang="ru-RU" sz="1400" dirty="0"/>
              <a:t>5. Запрет назначения пересекающихся по времени выступлений;</a:t>
            </a:r>
          </a:p>
          <a:p>
            <a:pPr marL="0" indent="0">
              <a:buNone/>
            </a:pPr>
            <a:r>
              <a:rPr lang="ru-RU" sz="1400" dirty="0"/>
              <a:t>6. Контроль за ошибками назначения актера на несколько ролей в одном и том же спектакле;</a:t>
            </a:r>
          </a:p>
          <a:p>
            <a:pPr marL="0" indent="0">
              <a:buNone/>
            </a:pPr>
            <a:r>
              <a:rPr lang="ru-RU" sz="1400" dirty="0"/>
              <a:t>7. Контроль за модификацией информации о спектакле, который уже в репертуаре театра;</a:t>
            </a:r>
          </a:p>
          <a:p>
            <a:pPr marL="0" indent="0">
              <a:buNone/>
            </a:pPr>
            <a:r>
              <a:rPr lang="ru-RU" sz="1400" dirty="0"/>
              <a:t>8. Назначение на роли в спектакле только тех актеров, которые подходят под требования данной роли;</a:t>
            </a:r>
          </a:p>
          <a:p>
            <a:pPr marL="0" indent="0">
              <a:buNone/>
            </a:pPr>
            <a:r>
              <a:rPr lang="ru-RU" sz="1400" dirty="0"/>
              <a:t>9. Контроль за эмиссией новых билетов, например, не должно быть двух билетов на одно и то же место на одно и то же выступление;</a:t>
            </a:r>
          </a:p>
          <a:p>
            <a:pPr marL="0" indent="0">
              <a:buNone/>
            </a:pPr>
            <a:r>
              <a:rPr lang="ru-RU" sz="1400" dirty="0"/>
              <a:t>10. Контроль за формированием абонементов: должны быть согласованы жанр или автор абонемента и входящих в него билетов, один билет не может попасть в два разных абонемента;</a:t>
            </a:r>
          </a:p>
          <a:p>
            <a:pPr marL="0" indent="0">
              <a:buNone/>
            </a:pPr>
            <a:r>
              <a:rPr lang="ru-RU" sz="1400" dirty="0"/>
              <a:t>11. Контроль за продажей билетов: правильные дата и время продажи;</a:t>
            </a:r>
          </a:p>
          <a:p>
            <a:pPr marL="0" indent="0">
              <a:buNone/>
            </a:pPr>
            <a:r>
              <a:rPr lang="ru-RU" sz="1400" dirty="0"/>
              <a:t>12. При продаже абонемента должны быть проданы билеты, входящие в него;</a:t>
            </a:r>
          </a:p>
          <a:p>
            <a:pPr marL="0" indent="0">
              <a:buNone/>
            </a:pPr>
            <a:r>
              <a:rPr lang="ru-RU" sz="1400" dirty="0"/>
              <a:t>13. Контроль назначения гастролей: сотрудники должны принимать участие в спектакле, с которым они едут на гастроли, причем у них не должно быть назначено пересекающихся гастролей;</a:t>
            </a:r>
          </a:p>
          <a:p>
            <a:pPr marL="0" indent="0">
              <a:buNone/>
            </a:pPr>
            <a:r>
              <a:rPr lang="ru-RU" sz="1400" dirty="0"/>
              <a:t>14. Автоматическая инкрементация ключа во всех таблицах с первичными ключами.</a:t>
            </a:r>
          </a:p>
        </p:txBody>
      </p:sp>
    </p:spTree>
    <p:extLst>
      <p:ext uri="{BB962C8B-B14F-4D97-AF65-F5344CB8AC3E}">
        <p14:creationId xmlns:p14="http://schemas.microsoft.com/office/powerpoint/2010/main" val="31876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8E3C-3DCD-4E6C-9B05-4B75AFC7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ГЛАВА 1. АНАЛИЗ ПРОЕКТА. Основные пути обеспечения целостности</a:t>
            </a:r>
            <a:r>
              <a:rPr lang="en-US" b="1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1FD9-C9E4-46BD-ADEF-DA1F60D5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/>
              <a:t>На уровне базы данных:</a:t>
            </a:r>
          </a:p>
          <a:p>
            <a:r>
              <a:rPr lang="ru-RU" dirty="0"/>
              <a:t>Триггеры вставки, обновления и удаления;</a:t>
            </a:r>
          </a:p>
          <a:p>
            <a:r>
              <a:rPr lang="ru-RU" dirty="0"/>
              <a:t>Хранимые процедуры</a:t>
            </a:r>
            <a:r>
              <a:rPr lang="ru-RU" sz="3200" dirty="0"/>
              <a:t>; </a:t>
            </a:r>
          </a:p>
          <a:p>
            <a:r>
              <a:rPr lang="ru-RU" dirty="0"/>
              <a:t>Каскадное удаление данных; </a:t>
            </a:r>
          </a:p>
          <a:p>
            <a:r>
              <a:rPr lang="ru-RU" dirty="0"/>
              <a:t>Первичные таблицы заполняется исключительно администратором базы данных. </a:t>
            </a:r>
            <a:endParaRPr lang="en-US" dirty="0"/>
          </a:p>
          <a:p>
            <a:pPr marL="0" indent="0">
              <a:buNone/>
            </a:pPr>
            <a:r>
              <a:rPr lang="ru-RU" b="1" i="1" dirty="0"/>
              <a:t>На уровне клиентского приложения: </a:t>
            </a:r>
            <a:endParaRPr lang="en-US" b="1" i="1" dirty="0"/>
          </a:p>
          <a:p>
            <a:r>
              <a:rPr lang="ru-RU" dirty="0"/>
              <a:t>Информация для ввода выдается выпадающими списками и только та, которая необходима; </a:t>
            </a:r>
            <a:endParaRPr lang="en-US" dirty="0"/>
          </a:p>
          <a:p>
            <a:r>
              <a:rPr lang="ru-RU" dirty="0"/>
              <a:t>Проверка вводимых данных на соответствие шаблону средствами языка; </a:t>
            </a:r>
            <a:endParaRPr lang="en-US" dirty="0"/>
          </a:p>
          <a:p>
            <a:r>
              <a:rPr lang="ru-RU" dirty="0"/>
              <a:t>Различные требования на заполнение полей; </a:t>
            </a:r>
            <a:endParaRPr lang="en-US" dirty="0"/>
          </a:p>
          <a:p>
            <a:r>
              <a:rPr lang="ru-RU" dirty="0"/>
              <a:t>Отсутствуют элементы интерфейса, позволяющие пользователю как-либо навредить целостности базы данных. </a:t>
            </a:r>
          </a:p>
          <a:p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94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42FF-BBF1-4A84-B03A-EEBBC0C6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sz="3700" b="1" dirty="0"/>
              <a:t>ГЛАВА 1. АНАЛИЗ ПРОЕКТА. </a:t>
            </a:r>
            <a:endParaRPr lang="ru-RU" sz="37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B149CD-C270-4066-9EA8-F09A5FFA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анализе проектного задания были выделены следующие роли пользователей и основные сценарии использования</a:t>
            </a:r>
            <a:r>
              <a:rPr lang="en-US" dirty="0"/>
              <a:t>: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35D0A81-639A-48E6-8C61-48379A6E833E}"/>
              </a:ext>
            </a:extLst>
          </p:cNvPr>
          <p:cNvGraphicFramePr>
            <a:graphicFrameLocks/>
          </p:cNvGraphicFramePr>
          <p:nvPr/>
        </p:nvGraphicFramePr>
        <p:xfrm>
          <a:off x="5512178" y="807593"/>
          <a:ext cx="5806700" cy="5239571"/>
        </p:xfrm>
        <a:graphic>
          <a:graphicData uri="http://schemas.openxmlformats.org/drawingml/2006/table">
            <a:tbl>
              <a:tblPr firstRow="1" firstCol="1" bandRow="1"/>
              <a:tblGrid>
                <a:gridCol w="1224400">
                  <a:extLst>
                    <a:ext uri="{9D8B030D-6E8A-4147-A177-3AD203B41FA5}">
                      <a16:colId xmlns:a16="http://schemas.microsoft.com/office/drawing/2014/main" val="2344154365"/>
                    </a:ext>
                  </a:extLst>
                </a:gridCol>
                <a:gridCol w="1435989">
                  <a:extLst>
                    <a:ext uri="{9D8B030D-6E8A-4147-A177-3AD203B41FA5}">
                      <a16:colId xmlns:a16="http://schemas.microsoft.com/office/drawing/2014/main" val="2920928555"/>
                    </a:ext>
                  </a:extLst>
                </a:gridCol>
                <a:gridCol w="782400">
                  <a:extLst>
                    <a:ext uri="{9D8B030D-6E8A-4147-A177-3AD203B41FA5}">
                      <a16:colId xmlns:a16="http://schemas.microsoft.com/office/drawing/2014/main" val="2828707210"/>
                    </a:ext>
                  </a:extLst>
                </a:gridCol>
                <a:gridCol w="1139511">
                  <a:extLst>
                    <a:ext uri="{9D8B030D-6E8A-4147-A177-3AD203B41FA5}">
                      <a16:colId xmlns:a16="http://schemas.microsoft.com/office/drawing/2014/main" val="3065882859"/>
                    </a:ext>
                  </a:extLst>
                </a:gridCol>
                <a:gridCol w="1224400">
                  <a:extLst>
                    <a:ext uri="{9D8B030D-6E8A-4147-A177-3AD203B41FA5}">
                      <a16:colId xmlns:a16="http://schemas.microsoft.com/office/drawing/2014/main" val="3642390941"/>
                    </a:ext>
                  </a:extLst>
                </a:gridCol>
              </a:tblGrid>
              <a:tr h="787589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Роль: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Вариант использования: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Номера запросов из задания: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&lt;&lt;uses&gt;&gt; </a:t>
                      </a:r>
                      <a:r>
                        <a:rPr lang="az-Cyrl-AZ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варианты использования роли:</a:t>
                      </a:r>
                      <a:endParaRPr lang="az-Cyrl-A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&lt;&lt;extends&gt;&gt; </a:t>
                      </a:r>
                      <a:r>
                        <a:rPr lang="az-Cyrl-AZ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варианты использования роли:</a:t>
                      </a:r>
                      <a:endParaRPr lang="az-Cyrl-AZ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026920"/>
                  </a:ext>
                </a:extLst>
              </a:tr>
              <a:tr h="973535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Пользователь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Все базовые операции БД по получению информации о работе театра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2, 3, 4, 5, 7, 8, 9, 10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41682"/>
                  </a:ext>
                </a:extLst>
              </a:tr>
              <a:tr h="2275162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Директор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Контроль за постановками спектаклей, утверждение репертуара, принятие на работу новых служащих, приглашение актёров и постановщиков, утверждение гастролей</a:t>
                      </a:r>
                      <a:endParaRPr lang="ru-RU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1, 6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Пользователь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Администрация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647104"/>
                  </a:ext>
                </a:extLst>
              </a:tr>
              <a:tr h="787589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Администрация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Получение экономической статистики по работе театра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11, 12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Пользователь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52184"/>
                  </a:ext>
                </a:extLst>
              </a:tr>
              <a:tr h="41569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Кассир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Продажа билетов и абонементов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Пользователь</a:t>
                      </a:r>
                      <a:endParaRPr lang="ru-RU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160" marR="65160" marT="90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80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8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460C-ED21-4263-8B39-69CB58D3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ГЛАВА 2. ПРОЕКТИРОВАНИЕ СИСТЕМЫ.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5A5E-45F0-4F3A-B03E-09143377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/>
              <a:t>Архитектура приложения:</a:t>
            </a:r>
            <a:r>
              <a:rPr lang="ru-RU" dirty="0"/>
              <a:t> клиент-сервер.</a:t>
            </a:r>
            <a:endParaRPr lang="ru-RU" sz="2000" dirty="0"/>
          </a:p>
          <a:p>
            <a:r>
              <a:rPr lang="ru-RU" dirty="0"/>
              <a:t>В качестве сервера выступает машина с установленной </a:t>
            </a:r>
            <a:r>
              <a:rPr lang="ru-RU" b="1" dirty="0"/>
              <a:t>БД </a:t>
            </a:r>
            <a:r>
              <a:rPr lang="en-US" b="1" dirty="0"/>
              <a:t>Oracle</a:t>
            </a:r>
            <a:r>
              <a:rPr lang="ru-RU" dirty="0"/>
              <a:t>;</a:t>
            </a:r>
            <a:endParaRPr lang="ru-RU" sz="2200" dirty="0"/>
          </a:p>
          <a:p>
            <a:r>
              <a:rPr lang="ru-RU" dirty="0"/>
              <a:t>В качестве клиента выступает любая машина, поддерживающая виртуальную машину </a:t>
            </a:r>
            <a:r>
              <a:rPr lang="en-US" b="1" dirty="0"/>
              <a:t>Java</a:t>
            </a:r>
            <a:r>
              <a:rPr lang="en-US" dirty="0"/>
              <a:t> </a:t>
            </a:r>
            <a:r>
              <a:rPr lang="ru-RU" dirty="0"/>
              <a:t>и имеющая соединение с сетью Интернет.</a:t>
            </a:r>
            <a:endParaRPr lang="ru-RU" sz="2200" dirty="0"/>
          </a:p>
          <a:p>
            <a:pPr marL="0" indent="0">
              <a:buNone/>
            </a:pPr>
            <a:r>
              <a:rPr lang="ru-RU" b="1" i="1" dirty="0"/>
              <a:t>Алгоритм взаимодействия клиента и сервера:</a:t>
            </a:r>
            <a:endParaRPr lang="ru-RU" sz="2000" dirty="0"/>
          </a:p>
          <a:p>
            <a:pPr lvl="0"/>
            <a:r>
              <a:rPr lang="ru-RU" dirty="0"/>
              <a:t>Клиентское приложение связывается по известному </a:t>
            </a:r>
            <a:r>
              <a:rPr lang="en-US" dirty="0"/>
              <a:t>IP</a:t>
            </a:r>
            <a:r>
              <a:rPr lang="ru-RU" dirty="0"/>
              <a:t>-адресу с сервером посредством </a:t>
            </a:r>
            <a:r>
              <a:rPr lang="en-US" b="1" dirty="0"/>
              <a:t>JDBC</a:t>
            </a:r>
            <a:r>
              <a:rPr lang="ru-RU" dirty="0"/>
              <a:t>.</a:t>
            </a:r>
            <a:endParaRPr lang="ru-RU" sz="2000" dirty="0"/>
          </a:p>
          <a:p>
            <a:pPr lvl="0"/>
            <a:r>
              <a:rPr lang="ru-RU" dirty="0"/>
              <a:t>Клиентское приложение проводит аутентификацию пользователя;</a:t>
            </a:r>
            <a:endParaRPr lang="ru-RU" sz="2000" dirty="0"/>
          </a:p>
          <a:p>
            <a:pPr lvl="0"/>
            <a:r>
              <a:rPr lang="ru-RU" dirty="0"/>
              <a:t>Клиентское приложение предоставляет пользователю формы, необходимые его роли;</a:t>
            </a:r>
            <a:endParaRPr lang="ru-RU" sz="2000" dirty="0"/>
          </a:p>
          <a:p>
            <a:pPr lvl="0"/>
            <a:r>
              <a:rPr lang="ru-RU" dirty="0"/>
              <a:t>Клиентское приложение совершает вызовы хранимых процедур БД посредством </a:t>
            </a:r>
            <a:r>
              <a:rPr lang="en-US" b="1" dirty="0"/>
              <a:t>JDBC</a:t>
            </a:r>
            <a:r>
              <a:rPr lang="ru-RU" dirty="0"/>
              <a:t> в зависимости от задач пользователя;</a:t>
            </a:r>
            <a:endParaRPr lang="ru-RU" sz="2000" dirty="0"/>
          </a:p>
          <a:p>
            <a:r>
              <a:rPr lang="ru-RU" dirty="0"/>
              <a:t>Клиентское приложение завешает сеанс работы с сервером.</a:t>
            </a:r>
          </a:p>
        </p:txBody>
      </p:sp>
    </p:spTree>
    <p:extLst>
      <p:ext uri="{BB962C8B-B14F-4D97-AF65-F5344CB8AC3E}">
        <p14:creationId xmlns:p14="http://schemas.microsoft.com/office/powerpoint/2010/main" val="34258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9703-77B2-469C-B037-680A3CBA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ГЛАВА 2. ПРОЕКТИРОВАНИЕ СИСТЕМЫ.</a:t>
            </a:r>
            <a:r>
              <a:rPr lang="en-US" b="1" dirty="0"/>
              <a:t> </a:t>
            </a:r>
            <a:r>
              <a:rPr lang="ru-RU" b="1" dirty="0"/>
              <a:t>Таблицы с характеристиками и свойствами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89DA-0AA3-43C2-B4FF-5DB8F102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Characteristic</a:t>
            </a:r>
            <a:r>
              <a:rPr lang="en-US" dirty="0"/>
              <a:t> (</a:t>
            </a:r>
            <a:r>
              <a:rPr lang="ru-RU" dirty="0"/>
              <a:t>характеристики актеров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Gender</a:t>
            </a:r>
            <a:r>
              <a:rPr lang="en-US" dirty="0"/>
              <a:t> (</a:t>
            </a:r>
            <a:r>
              <a:rPr lang="ru-RU" dirty="0"/>
              <a:t>пол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Education</a:t>
            </a:r>
            <a:r>
              <a:rPr lang="en-US" dirty="0"/>
              <a:t> (</a:t>
            </a:r>
            <a:r>
              <a:rPr lang="ru-RU" dirty="0"/>
              <a:t>уровни образования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 err="1"/>
              <a:t>Job_types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должности(профессии)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 err="1"/>
              <a:t>Age_category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возрастные категории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Genre</a:t>
            </a:r>
            <a:r>
              <a:rPr lang="en-US" dirty="0"/>
              <a:t> (</a:t>
            </a:r>
            <a:r>
              <a:rPr lang="ru-RU" dirty="0"/>
              <a:t>жанры спектаклей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Country</a:t>
            </a:r>
            <a:r>
              <a:rPr lang="en-US" dirty="0"/>
              <a:t> (</a:t>
            </a:r>
            <a:r>
              <a:rPr lang="ru-RU" dirty="0"/>
              <a:t>страны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Rank</a:t>
            </a:r>
            <a:r>
              <a:rPr lang="en-US" dirty="0"/>
              <a:t> (</a:t>
            </a:r>
            <a:r>
              <a:rPr lang="ru-RU" dirty="0"/>
              <a:t>звания</a:t>
            </a:r>
            <a:r>
              <a:rPr lang="en-US" dirty="0"/>
              <a:t>);</a:t>
            </a:r>
            <a:endParaRPr lang="ru-RU" sz="2200" dirty="0"/>
          </a:p>
          <a:p>
            <a:r>
              <a:rPr lang="en-US" b="1" dirty="0"/>
              <a:t>Competition</a:t>
            </a:r>
            <a:r>
              <a:rPr lang="ru-RU" dirty="0"/>
              <a:t> (конкурсы, на которых можно получить звания);</a:t>
            </a:r>
            <a:endParaRPr lang="ru-RU" sz="2200" dirty="0"/>
          </a:p>
          <a:p>
            <a:r>
              <a:rPr lang="en-US" b="1" dirty="0" err="1"/>
              <a:t>Musical_instruments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музыкальные инструменты</a:t>
            </a:r>
            <a:r>
              <a:rPr lang="en-US" dirty="0"/>
              <a:t>)</a:t>
            </a:r>
            <a:r>
              <a:rPr lang="ru-RU" dirty="0"/>
              <a:t>.</a:t>
            </a:r>
            <a:endParaRPr lang="ru-RU" sz="2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98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2690</Words>
  <Application>Microsoft Office PowerPoint</Application>
  <PresentationFormat>Widescreen</PresentationFormat>
  <Paragraphs>294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РАЗРАБОТКА ПРОГРАММНОГО ОБЕСПЕЧЕНИЯ ИНФОРМАЦИОННОЙ СИСТЕМЫ ТЕАТРА</vt:lpstr>
      <vt:lpstr>ВВЕДЕНИЕ. </vt:lpstr>
      <vt:lpstr>ВВЕДЕНИЕ. </vt:lpstr>
      <vt:lpstr>ГЛАВА 1. АНАЛИЗ ПРОЕКТА. </vt:lpstr>
      <vt:lpstr>ГЛАВА 1. АНАЛИЗ ПРОЕКТА. Требования к обеспечению целостности данных.</vt:lpstr>
      <vt:lpstr>ГЛАВА 1. АНАЛИЗ ПРОЕКТА. Основные пути обеспечения целостности.</vt:lpstr>
      <vt:lpstr>ГЛАВА 1. АНАЛИЗ ПРОЕКТА. </vt:lpstr>
      <vt:lpstr>ГЛАВА 2. ПРОЕКТИРОВАНИЕ СИСТЕМЫ.</vt:lpstr>
      <vt:lpstr>ГЛАВА 2. ПРОЕКТИРОВАНИЕ СИСТЕМЫ. Таблицы с характеристиками и свойствами.</vt:lpstr>
      <vt:lpstr>ГЛАВА 2. ПРОЕКТИРОВАНИЕ СИСТЕМЫ. Основные таблицы, реализующие сущности.</vt:lpstr>
      <vt:lpstr>ГЛАВА 2. ПРОЕКТИРОВАНИЕ СИСТЕМЫ. Таблицы, реализующие отношения между сущностями и атрибуты этих сущностей.</vt:lpstr>
      <vt:lpstr>ГЛАВА 2. ПРОЕКТИРОВАНИЕ СИСТЕМЫ. Аутентификация пользователей.</vt:lpstr>
      <vt:lpstr>ГЛАВА 2. ПРОЕКТИРОВАНИЕ СИСТЕМЫ. Способ представления супертипов и подтипов.</vt:lpstr>
      <vt:lpstr>ГЛАВА 2. ПРОЕКТИРОВАНИЕ СИСТЕМЫ. Диаграмма схемы БД.</vt:lpstr>
      <vt:lpstr>ГЛАВА 2. ПРОЕКТИРОВАНИЕ СИСТЕМЫ. Алгоритмы обеспечения целостности данных.</vt:lpstr>
      <vt:lpstr>ГЛАВА 2. ПРОЕКТИРОВАНИЕ СИСТЕМЫ. Перечень форм.</vt:lpstr>
      <vt:lpstr>ГЛАВА 2. ПРОЕКТИРОВАНИЕ СИСТЕМЫ. Авторизация.</vt:lpstr>
      <vt:lpstr>ГЛАВА 3. РЕАЛИЗАЦИЯ СИСТЕМЫ.</vt:lpstr>
      <vt:lpstr>ГЛАВА 3. РЕАЛИЗАЦИЯ СИСТЕМЫ. Номенклатура SQL-скриптов для построения схемы данных.</vt:lpstr>
      <vt:lpstr>ГЛАВА 3. РЕАЛИЗАЦИЯ СИСТЕМЫ. Номенклатура PL\SQL-скриптов для обеспечения целостности данных.</vt:lpstr>
      <vt:lpstr>ГЛАВА 3. РЕАЛИЗАЦИЯ СИСТЕМЫ. Характеристики тестового набора данных.</vt:lpstr>
      <vt:lpstr>ГЛАВА 3. РЕАЛИЗАЦИЯ СИСТЕМЫ. Реализация пользовательского интерфейса системы.</vt:lpstr>
      <vt:lpstr>ГЛАВА 3. РЕАЛИЗАЦИЯ СИСТЕМЫ.</vt:lpstr>
      <vt:lpstr>ГЛАВА 4. ТЕСТИРОВАНИЕ. Критерии для тестового набора данных.</vt:lpstr>
      <vt:lpstr>ГЛАВА 4. ТЕСТИРОВАНИЕ. Порядок работ по тестированию приложения.</vt:lpstr>
      <vt:lpstr>ГЛАВА 4. ТЕСТИРОВАНИЕ. Результаты.</vt:lpstr>
      <vt:lpstr>ЗАКЛЮЧЕНИЕ.</vt:lpstr>
      <vt:lpstr>ЗАКЛЮЧЕНИЕ.</vt:lpstr>
      <vt:lpstr>ЗАКЛЮЧЕНИЕ.</vt:lpstr>
      <vt:lpstr>ЗАКЛЮЧЕНИЕ.</vt:lpstr>
      <vt:lpstr>ЛИТЕРАТУРА.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ИНФОРМАЦИОННОЙ СИСТЕМЫ ТЕАТРА</dc:title>
  <dc:creator>Albert Gafiyatullin</dc:creator>
  <cp:lastModifiedBy>Albert Gafiyatullin</cp:lastModifiedBy>
  <cp:revision>3</cp:revision>
  <dcterms:created xsi:type="dcterms:W3CDTF">2020-06-09T04:51:02Z</dcterms:created>
  <dcterms:modified xsi:type="dcterms:W3CDTF">2020-06-09T05:13:08Z</dcterms:modified>
</cp:coreProperties>
</file>