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59" r:id="rId6"/>
    <p:sldId id="266" r:id="rId7"/>
    <p:sldId id="260" r:id="rId8"/>
    <p:sldId id="261" r:id="rId9"/>
    <p:sldId id="262" r:id="rId10"/>
    <p:sldId id="268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12EAB-A367-46B9-B8A0-4367E5A2B856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1ED82-9330-4C38-8618-626C0CBB8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066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7884646-6281-42D1-AE85-FB77F225D658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4D98-FD59-4986-AF82-9507BF86595F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C5F5-B10D-49C5-8006-BF71CC841468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E841-28FE-43AD-BA62-7C35FD147607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3B9F-B0EF-496C-B177-AD8F1E2EEF20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11A3-0D29-491D-B184-C935455B8B1F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FFA0-4415-420E-96BA-4F45BA06569E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1875-9A2A-47A9-9C32-171D22821922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676E-E1A2-4C77-AAAC-325FF63570B4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D6F3-A0C3-44DE-A64D-48E085E2CC3B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0086-05BB-487F-8288-C1483BA80056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9F2B-9242-48BD-99FA-BB61E3F2081F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FB23-C16C-45B9-A976-4BF0085F55B6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A747-1DF2-4AA6-A891-EB558585C027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43F4-3513-46A1-98B2-037EA3D6E17C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642D-ED54-427A-9F79-9D7BD4595160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4B5C-DD13-4C06-84D8-AEAE95890A2F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0ABC7C-EBB9-42CF-AA19-FC1646310938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168D-3D3B-4319-93CE-E201521F5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Сравнительный анализ поисковых машин интернета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7E545-2F49-4162-B4D6-939D8E50CE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гафиятуллин альберт рамилевич</a:t>
            </a:r>
          </a:p>
          <a:p>
            <a:r>
              <a:rPr lang="ru-RU" dirty="0"/>
              <a:t>гр. 17208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49FD4-0861-4E8B-AD4F-FB714B66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8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FC0B-5FD4-4A8E-81FF-5CD9BE67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Поисковые машины</a:t>
            </a:r>
            <a:r>
              <a:rPr lang="en-US" dirty="0"/>
              <a:t> </a:t>
            </a:r>
            <a:r>
              <a:rPr lang="ru-RU" dirty="0"/>
              <a:t>ИНТЕРНЕТА. Пузырь фильтров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AED68-AFA5-4ED0-B543-8E42770D1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Негативная сторона персонализированного поиска, явления, при котором веб-сайты определяют, какую информацию пользователь хотел бы увидеть, основываясь на информации о его месторасположении, прошлых нажатиях и перемещениях мыши, предпочтениях и истории поиска.</a:t>
            </a:r>
          </a:p>
          <a:p>
            <a:pPr marL="0" indent="0">
              <a:buNone/>
            </a:pPr>
            <a:r>
              <a:rPr lang="ru-RU" dirty="0"/>
              <a:t>В результате веб-сайты показывают только информацию, которая согласуется с прошлыми точками зрения данного пользователя. Вся иная информация, как правило, пользователю не выводится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3746F-7B7B-48E9-B49E-99DE9278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48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1451-A675-4CB8-AE35-27F27324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GOOGLE </a:t>
            </a:r>
            <a:r>
              <a:rPr lang="ru-RU" dirty="0"/>
              <a:t>и </a:t>
            </a:r>
            <a:r>
              <a:rPr lang="en-US" dirty="0"/>
              <a:t>Yandex. </a:t>
            </a:r>
            <a:r>
              <a:rPr lang="ru-RU" dirty="0"/>
              <a:t>сравнение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B314-D026-4AEC-808F-B7C3CEFAD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Схожие черты</a:t>
            </a:r>
            <a:r>
              <a:rPr lang="en-US" b="1" dirty="0"/>
              <a:t>:</a:t>
            </a:r>
            <a:endParaRPr lang="ru-RU" b="1" dirty="0"/>
          </a:p>
          <a:p>
            <a:r>
              <a:rPr lang="ru-RU" dirty="0"/>
              <a:t>Используют сразу несколько алгоритмов для выдачи релевантных результатов на запрос</a:t>
            </a:r>
            <a:r>
              <a:rPr lang="en-US" dirty="0"/>
              <a:t>;</a:t>
            </a:r>
          </a:p>
          <a:p>
            <a:r>
              <a:rPr lang="ru-RU" dirty="0"/>
              <a:t>Используют алгоритмы ранжирования на основе ссылок</a:t>
            </a:r>
            <a:r>
              <a:rPr lang="en-US" dirty="0"/>
              <a:t>;</a:t>
            </a:r>
          </a:p>
          <a:p>
            <a:r>
              <a:rPr lang="ru-RU" dirty="0"/>
              <a:t>Используют алгоритмы машинного обучения для выдачи более точных результатов</a:t>
            </a:r>
            <a:r>
              <a:rPr lang="en-US" dirty="0"/>
              <a:t>;</a:t>
            </a:r>
          </a:p>
          <a:p>
            <a:r>
              <a:rPr lang="ru-RU" dirty="0"/>
              <a:t>Используют персональные данные пользователей при составлении ответа на поисковой запрос.</a:t>
            </a:r>
          </a:p>
          <a:p>
            <a:pPr marL="0" indent="0">
              <a:buNone/>
            </a:pPr>
            <a:r>
              <a:rPr lang="ru-RU" b="1" dirty="0"/>
              <a:t>Отличительные черты</a:t>
            </a:r>
            <a:r>
              <a:rPr lang="en-US" b="1" dirty="0"/>
              <a:t>:</a:t>
            </a:r>
          </a:p>
          <a:p>
            <a:r>
              <a:rPr lang="en-US" b="1" dirty="0"/>
              <a:t>Yandex </a:t>
            </a:r>
            <a:r>
              <a:rPr lang="ru-RU" dirty="0"/>
              <a:t>сильнее , чем </a:t>
            </a:r>
            <a:r>
              <a:rPr lang="en-US" b="1" dirty="0"/>
              <a:t>Google</a:t>
            </a:r>
            <a:r>
              <a:rPr lang="en-US" dirty="0"/>
              <a:t>,</a:t>
            </a:r>
            <a:r>
              <a:rPr lang="ru-RU" dirty="0"/>
              <a:t> учитывает региональную специфику русскоязычных стран</a:t>
            </a:r>
            <a:r>
              <a:rPr lang="en-US" dirty="0"/>
              <a:t>.</a:t>
            </a:r>
            <a:endParaRPr lang="en-US" b="1" dirty="0"/>
          </a:p>
          <a:p>
            <a:endParaRPr lang="en-US" dirty="0"/>
          </a:p>
          <a:p>
            <a:endParaRPr lang="ru-R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E975A-0E43-43C7-A56E-4BA592DB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E880-492E-44A4-9DE4-09FCB8F0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ИТОГИ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B8A43-9D46-4174-92D1-1F5A60AB8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Поисковые машины уходят от алгоритмов ссылочного ранжирования и переходят к алгоритмам машинного обучения для более интеллектуального анализа поисковых запросов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Поисковые машины всё чаще используют личные данные пользователя для поднятия точности ответов на поисковые запросы</a:t>
            </a:r>
            <a:r>
              <a:rPr lang="en-US" dirty="0"/>
              <a:t>;</a:t>
            </a:r>
          </a:p>
          <a:p>
            <a:r>
              <a:rPr lang="ru-RU" dirty="0"/>
              <a:t>Улучшение алгоритмов поисковых машин может иметь как положительный, так и отрицательный характер.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0D995-B80F-49B1-8753-0A67B7C0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0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578E-B4A1-4D22-B9FA-3F4919E2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50275-C64E-4EEA-9C73-FE18E9983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D1E4B-886A-41A9-BDB4-3CE6076A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4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DDBC-2A61-43D1-981D-7654362C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Поисковая машина. определение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4DB61-2CE3-40AA-A8DD-A85300365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Поисковая машина (</a:t>
            </a:r>
            <a:r>
              <a:rPr lang="ru-RU" b="1" dirty="0" err="1"/>
              <a:t>поиско́вый</a:t>
            </a:r>
            <a:r>
              <a:rPr lang="ru-RU" b="1" dirty="0"/>
              <a:t> </a:t>
            </a:r>
            <a:r>
              <a:rPr lang="ru-RU" b="1" dirty="0" err="1"/>
              <a:t>движо́к</a:t>
            </a:r>
            <a:r>
              <a:rPr lang="ru-RU" b="1" dirty="0"/>
              <a:t>)</a:t>
            </a:r>
            <a:r>
              <a:rPr lang="ru-RU" dirty="0"/>
              <a:t> — комплекс программ, предназначенный для поиска информации. Обычно является частью поисковой системы.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D8EC4-E2EE-4824-8CC4-CF5B7BE0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8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C386-399E-45F7-AF5B-9BCDF343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Поисковая машина. ФУНКЦИИ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CBD38-A6BB-40A2-9053-4D3740D3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Поисковые машины выполняют несколько функций: </a:t>
            </a:r>
          </a:p>
          <a:p>
            <a:r>
              <a:rPr lang="ru-RU" dirty="0"/>
              <a:t>Поиск ссылок</a:t>
            </a:r>
            <a:r>
              <a:rPr lang="en-US" dirty="0"/>
              <a:t>;</a:t>
            </a:r>
          </a:p>
          <a:p>
            <a:r>
              <a:rPr lang="ru-RU" dirty="0"/>
              <a:t>Индексация документов сайтов</a:t>
            </a:r>
            <a:r>
              <a:rPr lang="en-US" dirty="0"/>
              <a:t>;</a:t>
            </a:r>
          </a:p>
          <a:p>
            <a:r>
              <a:rPr lang="ru-RU" dirty="0"/>
              <a:t>Поиск по базе данных проиндексированных документов</a:t>
            </a:r>
            <a:r>
              <a:rPr lang="en-US" dirty="0"/>
              <a:t>.</a:t>
            </a:r>
          </a:p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D94F5-0826-44F0-9160-51B70C28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6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D6D6-361D-4388-B066-ED76B381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Поисковая машина. ТРЕБОВАНИЯ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31164-93A5-4943-8514-6FBEEBB52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Основными критериями качества работы поисковой машины являются</a:t>
            </a:r>
            <a:r>
              <a:rPr lang="en-US" b="1" dirty="0"/>
              <a:t>:</a:t>
            </a:r>
          </a:p>
          <a:p>
            <a:r>
              <a:rPr lang="ru-RU" dirty="0"/>
              <a:t>Релевантность  - степень соответствия запроса и найденного, т.е. уместность результата</a:t>
            </a:r>
            <a:r>
              <a:rPr lang="en-US" dirty="0"/>
              <a:t>;</a:t>
            </a:r>
          </a:p>
          <a:p>
            <a:r>
              <a:rPr lang="ru-RU" dirty="0"/>
              <a:t>Полнота индекса</a:t>
            </a:r>
            <a:r>
              <a:rPr lang="en-US" dirty="0"/>
              <a:t>;</a:t>
            </a:r>
          </a:p>
          <a:p>
            <a:r>
              <a:rPr lang="ru-RU" dirty="0"/>
              <a:t>Учёт морфологии языка.</a:t>
            </a:r>
            <a:endParaRPr lang="en-US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F826C-89AF-46DC-A1D7-6E476FA9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EEE7-8D6A-4B42-AC5B-F452C0C6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Поисковые машины. классификация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755A-8293-41AB-81D7-5BB00617E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По области поиска</a:t>
            </a:r>
            <a:r>
              <a:rPr lang="en-US" b="1" dirty="0"/>
              <a:t>:</a:t>
            </a:r>
          </a:p>
          <a:p>
            <a:r>
              <a:rPr lang="ru-RU" dirty="0"/>
              <a:t>Локальные</a:t>
            </a:r>
            <a:r>
              <a:rPr lang="en-US" dirty="0"/>
              <a:t> (Elasticsearch);</a:t>
            </a:r>
          </a:p>
          <a:p>
            <a:r>
              <a:rPr lang="ru-RU" dirty="0"/>
              <a:t>Персональные</a:t>
            </a:r>
            <a:r>
              <a:rPr lang="en-US" dirty="0"/>
              <a:t>;</a:t>
            </a:r>
          </a:p>
          <a:p>
            <a:r>
              <a:rPr lang="ru-RU" dirty="0"/>
              <a:t>Глобальные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Предназначены для поиска информации по всей сети </a:t>
            </a:r>
            <a:r>
              <a:rPr lang="ru-RU" b="1" dirty="0"/>
              <a:t>Интернет</a:t>
            </a:r>
            <a:r>
              <a:rPr lang="ru-RU" dirty="0"/>
              <a:t> либо по значительной её части </a:t>
            </a:r>
            <a:r>
              <a:rPr lang="en-US" dirty="0"/>
              <a:t>(Google, </a:t>
            </a:r>
            <a:r>
              <a:rPr lang="ru-RU" dirty="0"/>
              <a:t>Яндекс и др)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3FBA7-F426-4370-AC10-5EFE1EF5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4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A960-8324-4290-ADAB-BE970398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Поисковые машины</a:t>
            </a:r>
            <a:r>
              <a:rPr lang="en-US" dirty="0"/>
              <a:t> </a:t>
            </a:r>
            <a:r>
              <a:rPr lang="ru-RU" dirty="0"/>
              <a:t>ИНТЕРНЕТА</a:t>
            </a:r>
            <a:r>
              <a:rPr lang="en-US" dirty="0"/>
              <a:t>. </a:t>
            </a:r>
            <a:r>
              <a:rPr lang="ru-RU" dirty="0"/>
              <a:t>Распространенность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74AD62-1863-4DD5-964C-0344E4D41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368" y="2141538"/>
            <a:ext cx="6488288" cy="36496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6FBB-BF87-41DA-AC2D-432701A8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9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8216-3FED-4B76-8507-0F5043D3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Поисковые машины</a:t>
            </a:r>
            <a:r>
              <a:rPr lang="en-US" dirty="0"/>
              <a:t> </a:t>
            </a:r>
            <a:r>
              <a:rPr lang="ru-RU" dirty="0"/>
              <a:t>ИНТЕРНЕТА. Распространенность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B19B86E-B274-4EF3-A0D5-30B9130FD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909" y="1798573"/>
            <a:ext cx="2530614" cy="460111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936E01-CCFE-47CD-9082-178F94050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523" y="1801902"/>
            <a:ext cx="3698842" cy="45977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67A2DC-250C-4DA6-A12E-DF2E1AB7A077}"/>
              </a:ext>
            </a:extLst>
          </p:cNvPr>
          <p:cNvSpPr txBox="1"/>
          <p:nvPr/>
        </p:nvSpPr>
        <p:spPr>
          <a:xfrm>
            <a:off x="6820250" y="1798573"/>
            <a:ext cx="49208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Google</a:t>
            </a:r>
            <a:r>
              <a:rPr lang="en-US" dirty="0"/>
              <a:t> </a:t>
            </a:r>
            <a:r>
              <a:rPr lang="ru-RU" dirty="0"/>
              <a:t>– самая популярная в мире поисковая система и закономерно обладает самой популярной в мире поисковой машиной – около 90% мирового поиска.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России ситуация отличается от мировой</a:t>
            </a:r>
            <a:r>
              <a:rPr lang="en-US" dirty="0"/>
              <a:t>: </a:t>
            </a:r>
            <a:r>
              <a:rPr lang="ru-RU" dirty="0"/>
              <a:t>здесь сильные позиции удерживает поисковая машина отечественного производства – </a:t>
            </a:r>
            <a:r>
              <a:rPr lang="en-US" b="1" dirty="0"/>
              <a:t>Yandex</a:t>
            </a:r>
            <a:r>
              <a:rPr lang="en-US" dirty="0"/>
              <a:t> </a:t>
            </a:r>
            <a:r>
              <a:rPr lang="ru-RU" dirty="0"/>
              <a:t>захватил более половины рынка поиска в России.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2A7428-D05E-48CC-A9F1-310A5F6A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5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9291-CDE9-47FD-B245-28C45D6C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Поисковые машины</a:t>
            </a:r>
            <a:r>
              <a:rPr lang="en-US" dirty="0"/>
              <a:t> </a:t>
            </a:r>
            <a:r>
              <a:rPr lang="ru-RU" dirty="0"/>
              <a:t>ИНТЕРНЕТА. </a:t>
            </a:r>
            <a:r>
              <a:rPr lang="en-US" dirty="0"/>
              <a:t>GOOGLE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CC9CD-C919-404E-A580-EC442EACF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Google</a:t>
            </a:r>
            <a:r>
              <a:rPr lang="en-US" dirty="0"/>
              <a:t> </a:t>
            </a:r>
            <a:r>
              <a:rPr lang="ru-RU" dirty="0"/>
              <a:t>в работе своей поисковой машине использует следующие алгоритмы</a:t>
            </a:r>
            <a:r>
              <a:rPr lang="en-US" dirty="0"/>
              <a:t>:</a:t>
            </a:r>
          </a:p>
          <a:p>
            <a:r>
              <a:rPr lang="en-US" b="1" dirty="0"/>
              <a:t>PageRank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Числовая величина, характеризующая «важность» веб-страницы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«Вес» страницы А определяется весом ссылки, передаваемой страницей B.</a:t>
            </a:r>
            <a:endParaRPr lang="en-US" dirty="0"/>
          </a:p>
          <a:p>
            <a:r>
              <a:rPr lang="en-US" b="1" dirty="0"/>
              <a:t>RankBrain:</a:t>
            </a:r>
          </a:p>
          <a:p>
            <a:pPr lvl="1"/>
            <a:r>
              <a:rPr lang="ru-RU" dirty="0"/>
              <a:t>Самообучающаяся система с искусственным интеллектом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Если RankBrain видит слово или фразу, но не знаком с ней, алгоритм может сделать предположение относительно того, какие слова или фразы могут иметь аналогичный смысл и фильтровать результат.</a:t>
            </a:r>
            <a:endParaRPr lang="en-US" dirty="0"/>
          </a:p>
          <a:p>
            <a:r>
              <a:rPr lang="en-US" b="1" dirty="0"/>
              <a:t>Hummingbird</a:t>
            </a:r>
            <a:r>
              <a:rPr lang="en-US" dirty="0"/>
              <a:t>(</a:t>
            </a:r>
            <a:r>
              <a:rPr lang="ru-RU" dirty="0"/>
              <a:t>обновление)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Алгоритм пытается «понять» контекст запроса, а не только отдельные слова.</a:t>
            </a:r>
            <a:endParaRPr lang="en-US" dirty="0"/>
          </a:p>
          <a:p>
            <a:r>
              <a:rPr lang="ru-RU" b="1" dirty="0"/>
              <a:t>Учет персональных данных пользователя.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73600-E458-45D1-A336-4FF40BCF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8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2764-6C42-4804-9D25-F9803B22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Поисковые машины</a:t>
            </a:r>
            <a:r>
              <a:rPr lang="en-US" dirty="0"/>
              <a:t> </a:t>
            </a:r>
            <a:r>
              <a:rPr lang="ru-RU" dirty="0"/>
              <a:t>ИНТЕРНЕТА. </a:t>
            </a:r>
            <a:r>
              <a:rPr lang="en-US" dirty="0"/>
              <a:t>YANDEX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CD5B1-F4B3-40A0-B989-2CC85321D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Yandex</a:t>
            </a:r>
            <a:r>
              <a:rPr lang="en-US" dirty="0"/>
              <a:t> </a:t>
            </a:r>
            <a:r>
              <a:rPr lang="ru-RU" dirty="0"/>
              <a:t>в своей поисковой машине использует следующие алгоритмы</a:t>
            </a:r>
            <a:r>
              <a:rPr lang="en-US" dirty="0"/>
              <a:t>:</a:t>
            </a:r>
          </a:p>
          <a:p>
            <a:r>
              <a:rPr lang="ru-RU" b="1" dirty="0"/>
              <a:t>Индекс качества сайта</a:t>
            </a:r>
            <a:r>
              <a:rPr lang="en-US" b="1" dirty="0"/>
              <a:t>(</a:t>
            </a:r>
            <a:r>
              <a:rPr lang="ru-RU" b="1" dirty="0"/>
              <a:t>ИКС)</a:t>
            </a:r>
            <a:r>
              <a:rPr lang="en-US" b="1" dirty="0"/>
              <a:t>;</a:t>
            </a:r>
          </a:p>
          <a:p>
            <a:pPr lvl="1"/>
            <a:r>
              <a:rPr lang="ru-RU" dirty="0"/>
              <a:t>Аналог </a:t>
            </a:r>
            <a:r>
              <a:rPr lang="en-US" dirty="0"/>
              <a:t>PageRank </a:t>
            </a:r>
            <a:r>
              <a:rPr lang="ru-RU" dirty="0"/>
              <a:t>от </a:t>
            </a:r>
            <a:r>
              <a:rPr lang="en-US" dirty="0"/>
              <a:t>Google.</a:t>
            </a:r>
          </a:p>
          <a:p>
            <a:r>
              <a:rPr lang="en-US" b="1" dirty="0"/>
              <a:t>MatrixNet:</a:t>
            </a:r>
          </a:p>
          <a:p>
            <a:pPr lvl="1"/>
            <a:r>
              <a:rPr lang="ru-RU" dirty="0"/>
              <a:t>Самообучающаяся система с искусственным интеллектом</a:t>
            </a:r>
            <a:r>
              <a:rPr lang="en-US" dirty="0"/>
              <a:t>;</a:t>
            </a:r>
            <a:endParaRPr lang="en-US" b="1" dirty="0"/>
          </a:p>
          <a:p>
            <a:pPr lvl="1"/>
            <a:r>
              <a:rPr lang="ru-RU" dirty="0"/>
              <a:t>С помощью </a:t>
            </a:r>
            <a:r>
              <a:rPr lang="en-US" b="1" dirty="0"/>
              <a:t>MatrixNet</a:t>
            </a:r>
            <a:r>
              <a:rPr lang="ru-RU" dirty="0"/>
              <a:t> можно построить очень длинную и сложную формулу ранжирования, которая учитывает множество различных факторов и их комбинаций</a:t>
            </a:r>
            <a:r>
              <a:rPr lang="en-US" dirty="0"/>
              <a:t>;</a:t>
            </a:r>
          </a:p>
          <a:p>
            <a:r>
              <a:rPr lang="ru-RU" b="1" dirty="0"/>
              <a:t>Продвинутый анализ морфологии русского языка</a:t>
            </a:r>
            <a:r>
              <a:rPr lang="en-US" b="1" dirty="0"/>
              <a:t>;</a:t>
            </a:r>
          </a:p>
          <a:p>
            <a:r>
              <a:rPr lang="ru-RU" b="1" dirty="0"/>
              <a:t>Учет персональных данных пользователя.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44EEB-9D4A-4D17-8EB7-22069F6A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79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244</TotalTime>
  <Words>561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Сравнительный анализ поисковых машин интернета</vt:lpstr>
      <vt:lpstr>Поисковая машина. определение</vt:lpstr>
      <vt:lpstr>Поисковая машина. ФУНКЦИИ</vt:lpstr>
      <vt:lpstr>Поисковая машина. ТРЕБОВАНИЯ</vt:lpstr>
      <vt:lpstr>Поисковые машины. классификация</vt:lpstr>
      <vt:lpstr>Поисковые машины ИНТЕРНЕТА. Распространенность</vt:lpstr>
      <vt:lpstr>Поисковые машины ИНТЕРНЕТА. Распространенность</vt:lpstr>
      <vt:lpstr>Поисковые машины ИНТЕРНЕТА. GOOGLE</vt:lpstr>
      <vt:lpstr>Поисковые машины ИНТЕРНЕТА. YANDEX</vt:lpstr>
      <vt:lpstr>Поисковые машины ИНТЕРНЕТА. Пузырь фильтров</vt:lpstr>
      <vt:lpstr>GOOGLE и Yandex. сравнение</vt:lpstr>
      <vt:lpstr>ИТОГИ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Сравнительный анализ поисковых машин интернета</dc:title>
  <dc:creator>Albert Gafiyatullin</dc:creator>
  <cp:lastModifiedBy>Albert Gafiyatullin</cp:lastModifiedBy>
  <cp:revision>22</cp:revision>
  <dcterms:created xsi:type="dcterms:W3CDTF">2020-09-24T13:58:52Z</dcterms:created>
  <dcterms:modified xsi:type="dcterms:W3CDTF">2020-09-24T18:08:06Z</dcterms:modified>
</cp:coreProperties>
</file>