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17"/>
  </p:notesMasterIdLst>
  <p:handoutMasterIdLst>
    <p:handoutMasterId r:id="rId18"/>
  </p:handoutMasterIdLst>
  <p:sldIdLst>
    <p:sldId id="359" r:id="rId3"/>
    <p:sldId id="418" r:id="rId4"/>
    <p:sldId id="322" r:id="rId5"/>
    <p:sldId id="438" r:id="rId6"/>
    <p:sldId id="439" r:id="rId7"/>
    <p:sldId id="440" r:id="rId8"/>
    <p:sldId id="441" r:id="rId9"/>
    <p:sldId id="444" r:id="rId10"/>
    <p:sldId id="442" r:id="rId11"/>
    <p:sldId id="443" r:id="rId12"/>
    <p:sldId id="433" r:id="rId13"/>
    <p:sldId id="321" r:id="rId14"/>
    <p:sldId id="423" r:id="rId15"/>
    <p:sldId id="318" r:id="rId16"/>
  </p:sldIdLst>
  <p:sldSz cx="9144000" cy="5143500" type="screen16x9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16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4761"/>
    <a:srgbClr val="D38666"/>
    <a:srgbClr val="1A4B96"/>
    <a:srgbClr val="9A1103"/>
    <a:srgbClr val="DCE0B8"/>
    <a:srgbClr val="EC8C8D"/>
    <a:srgbClr val="787912"/>
    <a:srgbClr val="F2C091"/>
    <a:srgbClr val="9F624F"/>
    <a:srgbClr val="E6C1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3" autoAdjust="0"/>
    <p:restoredTop sz="94660" autoAdjust="0"/>
  </p:normalViewPr>
  <p:slideViewPr>
    <p:cSldViewPr>
      <p:cViewPr varScale="1">
        <p:scale>
          <a:sx n="96" d="100"/>
          <a:sy n="96" d="100"/>
        </p:scale>
        <p:origin x="560" y="56"/>
      </p:cViewPr>
      <p:guideLst>
        <p:guide pos="2880"/>
        <p:guide orient="horz" pos="16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inpin heiti" charset="-122"/>
              <a:ea typeface="inpin heiti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>
                <a:latin typeface="inpin heiti" charset="-122"/>
                <a:ea typeface="inpin heiti" charset="-122"/>
              </a:rPr>
              <a:t>2022/6/19</a:t>
            </a:fld>
            <a:endParaRPr lang="zh-CN" altLang="en-US" dirty="0">
              <a:latin typeface="inpin heiti" charset="-122"/>
              <a:ea typeface="inpin heiti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inpin heiti" charset="-122"/>
              <a:ea typeface="inpin heiti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>
                <a:latin typeface="inpin heiti" charset="-122"/>
                <a:ea typeface="inpin heiti" charset="-122"/>
              </a:rPr>
              <a:t>‹#›</a:t>
            </a:fld>
            <a:endParaRPr lang="zh-CN" altLang="en-US" dirty="0">
              <a:latin typeface="inpin heiti" charset="-122"/>
              <a:ea typeface="inpin he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inpin heiti" charset="-122"/>
                <a:ea typeface="inpin heiti" charset="-122"/>
              </a:defRPr>
            </a:lvl1pPr>
          </a:lstStyle>
          <a:p>
            <a:fld id="{6A2B73EA-EE91-4E33-A9C1-8BF5DD7139A2}" type="datetimeFigureOut">
              <a:rPr lang="zh-CN" altLang="en-US" smtClean="0"/>
              <a:pPr/>
              <a:t>2022/6/19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inpin heiti" charset="-122"/>
                <a:ea typeface="inpin heiti" charset="-122"/>
              </a:defRPr>
            </a:lvl1pPr>
          </a:lstStyle>
          <a:p>
            <a:fld id="{7392B679-AE23-4750-8FB0-6513430B895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31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407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807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493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714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93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505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502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851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085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648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061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096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>
        <p:fade/>
      </p:transition>
    </mc:Choice>
    <mc:Fallback xmlns="">
      <p:transition spd="slow" advTm="4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2022/6/19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86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2022/6/19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953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458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>
        <p:fade/>
      </p:transition>
    </mc:Choice>
    <mc:Fallback xmlns="">
      <p:transition spd="slow" advTm="4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>
        <p:fade/>
      </p:transition>
    </mc:Choice>
    <mc:Fallback xmlns="">
      <p:transition spd="slow" advTm="4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>
        <p:fade/>
      </p:transition>
    </mc:Choice>
    <mc:Fallback xmlns="">
      <p:transition spd="slow" advTm="4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>
        <p:fade/>
      </p:transition>
    </mc:Choice>
    <mc:Fallback xmlns="">
      <p:transition spd="slow" advTm="4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2022/6/19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44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>
        <p:fade/>
      </p:transition>
    </mc:Choice>
    <mc:Fallback xmlns="">
      <p:transition spd="slow" advTm="4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2022/6/19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90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>
        <p:fade/>
      </p:transition>
    </mc:Choice>
    <mc:Fallback xmlns="">
      <p:transition spd="slow" advTm="4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2022/6/19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6570" y="50250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9263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>
        <p:fade/>
      </p:transition>
    </mc:Choice>
    <mc:Fallback xmlns="">
      <p:transition spd="slow" advTm="4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2022/6/19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510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>
        <p:fade/>
      </p:transition>
    </mc:Choice>
    <mc:Fallback xmlns="">
      <p:transition spd="slow" advTm="4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inpin heiti" charset="-122"/>
                <a:ea typeface="inpin heiti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2022/6/19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inpin heiti" charset="-122"/>
                <a:ea typeface="inpin heiti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  <p:sldLayoutId id="2147483662" r:id="rId6"/>
    <p:sldLayoutId id="2147483663" r:id="rId7"/>
    <p:sldLayoutId id="2147483664" r:id="rId8"/>
    <p:sldLayoutId id="2147483665" r:id="rId9"/>
  </p:sldLayoutIdLst>
  <mc:AlternateContent xmlns:mc="http://schemas.openxmlformats.org/markup-compatibility/2006" xmlns:p14="http://schemas.microsoft.com/office/powerpoint/2010/main">
    <mc:Choice Requires="p14">
      <p:transition spd="slow" p14:dur="2000" advTm="4000">
        <p:fade/>
      </p:transition>
    </mc:Choice>
    <mc:Fallback xmlns="">
      <p:transition spd="slow" advTm="4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inpin heiti" charset="-122"/>
          <a:ea typeface="inpin heiti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i="0" kern="1200">
          <a:solidFill>
            <a:schemeClr val="tx1"/>
          </a:solidFill>
          <a:latin typeface="inpin heiti" charset="-122"/>
          <a:ea typeface="inpin heiti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kern="1200">
          <a:solidFill>
            <a:schemeClr val="tx1"/>
          </a:solidFill>
          <a:latin typeface="inpin heiti" charset="-122"/>
          <a:ea typeface="inpin heiti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i="0" kern="1200">
          <a:solidFill>
            <a:schemeClr val="tx1"/>
          </a:solidFill>
          <a:latin typeface="inpin heiti" charset="-122"/>
          <a:ea typeface="inpin heiti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i="0" kern="1200">
          <a:solidFill>
            <a:schemeClr val="tx1"/>
          </a:solidFill>
          <a:latin typeface="inpin heiti" charset="-122"/>
          <a:ea typeface="inpin heiti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i="0" kern="1200">
          <a:solidFill>
            <a:schemeClr val="tx1"/>
          </a:solidFill>
          <a:latin typeface="inpin heiti" charset="-122"/>
          <a:ea typeface="inpin heiti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876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3">
            <a:extLst>
              <a:ext uri="{FF2B5EF4-FFF2-40B4-BE49-F238E27FC236}">
                <a16:creationId xmlns:a16="http://schemas.microsoft.com/office/drawing/2014/main" id="{22C988F5-43B7-4EC1-A6C1-40C0DA9ECFDB}"/>
              </a:ext>
            </a:extLst>
          </p:cNvPr>
          <p:cNvSpPr/>
          <p:nvPr/>
        </p:nvSpPr>
        <p:spPr bwMode="auto">
          <a:xfrm>
            <a:off x="3487550" y="1800991"/>
            <a:ext cx="730372" cy="730372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59" name="Oval 2">
            <a:extLst>
              <a:ext uri="{FF2B5EF4-FFF2-40B4-BE49-F238E27FC236}">
                <a16:creationId xmlns:a16="http://schemas.microsoft.com/office/drawing/2014/main" id="{AF6FE41E-5861-42A1-BAB9-6EC8387FE7E3}"/>
              </a:ext>
            </a:extLst>
          </p:cNvPr>
          <p:cNvSpPr/>
          <p:nvPr/>
        </p:nvSpPr>
        <p:spPr bwMode="auto">
          <a:xfrm>
            <a:off x="4249202" y="1493764"/>
            <a:ext cx="626440" cy="626440"/>
          </a:xfrm>
          <a:prstGeom prst="ellipse">
            <a:avLst/>
          </a:prstGeom>
          <a:solidFill>
            <a:srgbClr val="3B4761">
              <a:alpha val="70000"/>
            </a:srgb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63" name="Oval 3">
            <a:extLst>
              <a:ext uri="{FF2B5EF4-FFF2-40B4-BE49-F238E27FC236}">
                <a16:creationId xmlns:a16="http://schemas.microsoft.com/office/drawing/2014/main" id="{AAC891FC-C48F-424C-8CC8-B4F90253F791}"/>
              </a:ext>
            </a:extLst>
          </p:cNvPr>
          <p:cNvSpPr/>
          <p:nvPr/>
        </p:nvSpPr>
        <p:spPr bwMode="auto">
          <a:xfrm>
            <a:off x="5172400" y="2192187"/>
            <a:ext cx="730372" cy="730372"/>
          </a:xfrm>
          <a:prstGeom prst="ellipse">
            <a:avLst/>
          </a:prstGeom>
          <a:solidFill>
            <a:srgbClr val="3B4761">
              <a:alpha val="70000"/>
            </a:srgb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64" name="Oval 2">
            <a:extLst>
              <a:ext uri="{FF2B5EF4-FFF2-40B4-BE49-F238E27FC236}">
                <a16:creationId xmlns:a16="http://schemas.microsoft.com/office/drawing/2014/main" id="{E6BDB298-EFBB-4DB0-BFE4-B10523231B0A}"/>
              </a:ext>
            </a:extLst>
          </p:cNvPr>
          <p:cNvSpPr/>
          <p:nvPr/>
        </p:nvSpPr>
        <p:spPr bwMode="auto">
          <a:xfrm>
            <a:off x="6820029" y="1448339"/>
            <a:ext cx="485807" cy="485807"/>
          </a:xfrm>
          <a:prstGeom prst="ellipse">
            <a:avLst/>
          </a:prstGeom>
          <a:solidFill>
            <a:srgbClr val="3B4761">
              <a:alpha val="70000"/>
            </a:srgb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65" name="Oval 4">
            <a:extLst>
              <a:ext uri="{FF2B5EF4-FFF2-40B4-BE49-F238E27FC236}">
                <a16:creationId xmlns:a16="http://schemas.microsoft.com/office/drawing/2014/main" id="{C02CC0F7-6A4E-418C-B13A-45F535482DB8}"/>
              </a:ext>
            </a:extLst>
          </p:cNvPr>
          <p:cNvSpPr/>
          <p:nvPr/>
        </p:nvSpPr>
        <p:spPr bwMode="auto">
          <a:xfrm>
            <a:off x="6289858" y="2531363"/>
            <a:ext cx="365186" cy="365186"/>
          </a:xfrm>
          <a:prstGeom prst="ellipse">
            <a:avLst/>
          </a:prstGeom>
          <a:solidFill>
            <a:srgbClr val="D38666">
              <a:alpha val="70000"/>
            </a:srgb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66" name="Oval 5">
            <a:extLst>
              <a:ext uri="{FF2B5EF4-FFF2-40B4-BE49-F238E27FC236}">
                <a16:creationId xmlns:a16="http://schemas.microsoft.com/office/drawing/2014/main" id="{90B0AAED-1F96-43D4-9567-945CD1B63736}"/>
              </a:ext>
            </a:extLst>
          </p:cNvPr>
          <p:cNvSpPr/>
          <p:nvPr/>
        </p:nvSpPr>
        <p:spPr bwMode="auto">
          <a:xfrm>
            <a:off x="5172400" y="1671222"/>
            <a:ext cx="259537" cy="259537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67" name="Oval 6">
            <a:extLst>
              <a:ext uri="{FF2B5EF4-FFF2-40B4-BE49-F238E27FC236}">
                <a16:creationId xmlns:a16="http://schemas.microsoft.com/office/drawing/2014/main" id="{10863AF7-1F06-415C-BB03-CD97AED7662F}"/>
              </a:ext>
            </a:extLst>
          </p:cNvPr>
          <p:cNvSpPr/>
          <p:nvPr/>
        </p:nvSpPr>
        <p:spPr bwMode="auto">
          <a:xfrm>
            <a:off x="6820029" y="1078559"/>
            <a:ext cx="259537" cy="259537"/>
          </a:xfrm>
          <a:prstGeom prst="ellipse">
            <a:avLst/>
          </a:prstGeom>
          <a:solidFill>
            <a:srgbClr val="D38666">
              <a:alpha val="70000"/>
            </a:srgb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32" name="Oval 3">
            <a:extLst>
              <a:ext uri="{FF2B5EF4-FFF2-40B4-BE49-F238E27FC236}">
                <a16:creationId xmlns:a16="http://schemas.microsoft.com/office/drawing/2014/main" id="{F920D4FB-F2B7-47D2-95A4-445252D4F70E}"/>
              </a:ext>
            </a:extLst>
          </p:cNvPr>
          <p:cNvSpPr/>
          <p:nvPr/>
        </p:nvSpPr>
        <p:spPr bwMode="auto">
          <a:xfrm>
            <a:off x="1718358" y="1800991"/>
            <a:ext cx="730372" cy="730372"/>
          </a:xfrm>
          <a:prstGeom prst="ellipse">
            <a:avLst/>
          </a:prstGeom>
          <a:solidFill>
            <a:srgbClr val="3B4761">
              <a:alpha val="70000"/>
            </a:srgb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33" name="Oval 2">
            <a:extLst>
              <a:ext uri="{FF2B5EF4-FFF2-40B4-BE49-F238E27FC236}">
                <a16:creationId xmlns:a16="http://schemas.microsoft.com/office/drawing/2014/main" id="{F0B169AA-F8FB-4708-A7F3-49ECCA3E0C18}"/>
              </a:ext>
            </a:extLst>
          </p:cNvPr>
          <p:cNvSpPr/>
          <p:nvPr/>
        </p:nvSpPr>
        <p:spPr bwMode="auto">
          <a:xfrm>
            <a:off x="1806164" y="1087180"/>
            <a:ext cx="885604" cy="885604"/>
          </a:xfrm>
          <a:prstGeom prst="ellipse">
            <a:avLst/>
          </a:prstGeom>
          <a:solidFill>
            <a:srgbClr val="3B4761">
              <a:alpha val="70000"/>
            </a:srgb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34" name="Oval 1">
            <a:extLst>
              <a:ext uri="{FF2B5EF4-FFF2-40B4-BE49-F238E27FC236}">
                <a16:creationId xmlns:a16="http://schemas.microsoft.com/office/drawing/2014/main" id="{137CD1F0-0F70-44BF-BC59-797C44B497C7}"/>
              </a:ext>
            </a:extLst>
          </p:cNvPr>
          <p:cNvSpPr/>
          <p:nvPr/>
        </p:nvSpPr>
        <p:spPr bwMode="auto">
          <a:xfrm>
            <a:off x="2147319" y="1350281"/>
            <a:ext cx="1088900" cy="10889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15900" dist="177800" dir="7200000" sx="102000" sy="102000" algn="tl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2</a:t>
            </a:r>
          </a:p>
        </p:txBody>
      </p:sp>
      <p:sp>
        <p:nvSpPr>
          <p:cNvPr id="35" name="Oval 4">
            <a:extLst>
              <a:ext uri="{FF2B5EF4-FFF2-40B4-BE49-F238E27FC236}">
                <a16:creationId xmlns:a16="http://schemas.microsoft.com/office/drawing/2014/main" id="{C8D50765-D71D-49AF-8D55-7B7824261EE2}"/>
              </a:ext>
            </a:extLst>
          </p:cNvPr>
          <p:cNvSpPr/>
          <p:nvPr/>
        </p:nvSpPr>
        <p:spPr bwMode="auto">
          <a:xfrm>
            <a:off x="2266137" y="2611725"/>
            <a:ext cx="365186" cy="365186"/>
          </a:xfrm>
          <a:prstGeom prst="ellipse">
            <a:avLst/>
          </a:prstGeom>
          <a:solidFill>
            <a:srgbClr val="D38666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39" name="Oval 6">
            <a:extLst>
              <a:ext uri="{FF2B5EF4-FFF2-40B4-BE49-F238E27FC236}">
                <a16:creationId xmlns:a16="http://schemas.microsoft.com/office/drawing/2014/main" id="{A79C3C47-D1BA-446C-A9B0-3098E5B15657}"/>
              </a:ext>
            </a:extLst>
          </p:cNvPr>
          <p:cNvSpPr/>
          <p:nvPr/>
        </p:nvSpPr>
        <p:spPr bwMode="auto">
          <a:xfrm>
            <a:off x="3106450" y="1078559"/>
            <a:ext cx="259537" cy="259537"/>
          </a:xfrm>
          <a:prstGeom prst="ellipse">
            <a:avLst/>
          </a:prstGeom>
          <a:solidFill>
            <a:srgbClr val="D38666">
              <a:alpha val="70000"/>
            </a:srgb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55" name="Oval 1">
            <a:extLst>
              <a:ext uri="{FF2B5EF4-FFF2-40B4-BE49-F238E27FC236}">
                <a16:creationId xmlns:a16="http://schemas.microsoft.com/office/drawing/2014/main" id="{A2294359-04BD-4567-B8AA-CBC7E372CEDB}"/>
              </a:ext>
            </a:extLst>
          </p:cNvPr>
          <p:cNvSpPr/>
          <p:nvPr/>
        </p:nvSpPr>
        <p:spPr bwMode="auto">
          <a:xfrm>
            <a:off x="3403023" y="1350281"/>
            <a:ext cx="1088900" cy="10889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15900" dist="177800" dir="7200000" sx="102000" sy="102000" algn="tl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0</a:t>
            </a:r>
          </a:p>
        </p:txBody>
      </p:sp>
      <p:sp>
        <p:nvSpPr>
          <p:cNvPr id="56" name="Oval 1">
            <a:extLst>
              <a:ext uri="{FF2B5EF4-FFF2-40B4-BE49-F238E27FC236}">
                <a16:creationId xmlns:a16="http://schemas.microsoft.com/office/drawing/2014/main" id="{83667C4B-09EF-4F5D-889E-835DADBED839}"/>
              </a:ext>
            </a:extLst>
          </p:cNvPr>
          <p:cNvSpPr/>
          <p:nvPr/>
        </p:nvSpPr>
        <p:spPr bwMode="auto">
          <a:xfrm>
            <a:off x="4652079" y="1350281"/>
            <a:ext cx="1088900" cy="10889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15900" dist="177800" dir="7200000" sx="102000" sy="102000" algn="tl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2</a:t>
            </a:r>
          </a:p>
        </p:txBody>
      </p:sp>
      <p:sp>
        <p:nvSpPr>
          <p:cNvPr id="57" name="Oval 1">
            <a:extLst>
              <a:ext uri="{FF2B5EF4-FFF2-40B4-BE49-F238E27FC236}">
                <a16:creationId xmlns:a16="http://schemas.microsoft.com/office/drawing/2014/main" id="{831220E1-023E-4836-B30A-EC73F62EE43C}"/>
              </a:ext>
            </a:extLst>
          </p:cNvPr>
          <p:cNvSpPr/>
          <p:nvPr/>
        </p:nvSpPr>
        <p:spPr bwMode="auto">
          <a:xfrm>
            <a:off x="5914431" y="1350281"/>
            <a:ext cx="1088900" cy="10889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15900" dist="177800" dir="7200000" sx="102000" sy="102000" algn="tl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2</a:t>
            </a:r>
          </a:p>
        </p:txBody>
      </p:sp>
      <p:sp>
        <p:nvSpPr>
          <p:cNvPr id="60" name="Oval 4">
            <a:extLst>
              <a:ext uri="{FF2B5EF4-FFF2-40B4-BE49-F238E27FC236}">
                <a16:creationId xmlns:a16="http://schemas.microsoft.com/office/drawing/2014/main" id="{8B6D6D36-92DA-4F15-B528-F69C7B556AA4}"/>
              </a:ext>
            </a:extLst>
          </p:cNvPr>
          <p:cNvSpPr/>
          <p:nvPr/>
        </p:nvSpPr>
        <p:spPr bwMode="auto">
          <a:xfrm>
            <a:off x="871780" y="1894731"/>
            <a:ext cx="365186" cy="365186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62" name="Oval 6">
            <a:extLst>
              <a:ext uri="{FF2B5EF4-FFF2-40B4-BE49-F238E27FC236}">
                <a16:creationId xmlns:a16="http://schemas.microsoft.com/office/drawing/2014/main" id="{08017443-8F7D-41EE-BCF0-3D8185FC9F13}"/>
              </a:ext>
            </a:extLst>
          </p:cNvPr>
          <p:cNvSpPr/>
          <p:nvPr/>
        </p:nvSpPr>
        <p:spPr bwMode="auto">
          <a:xfrm>
            <a:off x="4875642" y="1078559"/>
            <a:ext cx="259537" cy="259537"/>
          </a:xfrm>
          <a:prstGeom prst="ellipse">
            <a:avLst/>
          </a:prstGeom>
          <a:solidFill>
            <a:srgbClr val="D38666">
              <a:alpha val="70000"/>
            </a:srgb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68" name="Oval 2">
            <a:extLst>
              <a:ext uri="{FF2B5EF4-FFF2-40B4-BE49-F238E27FC236}">
                <a16:creationId xmlns:a16="http://schemas.microsoft.com/office/drawing/2014/main" id="{E6E87CA7-424D-4CC6-84DF-CEA2521E2A66}"/>
              </a:ext>
            </a:extLst>
          </p:cNvPr>
          <p:cNvSpPr/>
          <p:nvPr/>
        </p:nvSpPr>
        <p:spPr bwMode="auto">
          <a:xfrm>
            <a:off x="7542577" y="2160189"/>
            <a:ext cx="387270" cy="387270"/>
          </a:xfrm>
          <a:prstGeom prst="ellipse">
            <a:avLst/>
          </a:prstGeom>
          <a:solidFill>
            <a:srgbClr val="3B4761">
              <a:alpha val="70000"/>
            </a:srgb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7C421E6E-249E-4CBC-9AF8-3C1FB03E3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2976911"/>
            <a:ext cx="705678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3600" b="1" spc="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大学研究生申请影响因素分析</a:t>
            </a: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07B01E5D-9A2F-42C4-8483-DADFA780D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121" y="4207330"/>
            <a:ext cx="1619758" cy="361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1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制作人：张云帆</a:t>
            </a:r>
            <a:endParaRPr lang="en-US" altLang="zh-CN" sz="1200" b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sz="1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数据来源：</a:t>
            </a:r>
            <a:r>
              <a:rPr lang="en-US" altLang="zh-CN" sz="1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Kaggle</a:t>
            </a: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BB6F992B-F8A0-4F8C-99A7-6A840A985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8362" y="3884068"/>
            <a:ext cx="1619758" cy="361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endParaRPr lang="zh-CN" altLang="zh-CN" sz="1200" b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806546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clickEffect" p14:presetBounceEnd="2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4000">
                                          <p:cBhvr additive="base">
                                            <p:cTn id="7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4000">
                                          <p:cBhvr additive="base">
                                            <p:cTn id="8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4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4000">
                                          <p:cBhvr additive="base">
                                            <p:cTn id="11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4000">
                                          <p:cBhvr additive="base">
                                            <p:cTn id="12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4000">
                                          <p:cBhvr additive="base">
                                            <p:cTn id="15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4000">
                                          <p:cBhvr additive="base">
                                            <p:cTn id="16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4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4000">
                                          <p:cBhvr additive="base">
                                            <p:cTn id="19" dur="75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4000">
                                          <p:cBhvr additive="base">
                                            <p:cTn id="20" dur="75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fill="hold" grpId="0" nodeType="withEffect" p14:presetBounceEnd="2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4000">
                                          <p:cBhvr additive="base">
                                            <p:cTn id="23" dur="7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4000">
                                          <p:cBhvr additive="base">
                                            <p:cTn id="24" dur="7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3" fill="hold" grpId="0" nodeType="withEffect" p14:presetBounceEnd="24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4000">
                                          <p:cBhvr additive="base">
                                            <p:cTn id="2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4000">
                                          <p:cBhvr additive="base">
                                            <p:cTn id="2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fill="hold" grpId="0" nodeType="withEffect" p14:presetBounceEnd="24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4000">
                                          <p:cBhvr additive="base">
                                            <p:cTn id="31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4000">
                                          <p:cBhvr additive="base">
                                            <p:cTn id="32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fill="hold" grpId="0" nodeType="withEffect" p14:presetBounceEnd="24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4000">
                                          <p:cBhvr additive="base">
                                            <p:cTn id="35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4000">
                                          <p:cBhvr additive="base">
                                            <p:cTn id="36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fill="hold" grpId="0" nodeType="withEffect" p14:presetBounceEnd="24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4000">
                                          <p:cBhvr additive="base">
                                            <p:cTn id="39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4000">
                                          <p:cBhvr additive="base">
                                            <p:cTn id="40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fill="hold" grpId="0" nodeType="withEffect" p14:presetBounceEnd="2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4000">
                                          <p:cBhvr additive="base">
                                            <p:cTn id="43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4000">
                                          <p:cBhvr additive="base">
                                            <p:cTn id="44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fill="hold" grpId="0" nodeType="withEffect" p14:presetBounceEnd="24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4000">
                                          <p:cBhvr additive="base">
                                            <p:cTn id="4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4000">
                                          <p:cBhvr additive="base">
                                            <p:cTn id="4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3" fill="hold" grpId="0" nodeType="withEffect" p14:presetBounceEnd="2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4000">
                                          <p:cBhvr additive="base">
                                            <p:cTn id="51" dur="7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4000">
                                          <p:cBhvr additive="base">
                                            <p:cTn id="52" dur="7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3" fill="hold" grpId="0" nodeType="withEffect" p14:presetBounceEnd="24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4000">
                                          <p:cBhvr additive="base">
                                            <p:cTn id="55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4000">
                                          <p:cBhvr additive="base">
                                            <p:cTn id="56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3" fill="hold" grpId="0" nodeType="withEffect" p14:presetBounceEnd="2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4000">
                                          <p:cBhvr additive="base">
                                            <p:cTn id="59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4000">
                                          <p:cBhvr additive="base">
                                            <p:cTn id="60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2" presetID="5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0" presetID="5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8" presetID="5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86" presetID="5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3" fill="hold">
                          <p:stCondLst>
                            <p:cond delay="indefinite"/>
                          </p:stCondLst>
                          <p:childTnLst>
                            <p:par>
                              <p:cTn id="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2" presetID="22" presetClass="entr" presetSubtype="8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02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8" grpId="0" animBg="1"/>
          <p:bldP spid="59" grpId="0" animBg="1"/>
          <p:bldP spid="63" grpId="0" animBg="1"/>
          <p:bldP spid="64" grpId="0" animBg="1"/>
          <p:bldP spid="65" grpId="0" animBg="1"/>
          <p:bldP spid="66" grpId="0" animBg="1"/>
          <p:bldP spid="67" grpId="0" animBg="1"/>
          <p:bldP spid="32" grpId="0" animBg="1"/>
          <p:bldP spid="33" grpId="0" animBg="1"/>
          <p:bldP spid="34" grpId="0" animBg="1"/>
          <p:bldP spid="35" grpId="0" animBg="1"/>
          <p:bldP spid="39" grpId="0" animBg="1"/>
          <p:bldP spid="55" grpId="0" animBg="1"/>
          <p:bldP spid="56" grpId="0" animBg="1"/>
          <p:bldP spid="57" grpId="0" animBg="1"/>
          <p:bldP spid="60" grpId="0" animBg="1"/>
          <p:bldP spid="62" grpId="0" animBg="1"/>
          <p:bldP spid="68" grpId="0" animBg="1"/>
          <p:bldP spid="7" grpId="0"/>
          <p:bldP spid="25" grpId="0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2" presetID="5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0" presetID="5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8" presetID="5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86" presetID="5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3" fill="hold">
                          <p:stCondLst>
                            <p:cond delay="indefinite"/>
                          </p:stCondLst>
                          <p:childTnLst>
                            <p:par>
                              <p:cTn id="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2" presetID="22" presetClass="entr" presetSubtype="8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02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8" grpId="0" animBg="1"/>
          <p:bldP spid="59" grpId="0" animBg="1"/>
          <p:bldP spid="63" grpId="0" animBg="1"/>
          <p:bldP spid="64" grpId="0" animBg="1"/>
          <p:bldP spid="65" grpId="0" animBg="1"/>
          <p:bldP spid="66" grpId="0" animBg="1"/>
          <p:bldP spid="67" grpId="0" animBg="1"/>
          <p:bldP spid="32" grpId="0" animBg="1"/>
          <p:bldP spid="33" grpId="0" animBg="1"/>
          <p:bldP spid="34" grpId="0" animBg="1"/>
          <p:bldP spid="35" grpId="0" animBg="1"/>
          <p:bldP spid="39" grpId="0" animBg="1"/>
          <p:bldP spid="55" grpId="0" animBg="1"/>
          <p:bldP spid="56" grpId="0" animBg="1"/>
          <p:bldP spid="57" grpId="0" animBg="1"/>
          <p:bldP spid="60" grpId="0" animBg="1"/>
          <p:bldP spid="62" grpId="0" animBg="1"/>
          <p:bldP spid="68" grpId="0" animBg="1"/>
          <p:bldP spid="7" grpId="0"/>
          <p:bldP spid="25" grpId="0"/>
          <p:bldP spid="26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3">
            <a:extLst>
              <a:ext uri="{FF2B5EF4-FFF2-40B4-BE49-F238E27FC236}">
                <a16:creationId xmlns:a16="http://schemas.microsoft.com/office/drawing/2014/main" id="{1CF2BC81-B771-4509-82DA-280166257B0B}"/>
              </a:ext>
            </a:extLst>
          </p:cNvPr>
          <p:cNvSpPr/>
          <p:nvPr/>
        </p:nvSpPr>
        <p:spPr bwMode="auto">
          <a:xfrm>
            <a:off x="2260219" y="2108671"/>
            <a:ext cx="769420" cy="769421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5" name="Oval 2">
            <a:extLst>
              <a:ext uri="{FF2B5EF4-FFF2-40B4-BE49-F238E27FC236}">
                <a16:creationId xmlns:a16="http://schemas.microsoft.com/office/drawing/2014/main" id="{17E5674C-5254-46CA-909B-6988258980AA}"/>
              </a:ext>
            </a:extLst>
          </p:cNvPr>
          <p:cNvSpPr/>
          <p:nvPr/>
        </p:nvSpPr>
        <p:spPr bwMode="auto">
          <a:xfrm>
            <a:off x="2352720" y="1356696"/>
            <a:ext cx="932952" cy="932953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6" name="Oval 1">
            <a:extLst>
              <a:ext uri="{FF2B5EF4-FFF2-40B4-BE49-F238E27FC236}">
                <a16:creationId xmlns:a16="http://schemas.microsoft.com/office/drawing/2014/main" id="{79231BD8-A61F-4A44-9D80-9C81C356AC53}"/>
              </a:ext>
            </a:extLst>
          </p:cNvPr>
          <p:cNvSpPr/>
          <p:nvPr/>
        </p:nvSpPr>
        <p:spPr bwMode="auto">
          <a:xfrm>
            <a:off x="251520" y="97314"/>
            <a:ext cx="1080120" cy="1034275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15900" dist="177800" dir="7200000" sx="102000" sy="102000" algn="tl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03</a:t>
            </a:r>
          </a:p>
        </p:txBody>
      </p:sp>
      <p:sp>
        <p:nvSpPr>
          <p:cNvPr id="17" name="Oval 4">
            <a:extLst>
              <a:ext uri="{FF2B5EF4-FFF2-40B4-BE49-F238E27FC236}">
                <a16:creationId xmlns:a16="http://schemas.microsoft.com/office/drawing/2014/main" id="{F38EDADD-0413-4058-99CC-8B67DAD922CE}"/>
              </a:ext>
            </a:extLst>
          </p:cNvPr>
          <p:cNvSpPr/>
          <p:nvPr/>
        </p:nvSpPr>
        <p:spPr bwMode="auto">
          <a:xfrm>
            <a:off x="3164008" y="2878091"/>
            <a:ext cx="384711" cy="384711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8" name="Oval 5">
            <a:extLst>
              <a:ext uri="{FF2B5EF4-FFF2-40B4-BE49-F238E27FC236}">
                <a16:creationId xmlns:a16="http://schemas.microsoft.com/office/drawing/2014/main" id="{F987443D-0E35-4135-ADE0-DB012D37AAD1}"/>
              </a:ext>
            </a:extLst>
          </p:cNvPr>
          <p:cNvSpPr/>
          <p:nvPr/>
        </p:nvSpPr>
        <p:spPr bwMode="auto">
          <a:xfrm>
            <a:off x="1986806" y="1971964"/>
            <a:ext cx="273413" cy="273413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9" name="Oval 6">
            <a:extLst>
              <a:ext uri="{FF2B5EF4-FFF2-40B4-BE49-F238E27FC236}">
                <a16:creationId xmlns:a16="http://schemas.microsoft.com/office/drawing/2014/main" id="{99637F04-A822-4F5A-B93D-B8D009DD8622}"/>
              </a:ext>
            </a:extLst>
          </p:cNvPr>
          <p:cNvSpPr/>
          <p:nvPr/>
        </p:nvSpPr>
        <p:spPr bwMode="auto">
          <a:xfrm>
            <a:off x="3722523" y="1347614"/>
            <a:ext cx="273413" cy="273413"/>
          </a:xfrm>
          <a:prstGeom prst="ellipse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E1D5411-2266-4E28-84F8-10E8CF523D9F}"/>
              </a:ext>
            </a:extLst>
          </p:cNvPr>
          <p:cNvGrpSpPr/>
          <p:nvPr/>
        </p:nvGrpSpPr>
        <p:grpSpPr>
          <a:xfrm>
            <a:off x="1158219" y="256503"/>
            <a:ext cx="5862053" cy="2670108"/>
            <a:chOff x="776565" y="-714923"/>
            <a:chExt cx="7222834" cy="217839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26F6B5-6F95-48D3-AC86-9438EAC98D84}"/>
                </a:ext>
              </a:extLst>
            </p:cNvPr>
            <p:cNvSpPr txBox="1"/>
            <p:nvPr/>
          </p:nvSpPr>
          <p:spPr>
            <a:xfrm>
              <a:off x="776565" y="-714923"/>
              <a:ext cx="4942801" cy="4383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CN" altLang="en-US" sz="2400" dirty="0">
                  <a:cs typeface="+mn-ea"/>
                  <a:sym typeface="+mn-lt"/>
                </a:rPr>
                <a:t>数据分析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02EFF94-147B-4847-AC70-CD441BC3AAA2}"/>
                </a:ext>
              </a:extLst>
            </p:cNvPr>
            <p:cNvSpPr txBox="1">
              <a:spLocks/>
            </p:cNvSpPr>
            <p:nvPr/>
          </p:nvSpPr>
          <p:spPr>
            <a:xfrm>
              <a:off x="4036825" y="947273"/>
              <a:ext cx="3962574" cy="51619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105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FD0F872-F69B-3869-F31C-6601231C1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494" y="204757"/>
            <a:ext cx="4733986" cy="473398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900E3DD-FA45-5440-64A6-F5C50A4BAEB9}"/>
              </a:ext>
            </a:extLst>
          </p:cNvPr>
          <p:cNvSpPr txBox="1"/>
          <p:nvPr/>
        </p:nvSpPr>
        <p:spPr>
          <a:xfrm>
            <a:off x="306458" y="3147814"/>
            <a:ext cx="3689478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从这张图可以看出，发表相关学术论文可以大大提高录取通过率</a:t>
            </a:r>
          </a:p>
        </p:txBody>
      </p:sp>
    </p:spTree>
    <p:extLst>
      <p:ext uri="{BB962C8B-B14F-4D97-AF65-F5344CB8AC3E}">
        <p14:creationId xmlns:p14="http://schemas.microsoft.com/office/powerpoint/2010/main" val="3922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>
        <p:fade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val 1">
            <a:extLst>
              <a:ext uri="{FF2B5EF4-FFF2-40B4-BE49-F238E27FC236}">
                <a16:creationId xmlns:a16="http://schemas.microsoft.com/office/drawing/2014/main" id="{97CCD063-0998-5546-74C5-A46ACE689F14}"/>
              </a:ext>
            </a:extLst>
          </p:cNvPr>
          <p:cNvSpPr/>
          <p:nvPr/>
        </p:nvSpPr>
        <p:spPr bwMode="auto">
          <a:xfrm>
            <a:off x="179512" y="9956"/>
            <a:ext cx="1080120" cy="1034275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15900" dist="177800" dir="7200000" sx="102000" sy="102000" algn="tl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03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1082EA0-A67D-1047-430D-62E98706391D}"/>
              </a:ext>
            </a:extLst>
          </p:cNvPr>
          <p:cNvSpPr txBox="1"/>
          <p:nvPr/>
        </p:nvSpPr>
        <p:spPr>
          <a:xfrm>
            <a:off x="1331640" y="342427"/>
            <a:ext cx="4605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预测模型</a:t>
            </a:r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C0E70AA-3FDD-2740-BA9F-87F17FE9BFAF}"/>
              </a:ext>
            </a:extLst>
          </p:cNvPr>
          <p:cNvSpPr txBox="1"/>
          <p:nvPr/>
        </p:nvSpPr>
        <p:spPr>
          <a:xfrm>
            <a:off x="467544" y="2283718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利用线性回归模型预测录取率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拟合度不错</a:t>
            </a:r>
          </a:p>
        </p:txBody>
      </p:sp>
      <p:pic>
        <p:nvPicPr>
          <p:cNvPr id="70" name="图片 69">
            <a:extLst>
              <a:ext uri="{FF2B5EF4-FFF2-40B4-BE49-F238E27FC236}">
                <a16:creationId xmlns:a16="http://schemas.microsoft.com/office/drawing/2014/main" id="{62FDDBED-D3A2-D73C-21CD-CB9CA87750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732" y="568511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3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>
        <p:fade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3">
            <a:extLst>
              <a:ext uri="{FF2B5EF4-FFF2-40B4-BE49-F238E27FC236}">
                <a16:creationId xmlns:a16="http://schemas.microsoft.com/office/drawing/2014/main" id="{4059E90E-3ADF-45B8-B60B-D17C2216DFC2}"/>
              </a:ext>
            </a:extLst>
          </p:cNvPr>
          <p:cNvSpPr/>
          <p:nvPr/>
        </p:nvSpPr>
        <p:spPr bwMode="auto">
          <a:xfrm>
            <a:off x="2260219" y="2108671"/>
            <a:ext cx="769420" cy="769421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1" name="Oval 2">
            <a:extLst>
              <a:ext uri="{FF2B5EF4-FFF2-40B4-BE49-F238E27FC236}">
                <a16:creationId xmlns:a16="http://schemas.microsoft.com/office/drawing/2014/main" id="{C95D4334-D15F-40FE-8046-A97CC67364C8}"/>
              </a:ext>
            </a:extLst>
          </p:cNvPr>
          <p:cNvSpPr/>
          <p:nvPr/>
        </p:nvSpPr>
        <p:spPr bwMode="auto">
          <a:xfrm>
            <a:off x="2352720" y="1356696"/>
            <a:ext cx="932952" cy="932953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2" name="Oval 1">
            <a:extLst>
              <a:ext uri="{FF2B5EF4-FFF2-40B4-BE49-F238E27FC236}">
                <a16:creationId xmlns:a16="http://schemas.microsoft.com/office/drawing/2014/main" id="{F81BB1C4-49D5-4C86-B720-2DE1B842F72C}"/>
              </a:ext>
            </a:extLst>
          </p:cNvPr>
          <p:cNvSpPr/>
          <p:nvPr/>
        </p:nvSpPr>
        <p:spPr bwMode="auto">
          <a:xfrm>
            <a:off x="2712113" y="1633863"/>
            <a:ext cx="1147117" cy="1147117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15900" dist="177800" dir="7200000" sx="102000" sy="102000" algn="tl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04</a:t>
            </a:r>
          </a:p>
        </p:txBody>
      </p:sp>
      <p:sp>
        <p:nvSpPr>
          <p:cNvPr id="13" name="Oval 4">
            <a:extLst>
              <a:ext uri="{FF2B5EF4-FFF2-40B4-BE49-F238E27FC236}">
                <a16:creationId xmlns:a16="http://schemas.microsoft.com/office/drawing/2014/main" id="{9A7A4CDF-5E94-481D-B4EF-E82A13612BCF}"/>
              </a:ext>
            </a:extLst>
          </p:cNvPr>
          <p:cNvSpPr/>
          <p:nvPr/>
        </p:nvSpPr>
        <p:spPr bwMode="auto">
          <a:xfrm>
            <a:off x="3164008" y="2878091"/>
            <a:ext cx="384711" cy="384711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4" name="Oval 5">
            <a:extLst>
              <a:ext uri="{FF2B5EF4-FFF2-40B4-BE49-F238E27FC236}">
                <a16:creationId xmlns:a16="http://schemas.microsoft.com/office/drawing/2014/main" id="{234B5745-8756-4808-8775-4301E0755E4E}"/>
              </a:ext>
            </a:extLst>
          </p:cNvPr>
          <p:cNvSpPr/>
          <p:nvPr/>
        </p:nvSpPr>
        <p:spPr bwMode="auto">
          <a:xfrm>
            <a:off x="1986806" y="1971964"/>
            <a:ext cx="273413" cy="273413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5" name="Oval 6">
            <a:extLst>
              <a:ext uri="{FF2B5EF4-FFF2-40B4-BE49-F238E27FC236}">
                <a16:creationId xmlns:a16="http://schemas.microsoft.com/office/drawing/2014/main" id="{D4FD95ED-D1F5-46F2-A3E1-7895926DA4E0}"/>
              </a:ext>
            </a:extLst>
          </p:cNvPr>
          <p:cNvSpPr/>
          <p:nvPr/>
        </p:nvSpPr>
        <p:spPr bwMode="auto">
          <a:xfrm>
            <a:off x="3722523" y="1347614"/>
            <a:ext cx="273413" cy="273413"/>
          </a:xfrm>
          <a:prstGeom prst="ellipse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grpSp>
        <p:nvGrpSpPr>
          <p:cNvPr id="16" name="Group 10">
            <a:extLst>
              <a:ext uri="{FF2B5EF4-FFF2-40B4-BE49-F238E27FC236}">
                <a16:creationId xmlns:a16="http://schemas.microsoft.com/office/drawing/2014/main" id="{06DB7A3B-43F6-432C-BA9B-18BB8E0CE06D}"/>
              </a:ext>
            </a:extLst>
          </p:cNvPr>
          <p:cNvGrpSpPr/>
          <p:nvPr/>
        </p:nvGrpSpPr>
        <p:grpSpPr>
          <a:xfrm>
            <a:off x="3728774" y="1881106"/>
            <a:ext cx="4011578" cy="1045505"/>
            <a:chOff x="3943833" y="610500"/>
            <a:chExt cx="4942801" cy="852969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90FE2D0F-8B80-4016-964B-E094211F04AD}"/>
                </a:ext>
              </a:extLst>
            </p:cNvPr>
            <p:cNvSpPr txBox="1"/>
            <p:nvPr/>
          </p:nvSpPr>
          <p:spPr>
            <a:xfrm>
              <a:off x="3943833" y="610500"/>
              <a:ext cx="4942801" cy="4383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CN" altLang="en-US" sz="2800" dirty="0">
                  <a:cs typeface="+mn-ea"/>
                  <a:sym typeface="+mn-lt"/>
                </a:rPr>
                <a:t>总结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E1ECC994-5E5B-4FA1-B63F-2C6B4EFD2863}"/>
                </a:ext>
              </a:extLst>
            </p:cNvPr>
            <p:cNvSpPr txBox="1">
              <a:spLocks/>
            </p:cNvSpPr>
            <p:nvPr/>
          </p:nvSpPr>
          <p:spPr>
            <a:xfrm>
              <a:off x="4036825" y="947273"/>
              <a:ext cx="3962574" cy="51619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105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556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>
        <p:fade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7497325" y="0"/>
            <a:ext cx="1350150" cy="2290446"/>
            <a:chOff x="6327195" y="0"/>
            <a:chExt cx="1350150" cy="2290446"/>
          </a:xfrm>
          <a:solidFill>
            <a:srgbClr val="DCE0B8"/>
          </a:solidFill>
        </p:grpSpPr>
        <p:sp>
          <p:nvSpPr>
            <p:cNvPr id="4" name="Rectangle 17"/>
            <p:cNvSpPr/>
            <p:nvPr/>
          </p:nvSpPr>
          <p:spPr bwMode="auto">
            <a:xfrm>
              <a:off x="6975267" y="0"/>
              <a:ext cx="54006" cy="229044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solidFill>
                <a:schemeClr val="bg1"/>
              </a:solidFill>
            </a:ln>
            <a:effectLst>
              <a:outerShdw blurRad="215900" dist="177800" dir="7200000" sx="102000" sy="102000" algn="tl" rotWithShape="0">
                <a:schemeClr val="tx1">
                  <a:lumMod val="95000"/>
                  <a:lumOff val="5000"/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" name="Freeform: Shape 15"/>
            <p:cNvSpPr/>
            <p:nvPr/>
          </p:nvSpPr>
          <p:spPr bwMode="auto">
            <a:xfrm>
              <a:off x="6327195" y="1453353"/>
              <a:ext cx="1350150" cy="837093"/>
            </a:xfrm>
            <a:custGeom>
              <a:avLst/>
              <a:gdLst>
                <a:gd name="connsiteX0" fmla="*/ 900100 w 1800200"/>
                <a:gd name="connsiteY0" fmla="*/ 0 h 1116124"/>
                <a:gd name="connsiteX1" fmla="*/ 1800200 w 1800200"/>
                <a:gd name="connsiteY1" fmla="*/ 900100 h 1116124"/>
                <a:gd name="connsiteX2" fmla="*/ 1781913 w 1800200"/>
                <a:gd name="connsiteY2" fmla="*/ 1081502 h 1116124"/>
                <a:gd name="connsiteX3" fmla="*/ 1773011 w 1800200"/>
                <a:gd name="connsiteY3" fmla="*/ 1116124 h 1116124"/>
                <a:gd name="connsiteX4" fmla="*/ 27190 w 1800200"/>
                <a:gd name="connsiteY4" fmla="*/ 1116124 h 1116124"/>
                <a:gd name="connsiteX5" fmla="*/ 18287 w 1800200"/>
                <a:gd name="connsiteY5" fmla="*/ 1081502 h 1116124"/>
                <a:gd name="connsiteX6" fmla="*/ 0 w 1800200"/>
                <a:gd name="connsiteY6" fmla="*/ 900100 h 1116124"/>
                <a:gd name="connsiteX7" fmla="*/ 900100 w 1800200"/>
                <a:gd name="connsiteY7" fmla="*/ 0 h 111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1116124">
                  <a:moveTo>
                    <a:pt x="900100" y="0"/>
                  </a:moveTo>
                  <a:cubicBezTo>
                    <a:pt x="1397212" y="0"/>
                    <a:pt x="1800200" y="402988"/>
                    <a:pt x="1800200" y="900100"/>
                  </a:cubicBezTo>
                  <a:cubicBezTo>
                    <a:pt x="1800200" y="962239"/>
                    <a:pt x="1793903" y="1022907"/>
                    <a:pt x="1781913" y="1081502"/>
                  </a:cubicBezTo>
                  <a:lnTo>
                    <a:pt x="1773011" y="1116124"/>
                  </a:lnTo>
                  <a:lnTo>
                    <a:pt x="27190" y="1116124"/>
                  </a:lnTo>
                  <a:lnTo>
                    <a:pt x="18287" y="1081502"/>
                  </a:lnTo>
                  <a:cubicBezTo>
                    <a:pt x="6297" y="1022907"/>
                    <a:pt x="0" y="962239"/>
                    <a:pt x="0" y="900100"/>
                  </a:cubicBezTo>
                  <a:cubicBezTo>
                    <a:pt x="0" y="402988"/>
                    <a:pt x="402988" y="0"/>
                    <a:pt x="9001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solidFill>
                <a:schemeClr val="bg1"/>
              </a:solidFill>
            </a:ln>
            <a:effectLst>
              <a:outerShdw blurRad="215900" dist="177800" dir="7200000" sx="102000" sy="102000" algn="tl" rotWithShape="0">
                <a:schemeClr val="tx1">
                  <a:lumMod val="95000"/>
                  <a:lumOff val="5000"/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82081" y="3939902"/>
            <a:ext cx="3322574" cy="468262"/>
            <a:chOff x="1665330" y="2463087"/>
            <a:chExt cx="3322574" cy="468262"/>
          </a:xfrm>
        </p:grpSpPr>
        <p:sp>
          <p:nvSpPr>
            <p:cNvPr id="12" name="Oval 21"/>
            <p:cNvSpPr/>
            <p:nvPr/>
          </p:nvSpPr>
          <p:spPr>
            <a:xfrm>
              <a:off x="1665330" y="2463087"/>
              <a:ext cx="468262" cy="46826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solidFill>
                <a:schemeClr val="bg1"/>
              </a:solidFill>
            </a:ln>
            <a:effectLst>
              <a:outerShdw blurRad="215900" dist="177800" dir="7200000" sx="102000" sy="102000" algn="tl" rotWithShape="0">
                <a:schemeClr val="tx1">
                  <a:lumMod val="95000"/>
                  <a:lumOff val="5000"/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3</a:t>
              </a:r>
            </a:p>
          </p:txBody>
        </p:sp>
        <p:grpSp>
          <p:nvGrpSpPr>
            <p:cNvPr id="13" name="Group 22"/>
            <p:cNvGrpSpPr/>
            <p:nvPr/>
          </p:nvGrpSpPr>
          <p:grpSpPr>
            <a:xfrm>
              <a:off x="1973366" y="2668154"/>
              <a:ext cx="3014538" cy="240276"/>
              <a:chOff x="6383432" y="1712256"/>
              <a:chExt cx="4292784" cy="320368"/>
            </a:xfrm>
          </p:grpSpPr>
          <p:sp>
            <p:nvSpPr>
              <p:cNvPr id="22" name="TextBox 31"/>
              <p:cNvSpPr txBox="1"/>
              <p:nvPr/>
            </p:nvSpPr>
            <p:spPr>
              <a:xfrm>
                <a:off x="6383432" y="1742816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85000" lnSpcReduction="20000"/>
              </a:bodyPr>
              <a:lstStyle/>
              <a:p>
                <a:r>
                  <a:rPr lang="en-US" altLang="zh-CN" sz="1600" dirty="0">
                    <a:solidFill>
                      <a:schemeClr val="accent2">
                        <a:lumMod val="100000"/>
                      </a:schemeClr>
                    </a:solidFill>
                    <a:cs typeface="+mn-ea"/>
                    <a:sym typeface="+mn-lt"/>
                  </a:rPr>
                  <a:t>GRE</a:t>
                </a:r>
                <a:r>
                  <a:rPr lang="zh-CN" altLang="en-US" sz="1600" dirty="0">
                    <a:solidFill>
                      <a:schemeClr val="accent2">
                        <a:lumMod val="100000"/>
                      </a:schemeClr>
                    </a:solidFill>
                    <a:cs typeface="+mn-ea"/>
                    <a:sym typeface="+mn-lt"/>
                  </a:rPr>
                  <a:t>，</a:t>
                </a:r>
                <a:r>
                  <a:rPr lang="en-US" altLang="zh-CN" sz="1600" dirty="0">
                    <a:solidFill>
                      <a:schemeClr val="accent2">
                        <a:lumMod val="100000"/>
                      </a:schemeClr>
                    </a:solidFill>
                    <a:cs typeface="+mn-ea"/>
                    <a:sym typeface="+mn-lt"/>
                  </a:rPr>
                  <a:t>CGPA</a:t>
                </a:r>
                <a:r>
                  <a:rPr lang="zh-CN" altLang="en-US" sz="1600" dirty="0">
                    <a:solidFill>
                      <a:schemeClr val="accent2">
                        <a:lumMod val="100000"/>
                      </a:schemeClr>
                    </a:solidFill>
                    <a:cs typeface="+mn-ea"/>
                    <a:sym typeface="+mn-lt"/>
                  </a:rPr>
                  <a:t>，托福是影响录取最关键的因素</a:t>
                </a:r>
              </a:p>
            </p:txBody>
          </p:sp>
          <p:sp>
            <p:nvSpPr>
              <p:cNvPr id="23" name="TextBox 32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582081" y="2534585"/>
            <a:ext cx="3322574" cy="536417"/>
            <a:chOff x="1665330" y="1804155"/>
            <a:chExt cx="3322574" cy="536417"/>
          </a:xfrm>
        </p:grpSpPr>
        <p:sp>
          <p:nvSpPr>
            <p:cNvPr id="14" name="Oval 23"/>
            <p:cNvSpPr/>
            <p:nvPr/>
          </p:nvSpPr>
          <p:spPr>
            <a:xfrm>
              <a:off x="1665330" y="1804155"/>
              <a:ext cx="468262" cy="46826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solidFill>
                <a:schemeClr val="bg1"/>
              </a:solidFill>
            </a:ln>
            <a:effectLst>
              <a:outerShdw blurRad="215900" dist="177800" dir="7200000" sx="102000" sy="102000" algn="tl" rotWithShape="0">
                <a:schemeClr val="tx1">
                  <a:lumMod val="95000"/>
                  <a:lumOff val="5000"/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2</a:t>
              </a:r>
            </a:p>
          </p:txBody>
        </p:sp>
        <p:grpSp>
          <p:nvGrpSpPr>
            <p:cNvPr id="15" name="Group 24"/>
            <p:cNvGrpSpPr/>
            <p:nvPr/>
          </p:nvGrpSpPr>
          <p:grpSpPr>
            <a:xfrm>
              <a:off x="1899461" y="2009222"/>
              <a:ext cx="3088443" cy="331350"/>
              <a:chOff x="6278189" y="1712256"/>
              <a:chExt cx="4398027" cy="441800"/>
            </a:xfrm>
          </p:grpSpPr>
          <p:sp>
            <p:nvSpPr>
              <p:cNvPr id="20" name="TextBox 29"/>
              <p:cNvSpPr txBox="1"/>
              <p:nvPr/>
            </p:nvSpPr>
            <p:spPr>
              <a:xfrm>
                <a:off x="6278189" y="19111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85000" lnSpcReduction="20000"/>
              </a:bodyPr>
              <a:lstStyle/>
              <a:p>
                <a:r>
                  <a:rPr lang="en-US" altLang="zh-CN" sz="1600" dirty="0">
                    <a:solidFill>
                      <a:schemeClr val="accent2">
                        <a:lumMod val="100000"/>
                      </a:schemeClr>
                    </a:solidFill>
                    <a:cs typeface="+mn-ea"/>
                    <a:sym typeface="+mn-lt"/>
                  </a:rPr>
                  <a:t>GRE</a:t>
                </a:r>
                <a:r>
                  <a:rPr lang="zh-CN" altLang="en-US" sz="1600" dirty="0">
                    <a:solidFill>
                      <a:schemeClr val="accent2">
                        <a:lumMod val="100000"/>
                      </a:schemeClr>
                    </a:solidFill>
                    <a:cs typeface="+mn-ea"/>
                    <a:sym typeface="+mn-lt"/>
                  </a:rPr>
                  <a:t>，</a:t>
                </a:r>
                <a:r>
                  <a:rPr lang="en-US" altLang="zh-CN" sz="1600" dirty="0">
                    <a:solidFill>
                      <a:schemeClr val="accent2">
                        <a:lumMod val="100000"/>
                      </a:schemeClr>
                    </a:solidFill>
                    <a:cs typeface="+mn-ea"/>
                    <a:sym typeface="+mn-lt"/>
                  </a:rPr>
                  <a:t>CGPA</a:t>
                </a:r>
                <a:r>
                  <a:rPr lang="zh-CN" altLang="en-US" sz="1600" dirty="0">
                    <a:solidFill>
                      <a:schemeClr val="accent2">
                        <a:lumMod val="100000"/>
                      </a:schemeClr>
                    </a:solidFill>
                    <a:cs typeface="+mn-ea"/>
                    <a:sym typeface="+mn-lt"/>
                  </a:rPr>
                  <a:t>，托福，学校等级，</a:t>
                </a:r>
                <a:r>
                  <a:rPr lang="en-US" altLang="zh-CN" sz="1600" dirty="0">
                    <a:solidFill>
                      <a:schemeClr val="accent2">
                        <a:lumMod val="100000"/>
                      </a:schemeClr>
                    </a:solidFill>
                    <a:cs typeface="+mn-ea"/>
                    <a:sym typeface="+mn-lt"/>
                  </a:rPr>
                  <a:t>SOR</a:t>
                </a:r>
                <a:r>
                  <a:rPr lang="zh-CN" altLang="en-US" sz="1600" dirty="0">
                    <a:solidFill>
                      <a:schemeClr val="accent2">
                        <a:lumMod val="100000"/>
                      </a:schemeClr>
                    </a:solidFill>
                    <a:cs typeface="+mn-ea"/>
                    <a:sym typeface="+mn-lt"/>
                  </a:rPr>
                  <a:t>，</a:t>
                </a:r>
                <a:r>
                  <a:rPr lang="en-US" altLang="zh-CN" sz="1600" dirty="0">
                    <a:solidFill>
                      <a:schemeClr val="accent2">
                        <a:lumMod val="100000"/>
                      </a:schemeClr>
                    </a:solidFill>
                    <a:cs typeface="+mn-ea"/>
                    <a:sym typeface="+mn-lt"/>
                  </a:rPr>
                  <a:t>LOR</a:t>
                </a:r>
                <a:r>
                  <a:rPr lang="zh-CN" altLang="en-US" sz="1600" dirty="0">
                    <a:solidFill>
                      <a:schemeClr val="accent2">
                        <a:lumMod val="100000"/>
                      </a:schemeClr>
                    </a:solidFill>
                    <a:cs typeface="+mn-ea"/>
                    <a:sym typeface="+mn-lt"/>
                  </a:rPr>
                  <a:t>等影响因素大体上呈正相关关系</a:t>
                </a:r>
              </a:p>
              <a:p>
                <a:endParaRPr lang="zh-CN" altLang="en-US" sz="1600" dirty="0">
                  <a:solidFill>
                    <a:schemeClr val="accent2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TextBox 30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582081" y="501626"/>
            <a:ext cx="3322573" cy="1205943"/>
            <a:chOff x="1665332" y="407542"/>
            <a:chExt cx="3322573" cy="1205943"/>
          </a:xfrm>
        </p:grpSpPr>
        <p:sp>
          <p:nvSpPr>
            <p:cNvPr id="16" name="Oval 25"/>
            <p:cNvSpPr/>
            <p:nvPr/>
          </p:nvSpPr>
          <p:spPr>
            <a:xfrm>
              <a:off x="1665332" y="1145223"/>
              <a:ext cx="468262" cy="46826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solidFill>
                <a:schemeClr val="bg1"/>
              </a:solidFill>
            </a:ln>
            <a:effectLst>
              <a:outerShdw blurRad="215900" dist="177800" dir="7200000" sx="102000" sy="102000" algn="tl" rotWithShape="0">
                <a:schemeClr val="tx1">
                  <a:lumMod val="95000"/>
                  <a:lumOff val="5000"/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</a:t>
              </a:r>
            </a:p>
          </p:txBody>
        </p:sp>
        <p:grpSp>
          <p:nvGrpSpPr>
            <p:cNvPr id="17" name="Group 26"/>
            <p:cNvGrpSpPr/>
            <p:nvPr/>
          </p:nvGrpSpPr>
          <p:grpSpPr>
            <a:xfrm>
              <a:off x="1866375" y="407542"/>
              <a:ext cx="3121530" cy="1183024"/>
              <a:chOff x="6231073" y="455259"/>
              <a:chExt cx="4445143" cy="1577365"/>
            </a:xfrm>
          </p:grpSpPr>
          <p:sp>
            <p:nvSpPr>
              <p:cNvPr id="18" name="TextBox 27"/>
              <p:cNvSpPr txBox="1"/>
              <p:nvPr/>
            </p:nvSpPr>
            <p:spPr>
              <a:xfrm>
                <a:off x="6231073" y="455259"/>
                <a:ext cx="4232109" cy="1486293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/>
              </a:bodyPr>
              <a:lstStyle/>
              <a:p>
                <a:r>
                  <a:rPr lang="zh-CN" altLang="en-US" sz="1400" dirty="0">
                    <a:solidFill>
                      <a:schemeClr val="accent2">
                        <a:lumMod val="100000"/>
                      </a:schemeClr>
                    </a:solidFill>
                    <a:cs typeface="+mn-ea"/>
                    <a:sym typeface="+mn-lt"/>
                  </a:rPr>
                  <a:t>要达到</a:t>
                </a:r>
                <a:r>
                  <a:rPr lang="en-US" altLang="zh-CN" sz="1400" dirty="0">
                    <a:solidFill>
                      <a:schemeClr val="accent2">
                        <a:lumMod val="100000"/>
                      </a:schemeClr>
                    </a:solidFill>
                    <a:cs typeface="+mn-ea"/>
                    <a:sym typeface="+mn-lt"/>
                  </a:rPr>
                  <a:t>90%</a:t>
                </a:r>
                <a:r>
                  <a:rPr lang="zh-CN" altLang="en-US" sz="1400" dirty="0">
                    <a:solidFill>
                      <a:schemeClr val="accent2">
                        <a:lumMod val="100000"/>
                      </a:schemeClr>
                    </a:solidFill>
                    <a:cs typeface="+mn-ea"/>
                    <a:sym typeface="+mn-lt"/>
                  </a:rPr>
                  <a:t>的录取率各标化成绩要达到较高标准</a:t>
                </a:r>
              </a:p>
            </p:txBody>
          </p:sp>
          <p:sp>
            <p:nvSpPr>
              <p:cNvPr id="19" name="TextBox 28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8" name="Title 1"/>
          <p:cNvSpPr txBox="1">
            <a:spLocks/>
          </p:cNvSpPr>
          <p:nvPr/>
        </p:nvSpPr>
        <p:spPr>
          <a:xfrm>
            <a:off x="611560" y="195486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en-GB" altLang="zh-CN" sz="1800" dirty="0">
              <a:solidFill>
                <a:srgbClr val="EC8C8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864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>
        <p:fade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>
            <a:extLst>
              <a:ext uri="{FF2B5EF4-FFF2-40B4-BE49-F238E27FC236}">
                <a16:creationId xmlns:a16="http://schemas.microsoft.com/office/drawing/2014/main" id="{A133738C-B1B9-44F7-BCB7-CCE0693F9CA2}"/>
              </a:ext>
            </a:extLst>
          </p:cNvPr>
          <p:cNvSpPr/>
          <p:nvPr/>
        </p:nvSpPr>
        <p:spPr bwMode="auto">
          <a:xfrm>
            <a:off x="3487550" y="2259926"/>
            <a:ext cx="730372" cy="730372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sz="4000">
              <a:cs typeface="+mn-ea"/>
              <a:sym typeface="+mn-lt"/>
            </a:endParaRPr>
          </a:p>
        </p:txBody>
      </p:sp>
      <p:sp>
        <p:nvSpPr>
          <p:cNvPr id="6" name="Oval 2">
            <a:extLst>
              <a:ext uri="{FF2B5EF4-FFF2-40B4-BE49-F238E27FC236}">
                <a16:creationId xmlns:a16="http://schemas.microsoft.com/office/drawing/2014/main" id="{AA50A010-4854-4E20-9177-0EAA957E615E}"/>
              </a:ext>
            </a:extLst>
          </p:cNvPr>
          <p:cNvSpPr/>
          <p:nvPr/>
        </p:nvSpPr>
        <p:spPr bwMode="auto">
          <a:xfrm>
            <a:off x="4249202" y="1952699"/>
            <a:ext cx="626440" cy="626440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sz="4000">
              <a:cs typeface="+mn-ea"/>
              <a:sym typeface="+mn-lt"/>
            </a:endParaRPr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B819ED96-ED3B-47F2-B5E6-9B58B1059381}"/>
              </a:ext>
            </a:extLst>
          </p:cNvPr>
          <p:cNvSpPr/>
          <p:nvPr/>
        </p:nvSpPr>
        <p:spPr bwMode="auto">
          <a:xfrm>
            <a:off x="5172400" y="2651122"/>
            <a:ext cx="730372" cy="730372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sz="4000">
              <a:cs typeface="+mn-ea"/>
              <a:sym typeface="+mn-lt"/>
            </a:endParaRPr>
          </a:p>
        </p:txBody>
      </p:sp>
      <p:sp>
        <p:nvSpPr>
          <p:cNvPr id="8" name="Oval 2">
            <a:extLst>
              <a:ext uri="{FF2B5EF4-FFF2-40B4-BE49-F238E27FC236}">
                <a16:creationId xmlns:a16="http://schemas.microsoft.com/office/drawing/2014/main" id="{52967071-41AF-4819-8E5C-6DD22AE0D428}"/>
              </a:ext>
            </a:extLst>
          </p:cNvPr>
          <p:cNvSpPr/>
          <p:nvPr/>
        </p:nvSpPr>
        <p:spPr bwMode="auto">
          <a:xfrm>
            <a:off x="6820029" y="1907274"/>
            <a:ext cx="485807" cy="485807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sz="4000">
              <a:cs typeface="+mn-ea"/>
              <a:sym typeface="+mn-lt"/>
            </a:endParaRPr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BAA18E93-020A-417F-ABA6-E09345A64181}"/>
              </a:ext>
            </a:extLst>
          </p:cNvPr>
          <p:cNvSpPr/>
          <p:nvPr/>
        </p:nvSpPr>
        <p:spPr bwMode="auto">
          <a:xfrm>
            <a:off x="6289858" y="2990298"/>
            <a:ext cx="365186" cy="365186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sz="4000">
              <a:cs typeface="+mn-ea"/>
              <a:sym typeface="+mn-lt"/>
            </a:endParaRPr>
          </a:p>
        </p:txBody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B4BDD620-8EDD-493C-8ECD-234724E4694A}"/>
              </a:ext>
            </a:extLst>
          </p:cNvPr>
          <p:cNvSpPr/>
          <p:nvPr/>
        </p:nvSpPr>
        <p:spPr bwMode="auto">
          <a:xfrm>
            <a:off x="5172400" y="2130157"/>
            <a:ext cx="259537" cy="259537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sz="4000">
              <a:cs typeface="+mn-ea"/>
              <a:sym typeface="+mn-lt"/>
            </a:endParaRPr>
          </a:p>
        </p:txBody>
      </p:sp>
      <p:sp>
        <p:nvSpPr>
          <p:cNvPr id="11" name="Oval 6">
            <a:extLst>
              <a:ext uri="{FF2B5EF4-FFF2-40B4-BE49-F238E27FC236}">
                <a16:creationId xmlns:a16="http://schemas.microsoft.com/office/drawing/2014/main" id="{EC3B5FB2-5132-4180-8F7E-D4EF5643A5C7}"/>
              </a:ext>
            </a:extLst>
          </p:cNvPr>
          <p:cNvSpPr/>
          <p:nvPr/>
        </p:nvSpPr>
        <p:spPr bwMode="auto">
          <a:xfrm>
            <a:off x="6820029" y="1537494"/>
            <a:ext cx="259537" cy="259537"/>
          </a:xfrm>
          <a:prstGeom prst="ellipse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sz="4000">
              <a:cs typeface="+mn-ea"/>
              <a:sym typeface="+mn-lt"/>
            </a:endParaRP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46829F94-6968-46AD-8360-BCAD279B484D}"/>
              </a:ext>
            </a:extLst>
          </p:cNvPr>
          <p:cNvSpPr/>
          <p:nvPr/>
        </p:nvSpPr>
        <p:spPr bwMode="auto">
          <a:xfrm>
            <a:off x="1718358" y="2259926"/>
            <a:ext cx="730372" cy="730372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sz="4000">
              <a:cs typeface="+mn-ea"/>
              <a:sym typeface="+mn-lt"/>
            </a:endParaRPr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86216501-4971-4A43-913D-55DD25E8AC75}"/>
              </a:ext>
            </a:extLst>
          </p:cNvPr>
          <p:cNvSpPr/>
          <p:nvPr/>
        </p:nvSpPr>
        <p:spPr bwMode="auto">
          <a:xfrm>
            <a:off x="1806164" y="1546115"/>
            <a:ext cx="885604" cy="885604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sz="4000">
              <a:cs typeface="+mn-ea"/>
              <a:sym typeface="+mn-lt"/>
            </a:endParaRPr>
          </a:p>
        </p:txBody>
      </p:sp>
      <p:sp>
        <p:nvSpPr>
          <p:cNvPr id="15" name="Oval 1">
            <a:extLst>
              <a:ext uri="{FF2B5EF4-FFF2-40B4-BE49-F238E27FC236}">
                <a16:creationId xmlns:a16="http://schemas.microsoft.com/office/drawing/2014/main" id="{AB256062-1B5D-4D4E-A36C-CC4D224353E5}"/>
              </a:ext>
            </a:extLst>
          </p:cNvPr>
          <p:cNvSpPr/>
          <p:nvPr/>
        </p:nvSpPr>
        <p:spPr bwMode="auto">
          <a:xfrm>
            <a:off x="2147319" y="1809216"/>
            <a:ext cx="1088900" cy="10889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15900" dist="177800" dir="7200000" sx="102000" sy="102000" algn="tl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谢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Oval 4">
            <a:extLst>
              <a:ext uri="{FF2B5EF4-FFF2-40B4-BE49-F238E27FC236}">
                <a16:creationId xmlns:a16="http://schemas.microsoft.com/office/drawing/2014/main" id="{24C1B54F-1782-4536-84D8-2FE67A7EEE46}"/>
              </a:ext>
            </a:extLst>
          </p:cNvPr>
          <p:cNvSpPr/>
          <p:nvPr/>
        </p:nvSpPr>
        <p:spPr bwMode="auto">
          <a:xfrm>
            <a:off x="2266137" y="3070660"/>
            <a:ext cx="365186" cy="365186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sz="4000">
              <a:cs typeface="+mn-ea"/>
              <a:sym typeface="+mn-lt"/>
            </a:endParaRPr>
          </a:p>
        </p:txBody>
      </p:sp>
      <p:sp>
        <p:nvSpPr>
          <p:cNvPr id="17" name="Oval 6">
            <a:extLst>
              <a:ext uri="{FF2B5EF4-FFF2-40B4-BE49-F238E27FC236}">
                <a16:creationId xmlns:a16="http://schemas.microsoft.com/office/drawing/2014/main" id="{1919B84D-DA13-4AB9-9069-18C72C703E1A}"/>
              </a:ext>
            </a:extLst>
          </p:cNvPr>
          <p:cNvSpPr/>
          <p:nvPr/>
        </p:nvSpPr>
        <p:spPr bwMode="auto">
          <a:xfrm>
            <a:off x="3106450" y="1537494"/>
            <a:ext cx="259537" cy="259537"/>
          </a:xfrm>
          <a:prstGeom prst="ellipse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sz="4000">
              <a:cs typeface="+mn-ea"/>
              <a:sym typeface="+mn-lt"/>
            </a:endParaRPr>
          </a:p>
        </p:txBody>
      </p:sp>
      <p:sp>
        <p:nvSpPr>
          <p:cNvPr id="18" name="Oval 1">
            <a:extLst>
              <a:ext uri="{FF2B5EF4-FFF2-40B4-BE49-F238E27FC236}">
                <a16:creationId xmlns:a16="http://schemas.microsoft.com/office/drawing/2014/main" id="{740435EC-DFC4-4EFD-A6DB-5CBB83D01EC7}"/>
              </a:ext>
            </a:extLst>
          </p:cNvPr>
          <p:cNvSpPr/>
          <p:nvPr/>
        </p:nvSpPr>
        <p:spPr bwMode="auto">
          <a:xfrm>
            <a:off x="3403023" y="1809216"/>
            <a:ext cx="1088900" cy="10889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15900" dist="177800" dir="7200000" sx="102000" sy="102000" algn="tl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谢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Oval 1">
            <a:extLst>
              <a:ext uri="{FF2B5EF4-FFF2-40B4-BE49-F238E27FC236}">
                <a16:creationId xmlns:a16="http://schemas.microsoft.com/office/drawing/2014/main" id="{9B0C33AE-6CB7-4753-B85A-4751521AC768}"/>
              </a:ext>
            </a:extLst>
          </p:cNvPr>
          <p:cNvSpPr/>
          <p:nvPr/>
        </p:nvSpPr>
        <p:spPr bwMode="auto">
          <a:xfrm>
            <a:off x="4658727" y="1809216"/>
            <a:ext cx="1088900" cy="10889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15900" dist="177800" dir="7200000" sx="102000" sy="102000" algn="tl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欣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Oval 1">
            <a:extLst>
              <a:ext uri="{FF2B5EF4-FFF2-40B4-BE49-F238E27FC236}">
                <a16:creationId xmlns:a16="http://schemas.microsoft.com/office/drawing/2014/main" id="{A7F61CBA-340E-4A4B-928A-6003D4AA6FC0}"/>
              </a:ext>
            </a:extLst>
          </p:cNvPr>
          <p:cNvSpPr/>
          <p:nvPr/>
        </p:nvSpPr>
        <p:spPr bwMode="auto">
          <a:xfrm>
            <a:off x="5914431" y="1809216"/>
            <a:ext cx="1088900" cy="10889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15900" dist="177800" dir="7200000" sx="102000" sy="102000" algn="tl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赏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Oval 4">
            <a:extLst>
              <a:ext uri="{FF2B5EF4-FFF2-40B4-BE49-F238E27FC236}">
                <a16:creationId xmlns:a16="http://schemas.microsoft.com/office/drawing/2014/main" id="{429D34FA-3158-46EF-9574-E180EA0780F3}"/>
              </a:ext>
            </a:extLst>
          </p:cNvPr>
          <p:cNvSpPr/>
          <p:nvPr/>
        </p:nvSpPr>
        <p:spPr bwMode="auto">
          <a:xfrm>
            <a:off x="871780" y="2353666"/>
            <a:ext cx="365186" cy="365186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sz="4000">
              <a:cs typeface="+mn-ea"/>
              <a:sym typeface="+mn-lt"/>
            </a:endParaRPr>
          </a:p>
        </p:txBody>
      </p:sp>
      <p:sp>
        <p:nvSpPr>
          <p:cNvPr id="22" name="Oval 6">
            <a:extLst>
              <a:ext uri="{FF2B5EF4-FFF2-40B4-BE49-F238E27FC236}">
                <a16:creationId xmlns:a16="http://schemas.microsoft.com/office/drawing/2014/main" id="{E689AB4A-17D0-4D24-B06B-D0E13ADBEBFB}"/>
              </a:ext>
            </a:extLst>
          </p:cNvPr>
          <p:cNvSpPr/>
          <p:nvPr/>
        </p:nvSpPr>
        <p:spPr bwMode="auto">
          <a:xfrm>
            <a:off x="4875642" y="1537494"/>
            <a:ext cx="259537" cy="259537"/>
          </a:xfrm>
          <a:prstGeom prst="ellipse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sz="4000">
              <a:cs typeface="+mn-ea"/>
              <a:sym typeface="+mn-lt"/>
            </a:endParaRPr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id="{602AE118-D2D6-4F4A-8D55-BC8E4CD35D83}"/>
              </a:ext>
            </a:extLst>
          </p:cNvPr>
          <p:cNvSpPr/>
          <p:nvPr/>
        </p:nvSpPr>
        <p:spPr bwMode="auto">
          <a:xfrm>
            <a:off x="7542577" y="2619124"/>
            <a:ext cx="387270" cy="387270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sz="40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496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>
        <p:fade/>
      </p:transition>
    </mc:Choice>
    <mc:Fallback xmlns="">
      <p:transition spd="slow" advTm="4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clickEffect" p14:presetBounceEnd="2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4000">
                                          <p:cBhvr additive="base">
                                            <p:cTn id="7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4000">
                                          <p:cBhvr additive="base">
                                            <p:cTn id="8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4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4000">
                                          <p:cBhvr additive="base">
                                            <p:cTn id="11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4000">
                                          <p:cBhvr additive="base">
                                            <p:cTn id="12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4000">
                                          <p:cBhvr additive="base">
                                            <p:cTn id="15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4000">
                                          <p:cBhvr additive="base">
                                            <p:cTn id="16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4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4000">
                                          <p:cBhvr additive="base">
                                            <p:cTn id="19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4000">
                                          <p:cBhvr additive="base">
                                            <p:cTn id="20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fill="hold" grpId="0" nodeType="withEffect" p14:presetBounceEnd="2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4000">
                                          <p:cBhvr additive="base">
                                            <p:cTn id="2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4000">
                                          <p:cBhvr additive="base">
                                            <p:cTn id="2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3" fill="hold" grpId="0" nodeType="withEffect" p14:presetBounceEnd="24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4000">
                                          <p:cBhvr additive="base"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4000">
                                          <p:cBhvr additive="base"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fill="hold" grpId="0" nodeType="withEffect" p14:presetBounceEnd="24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4000">
                                          <p:cBhvr additive="base">
                                            <p:cTn id="3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4000">
                                          <p:cBhvr additive="base">
                                            <p:cTn id="3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fill="hold" grpId="0" nodeType="withEffect" p14:presetBounceEnd="24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4000">
                                          <p:cBhvr additive="base">
                                            <p:cTn id="35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4000">
                                          <p:cBhvr additive="base">
                                            <p:cTn id="36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fill="hold" grpId="0" nodeType="withEffect" p14:presetBounceEnd="24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4000">
                                          <p:cBhvr additive="base">
                                            <p:cTn id="3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4000">
                                          <p:cBhvr additive="base">
                                            <p:cTn id="40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fill="hold" grpId="0" nodeType="withEffect" p14:presetBounceEnd="2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4000">
                                          <p:cBhvr additive="base">
                                            <p:cTn id="43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4000">
                                          <p:cBhvr additive="base">
                                            <p:cTn id="44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fill="hold" grpId="0" nodeType="withEffect" p14:presetBounceEnd="24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4000">
                                          <p:cBhvr additive="base">
                                            <p:cTn id="47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4000">
                                          <p:cBhvr additive="base">
                                            <p:cTn id="4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3" fill="hold" grpId="0" nodeType="withEffect" p14:presetBounceEnd="2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4000">
                                          <p:cBhvr additive="base">
                                            <p:cTn id="51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4000">
                                          <p:cBhvr additive="base">
                                            <p:cTn id="52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3" fill="hold" grpId="0" nodeType="withEffect" p14:presetBounceEnd="24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4000">
                                          <p:cBhvr additive="base">
                                            <p:cTn id="55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4000">
                                          <p:cBhvr additive="base">
                                            <p:cTn id="56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3" fill="hold" grpId="0" nodeType="withEffect" p14:presetBounceEnd="2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4000">
                                          <p:cBhvr additive="base">
                                            <p:cTn id="59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4000">
                                          <p:cBhvr additive="base">
                                            <p:cTn id="60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2" presetID="5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0" presetID="5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8" presetID="5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86" presetID="5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2" presetID="5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0" presetID="5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8" presetID="5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86" presetID="5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11097" y="1858931"/>
            <a:ext cx="3113537" cy="1171871"/>
            <a:chOff x="2111097" y="1858931"/>
            <a:chExt cx="3113537" cy="1171871"/>
          </a:xfrm>
        </p:grpSpPr>
        <p:grpSp>
          <p:nvGrpSpPr>
            <p:cNvPr id="4" name="Group 7"/>
            <p:cNvGrpSpPr/>
            <p:nvPr/>
          </p:nvGrpSpPr>
          <p:grpSpPr>
            <a:xfrm>
              <a:off x="2111097" y="1858931"/>
              <a:ext cx="1229353" cy="1171871"/>
              <a:chOff x="1468531" y="1871421"/>
              <a:chExt cx="2080967" cy="1983665"/>
            </a:xfrm>
          </p:grpSpPr>
          <p:sp>
            <p:nvSpPr>
              <p:cNvPr id="44" name="Oval 3"/>
              <p:cNvSpPr/>
              <p:nvPr/>
            </p:nvSpPr>
            <p:spPr bwMode="auto">
              <a:xfrm>
                <a:off x="1751720" y="2659689"/>
                <a:ext cx="796931" cy="796931"/>
              </a:xfrm>
              <a:prstGeom prst="ellipse">
                <a:avLst/>
              </a:prstGeom>
              <a:solidFill>
                <a:srgbClr val="3B4761">
                  <a:alpha val="70000"/>
                </a:srgb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45" name="Oval 2"/>
              <p:cNvSpPr/>
              <p:nvPr/>
            </p:nvSpPr>
            <p:spPr bwMode="auto">
              <a:xfrm>
                <a:off x="1847528" y="1880828"/>
                <a:ext cx="966310" cy="966310"/>
              </a:xfrm>
              <a:prstGeom prst="ellipse">
                <a:avLst/>
              </a:prstGeom>
              <a:solidFill>
                <a:srgbClr val="3B4761">
                  <a:alpha val="70000"/>
                </a:srgb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46" name="Oval 1"/>
              <p:cNvSpPr/>
              <p:nvPr/>
            </p:nvSpPr>
            <p:spPr bwMode="auto">
              <a:xfrm>
                <a:off x="2219772" y="2167905"/>
                <a:ext cx="1188132" cy="11881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1"/>
                </a:solidFill>
              </a:ln>
              <a:effectLst>
                <a:outerShdw blurRad="215900" dist="177800" dir="7200000" sx="102000" sy="102000" algn="tl" rotWithShape="0">
                  <a:schemeClr val="tx1">
                    <a:lumMod val="95000"/>
                    <a:lumOff val="5000"/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01</a:t>
                </a:r>
              </a:p>
            </p:txBody>
          </p:sp>
          <p:sp>
            <p:nvSpPr>
              <p:cNvPr id="47" name="Oval 4"/>
              <p:cNvSpPr/>
              <p:nvPr/>
            </p:nvSpPr>
            <p:spPr bwMode="auto">
              <a:xfrm>
                <a:off x="2687824" y="3456620"/>
                <a:ext cx="398466" cy="398466"/>
              </a:xfrm>
              <a:prstGeom prst="ellipse">
                <a:avLst/>
              </a:prstGeom>
              <a:solidFill>
                <a:schemeClr val="accent3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48" name="Oval 5"/>
              <p:cNvSpPr/>
              <p:nvPr/>
            </p:nvSpPr>
            <p:spPr bwMode="auto">
              <a:xfrm>
                <a:off x="1468531" y="2518094"/>
                <a:ext cx="283189" cy="283189"/>
              </a:xfrm>
              <a:prstGeom prst="ellipse">
                <a:avLst/>
              </a:prstGeom>
              <a:solidFill>
                <a:srgbClr val="3B4761">
                  <a:alpha val="70000"/>
                </a:srgb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49" name="Oval 6"/>
              <p:cNvSpPr/>
              <p:nvPr/>
            </p:nvSpPr>
            <p:spPr bwMode="auto">
              <a:xfrm>
                <a:off x="3266309" y="1871421"/>
                <a:ext cx="283189" cy="28318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Group 10"/>
            <p:cNvGrpSpPr/>
            <p:nvPr/>
          </p:nvGrpSpPr>
          <p:grpSpPr>
            <a:xfrm>
              <a:off x="3256801" y="2149915"/>
              <a:ext cx="1967833" cy="569295"/>
              <a:chOff x="3943834" y="704409"/>
              <a:chExt cx="3962574" cy="759060"/>
            </a:xfrm>
          </p:grpSpPr>
          <p:sp>
            <p:nvSpPr>
              <p:cNvPr id="42" name="TextBox 11"/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85000" lnSpcReduction="20000"/>
              </a:bodyPr>
              <a:lstStyle/>
              <a:p>
                <a:r>
                  <a:rPr lang="zh-CN" altLang="en-US" sz="1600" b="1" dirty="0">
                    <a:cs typeface="+mn-ea"/>
                    <a:sym typeface="+mn-lt"/>
                  </a:rPr>
                  <a:t>背景</a:t>
                </a:r>
              </a:p>
            </p:txBody>
          </p:sp>
          <p:sp>
            <p:nvSpPr>
              <p:cNvPr id="43" name="TextBox 12"/>
              <p:cNvSpPr txBox="1">
                <a:spLocks/>
              </p:cNvSpPr>
              <p:nvPr/>
            </p:nvSpPr>
            <p:spPr>
              <a:xfrm>
                <a:off x="3943834" y="947273"/>
                <a:ext cx="3962574" cy="516196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tx1"/>
                    </a:solidFill>
                    <a:cs typeface="+mn-ea"/>
                    <a:sym typeface="+mn-lt"/>
                  </a:rPr>
                  <a:t>关于研究生大学申请介绍</a:t>
                </a:r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2111097" y="3479111"/>
            <a:ext cx="3113537" cy="1171871"/>
            <a:chOff x="2111097" y="3479111"/>
            <a:chExt cx="3113537" cy="1171871"/>
          </a:xfrm>
        </p:grpSpPr>
        <p:grpSp>
          <p:nvGrpSpPr>
            <p:cNvPr id="6" name="Group 13"/>
            <p:cNvGrpSpPr/>
            <p:nvPr/>
          </p:nvGrpSpPr>
          <p:grpSpPr>
            <a:xfrm>
              <a:off x="2111097" y="3479111"/>
              <a:ext cx="1229353" cy="1171871"/>
              <a:chOff x="1468531" y="1871421"/>
              <a:chExt cx="2080967" cy="1983665"/>
            </a:xfrm>
          </p:grpSpPr>
          <p:sp>
            <p:nvSpPr>
              <p:cNvPr id="36" name="Oval 14"/>
              <p:cNvSpPr/>
              <p:nvPr/>
            </p:nvSpPr>
            <p:spPr bwMode="auto">
              <a:xfrm>
                <a:off x="1751720" y="2659689"/>
                <a:ext cx="796931" cy="796931"/>
              </a:xfrm>
              <a:prstGeom prst="ellipse">
                <a:avLst/>
              </a:prstGeom>
              <a:solidFill>
                <a:srgbClr val="3B4761">
                  <a:alpha val="70000"/>
                </a:srgb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37" name="Oval 15"/>
              <p:cNvSpPr/>
              <p:nvPr/>
            </p:nvSpPr>
            <p:spPr bwMode="auto">
              <a:xfrm>
                <a:off x="1847528" y="1880828"/>
                <a:ext cx="966310" cy="966310"/>
              </a:xfrm>
              <a:prstGeom prst="ellipse">
                <a:avLst/>
              </a:prstGeom>
              <a:solidFill>
                <a:srgbClr val="3B4761">
                  <a:alpha val="70000"/>
                </a:srgb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38" name="Oval 16"/>
              <p:cNvSpPr/>
              <p:nvPr/>
            </p:nvSpPr>
            <p:spPr bwMode="auto">
              <a:xfrm>
                <a:off x="2219772" y="2167905"/>
                <a:ext cx="1188132" cy="11881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1"/>
                </a:solidFill>
              </a:ln>
              <a:effectLst>
                <a:outerShdw blurRad="215900" dist="177800" dir="7200000" sx="102000" sy="102000" algn="tl" rotWithShape="0">
                  <a:schemeClr val="tx1">
                    <a:lumMod val="95000"/>
                    <a:lumOff val="5000"/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03</a:t>
                </a:r>
              </a:p>
            </p:txBody>
          </p:sp>
          <p:sp>
            <p:nvSpPr>
              <p:cNvPr id="39" name="Oval 17"/>
              <p:cNvSpPr/>
              <p:nvPr/>
            </p:nvSpPr>
            <p:spPr bwMode="auto">
              <a:xfrm>
                <a:off x="2687824" y="3456620"/>
                <a:ext cx="398466" cy="398466"/>
              </a:xfrm>
              <a:prstGeom prst="ellipse">
                <a:avLst/>
              </a:prstGeom>
              <a:solidFill>
                <a:schemeClr val="accent3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40" name="Oval 18"/>
              <p:cNvSpPr/>
              <p:nvPr/>
            </p:nvSpPr>
            <p:spPr bwMode="auto">
              <a:xfrm>
                <a:off x="1468531" y="2518094"/>
                <a:ext cx="283189" cy="283189"/>
              </a:xfrm>
              <a:prstGeom prst="ellipse">
                <a:avLst/>
              </a:prstGeom>
              <a:solidFill>
                <a:srgbClr val="3B4761">
                  <a:alpha val="70000"/>
                </a:srgb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41" name="Oval 19"/>
              <p:cNvSpPr/>
              <p:nvPr/>
            </p:nvSpPr>
            <p:spPr bwMode="auto">
              <a:xfrm>
                <a:off x="3266309" y="1871421"/>
                <a:ext cx="283189" cy="28318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Group 20"/>
            <p:cNvGrpSpPr/>
            <p:nvPr/>
          </p:nvGrpSpPr>
          <p:grpSpPr>
            <a:xfrm>
              <a:off x="3256801" y="3770095"/>
              <a:ext cx="1967833" cy="569295"/>
              <a:chOff x="3943834" y="704409"/>
              <a:chExt cx="3962574" cy="759060"/>
            </a:xfrm>
          </p:grpSpPr>
          <p:sp>
            <p:nvSpPr>
              <p:cNvPr id="34" name="TextBox 21"/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85000" lnSpcReduction="20000"/>
              </a:bodyPr>
              <a:lstStyle/>
              <a:p>
                <a:r>
                  <a:rPr lang="zh-CN" altLang="en-US" sz="1600" b="1" dirty="0">
                    <a:cs typeface="+mn-ea"/>
                    <a:sym typeface="+mn-lt"/>
                  </a:rPr>
                  <a:t>多角度分析</a:t>
                </a:r>
              </a:p>
            </p:txBody>
          </p:sp>
          <p:sp>
            <p:nvSpPr>
              <p:cNvPr id="35" name="TextBox 22"/>
              <p:cNvSpPr txBox="1">
                <a:spLocks/>
              </p:cNvSpPr>
              <p:nvPr/>
            </p:nvSpPr>
            <p:spPr>
              <a:xfrm>
                <a:off x="3943834" y="947273"/>
                <a:ext cx="3962574" cy="516196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tx1"/>
                    </a:solidFill>
                    <a:cs typeface="+mn-ea"/>
                    <a:sym typeface="+mn-lt"/>
                  </a:rPr>
                  <a:t>从不同维度进行数据分析</a:t>
                </a: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5274079" y="1858931"/>
            <a:ext cx="3113536" cy="1171871"/>
            <a:chOff x="5274079" y="1858931"/>
            <a:chExt cx="3113536" cy="1171871"/>
          </a:xfrm>
        </p:grpSpPr>
        <p:grpSp>
          <p:nvGrpSpPr>
            <p:cNvPr id="8" name="Group 23"/>
            <p:cNvGrpSpPr/>
            <p:nvPr/>
          </p:nvGrpSpPr>
          <p:grpSpPr>
            <a:xfrm>
              <a:off x="5274079" y="1858931"/>
              <a:ext cx="1229353" cy="1171871"/>
              <a:chOff x="1468531" y="1871421"/>
              <a:chExt cx="2080967" cy="1983665"/>
            </a:xfrm>
          </p:grpSpPr>
          <p:sp>
            <p:nvSpPr>
              <p:cNvPr id="28" name="Oval 24"/>
              <p:cNvSpPr/>
              <p:nvPr/>
            </p:nvSpPr>
            <p:spPr bwMode="auto">
              <a:xfrm>
                <a:off x="1751720" y="2659689"/>
                <a:ext cx="796931" cy="79693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29" name="Oval 25"/>
              <p:cNvSpPr/>
              <p:nvPr/>
            </p:nvSpPr>
            <p:spPr bwMode="auto">
              <a:xfrm>
                <a:off x="1847528" y="1880828"/>
                <a:ext cx="966310" cy="966310"/>
              </a:xfrm>
              <a:prstGeom prst="ellipse">
                <a:avLst/>
              </a:prstGeom>
              <a:solidFill>
                <a:schemeClr val="accent2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30" name="Oval 26"/>
              <p:cNvSpPr/>
              <p:nvPr/>
            </p:nvSpPr>
            <p:spPr bwMode="auto">
              <a:xfrm>
                <a:off x="2219772" y="2167905"/>
                <a:ext cx="1188132" cy="11881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1"/>
                </a:solidFill>
              </a:ln>
              <a:effectLst>
                <a:outerShdw blurRad="215900" dist="177800" dir="7200000" sx="102000" sy="102000" algn="tl" rotWithShape="0">
                  <a:schemeClr val="tx1">
                    <a:lumMod val="95000"/>
                    <a:lumOff val="5000"/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02</a:t>
                </a:r>
              </a:p>
            </p:txBody>
          </p:sp>
          <p:sp>
            <p:nvSpPr>
              <p:cNvPr id="31" name="Oval 27"/>
              <p:cNvSpPr/>
              <p:nvPr/>
            </p:nvSpPr>
            <p:spPr bwMode="auto">
              <a:xfrm>
                <a:off x="2687824" y="3456620"/>
                <a:ext cx="398466" cy="398466"/>
              </a:xfrm>
              <a:prstGeom prst="ellipse">
                <a:avLst/>
              </a:prstGeom>
              <a:solidFill>
                <a:schemeClr val="accent3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32" name="Oval 28"/>
              <p:cNvSpPr/>
              <p:nvPr/>
            </p:nvSpPr>
            <p:spPr bwMode="auto">
              <a:xfrm>
                <a:off x="1468531" y="2518094"/>
                <a:ext cx="283189" cy="28318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33" name="Oval 29"/>
              <p:cNvSpPr/>
              <p:nvPr/>
            </p:nvSpPr>
            <p:spPr bwMode="auto">
              <a:xfrm>
                <a:off x="3266309" y="1871421"/>
                <a:ext cx="283189" cy="28318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Group 30"/>
            <p:cNvGrpSpPr/>
            <p:nvPr/>
          </p:nvGrpSpPr>
          <p:grpSpPr>
            <a:xfrm>
              <a:off x="6419782" y="2149915"/>
              <a:ext cx="1967833" cy="569295"/>
              <a:chOff x="3943834" y="704409"/>
              <a:chExt cx="3962574" cy="759060"/>
            </a:xfrm>
          </p:grpSpPr>
          <p:sp>
            <p:nvSpPr>
              <p:cNvPr id="26" name="TextBox 31"/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85000" lnSpcReduction="20000"/>
              </a:bodyPr>
              <a:lstStyle/>
              <a:p>
                <a:r>
                  <a:rPr lang="zh-CN" altLang="en-US" sz="1600" b="1" dirty="0">
                    <a:cs typeface="+mn-ea"/>
                    <a:sym typeface="+mn-lt"/>
                  </a:rPr>
                  <a:t>数据说明</a:t>
                </a:r>
              </a:p>
            </p:txBody>
          </p:sp>
          <p:sp>
            <p:nvSpPr>
              <p:cNvPr id="27" name="TextBox 32"/>
              <p:cNvSpPr txBox="1">
                <a:spLocks/>
              </p:cNvSpPr>
              <p:nvPr/>
            </p:nvSpPr>
            <p:spPr>
              <a:xfrm>
                <a:off x="3943834" y="947273"/>
                <a:ext cx="3962574" cy="516196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tx1"/>
                    </a:solidFill>
                    <a:cs typeface="+mn-ea"/>
                    <a:sym typeface="+mn-lt"/>
                  </a:rPr>
                  <a:t>对源数据的简单介绍</a:t>
                </a:r>
              </a:p>
            </p:txBody>
          </p:sp>
        </p:grpSp>
      </p:grpSp>
      <p:grpSp>
        <p:nvGrpSpPr>
          <p:cNvPr id="51" name="组合 50"/>
          <p:cNvGrpSpPr/>
          <p:nvPr/>
        </p:nvGrpSpPr>
        <p:grpSpPr>
          <a:xfrm>
            <a:off x="5274079" y="3479111"/>
            <a:ext cx="3113536" cy="1171871"/>
            <a:chOff x="5274079" y="3479111"/>
            <a:chExt cx="3113536" cy="1171871"/>
          </a:xfrm>
        </p:grpSpPr>
        <p:grpSp>
          <p:nvGrpSpPr>
            <p:cNvPr id="10" name="Group 33"/>
            <p:cNvGrpSpPr/>
            <p:nvPr/>
          </p:nvGrpSpPr>
          <p:grpSpPr>
            <a:xfrm>
              <a:off x="5274079" y="3479111"/>
              <a:ext cx="1229353" cy="1171871"/>
              <a:chOff x="1468531" y="1871421"/>
              <a:chExt cx="2080967" cy="1983665"/>
            </a:xfrm>
          </p:grpSpPr>
          <p:sp>
            <p:nvSpPr>
              <p:cNvPr id="20" name="Oval 34"/>
              <p:cNvSpPr/>
              <p:nvPr/>
            </p:nvSpPr>
            <p:spPr bwMode="auto">
              <a:xfrm>
                <a:off x="1751720" y="2659689"/>
                <a:ext cx="796931" cy="79693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21" name="Oval 35"/>
              <p:cNvSpPr/>
              <p:nvPr/>
            </p:nvSpPr>
            <p:spPr bwMode="auto">
              <a:xfrm>
                <a:off x="1847528" y="1880828"/>
                <a:ext cx="966310" cy="966310"/>
              </a:xfrm>
              <a:prstGeom prst="ellipse">
                <a:avLst/>
              </a:prstGeom>
              <a:solidFill>
                <a:schemeClr val="accent2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22" name="Oval 36"/>
              <p:cNvSpPr/>
              <p:nvPr/>
            </p:nvSpPr>
            <p:spPr bwMode="auto">
              <a:xfrm>
                <a:off x="2219772" y="2167905"/>
                <a:ext cx="1188132" cy="11881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1"/>
                </a:solidFill>
              </a:ln>
              <a:effectLst>
                <a:outerShdw blurRad="215900" dist="177800" dir="7200000" sx="102000" sy="102000" algn="tl" rotWithShape="0">
                  <a:schemeClr val="tx1">
                    <a:lumMod val="95000"/>
                    <a:lumOff val="5000"/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04</a:t>
                </a:r>
              </a:p>
            </p:txBody>
          </p:sp>
          <p:sp>
            <p:nvSpPr>
              <p:cNvPr id="23" name="Oval 37"/>
              <p:cNvSpPr/>
              <p:nvPr/>
            </p:nvSpPr>
            <p:spPr bwMode="auto">
              <a:xfrm>
                <a:off x="2687824" y="3456620"/>
                <a:ext cx="398466" cy="398466"/>
              </a:xfrm>
              <a:prstGeom prst="ellipse">
                <a:avLst/>
              </a:prstGeom>
              <a:solidFill>
                <a:schemeClr val="accent3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24" name="Oval 38"/>
              <p:cNvSpPr/>
              <p:nvPr/>
            </p:nvSpPr>
            <p:spPr bwMode="auto">
              <a:xfrm>
                <a:off x="1468531" y="2518094"/>
                <a:ext cx="283189" cy="28318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25" name="Oval 39"/>
              <p:cNvSpPr/>
              <p:nvPr/>
            </p:nvSpPr>
            <p:spPr bwMode="auto">
              <a:xfrm>
                <a:off x="3266309" y="1871421"/>
                <a:ext cx="283189" cy="28318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Group 40"/>
            <p:cNvGrpSpPr/>
            <p:nvPr/>
          </p:nvGrpSpPr>
          <p:grpSpPr>
            <a:xfrm>
              <a:off x="6419782" y="3770095"/>
              <a:ext cx="1967833" cy="569295"/>
              <a:chOff x="3943834" y="704409"/>
              <a:chExt cx="3962574" cy="759060"/>
            </a:xfrm>
          </p:grpSpPr>
          <p:sp>
            <p:nvSpPr>
              <p:cNvPr id="18" name="TextBox 41"/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85000" lnSpcReduction="20000"/>
              </a:bodyPr>
              <a:lstStyle/>
              <a:p>
                <a:r>
                  <a:rPr lang="zh-CN" altLang="en-US" sz="1600" b="1" dirty="0">
                    <a:cs typeface="+mn-ea"/>
                    <a:sym typeface="+mn-lt"/>
                  </a:rPr>
                  <a:t>总结</a:t>
                </a:r>
              </a:p>
            </p:txBody>
          </p:sp>
          <p:sp>
            <p:nvSpPr>
              <p:cNvPr id="19" name="TextBox 42"/>
              <p:cNvSpPr txBox="1">
                <a:spLocks/>
              </p:cNvSpPr>
              <p:nvPr/>
            </p:nvSpPr>
            <p:spPr>
              <a:xfrm>
                <a:off x="3943834" y="947273"/>
                <a:ext cx="3962574" cy="516196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tx1"/>
                    </a:solidFill>
                    <a:cs typeface="+mn-ea"/>
                    <a:sym typeface="+mn-lt"/>
                  </a:rPr>
                  <a:t>结论及预测</a:t>
                </a:r>
              </a:p>
            </p:txBody>
          </p:sp>
        </p:grpSp>
      </p:grpSp>
      <p:grpSp>
        <p:nvGrpSpPr>
          <p:cNvPr id="12" name="Group 8"/>
          <p:cNvGrpSpPr/>
          <p:nvPr/>
        </p:nvGrpSpPr>
        <p:grpSpPr>
          <a:xfrm>
            <a:off x="731993" y="436754"/>
            <a:ext cx="2105513" cy="1339065"/>
            <a:chOff x="3575720" y="-835057"/>
            <a:chExt cx="4240565" cy="2696915"/>
          </a:xfrm>
        </p:grpSpPr>
        <p:sp>
          <p:nvSpPr>
            <p:cNvPr id="13" name="Oval 48"/>
            <p:cNvSpPr/>
            <p:nvPr/>
          </p:nvSpPr>
          <p:spPr bwMode="auto">
            <a:xfrm>
              <a:off x="3918741" y="1380506"/>
              <a:ext cx="481352" cy="481352"/>
            </a:xfrm>
            <a:prstGeom prst="ellipse">
              <a:avLst/>
            </a:prstGeom>
            <a:solidFill>
              <a:srgbClr val="3B4761">
                <a:alpha val="70000"/>
              </a:srgb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b="1" dirty="0">
                <a:cs typeface="+mn-ea"/>
                <a:sym typeface="+mn-lt"/>
              </a:endParaRPr>
            </a:p>
          </p:txBody>
        </p:sp>
        <p:sp>
          <p:nvSpPr>
            <p:cNvPr id="14" name="Oval 46"/>
            <p:cNvSpPr/>
            <p:nvPr/>
          </p:nvSpPr>
          <p:spPr bwMode="auto">
            <a:xfrm>
              <a:off x="6450579" y="884043"/>
              <a:ext cx="924267" cy="924267"/>
            </a:xfrm>
            <a:prstGeom prst="ellipse">
              <a:avLst/>
            </a:prstGeom>
            <a:solidFill>
              <a:srgbClr val="3B4761">
                <a:alpha val="70000"/>
              </a:srgb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b="1" dirty="0">
                <a:cs typeface="+mn-ea"/>
                <a:sym typeface="+mn-lt"/>
              </a:endParaRPr>
            </a:p>
          </p:txBody>
        </p:sp>
        <p:sp>
          <p:nvSpPr>
            <p:cNvPr id="15" name="Oval 45"/>
            <p:cNvSpPr/>
            <p:nvPr/>
          </p:nvSpPr>
          <p:spPr bwMode="auto">
            <a:xfrm>
              <a:off x="3575720" y="-387424"/>
              <a:ext cx="1287018" cy="1287018"/>
            </a:xfrm>
            <a:prstGeom prst="ellipse">
              <a:avLst/>
            </a:prstGeom>
            <a:solidFill>
              <a:srgbClr val="3B4761">
                <a:alpha val="70000"/>
              </a:srgb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b="1" dirty="0">
                <a:cs typeface="+mn-ea"/>
                <a:sym typeface="+mn-lt"/>
              </a:endParaRPr>
            </a:p>
          </p:txBody>
        </p:sp>
        <p:sp>
          <p:nvSpPr>
            <p:cNvPr id="16" name="Oval 44"/>
            <p:cNvSpPr/>
            <p:nvPr/>
          </p:nvSpPr>
          <p:spPr bwMode="auto">
            <a:xfrm>
              <a:off x="4377674" y="-835057"/>
              <a:ext cx="2557970" cy="255797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solidFill>
                <a:schemeClr val="bg1"/>
              </a:solidFill>
            </a:ln>
            <a:effectLst>
              <a:outerShdw blurRad="215900" dist="177800" dir="7200000" sx="102000" sy="102000" algn="tl" rotWithShape="0">
                <a:schemeClr val="tx1">
                  <a:lumMod val="95000"/>
                  <a:lumOff val="5000"/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目录 </a:t>
              </a:r>
              <a:b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</a:br>
              <a:r>
                <a:rPr lang="en-US" altLang="zh-CN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CONTENT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Oval 47"/>
            <p:cNvSpPr/>
            <p:nvPr/>
          </p:nvSpPr>
          <p:spPr bwMode="auto">
            <a:xfrm>
              <a:off x="7204217" y="152636"/>
              <a:ext cx="612068" cy="612068"/>
            </a:xfrm>
            <a:prstGeom prst="ellipse">
              <a:avLst/>
            </a:prstGeom>
            <a:solidFill>
              <a:srgbClr val="3B4761">
                <a:alpha val="70000"/>
              </a:srgb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b="1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67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>
        <p:fade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3">
            <a:extLst>
              <a:ext uri="{FF2B5EF4-FFF2-40B4-BE49-F238E27FC236}">
                <a16:creationId xmlns:a16="http://schemas.microsoft.com/office/drawing/2014/main" id="{1CF2BC81-B771-4509-82DA-280166257B0B}"/>
              </a:ext>
            </a:extLst>
          </p:cNvPr>
          <p:cNvSpPr/>
          <p:nvPr/>
        </p:nvSpPr>
        <p:spPr bwMode="auto">
          <a:xfrm>
            <a:off x="2260219" y="2108671"/>
            <a:ext cx="769420" cy="769421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5" name="Oval 2">
            <a:extLst>
              <a:ext uri="{FF2B5EF4-FFF2-40B4-BE49-F238E27FC236}">
                <a16:creationId xmlns:a16="http://schemas.microsoft.com/office/drawing/2014/main" id="{17E5674C-5254-46CA-909B-6988258980AA}"/>
              </a:ext>
            </a:extLst>
          </p:cNvPr>
          <p:cNvSpPr/>
          <p:nvPr/>
        </p:nvSpPr>
        <p:spPr bwMode="auto">
          <a:xfrm>
            <a:off x="2352720" y="1356696"/>
            <a:ext cx="932952" cy="932953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6" name="Oval 1">
            <a:extLst>
              <a:ext uri="{FF2B5EF4-FFF2-40B4-BE49-F238E27FC236}">
                <a16:creationId xmlns:a16="http://schemas.microsoft.com/office/drawing/2014/main" id="{79231BD8-A61F-4A44-9D80-9C81C356AC53}"/>
              </a:ext>
            </a:extLst>
          </p:cNvPr>
          <p:cNvSpPr/>
          <p:nvPr/>
        </p:nvSpPr>
        <p:spPr bwMode="auto">
          <a:xfrm>
            <a:off x="2712113" y="1633863"/>
            <a:ext cx="1147117" cy="1147117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15900" dist="177800" dir="7200000" sx="102000" sy="102000" algn="tl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01</a:t>
            </a:r>
          </a:p>
        </p:txBody>
      </p:sp>
      <p:sp>
        <p:nvSpPr>
          <p:cNvPr id="17" name="Oval 4">
            <a:extLst>
              <a:ext uri="{FF2B5EF4-FFF2-40B4-BE49-F238E27FC236}">
                <a16:creationId xmlns:a16="http://schemas.microsoft.com/office/drawing/2014/main" id="{F38EDADD-0413-4058-99CC-8B67DAD922CE}"/>
              </a:ext>
            </a:extLst>
          </p:cNvPr>
          <p:cNvSpPr/>
          <p:nvPr/>
        </p:nvSpPr>
        <p:spPr bwMode="auto">
          <a:xfrm>
            <a:off x="3164008" y="2878091"/>
            <a:ext cx="384711" cy="384711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8" name="Oval 5">
            <a:extLst>
              <a:ext uri="{FF2B5EF4-FFF2-40B4-BE49-F238E27FC236}">
                <a16:creationId xmlns:a16="http://schemas.microsoft.com/office/drawing/2014/main" id="{F987443D-0E35-4135-ADE0-DB012D37AAD1}"/>
              </a:ext>
            </a:extLst>
          </p:cNvPr>
          <p:cNvSpPr/>
          <p:nvPr/>
        </p:nvSpPr>
        <p:spPr bwMode="auto">
          <a:xfrm>
            <a:off x="1986806" y="1971964"/>
            <a:ext cx="273413" cy="273413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9" name="Oval 6">
            <a:extLst>
              <a:ext uri="{FF2B5EF4-FFF2-40B4-BE49-F238E27FC236}">
                <a16:creationId xmlns:a16="http://schemas.microsoft.com/office/drawing/2014/main" id="{99637F04-A822-4F5A-B93D-B8D009DD8622}"/>
              </a:ext>
            </a:extLst>
          </p:cNvPr>
          <p:cNvSpPr/>
          <p:nvPr/>
        </p:nvSpPr>
        <p:spPr bwMode="auto">
          <a:xfrm>
            <a:off x="3722523" y="1347614"/>
            <a:ext cx="273413" cy="273413"/>
          </a:xfrm>
          <a:prstGeom prst="ellipse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E1D5411-2266-4E28-84F8-10E8CF523D9F}"/>
              </a:ext>
            </a:extLst>
          </p:cNvPr>
          <p:cNvGrpSpPr/>
          <p:nvPr/>
        </p:nvGrpSpPr>
        <p:grpSpPr>
          <a:xfrm>
            <a:off x="3728774" y="1881106"/>
            <a:ext cx="4011578" cy="1045505"/>
            <a:chOff x="3943833" y="610500"/>
            <a:chExt cx="4942801" cy="85296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26F6B5-6F95-48D3-AC86-9438EAC98D84}"/>
                </a:ext>
              </a:extLst>
            </p:cNvPr>
            <p:cNvSpPr txBox="1"/>
            <p:nvPr/>
          </p:nvSpPr>
          <p:spPr>
            <a:xfrm>
              <a:off x="3943833" y="610500"/>
              <a:ext cx="4942801" cy="4383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CN" altLang="en-US" sz="2800" dirty="0">
                  <a:cs typeface="+mn-ea"/>
                  <a:sym typeface="+mn-lt"/>
                </a:rPr>
                <a:t>背景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02EFF94-147B-4847-AC70-CD441BC3AAA2}"/>
                </a:ext>
              </a:extLst>
            </p:cNvPr>
            <p:cNvSpPr txBox="1">
              <a:spLocks/>
            </p:cNvSpPr>
            <p:nvPr/>
          </p:nvSpPr>
          <p:spPr>
            <a:xfrm>
              <a:off x="4036825" y="947273"/>
              <a:ext cx="3962574" cy="51619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105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>
        <p:fade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3">
            <a:extLst>
              <a:ext uri="{FF2B5EF4-FFF2-40B4-BE49-F238E27FC236}">
                <a16:creationId xmlns:a16="http://schemas.microsoft.com/office/drawing/2014/main" id="{1CF2BC81-B771-4509-82DA-280166257B0B}"/>
              </a:ext>
            </a:extLst>
          </p:cNvPr>
          <p:cNvSpPr/>
          <p:nvPr/>
        </p:nvSpPr>
        <p:spPr bwMode="auto">
          <a:xfrm>
            <a:off x="2260219" y="2108671"/>
            <a:ext cx="769420" cy="769421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5" name="Oval 2">
            <a:extLst>
              <a:ext uri="{FF2B5EF4-FFF2-40B4-BE49-F238E27FC236}">
                <a16:creationId xmlns:a16="http://schemas.microsoft.com/office/drawing/2014/main" id="{17E5674C-5254-46CA-909B-6988258980AA}"/>
              </a:ext>
            </a:extLst>
          </p:cNvPr>
          <p:cNvSpPr/>
          <p:nvPr/>
        </p:nvSpPr>
        <p:spPr bwMode="auto">
          <a:xfrm>
            <a:off x="2352720" y="1356696"/>
            <a:ext cx="932952" cy="932953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6" name="Oval 1">
            <a:extLst>
              <a:ext uri="{FF2B5EF4-FFF2-40B4-BE49-F238E27FC236}">
                <a16:creationId xmlns:a16="http://schemas.microsoft.com/office/drawing/2014/main" id="{79231BD8-A61F-4A44-9D80-9C81C356AC53}"/>
              </a:ext>
            </a:extLst>
          </p:cNvPr>
          <p:cNvSpPr/>
          <p:nvPr/>
        </p:nvSpPr>
        <p:spPr bwMode="auto">
          <a:xfrm>
            <a:off x="179512" y="123478"/>
            <a:ext cx="1147117" cy="1147117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15900" dist="177800" dir="7200000" sx="102000" sy="102000" algn="tl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01</a:t>
            </a:r>
          </a:p>
        </p:txBody>
      </p:sp>
      <p:sp>
        <p:nvSpPr>
          <p:cNvPr id="17" name="Oval 4">
            <a:extLst>
              <a:ext uri="{FF2B5EF4-FFF2-40B4-BE49-F238E27FC236}">
                <a16:creationId xmlns:a16="http://schemas.microsoft.com/office/drawing/2014/main" id="{F38EDADD-0413-4058-99CC-8B67DAD922CE}"/>
              </a:ext>
            </a:extLst>
          </p:cNvPr>
          <p:cNvSpPr/>
          <p:nvPr/>
        </p:nvSpPr>
        <p:spPr bwMode="auto">
          <a:xfrm>
            <a:off x="3164008" y="2878091"/>
            <a:ext cx="384711" cy="384711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8" name="Oval 5">
            <a:extLst>
              <a:ext uri="{FF2B5EF4-FFF2-40B4-BE49-F238E27FC236}">
                <a16:creationId xmlns:a16="http://schemas.microsoft.com/office/drawing/2014/main" id="{F987443D-0E35-4135-ADE0-DB012D37AAD1}"/>
              </a:ext>
            </a:extLst>
          </p:cNvPr>
          <p:cNvSpPr/>
          <p:nvPr/>
        </p:nvSpPr>
        <p:spPr bwMode="auto">
          <a:xfrm>
            <a:off x="1986806" y="1971964"/>
            <a:ext cx="273413" cy="273413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9" name="Oval 6">
            <a:extLst>
              <a:ext uri="{FF2B5EF4-FFF2-40B4-BE49-F238E27FC236}">
                <a16:creationId xmlns:a16="http://schemas.microsoft.com/office/drawing/2014/main" id="{99637F04-A822-4F5A-B93D-B8D009DD8622}"/>
              </a:ext>
            </a:extLst>
          </p:cNvPr>
          <p:cNvSpPr/>
          <p:nvPr/>
        </p:nvSpPr>
        <p:spPr bwMode="auto">
          <a:xfrm>
            <a:off x="3722523" y="1347614"/>
            <a:ext cx="273413" cy="273413"/>
          </a:xfrm>
          <a:prstGeom prst="ellipse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E1D5411-2266-4E28-84F8-10E8CF523D9F}"/>
              </a:ext>
            </a:extLst>
          </p:cNvPr>
          <p:cNvGrpSpPr/>
          <p:nvPr/>
        </p:nvGrpSpPr>
        <p:grpSpPr>
          <a:xfrm>
            <a:off x="1158219" y="428379"/>
            <a:ext cx="5862053" cy="2498232"/>
            <a:chOff x="776565" y="-574699"/>
            <a:chExt cx="7222834" cy="203816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26F6B5-6F95-48D3-AC86-9438EAC98D84}"/>
                </a:ext>
              </a:extLst>
            </p:cNvPr>
            <p:cNvSpPr txBox="1"/>
            <p:nvPr/>
          </p:nvSpPr>
          <p:spPr>
            <a:xfrm>
              <a:off x="776565" y="-574699"/>
              <a:ext cx="4942801" cy="4383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CN" altLang="en-US" sz="2800" dirty="0">
                  <a:cs typeface="+mn-ea"/>
                  <a:sym typeface="+mn-lt"/>
                </a:rPr>
                <a:t>背景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02EFF94-147B-4847-AC70-CD441BC3AAA2}"/>
                </a:ext>
              </a:extLst>
            </p:cNvPr>
            <p:cNvSpPr txBox="1">
              <a:spLocks/>
            </p:cNvSpPr>
            <p:nvPr/>
          </p:nvSpPr>
          <p:spPr>
            <a:xfrm>
              <a:off x="4036825" y="947273"/>
              <a:ext cx="3962574" cy="51619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105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23AD6EE-2BEB-E592-F284-7EC9DEAB7AD5}"/>
              </a:ext>
            </a:extLst>
          </p:cNvPr>
          <p:cNvSpPr txBox="1"/>
          <p:nvPr/>
        </p:nvSpPr>
        <p:spPr>
          <a:xfrm>
            <a:off x="1115616" y="1511298"/>
            <a:ext cx="7704856" cy="2120902"/>
          </a:xfrm>
          <a:prstGeom prst="rect">
            <a:avLst/>
          </a:prstGeom>
          <a:solidFill>
            <a:schemeClr val="bg1">
              <a:lumMod val="95000"/>
              <a:alpha val="48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大学研究生项目申请的准备需要花费学生大量的时间和精力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这次研究报告的的目的在帮助学生合理分配好时间，在重点需要加强的领域发力，分析大学研究生申请的几个重点因素与录取之间的关系，帮助同学们提高录取概率</a:t>
            </a:r>
          </a:p>
        </p:txBody>
      </p:sp>
    </p:spTree>
    <p:extLst>
      <p:ext uri="{BB962C8B-B14F-4D97-AF65-F5344CB8AC3E}">
        <p14:creationId xmlns:p14="http://schemas.microsoft.com/office/powerpoint/2010/main" val="48995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>
        <p:fade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3">
            <a:extLst>
              <a:ext uri="{FF2B5EF4-FFF2-40B4-BE49-F238E27FC236}">
                <a16:creationId xmlns:a16="http://schemas.microsoft.com/office/drawing/2014/main" id="{1CF2BC81-B771-4509-82DA-280166257B0B}"/>
              </a:ext>
            </a:extLst>
          </p:cNvPr>
          <p:cNvSpPr/>
          <p:nvPr/>
        </p:nvSpPr>
        <p:spPr bwMode="auto">
          <a:xfrm>
            <a:off x="2260219" y="2108671"/>
            <a:ext cx="769420" cy="769421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5" name="Oval 2">
            <a:extLst>
              <a:ext uri="{FF2B5EF4-FFF2-40B4-BE49-F238E27FC236}">
                <a16:creationId xmlns:a16="http://schemas.microsoft.com/office/drawing/2014/main" id="{17E5674C-5254-46CA-909B-6988258980AA}"/>
              </a:ext>
            </a:extLst>
          </p:cNvPr>
          <p:cNvSpPr/>
          <p:nvPr/>
        </p:nvSpPr>
        <p:spPr bwMode="auto">
          <a:xfrm>
            <a:off x="2352720" y="1356696"/>
            <a:ext cx="932952" cy="932953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6" name="Oval 1">
            <a:extLst>
              <a:ext uri="{FF2B5EF4-FFF2-40B4-BE49-F238E27FC236}">
                <a16:creationId xmlns:a16="http://schemas.microsoft.com/office/drawing/2014/main" id="{79231BD8-A61F-4A44-9D80-9C81C356AC53}"/>
              </a:ext>
            </a:extLst>
          </p:cNvPr>
          <p:cNvSpPr/>
          <p:nvPr/>
        </p:nvSpPr>
        <p:spPr bwMode="auto">
          <a:xfrm>
            <a:off x="2712113" y="1633863"/>
            <a:ext cx="1147117" cy="1147117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15900" dist="177800" dir="7200000" sx="102000" sy="102000" algn="tl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02</a:t>
            </a:r>
          </a:p>
        </p:txBody>
      </p:sp>
      <p:sp>
        <p:nvSpPr>
          <p:cNvPr id="17" name="Oval 4">
            <a:extLst>
              <a:ext uri="{FF2B5EF4-FFF2-40B4-BE49-F238E27FC236}">
                <a16:creationId xmlns:a16="http://schemas.microsoft.com/office/drawing/2014/main" id="{F38EDADD-0413-4058-99CC-8B67DAD922CE}"/>
              </a:ext>
            </a:extLst>
          </p:cNvPr>
          <p:cNvSpPr/>
          <p:nvPr/>
        </p:nvSpPr>
        <p:spPr bwMode="auto">
          <a:xfrm>
            <a:off x="3164008" y="2878091"/>
            <a:ext cx="384711" cy="384711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8" name="Oval 5">
            <a:extLst>
              <a:ext uri="{FF2B5EF4-FFF2-40B4-BE49-F238E27FC236}">
                <a16:creationId xmlns:a16="http://schemas.microsoft.com/office/drawing/2014/main" id="{F987443D-0E35-4135-ADE0-DB012D37AAD1}"/>
              </a:ext>
            </a:extLst>
          </p:cNvPr>
          <p:cNvSpPr/>
          <p:nvPr/>
        </p:nvSpPr>
        <p:spPr bwMode="auto">
          <a:xfrm>
            <a:off x="1986806" y="1971964"/>
            <a:ext cx="273413" cy="273413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9" name="Oval 6">
            <a:extLst>
              <a:ext uri="{FF2B5EF4-FFF2-40B4-BE49-F238E27FC236}">
                <a16:creationId xmlns:a16="http://schemas.microsoft.com/office/drawing/2014/main" id="{99637F04-A822-4F5A-B93D-B8D009DD8622}"/>
              </a:ext>
            </a:extLst>
          </p:cNvPr>
          <p:cNvSpPr/>
          <p:nvPr/>
        </p:nvSpPr>
        <p:spPr bwMode="auto">
          <a:xfrm>
            <a:off x="3722523" y="1347614"/>
            <a:ext cx="273413" cy="273413"/>
          </a:xfrm>
          <a:prstGeom prst="ellipse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E1D5411-2266-4E28-84F8-10E8CF523D9F}"/>
              </a:ext>
            </a:extLst>
          </p:cNvPr>
          <p:cNvGrpSpPr/>
          <p:nvPr/>
        </p:nvGrpSpPr>
        <p:grpSpPr>
          <a:xfrm>
            <a:off x="3722523" y="1892565"/>
            <a:ext cx="4011578" cy="985525"/>
            <a:chOff x="3943833" y="659434"/>
            <a:chExt cx="4942801" cy="80403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26F6B5-6F95-48D3-AC86-9438EAC98D84}"/>
                </a:ext>
              </a:extLst>
            </p:cNvPr>
            <p:cNvSpPr txBox="1"/>
            <p:nvPr/>
          </p:nvSpPr>
          <p:spPr>
            <a:xfrm>
              <a:off x="3943833" y="659434"/>
              <a:ext cx="4942801" cy="4383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CN" altLang="en-US" sz="2800" dirty="0">
                  <a:cs typeface="+mn-ea"/>
                  <a:sym typeface="+mn-lt"/>
                </a:rPr>
                <a:t>数据说明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02EFF94-147B-4847-AC70-CD441BC3AAA2}"/>
                </a:ext>
              </a:extLst>
            </p:cNvPr>
            <p:cNvSpPr txBox="1">
              <a:spLocks/>
            </p:cNvSpPr>
            <p:nvPr/>
          </p:nvSpPr>
          <p:spPr>
            <a:xfrm>
              <a:off x="4036825" y="947273"/>
              <a:ext cx="3962574" cy="51619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105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60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>
        <p:fade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3">
            <a:extLst>
              <a:ext uri="{FF2B5EF4-FFF2-40B4-BE49-F238E27FC236}">
                <a16:creationId xmlns:a16="http://schemas.microsoft.com/office/drawing/2014/main" id="{1CF2BC81-B771-4509-82DA-280166257B0B}"/>
              </a:ext>
            </a:extLst>
          </p:cNvPr>
          <p:cNvSpPr/>
          <p:nvPr/>
        </p:nvSpPr>
        <p:spPr bwMode="auto">
          <a:xfrm>
            <a:off x="2260219" y="2108671"/>
            <a:ext cx="769420" cy="769421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5" name="Oval 2">
            <a:extLst>
              <a:ext uri="{FF2B5EF4-FFF2-40B4-BE49-F238E27FC236}">
                <a16:creationId xmlns:a16="http://schemas.microsoft.com/office/drawing/2014/main" id="{17E5674C-5254-46CA-909B-6988258980AA}"/>
              </a:ext>
            </a:extLst>
          </p:cNvPr>
          <p:cNvSpPr/>
          <p:nvPr/>
        </p:nvSpPr>
        <p:spPr bwMode="auto">
          <a:xfrm>
            <a:off x="2352720" y="1356696"/>
            <a:ext cx="932952" cy="932953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6" name="Oval 1">
            <a:extLst>
              <a:ext uri="{FF2B5EF4-FFF2-40B4-BE49-F238E27FC236}">
                <a16:creationId xmlns:a16="http://schemas.microsoft.com/office/drawing/2014/main" id="{79231BD8-A61F-4A44-9D80-9C81C356AC53}"/>
              </a:ext>
            </a:extLst>
          </p:cNvPr>
          <p:cNvSpPr/>
          <p:nvPr/>
        </p:nvSpPr>
        <p:spPr bwMode="auto">
          <a:xfrm>
            <a:off x="413619" y="209579"/>
            <a:ext cx="1147117" cy="1147117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15900" dist="177800" dir="7200000" sx="102000" sy="102000" algn="tl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02</a:t>
            </a:r>
          </a:p>
        </p:txBody>
      </p:sp>
      <p:sp>
        <p:nvSpPr>
          <p:cNvPr id="17" name="Oval 4">
            <a:extLst>
              <a:ext uri="{FF2B5EF4-FFF2-40B4-BE49-F238E27FC236}">
                <a16:creationId xmlns:a16="http://schemas.microsoft.com/office/drawing/2014/main" id="{F38EDADD-0413-4058-99CC-8B67DAD922CE}"/>
              </a:ext>
            </a:extLst>
          </p:cNvPr>
          <p:cNvSpPr/>
          <p:nvPr/>
        </p:nvSpPr>
        <p:spPr bwMode="auto">
          <a:xfrm>
            <a:off x="3164008" y="2878091"/>
            <a:ext cx="384711" cy="384711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8" name="Oval 5">
            <a:extLst>
              <a:ext uri="{FF2B5EF4-FFF2-40B4-BE49-F238E27FC236}">
                <a16:creationId xmlns:a16="http://schemas.microsoft.com/office/drawing/2014/main" id="{F987443D-0E35-4135-ADE0-DB012D37AAD1}"/>
              </a:ext>
            </a:extLst>
          </p:cNvPr>
          <p:cNvSpPr/>
          <p:nvPr/>
        </p:nvSpPr>
        <p:spPr bwMode="auto">
          <a:xfrm>
            <a:off x="1986806" y="1971964"/>
            <a:ext cx="273413" cy="273413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9" name="Oval 6">
            <a:extLst>
              <a:ext uri="{FF2B5EF4-FFF2-40B4-BE49-F238E27FC236}">
                <a16:creationId xmlns:a16="http://schemas.microsoft.com/office/drawing/2014/main" id="{99637F04-A822-4F5A-B93D-B8D009DD8622}"/>
              </a:ext>
            </a:extLst>
          </p:cNvPr>
          <p:cNvSpPr/>
          <p:nvPr/>
        </p:nvSpPr>
        <p:spPr bwMode="auto">
          <a:xfrm>
            <a:off x="3722523" y="1347614"/>
            <a:ext cx="273413" cy="273413"/>
          </a:xfrm>
          <a:prstGeom prst="ellipse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E1D5411-2266-4E28-84F8-10E8CF523D9F}"/>
              </a:ext>
            </a:extLst>
          </p:cNvPr>
          <p:cNvGrpSpPr/>
          <p:nvPr/>
        </p:nvGrpSpPr>
        <p:grpSpPr>
          <a:xfrm>
            <a:off x="1560736" y="434427"/>
            <a:ext cx="5477342" cy="2443664"/>
            <a:chOff x="1250581" y="-530180"/>
            <a:chExt cx="6748818" cy="199364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26F6B5-6F95-48D3-AC86-9438EAC98D84}"/>
                </a:ext>
              </a:extLst>
            </p:cNvPr>
            <p:cNvSpPr txBox="1"/>
            <p:nvPr/>
          </p:nvSpPr>
          <p:spPr>
            <a:xfrm>
              <a:off x="1250581" y="-530180"/>
              <a:ext cx="4942801" cy="4383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CN" altLang="en-US" sz="2800" dirty="0">
                  <a:cs typeface="+mn-ea"/>
                  <a:sym typeface="+mn-lt"/>
                </a:rPr>
                <a:t>数据说明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02EFF94-147B-4847-AC70-CD441BC3AAA2}"/>
                </a:ext>
              </a:extLst>
            </p:cNvPr>
            <p:cNvSpPr txBox="1">
              <a:spLocks/>
            </p:cNvSpPr>
            <p:nvPr/>
          </p:nvSpPr>
          <p:spPr>
            <a:xfrm>
              <a:off x="4036825" y="947273"/>
              <a:ext cx="3962574" cy="51619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105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C83E1BE-6B6B-A7B6-992C-56A9EAD39A8C}"/>
              </a:ext>
            </a:extLst>
          </p:cNvPr>
          <p:cNvSpPr txBox="1"/>
          <p:nvPr/>
        </p:nvSpPr>
        <p:spPr>
          <a:xfrm>
            <a:off x="1403648" y="1883399"/>
            <a:ext cx="7169645" cy="1477328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数据集来源于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Kaggle</a:t>
            </a:r>
          </a:p>
          <a:p>
            <a:pPr algn="ctr"/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行数据，共有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个特征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非真实数据</a:t>
            </a:r>
          </a:p>
        </p:txBody>
      </p:sp>
    </p:spTree>
    <p:extLst>
      <p:ext uri="{BB962C8B-B14F-4D97-AF65-F5344CB8AC3E}">
        <p14:creationId xmlns:p14="http://schemas.microsoft.com/office/powerpoint/2010/main" val="274221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>
        <p:fade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3">
            <a:extLst>
              <a:ext uri="{FF2B5EF4-FFF2-40B4-BE49-F238E27FC236}">
                <a16:creationId xmlns:a16="http://schemas.microsoft.com/office/drawing/2014/main" id="{1CF2BC81-B771-4509-82DA-280166257B0B}"/>
              </a:ext>
            </a:extLst>
          </p:cNvPr>
          <p:cNvSpPr/>
          <p:nvPr/>
        </p:nvSpPr>
        <p:spPr bwMode="auto">
          <a:xfrm>
            <a:off x="2260219" y="2108671"/>
            <a:ext cx="769420" cy="769421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5" name="Oval 2">
            <a:extLst>
              <a:ext uri="{FF2B5EF4-FFF2-40B4-BE49-F238E27FC236}">
                <a16:creationId xmlns:a16="http://schemas.microsoft.com/office/drawing/2014/main" id="{17E5674C-5254-46CA-909B-6988258980AA}"/>
              </a:ext>
            </a:extLst>
          </p:cNvPr>
          <p:cNvSpPr/>
          <p:nvPr/>
        </p:nvSpPr>
        <p:spPr bwMode="auto">
          <a:xfrm>
            <a:off x="2352720" y="1356696"/>
            <a:ext cx="932952" cy="932953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6" name="Oval 1">
            <a:extLst>
              <a:ext uri="{FF2B5EF4-FFF2-40B4-BE49-F238E27FC236}">
                <a16:creationId xmlns:a16="http://schemas.microsoft.com/office/drawing/2014/main" id="{79231BD8-A61F-4A44-9D80-9C81C356AC53}"/>
              </a:ext>
            </a:extLst>
          </p:cNvPr>
          <p:cNvSpPr/>
          <p:nvPr/>
        </p:nvSpPr>
        <p:spPr bwMode="auto">
          <a:xfrm>
            <a:off x="2712113" y="1633863"/>
            <a:ext cx="1147117" cy="1147117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15900" dist="177800" dir="7200000" sx="102000" sy="102000" algn="tl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03</a:t>
            </a:r>
          </a:p>
        </p:txBody>
      </p:sp>
      <p:sp>
        <p:nvSpPr>
          <p:cNvPr id="17" name="Oval 4">
            <a:extLst>
              <a:ext uri="{FF2B5EF4-FFF2-40B4-BE49-F238E27FC236}">
                <a16:creationId xmlns:a16="http://schemas.microsoft.com/office/drawing/2014/main" id="{F38EDADD-0413-4058-99CC-8B67DAD922CE}"/>
              </a:ext>
            </a:extLst>
          </p:cNvPr>
          <p:cNvSpPr/>
          <p:nvPr/>
        </p:nvSpPr>
        <p:spPr bwMode="auto">
          <a:xfrm>
            <a:off x="3164008" y="2878091"/>
            <a:ext cx="384711" cy="384711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8" name="Oval 5">
            <a:extLst>
              <a:ext uri="{FF2B5EF4-FFF2-40B4-BE49-F238E27FC236}">
                <a16:creationId xmlns:a16="http://schemas.microsoft.com/office/drawing/2014/main" id="{F987443D-0E35-4135-ADE0-DB012D37AAD1}"/>
              </a:ext>
            </a:extLst>
          </p:cNvPr>
          <p:cNvSpPr/>
          <p:nvPr/>
        </p:nvSpPr>
        <p:spPr bwMode="auto">
          <a:xfrm>
            <a:off x="1986806" y="1971964"/>
            <a:ext cx="273413" cy="273413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9" name="Oval 6">
            <a:extLst>
              <a:ext uri="{FF2B5EF4-FFF2-40B4-BE49-F238E27FC236}">
                <a16:creationId xmlns:a16="http://schemas.microsoft.com/office/drawing/2014/main" id="{99637F04-A822-4F5A-B93D-B8D009DD8622}"/>
              </a:ext>
            </a:extLst>
          </p:cNvPr>
          <p:cNvSpPr/>
          <p:nvPr/>
        </p:nvSpPr>
        <p:spPr bwMode="auto">
          <a:xfrm>
            <a:off x="3722523" y="1347614"/>
            <a:ext cx="273413" cy="273413"/>
          </a:xfrm>
          <a:prstGeom prst="ellipse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E1D5411-2266-4E28-84F8-10E8CF523D9F}"/>
              </a:ext>
            </a:extLst>
          </p:cNvPr>
          <p:cNvGrpSpPr/>
          <p:nvPr/>
        </p:nvGrpSpPr>
        <p:grpSpPr>
          <a:xfrm>
            <a:off x="3728774" y="1881106"/>
            <a:ext cx="4011578" cy="1045505"/>
            <a:chOff x="3943833" y="610500"/>
            <a:chExt cx="4942801" cy="85296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26F6B5-6F95-48D3-AC86-9438EAC98D84}"/>
                </a:ext>
              </a:extLst>
            </p:cNvPr>
            <p:cNvSpPr txBox="1"/>
            <p:nvPr/>
          </p:nvSpPr>
          <p:spPr>
            <a:xfrm>
              <a:off x="3943833" y="610500"/>
              <a:ext cx="4942801" cy="4383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CN" altLang="en-US" sz="2800" dirty="0">
                  <a:cs typeface="+mn-ea"/>
                  <a:sym typeface="+mn-lt"/>
                </a:rPr>
                <a:t>数据分析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02EFF94-147B-4847-AC70-CD441BC3AAA2}"/>
                </a:ext>
              </a:extLst>
            </p:cNvPr>
            <p:cNvSpPr txBox="1">
              <a:spLocks/>
            </p:cNvSpPr>
            <p:nvPr/>
          </p:nvSpPr>
          <p:spPr>
            <a:xfrm>
              <a:off x="4036825" y="947273"/>
              <a:ext cx="3962574" cy="51619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105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7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>
        <p:fade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3">
            <a:extLst>
              <a:ext uri="{FF2B5EF4-FFF2-40B4-BE49-F238E27FC236}">
                <a16:creationId xmlns:a16="http://schemas.microsoft.com/office/drawing/2014/main" id="{1CF2BC81-B771-4509-82DA-280166257B0B}"/>
              </a:ext>
            </a:extLst>
          </p:cNvPr>
          <p:cNvSpPr/>
          <p:nvPr/>
        </p:nvSpPr>
        <p:spPr bwMode="auto">
          <a:xfrm>
            <a:off x="2260219" y="2108671"/>
            <a:ext cx="769420" cy="769421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5" name="Oval 2">
            <a:extLst>
              <a:ext uri="{FF2B5EF4-FFF2-40B4-BE49-F238E27FC236}">
                <a16:creationId xmlns:a16="http://schemas.microsoft.com/office/drawing/2014/main" id="{17E5674C-5254-46CA-909B-6988258980AA}"/>
              </a:ext>
            </a:extLst>
          </p:cNvPr>
          <p:cNvSpPr/>
          <p:nvPr/>
        </p:nvSpPr>
        <p:spPr bwMode="auto">
          <a:xfrm>
            <a:off x="2352720" y="1356696"/>
            <a:ext cx="932952" cy="932953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6" name="Oval 1">
            <a:extLst>
              <a:ext uri="{FF2B5EF4-FFF2-40B4-BE49-F238E27FC236}">
                <a16:creationId xmlns:a16="http://schemas.microsoft.com/office/drawing/2014/main" id="{79231BD8-A61F-4A44-9D80-9C81C356AC53}"/>
              </a:ext>
            </a:extLst>
          </p:cNvPr>
          <p:cNvSpPr/>
          <p:nvPr/>
        </p:nvSpPr>
        <p:spPr bwMode="auto">
          <a:xfrm>
            <a:off x="413619" y="209579"/>
            <a:ext cx="1147117" cy="1147117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15900" dist="177800" dir="7200000" sx="102000" sy="102000" algn="tl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03</a:t>
            </a:r>
          </a:p>
        </p:txBody>
      </p:sp>
      <p:sp>
        <p:nvSpPr>
          <p:cNvPr id="17" name="Oval 4">
            <a:extLst>
              <a:ext uri="{FF2B5EF4-FFF2-40B4-BE49-F238E27FC236}">
                <a16:creationId xmlns:a16="http://schemas.microsoft.com/office/drawing/2014/main" id="{F38EDADD-0413-4058-99CC-8B67DAD922CE}"/>
              </a:ext>
            </a:extLst>
          </p:cNvPr>
          <p:cNvSpPr/>
          <p:nvPr/>
        </p:nvSpPr>
        <p:spPr bwMode="auto">
          <a:xfrm>
            <a:off x="3164008" y="2878091"/>
            <a:ext cx="384711" cy="384711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8" name="Oval 5">
            <a:extLst>
              <a:ext uri="{FF2B5EF4-FFF2-40B4-BE49-F238E27FC236}">
                <a16:creationId xmlns:a16="http://schemas.microsoft.com/office/drawing/2014/main" id="{F987443D-0E35-4135-ADE0-DB012D37AAD1}"/>
              </a:ext>
            </a:extLst>
          </p:cNvPr>
          <p:cNvSpPr/>
          <p:nvPr/>
        </p:nvSpPr>
        <p:spPr bwMode="auto">
          <a:xfrm>
            <a:off x="1986806" y="1971964"/>
            <a:ext cx="273413" cy="273413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9" name="Oval 6">
            <a:extLst>
              <a:ext uri="{FF2B5EF4-FFF2-40B4-BE49-F238E27FC236}">
                <a16:creationId xmlns:a16="http://schemas.microsoft.com/office/drawing/2014/main" id="{99637F04-A822-4F5A-B93D-B8D009DD8622}"/>
              </a:ext>
            </a:extLst>
          </p:cNvPr>
          <p:cNvSpPr/>
          <p:nvPr/>
        </p:nvSpPr>
        <p:spPr bwMode="auto">
          <a:xfrm>
            <a:off x="3722523" y="1347614"/>
            <a:ext cx="273413" cy="273413"/>
          </a:xfrm>
          <a:prstGeom prst="ellipse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E1D5411-2266-4E28-84F8-10E8CF523D9F}"/>
              </a:ext>
            </a:extLst>
          </p:cNvPr>
          <p:cNvGrpSpPr/>
          <p:nvPr/>
        </p:nvGrpSpPr>
        <p:grpSpPr>
          <a:xfrm>
            <a:off x="1560736" y="434427"/>
            <a:ext cx="5477342" cy="2443664"/>
            <a:chOff x="1250581" y="-530180"/>
            <a:chExt cx="6748818" cy="199364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26F6B5-6F95-48D3-AC86-9438EAC98D84}"/>
                </a:ext>
              </a:extLst>
            </p:cNvPr>
            <p:cNvSpPr txBox="1"/>
            <p:nvPr/>
          </p:nvSpPr>
          <p:spPr>
            <a:xfrm>
              <a:off x="1250581" y="-530180"/>
              <a:ext cx="4942801" cy="4383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CN" altLang="en-US" sz="2800" dirty="0">
                  <a:cs typeface="+mn-ea"/>
                  <a:sym typeface="+mn-lt"/>
                </a:rPr>
                <a:t>数据分析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02EFF94-147B-4847-AC70-CD441BC3AAA2}"/>
                </a:ext>
              </a:extLst>
            </p:cNvPr>
            <p:cNvSpPr txBox="1">
              <a:spLocks/>
            </p:cNvSpPr>
            <p:nvPr/>
          </p:nvSpPr>
          <p:spPr>
            <a:xfrm>
              <a:off x="4036825" y="947273"/>
              <a:ext cx="3962574" cy="51619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105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C83E1BE-6B6B-A7B6-992C-56A9EAD39A8C}"/>
              </a:ext>
            </a:extLst>
          </p:cNvPr>
          <p:cNvSpPr txBox="1"/>
          <p:nvPr/>
        </p:nvSpPr>
        <p:spPr>
          <a:xfrm>
            <a:off x="1403649" y="1979317"/>
            <a:ext cx="157088" cy="273413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109C6D-46FC-162B-AD62-9A292F257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656" y="434427"/>
            <a:ext cx="5386095" cy="41891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D63AB04-5158-4D92-7D6C-65D559BB04D6}"/>
              </a:ext>
            </a:extLst>
          </p:cNvPr>
          <p:cNvSpPr txBox="1"/>
          <p:nvPr/>
        </p:nvSpPr>
        <p:spPr>
          <a:xfrm>
            <a:off x="179512" y="2108671"/>
            <a:ext cx="36425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可以看到在影响录取率的因素中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，托福和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CGPA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是三个与录取率最相关的特征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图中七个特征与录取率均成正相关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符合常识</a:t>
            </a:r>
          </a:p>
        </p:txBody>
      </p:sp>
    </p:spTree>
    <p:extLst>
      <p:ext uri="{BB962C8B-B14F-4D97-AF65-F5344CB8AC3E}">
        <p14:creationId xmlns:p14="http://schemas.microsoft.com/office/powerpoint/2010/main" val="247098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>
        <p:fade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E58F14C-D89A-6F4F-20A2-006339939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85" y="209579"/>
            <a:ext cx="7521308" cy="319300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E1D5411-2266-4E28-84F8-10E8CF523D9F}"/>
              </a:ext>
            </a:extLst>
          </p:cNvPr>
          <p:cNvGrpSpPr/>
          <p:nvPr/>
        </p:nvGrpSpPr>
        <p:grpSpPr>
          <a:xfrm>
            <a:off x="813407" y="168894"/>
            <a:ext cx="6206865" cy="2757717"/>
            <a:chOff x="351711" y="-786398"/>
            <a:chExt cx="7647688" cy="224986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26F6B5-6F95-48D3-AC86-9438EAC98D84}"/>
                </a:ext>
              </a:extLst>
            </p:cNvPr>
            <p:cNvSpPr txBox="1"/>
            <p:nvPr/>
          </p:nvSpPr>
          <p:spPr>
            <a:xfrm>
              <a:off x="351711" y="-786398"/>
              <a:ext cx="4942801" cy="4383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CN" altLang="en-US" sz="1400" dirty="0">
                  <a:cs typeface="+mn-ea"/>
                  <a:sym typeface="+mn-lt"/>
                </a:rPr>
                <a:t>数据分析</a:t>
              </a:r>
              <a:endParaRPr lang="en-US" altLang="zh-CN" sz="1400" dirty="0">
                <a:cs typeface="+mn-ea"/>
                <a:sym typeface="+mn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02EFF94-147B-4847-AC70-CD441BC3AAA2}"/>
                </a:ext>
              </a:extLst>
            </p:cNvPr>
            <p:cNvSpPr txBox="1">
              <a:spLocks/>
            </p:cNvSpPr>
            <p:nvPr/>
          </p:nvSpPr>
          <p:spPr>
            <a:xfrm>
              <a:off x="4036825" y="947273"/>
              <a:ext cx="3962574" cy="51619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105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Oval 1">
            <a:extLst>
              <a:ext uri="{FF2B5EF4-FFF2-40B4-BE49-F238E27FC236}">
                <a16:creationId xmlns:a16="http://schemas.microsoft.com/office/drawing/2014/main" id="{AA3FE3A4-8C6A-4E05-EB7F-C4A0E336EB80}"/>
              </a:ext>
            </a:extLst>
          </p:cNvPr>
          <p:cNvSpPr/>
          <p:nvPr/>
        </p:nvSpPr>
        <p:spPr bwMode="auto">
          <a:xfrm>
            <a:off x="335419" y="209579"/>
            <a:ext cx="636181" cy="705987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15900" dist="177800" dir="7200000" sx="102000" sy="102000" algn="tl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03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0BF002-BE23-F810-71EA-5D1A3A33CCE9}"/>
              </a:ext>
            </a:extLst>
          </p:cNvPr>
          <p:cNvSpPr txBox="1"/>
          <p:nvPr/>
        </p:nvSpPr>
        <p:spPr>
          <a:xfrm>
            <a:off x="1331640" y="3867894"/>
            <a:ext cx="5832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从这张图可以看出 与你竞争的申请者更可能是托福，学校，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都更好的学生，托福成绩主要集中在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100-110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主要集中在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300-320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492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>
        <p:fade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0788A"/>
      </a:dk2>
      <a:lt2>
        <a:srgbClr val="F0F0F0"/>
      </a:lt2>
      <a:accent1>
        <a:srgbClr val="D38666"/>
      </a:accent1>
      <a:accent2>
        <a:srgbClr val="70788A"/>
      </a:accent2>
      <a:accent3>
        <a:srgbClr val="D38666"/>
      </a:accent3>
      <a:accent4>
        <a:srgbClr val="70788A"/>
      </a:accent4>
      <a:accent5>
        <a:srgbClr val="D38666"/>
      </a:accent5>
      <a:accent6>
        <a:srgbClr val="70788A"/>
      </a:accent6>
      <a:hlink>
        <a:srgbClr val="D38666"/>
      </a:hlink>
      <a:folHlink>
        <a:srgbClr val="70788A"/>
      </a:folHlink>
    </a:clrScheme>
    <a:fontScheme name="oywqclmo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0788A"/>
    </a:dk2>
    <a:lt2>
      <a:srgbClr val="F0F0F0"/>
    </a:lt2>
    <a:accent1>
      <a:srgbClr val="D38666"/>
    </a:accent1>
    <a:accent2>
      <a:srgbClr val="70788A"/>
    </a:accent2>
    <a:accent3>
      <a:srgbClr val="D38666"/>
    </a:accent3>
    <a:accent4>
      <a:srgbClr val="70788A"/>
    </a:accent4>
    <a:accent5>
      <a:srgbClr val="D38666"/>
    </a:accent5>
    <a:accent6>
      <a:srgbClr val="70788A"/>
    </a:accent6>
    <a:hlink>
      <a:srgbClr val="D38666"/>
    </a:hlink>
    <a:folHlink>
      <a:srgbClr val="70788A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0788A"/>
    </a:dk2>
    <a:lt2>
      <a:srgbClr val="F0F0F0"/>
    </a:lt2>
    <a:accent1>
      <a:srgbClr val="D38666"/>
    </a:accent1>
    <a:accent2>
      <a:srgbClr val="70788A"/>
    </a:accent2>
    <a:accent3>
      <a:srgbClr val="D38666"/>
    </a:accent3>
    <a:accent4>
      <a:srgbClr val="70788A"/>
    </a:accent4>
    <a:accent5>
      <a:srgbClr val="D38666"/>
    </a:accent5>
    <a:accent6>
      <a:srgbClr val="70788A"/>
    </a:accent6>
    <a:hlink>
      <a:srgbClr val="D38666"/>
    </a:hlink>
    <a:folHlink>
      <a:srgbClr val="70788A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0788A"/>
    </a:dk2>
    <a:lt2>
      <a:srgbClr val="F0F0F0"/>
    </a:lt2>
    <a:accent1>
      <a:srgbClr val="D38666"/>
    </a:accent1>
    <a:accent2>
      <a:srgbClr val="70788A"/>
    </a:accent2>
    <a:accent3>
      <a:srgbClr val="D38666"/>
    </a:accent3>
    <a:accent4>
      <a:srgbClr val="70788A"/>
    </a:accent4>
    <a:accent5>
      <a:srgbClr val="D38666"/>
    </a:accent5>
    <a:accent6>
      <a:srgbClr val="70788A"/>
    </a:accent6>
    <a:hlink>
      <a:srgbClr val="D38666"/>
    </a:hlink>
    <a:folHlink>
      <a:srgbClr val="70788A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0788A"/>
    </a:dk2>
    <a:lt2>
      <a:srgbClr val="F0F0F0"/>
    </a:lt2>
    <a:accent1>
      <a:srgbClr val="D38666"/>
    </a:accent1>
    <a:accent2>
      <a:srgbClr val="70788A"/>
    </a:accent2>
    <a:accent3>
      <a:srgbClr val="D38666"/>
    </a:accent3>
    <a:accent4>
      <a:srgbClr val="70788A"/>
    </a:accent4>
    <a:accent5>
      <a:srgbClr val="D38666"/>
    </a:accent5>
    <a:accent6>
      <a:srgbClr val="70788A"/>
    </a:accent6>
    <a:hlink>
      <a:srgbClr val="D38666"/>
    </a:hlink>
    <a:folHlink>
      <a:srgbClr val="70788A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0788A"/>
    </a:dk2>
    <a:lt2>
      <a:srgbClr val="F0F0F0"/>
    </a:lt2>
    <a:accent1>
      <a:srgbClr val="D38666"/>
    </a:accent1>
    <a:accent2>
      <a:srgbClr val="70788A"/>
    </a:accent2>
    <a:accent3>
      <a:srgbClr val="D38666"/>
    </a:accent3>
    <a:accent4>
      <a:srgbClr val="70788A"/>
    </a:accent4>
    <a:accent5>
      <a:srgbClr val="D38666"/>
    </a:accent5>
    <a:accent6>
      <a:srgbClr val="70788A"/>
    </a:accent6>
    <a:hlink>
      <a:srgbClr val="D38666"/>
    </a:hlink>
    <a:folHlink>
      <a:srgbClr val="70788A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0788A"/>
    </a:dk2>
    <a:lt2>
      <a:srgbClr val="F0F0F0"/>
    </a:lt2>
    <a:accent1>
      <a:srgbClr val="D38666"/>
    </a:accent1>
    <a:accent2>
      <a:srgbClr val="70788A"/>
    </a:accent2>
    <a:accent3>
      <a:srgbClr val="D38666"/>
    </a:accent3>
    <a:accent4>
      <a:srgbClr val="70788A"/>
    </a:accent4>
    <a:accent5>
      <a:srgbClr val="D38666"/>
    </a:accent5>
    <a:accent6>
      <a:srgbClr val="70788A"/>
    </a:accent6>
    <a:hlink>
      <a:srgbClr val="D38666"/>
    </a:hlink>
    <a:folHlink>
      <a:srgbClr val="70788A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0788A"/>
    </a:dk2>
    <a:lt2>
      <a:srgbClr val="F0F0F0"/>
    </a:lt2>
    <a:accent1>
      <a:srgbClr val="D38666"/>
    </a:accent1>
    <a:accent2>
      <a:srgbClr val="70788A"/>
    </a:accent2>
    <a:accent3>
      <a:srgbClr val="D38666"/>
    </a:accent3>
    <a:accent4>
      <a:srgbClr val="70788A"/>
    </a:accent4>
    <a:accent5>
      <a:srgbClr val="D38666"/>
    </a:accent5>
    <a:accent6>
      <a:srgbClr val="70788A"/>
    </a:accent6>
    <a:hlink>
      <a:srgbClr val="D38666"/>
    </a:hlink>
    <a:folHlink>
      <a:srgbClr val="70788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4054</TotalTime>
  <Words>305</Words>
  <Application>Microsoft Office PowerPoint</Application>
  <PresentationFormat>全屏显示(16:9)</PresentationFormat>
  <Paragraphs>82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inpin heiti</vt:lpstr>
      <vt:lpstr>微软雅黑</vt:lpstr>
      <vt:lpstr>Agency FB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蓝橙微立体</dc:title>
  <dc:creator>第一PPT</dc:creator>
  <cp:keywords>www.1ppt.com</cp:keywords>
  <dc:description>www.1ppt.com</dc:description>
  <cp:lastModifiedBy>张 云帆</cp:lastModifiedBy>
  <cp:revision>262</cp:revision>
  <dcterms:created xsi:type="dcterms:W3CDTF">2015-12-11T17:46:17Z</dcterms:created>
  <dcterms:modified xsi:type="dcterms:W3CDTF">2022-06-19T00:19:57Z</dcterms:modified>
</cp:coreProperties>
</file>