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  <p:sldMasterId id="2147483736" r:id="rId2"/>
  </p:sldMasterIdLst>
  <p:notesMasterIdLst>
    <p:notesMasterId r:id="rId27"/>
  </p:notesMasterIdLst>
  <p:handoutMasterIdLst>
    <p:handoutMasterId r:id="rId28"/>
  </p:handoutMasterIdLst>
  <p:sldIdLst>
    <p:sldId id="278" r:id="rId3"/>
    <p:sldId id="320" r:id="rId4"/>
    <p:sldId id="321" r:id="rId5"/>
    <p:sldId id="312" r:id="rId6"/>
    <p:sldId id="284" r:id="rId7"/>
    <p:sldId id="289" r:id="rId8"/>
    <p:sldId id="319" r:id="rId9"/>
    <p:sldId id="322" r:id="rId10"/>
    <p:sldId id="295" r:id="rId11"/>
    <p:sldId id="293" r:id="rId12"/>
    <p:sldId id="288" r:id="rId13"/>
    <p:sldId id="314" r:id="rId14"/>
    <p:sldId id="315" r:id="rId15"/>
    <p:sldId id="316" r:id="rId16"/>
    <p:sldId id="296" r:id="rId17"/>
    <p:sldId id="313" r:id="rId18"/>
    <p:sldId id="309" r:id="rId19"/>
    <p:sldId id="308" r:id="rId20"/>
    <p:sldId id="310" r:id="rId21"/>
    <p:sldId id="311" r:id="rId22"/>
    <p:sldId id="297" r:id="rId23"/>
    <p:sldId id="307" r:id="rId24"/>
    <p:sldId id="300" r:id="rId25"/>
    <p:sldId id="301" r:id="rId26"/>
  </p:sldIdLst>
  <p:sldSz cx="9906000" cy="6858000" type="A4"/>
  <p:notesSz cx="6858000" cy="9144000"/>
  <p:defaultTextStyle>
    <a:defPPr>
      <a:defRPr lang="d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708">
          <p15:clr>
            <a:srgbClr val="A4A3A4"/>
          </p15:clr>
        </p15:guide>
        <p15:guide id="6" orient="horz" pos="482">
          <p15:clr>
            <a:srgbClr val="A4A3A4"/>
          </p15:clr>
        </p15:guide>
        <p15:guide id="7" orient="horz" pos="73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3075">
          <p15:clr>
            <a:srgbClr val="A4A3A4"/>
          </p15:clr>
        </p15:guide>
        <p15:guide id="12" pos="3165">
          <p15:clr>
            <a:srgbClr val="A4A3A4"/>
          </p15:clr>
        </p15:guide>
        <p15:guide id="13" pos="2213">
          <p15:clr>
            <a:srgbClr val="A4A3A4"/>
          </p15:clr>
        </p15:guide>
        <p15:guide id="14" pos="2122">
          <p15:clr>
            <a:srgbClr val="A4A3A4"/>
          </p15:clr>
        </p15:guide>
        <p15:guide id="15" pos="1170">
          <p15:clr>
            <a:srgbClr val="A4A3A4"/>
          </p15:clr>
        </p15:guide>
        <p15:guide id="16" pos="1260">
          <p15:clr>
            <a:srgbClr val="A4A3A4"/>
          </p15:clr>
        </p15:guide>
        <p15:guide id="17" pos="4027">
          <p15:clr>
            <a:srgbClr val="A4A3A4"/>
          </p15:clr>
        </p15:guide>
        <p15:guide id="18" pos="4118">
          <p15:clr>
            <a:srgbClr val="A4A3A4"/>
          </p15:clr>
        </p15:guide>
        <p15:guide id="19" pos="4980">
          <p15:clr>
            <a:srgbClr val="A4A3A4"/>
          </p15:clr>
        </p15:guide>
        <p15:guide id="20" pos="5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375">
          <p15:clr>
            <a:srgbClr val="A4A3A4"/>
          </p15:clr>
        </p15:guide>
        <p15:guide id="3" orient="horz" pos="5647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C8EF5-89BB-46D3-9FB3-B0CA135F549A}">
  <a:tblStyle styleId="{8EBC8EF5-89BB-46D3-9FB3-B0CA135F549A}" styleName="Mobiliar-Standard">
    <a:wholeTbl>
      <a:tcTxStyle>
        <a:fontRef idx="minor">
          <a:schemeClr val="tx1"/>
        </a:fontRef>
        <a:schemeClr val="tx1"/>
      </a:tcTxStyle>
      <a:tcStyle>
        <a:tcBdr>
          <a:left>
            <a:ln w="20000" cmpd="sng">
              <a:solidFill>
                <a:schemeClr val="lt1"/>
              </a:solidFill>
            </a:ln>
          </a:left>
          <a:right>
            <a:ln w="20000" cmpd="sng">
              <a:solidFill>
                <a:schemeClr val="lt1"/>
              </a:solidFill>
            </a:ln>
          </a:right>
          <a:top>
            <a:ln w="20000" cmpd="sng">
              <a:solidFill>
                <a:schemeClr val="lt1"/>
              </a:solidFill>
            </a:ln>
          </a:top>
          <a:bottom>
            <a:ln w="20000" cmpd="sng">
              <a:solidFill>
                <a:schemeClr val="lt1"/>
              </a:solidFill>
            </a:ln>
          </a:bottom>
          <a:insideH>
            <a:ln w="20000" cmpd="sng">
              <a:solidFill>
                <a:schemeClr val="lt1"/>
              </a:solidFill>
            </a:ln>
          </a:insideH>
          <a:insideV>
            <a:ln w="20000" cmpd="sng">
              <a:solidFill>
                <a:schemeClr val="lt1"/>
              </a:solidFill>
            </a:ln>
          </a:insideV>
        </a:tcBdr>
        <a:fill>
          <a:solidFill>
            <a:schemeClr val="lt2">
              <a:alpha val="48000"/>
            </a:schemeClr>
          </a:solidFill>
        </a:fill>
      </a:tcStyle>
    </a:wholeTbl>
    <a:band1H>
      <a:tcStyle>
        <a:tcBdr/>
        <a:fill>
          <a:solidFill>
            <a:schemeClr val="lt2">
              <a:alpha val="48000"/>
            </a:schemeClr>
          </a:solidFill>
        </a:fill>
      </a:tcStyle>
    </a:band1H>
    <a:band2H>
      <a:tcStyle>
        <a:tcBdr/>
        <a:fill>
          <a:solidFill>
            <a:schemeClr val="lt2">
              <a:alpha val="48000"/>
            </a:schemeClr>
          </a:solidFill>
        </a:fill>
      </a:tcStyle>
    </a:band2H>
    <a:band1V>
      <a:tcStyle>
        <a:tcBdr/>
        <a:fill>
          <a:solidFill>
            <a:schemeClr val="lt2">
              <a:alpha val="48000"/>
            </a:schemeClr>
          </a:solidFill>
        </a:fill>
      </a:tcStyle>
    </a:band1V>
    <a:band2V>
      <a:tcStyle>
        <a:tcBdr/>
        <a:fill>
          <a:solidFill>
            <a:schemeClr val="lt2">
              <a:alpha val="48000"/>
            </a:schemeClr>
          </a:solidFill>
        </a:fill>
      </a:tcStyle>
    </a:band2V>
    <a:lastCol>
      <a:tcTxStyle b="on">
        <a:fontRef idx="minor">
          <a:prstClr val="black"/>
        </a:fontRef>
        <a:schemeClr val="tx1"/>
      </a:tcTxStyle>
      <a:tcStyle>
        <a:tcBdr>
          <a:left>
            <a:ln w="20000" cmpd="sng">
              <a:solidFill>
                <a:schemeClr val="lt1"/>
              </a:solidFill>
            </a:ln>
          </a:left>
        </a:tcBdr>
      </a:tcStyle>
    </a:lastCol>
    <a:firstCol>
      <a:tcTxStyle b="off">
        <a:fontRef idx="minor">
          <a:prstClr val="black"/>
        </a:fontRef>
        <a:schemeClr val="tx1"/>
      </a:tcTxStyle>
      <a:tcStyle>
        <a:tcBdr>
          <a:right>
            <a:ln w="20000" cmpd="sng">
              <a:solidFill>
                <a:schemeClr val="lt1"/>
              </a:solidFill>
            </a:ln>
          </a:right>
        </a:tcBdr>
        <a:fill>
          <a:solidFill>
            <a:schemeClr val="lt2">
              <a:alpha val="48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20000" cmpd="sng">
              <a:solidFill>
                <a:schemeClr val="lt1"/>
              </a:solidFill>
            </a:ln>
          </a:top>
        </a:tcBdr>
        <a:fill>
          <a:solidFill>
            <a:schemeClr val="lt2">
              <a:alpha val="10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20000" cmpd="sng">
              <a:solidFill>
                <a:schemeClr val="lt1"/>
              </a:solidFill>
            </a:ln>
          </a:bottom>
        </a:tcBdr>
        <a:fill>
          <a:solidFill>
            <a:schemeClr val="lt2">
              <a:alpha val="10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5961" autoAdjust="0"/>
  </p:normalViewPr>
  <p:slideViewPr>
    <p:cSldViewPr snapToObjects="1" showGuides="1">
      <p:cViewPr varScale="1">
        <p:scale>
          <a:sx n="100" d="100"/>
          <a:sy n="100" d="100"/>
        </p:scale>
        <p:origin x="1692" y="84"/>
      </p:cViewPr>
      <p:guideLst>
        <p:guide orient="horz" pos="2341"/>
        <p:guide orient="horz" pos="2296"/>
        <p:guide orient="horz" pos="2387"/>
        <p:guide orient="horz" pos="3974"/>
        <p:guide orient="horz" pos="708"/>
        <p:guide orient="horz" pos="482"/>
        <p:guide orient="horz" pos="73"/>
        <p:guide pos="3120"/>
        <p:guide pos="308"/>
        <p:guide pos="5932"/>
        <p:guide pos="3075"/>
        <p:guide pos="3165"/>
        <p:guide pos="2213"/>
        <p:guide pos="2122"/>
        <p:guide pos="1170"/>
        <p:guide pos="1260"/>
        <p:guide pos="4027"/>
        <p:guide pos="4118"/>
        <p:guide pos="4980"/>
        <p:guide pos="50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orient="horz" pos="5375"/>
        <p:guide orient="horz" pos="564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725180" y="8537164"/>
            <a:ext cx="1224770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/>
            </a:lvl1pPr>
          </a:lstStyle>
          <a:p>
            <a:fld id="{7DE900A2-000E-4383-8E23-D8A2C4467820}" type="datetimeFigureOut">
              <a:rPr lang="de-CH" sz="1000" smtClean="0"/>
              <a:pPr/>
              <a:t>21.12.2016</a:t>
            </a:fld>
            <a:endParaRPr lang="de-CH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08050" y="8537164"/>
            <a:ext cx="3816350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/>
            </a:lvl1pPr>
          </a:lstStyle>
          <a:p>
            <a:endParaRPr lang="de-CH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949950" y="8537164"/>
            <a:ext cx="574675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/>
            </a:lvl1pPr>
          </a:lstStyle>
          <a:p>
            <a:fld id="{FE80E137-530C-4D30-B08E-A7F994AECD0B}" type="slidenum">
              <a:rPr lang="de-CH" sz="1000" smtClean="0"/>
              <a:pPr/>
              <a:t>‹Nr.›</a:t>
            </a:fld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691790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724400" y="8532813"/>
            <a:ext cx="1242544" cy="431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062BFB36-BFD1-4F42-867B-0B14C7589D54}" type="datetimeFigureOut">
              <a:rPr lang="de-CH" smtClean="0"/>
              <a:pPr/>
              <a:t>21.12.2016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08050" y="8532813"/>
            <a:ext cx="3816350" cy="431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949950" y="8511764"/>
            <a:ext cx="574674" cy="4572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D865CDF6-A851-4EAF-B883-9672F0B9BD8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92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7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64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52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590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40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08025"/>
            <a:ext cx="4995863" cy="3457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79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1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0713" y="769938"/>
            <a:ext cx="5419725" cy="3751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083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08025"/>
            <a:ext cx="4995863" cy="3457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95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872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138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89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15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61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11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A65-AA2A-4638-8A93-2EADC4C99059}" type="datetimeFigureOut">
              <a:rPr lang="de-CH" smtClean="0"/>
              <a:t>21.12.2016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980-D635-46A3-8B38-CAC1670CC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889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90342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0362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0363"/>
            <a:ext cx="6284119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9749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A65-AA2A-4638-8A93-2EADC4C99059}" type="datetimeFigureOut">
              <a:rPr lang="de-CH" smtClean="0"/>
              <a:t>21.12.2016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980-D635-46A3-8B38-CAC1670CC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603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903000"/>
          </a:xfrm>
        </p:spPr>
        <p:txBody>
          <a:bodyPr anchor="t"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666" y="1412777"/>
            <a:ext cx="8543925" cy="47673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0421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52634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1776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75898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268761"/>
            <a:ext cx="4210050" cy="49113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268761"/>
            <a:ext cx="4210050" cy="49113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773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5" y="1681851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5" y="2507551"/>
            <a:ext cx="4189413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7551"/>
            <a:ext cx="421005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513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8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57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1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7983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8306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183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1332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0362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0363"/>
            <a:ext cx="6284119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0304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52634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2811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828801"/>
            <a:ext cx="421005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8801"/>
            <a:ext cx="421005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4305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5" y="1681851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5" y="2507551"/>
            <a:ext cx="4189413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7551"/>
            <a:ext cx="421005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69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42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5134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1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1893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49064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830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340769"/>
            <a:ext cx="8543925" cy="483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1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828801"/>
            <a:ext cx="854392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062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AMW Features</a:t>
            </a:r>
            <a:endParaRPr lang="de-CH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7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496616" y="3284984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App</a:t>
            </a:r>
            <a:br>
              <a:rPr lang="de-CH" dirty="0" smtClean="0"/>
            </a:br>
            <a:r>
              <a:rPr lang="de-CH" sz="1600" dirty="0" smtClean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Relations</a:t>
            </a:r>
            <a:endParaRPr lang="de-CH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3892463" y="5485875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2468724" y="3900537"/>
            <a:ext cx="2215827" cy="15853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hteck 50"/>
          <p:cNvSpPr/>
          <p:nvPr/>
        </p:nvSpPr>
        <p:spPr bwMode="auto">
          <a:xfrm>
            <a:off x="7276839" y="4768807"/>
            <a:ext cx="1584176" cy="6155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WebService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</a:p>
        </p:txBody>
      </p:sp>
      <p:cxnSp>
        <p:nvCxnSpPr>
          <p:cNvPr id="53" name="Gerade Verbindung mit Pfeil 52"/>
          <p:cNvCxnSpPr>
            <a:stCxn id="9" idx="3"/>
            <a:endCxn id="51" idx="0"/>
          </p:cNvCxnSpPr>
          <p:nvPr/>
        </p:nvCxnSpPr>
        <p:spPr bwMode="auto">
          <a:xfrm>
            <a:off x="3440832" y="3592761"/>
            <a:ext cx="4628095" cy="11760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7420855" y="2372108"/>
            <a:ext cx="1584176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</a:t>
            </a:r>
            <a:endParaRPr kumimoji="0" lang="de-C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>
            <a:stCxn id="9" idx="3"/>
            <a:endCxn id="33" idx="1"/>
          </p:cNvCxnSpPr>
          <p:nvPr/>
        </p:nvCxnSpPr>
        <p:spPr bwMode="auto">
          <a:xfrm flipV="1">
            <a:off x="3440832" y="2556774"/>
            <a:ext cx="3980023" cy="103598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hteck 34"/>
          <p:cNvSpPr/>
          <p:nvPr/>
        </p:nvSpPr>
        <p:spPr>
          <a:xfrm>
            <a:off x="5485766" y="4040597"/>
            <a:ext cx="9846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 smtClean="0"/>
              <a:t>provides</a:t>
            </a:r>
            <a:endParaRPr lang="de-CH" dirty="0"/>
          </a:p>
        </p:txBody>
      </p:sp>
      <p:sp>
        <p:nvSpPr>
          <p:cNvPr id="36" name="Rechteck 35"/>
          <p:cNvSpPr/>
          <p:nvPr/>
        </p:nvSpPr>
        <p:spPr>
          <a:xfrm>
            <a:off x="2878178" y="4482020"/>
            <a:ext cx="1125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 smtClean="0"/>
              <a:t>consumes</a:t>
            </a:r>
            <a:endParaRPr lang="de-CH" dirty="0"/>
          </a:p>
        </p:txBody>
      </p:sp>
      <p:sp>
        <p:nvSpPr>
          <p:cNvPr id="42" name="Rechteck 41"/>
          <p:cNvSpPr/>
          <p:nvPr/>
        </p:nvSpPr>
        <p:spPr>
          <a:xfrm>
            <a:off x="5415426" y="2792542"/>
            <a:ext cx="1125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 smtClean="0"/>
              <a:t>consumes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686666" y="1072951"/>
            <a:ext cx="8624393" cy="14838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err="1" smtClean="0"/>
              <a:t>Consumed</a:t>
            </a:r>
            <a:r>
              <a:rPr lang="de-CH" dirty="0" smtClean="0"/>
              <a:t>: Ressource wir konsumiert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err="1" smtClean="0"/>
              <a:t>Provided</a:t>
            </a:r>
            <a:r>
              <a:rPr lang="de-CH" dirty="0" smtClean="0"/>
              <a:t>: Ressource wird angeboten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smtClean="0"/>
              <a:t>Aus Templates kann auf die </a:t>
            </a:r>
            <a:r>
              <a:rPr lang="de-CH" dirty="0" err="1" smtClean="0"/>
              <a:t>Related</a:t>
            </a:r>
            <a:r>
              <a:rPr lang="de-CH" dirty="0" smtClean="0"/>
              <a:t>-Ressourcen Zugegriffen werden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smtClean="0"/>
              <a:t>Properties können in der Relation überschrieben werden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endParaRPr lang="de-C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632520" y="4769276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Node</a:t>
            </a:r>
            <a:br>
              <a:rPr lang="de-CH" dirty="0" smtClean="0"/>
            </a:br>
            <a:r>
              <a:rPr lang="de-CH" sz="1600" dirty="0" smtClean="0"/>
              <a:t>- HostName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60512" y="3545140"/>
            <a:ext cx="2160240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Memory Settings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944888" y="3617148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App</a:t>
            </a:r>
            <a:br>
              <a:rPr lang="de-CH" dirty="0" smtClean="0"/>
            </a:br>
            <a:r>
              <a:rPr lang="de-CH" sz="1600" dirty="0" smtClean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Templates</a:t>
            </a:r>
            <a:endParaRPr lang="de-CH" dirty="0"/>
          </a:p>
        </p:txBody>
      </p:sp>
      <p:cxnSp>
        <p:nvCxnSpPr>
          <p:cNvPr id="8" name="Gerade Verbindung mit Pfeil 7"/>
          <p:cNvCxnSpPr>
            <a:stCxn id="6" idx="3"/>
            <a:endCxn id="9" idx="1"/>
          </p:cNvCxnSpPr>
          <p:nvPr/>
        </p:nvCxnSpPr>
        <p:spPr bwMode="auto">
          <a:xfrm>
            <a:off x="2720752" y="3852917"/>
            <a:ext cx="1224136" cy="720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6" idx="2"/>
            <a:endCxn id="5" idx="0"/>
          </p:cNvCxnSpPr>
          <p:nvPr/>
        </p:nvCxnSpPr>
        <p:spPr bwMode="auto">
          <a:xfrm flipH="1">
            <a:off x="1604628" y="4160693"/>
            <a:ext cx="36004" cy="60858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3404828" y="2537028"/>
            <a:ext cx="3024336" cy="6810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standalone.xml</a:t>
            </a:r>
            <a:br>
              <a:rPr lang="de-CH" dirty="0" smtClean="0"/>
            </a:br>
            <a:r>
              <a:rPr lang="de-CH" sz="1600" dirty="0" smtClean="0"/>
              <a:t>- includes other Templates</a:t>
            </a:r>
          </a:p>
        </p:txBody>
      </p:sp>
      <p:cxnSp>
        <p:nvCxnSpPr>
          <p:cNvPr id="19" name="Gerade Verbindung 18"/>
          <p:cNvCxnSpPr>
            <a:stCxn id="6" idx="3"/>
            <a:endCxn id="17" idx="1"/>
          </p:cNvCxnSpPr>
          <p:nvPr/>
        </p:nvCxnSpPr>
        <p:spPr bwMode="auto">
          <a:xfrm flipV="1">
            <a:off x="2720752" y="2877547"/>
            <a:ext cx="684076" cy="9753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hteck 36"/>
          <p:cNvSpPr/>
          <p:nvPr/>
        </p:nvSpPr>
        <p:spPr bwMode="auto">
          <a:xfrm>
            <a:off x="6969224" y="5057308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4916996" y="4232701"/>
            <a:ext cx="2844316" cy="82460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Abgerundetes Rechteck 60"/>
          <p:cNvSpPr/>
          <p:nvPr/>
        </p:nvSpPr>
        <p:spPr bwMode="auto">
          <a:xfrm>
            <a:off x="7113240" y="3113092"/>
            <a:ext cx="2160240" cy="8172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system.properties</a:t>
            </a:r>
          </a:p>
          <a:p>
            <a:r>
              <a:rPr lang="de-CH" sz="1200" dirty="0" smtClean="0">
                <a:latin typeface="Arial" charset="0"/>
              </a:rPr>
              <a:t>Maven.version=${mavenVersion}</a:t>
            </a:r>
          </a:p>
        </p:txBody>
      </p:sp>
      <p:cxnSp>
        <p:nvCxnSpPr>
          <p:cNvPr id="62" name="Gerade Verbindung 61"/>
          <p:cNvCxnSpPr>
            <a:stCxn id="9" idx="3"/>
            <a:endCxn id="61" idx="1"/>
          </p:cNvCxnSpPr>
          <p:nvPr/>
        </p:nvCxnSpPr>
        <p:spPr bwMode="auto">
          <a:xfrm flipV="1">
            <a:off x="5889104" y="3521715"/>
            <a:ext cx="1224136" cy="4032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Modell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3008784" y="6237312"/>
            <a:ext cx="1080120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Templates</a:t>
            </a:r>
            <a:endParaRPr kumimoji="0" lang="de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Gerade Verbindung 23"/>
          <p:cNvCxnSpPr>
            <a:stCxn id="26" idx="3"/>
          </p:cNvCxnSpPr>
          <p:nvPr/>
        </p:nvCxnSpPr>
        <p:spPr bwMode="auto">
          <a:xfrm flipV="1">
            <a:off x="5745088" y="4625260"/>
            <a:ext cx="576064" cy="3784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bgerundetes Rechteck 25"/>
          <p:cNvSpPr/>
          <p:nvPr/>
        </p:nvSpPr>
        <p:spPr bwMode="auto">
          <a:xfrm>
            <a:off x="3584848" y="4697268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datasource.xml</a:t>
            </a:r>
          </a:p>
          <a:p>
            <a:r>
              <a:rPr lang="de-CH" sz="1200" dirty="0" smtClean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 smtClean="0"/>
              <a:t>Grundelemente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509264" y="6202012"/>
            <a:ext cx="48965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endParaRPr lang="de-CH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686666" y="1114227"/>
            <a:ext cx="8928000" cy="13743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Templates </a:t>
            </a:r>
            <a:r>
              <a:rPr lang="de-CH" dirty="0"/>
              <a:t>dienen dazu, Konfigurationsfiles zu schreiben</a:t>
            </a:r>
            <a:r>
              <a:rPr lang="de-CH" dirty="0" smtClean="0"/>
              <a:t>.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Verwendet </a:t>
            </a:r>
            <a:r>
              <a:rPr lang="de-CH" dirty="0" err="1" smtClean="0"/>
              <a:t>Freemarker</a:t>
            </a:r>
            <a:r>
              <a:rPr lang="de-CH" dirty="0" smtClean="0"/>
              <a:t>: </a:t>
            </a:r>
            <a:r>
              <a:rPr lang="de-CH" dirty="0"/>
              <a:t>http://freemarker.org/docs</a:t>
            </a:r>
            <a:r>
              <a:rPr lang="de-CH" dirty="0" smtClean="0"/>
              <a:t>/</a:t>
            </a:r>
            <a:endParaRPr lang="de-CH" dirty="0"/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Template Position: </a:t>
            </a:r>
            <a:r>
              <a:rPr lang="de-CH" dirty="0" smtClean="0"/>
              <a:t>Typen</a:t>
            </a:r>
            <a:r>
              <a:rPr lang="de-CH" dirty="0"/>
              <a:t>, Relations, Instanzen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Template </a:t>
            </a:r>
            <a:r>
              <a:rPr lang="de-CH" dirty="0" smtClean="0"/>
              <a:t>hängen an </a:t>
            </a:r>
            <a:r>
              <a:rPr lang="de-CH" dirty="0" err="1" smtClean="0"/>
              <a:t>Runtimes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Releasing: Motivation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In AMW ist die Konfiguration immer für alle Umgebungen gültig</a:t>
            </a:r>
          </a:p>
          <a:p>
            <a:r>
              <a:rPr lang="de-CH" dirty="0" smtClean="0"/>
              <a:t>Auf den Entwicklungsumgebungen ist ein anderer Stand nötig, als auf Produktion</a:t>
            </a:r>
          </a:p>
          <a:p>
            <a:endParaRPr lang="de-CH" dirty="0" smtClean="0"/>
          </a:p>
          <a:p>
            <a:r>
              <a:rPr lang="de-CH" dirty="0" smtClean="0"/>
              <a:t>Beispiel:</a:t>
            </a:r>
          </a:p>
          <a:p>
            <a:pPr lvl="1"/>
            <a:r>
              <a:rPr lang="de-CH" dirty="0" smtClean="0"/>
              <a:t>RL-15.04 wurde gerade produktiv gesetzt, nächster Release ist RL-15.10</a:t>
            </a:r>
          </a:p>
          <a:p>
            <a:pPr lvl="1"/>
            <a:r>
              <a:rPr lang="de-CH" dirty="0" smtClean="0"/>
              <a:t>Eine Applikation braucht im RL 15.04 eine andere Datenbank</a:t>
            </a:r>
          </a:p>
          <a:p>
            <a:pPr lvl="1"/>
            <a:r>
              <a:rPr lang="de-CH" dirty="0" smtClean="0"/>
              <a:t>Die Änderung kann nicht gemacht werden, da sonst Notfälle für RL-15.10 nicht mehr </a:t>
            </a:r>
            <a:r>
              <a:rPr lang="de-CH" dirty="0" err="1" smtClean="0"/>
              <a:t>deployed</a:t>
            </a:r>
            <a:r>
              <a:rPr lang="de-CH" dirty="0" smtClean="0"/>
              <a:t> werden können (DB noch nicht vorhanden)</a:t>
            </a:r>
          </a:p>
          <a:p>
            <a:pPr lvl="1"/>
            <a:r>
              <a:rPr lang="de-CH" dirty="0" smtClean="0"/>
              <a:t>Für Entwicklung ist die neue DB aber nötig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Workarounds:</a:t>
            </a:r>
          </a:p>
          <a:p>
            <a:pPr lvl="1"/>
            <a:r>
              <a:rPr lang="de-CH" dirty="0" smtClean="0"/>
              <a:t>Ressource hinzufügen vor Deployment, dann wieder entfernen</a:t>
            </a:r>
          </a:p>
          <a:p>
            <a:pPr lvl="1"/>
            <a:r>
              <a:rPr lang="de-CH" dirty="0" smtClean="0"/>
              <a:t>Templates mit #</a:t>
            </a:r>
            <a:r>
              <a:rPr lang="de-CH" dirty="0" err="1" smtClean="0"/>
              <a:t>if</a:t>
            </a:r>
            <a:r>
              <a:rPr lang="de-CH" dirty="0" smtClean="0"/>
              <a:t> und #</a:t>
            </a:r>
            <a:r>
              <a:rPr lang="de-CH" dirty="0" err="1" smtClean="0"/>
              <a:t>else</a:t>
            </a:r>
            <a:endParaRPr lang="de-CH" dirty="0" smtClean="0"/>
          </a:p>
          <a:p>
            <a:pPr lvl="1"/>
            <a:r>
              <a:rPr lang="de-CH" dirty="0" err="1" smtClean="0"/>
              <a:t>Config</a:t>
            </a:r>
            <a:r>
              <a:rPr lang="de-CH" dirty="0" smtClean="0"/>
              <a:t> im AMW pro Umgebung umstellen</a:t>
            </a:r>
          </a:p>
          <a:p>
            <a:pPr lvl="1"/>
            <a:endParaRPr lang="de-CH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8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Releasing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071298"/>
            <a:ext cx="7015758" cy="352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89600" y="1123951"/>
            <a:ext cx="8928000" cy="29531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 ist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eine Kopie der Ressource: Properties, Templates, Relations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Im AMW GUI als </a:t>
            </a:r>
            <a:r>
              <a:rPr lang="de-CH" dirty="0" smtClean="0"/>
              <a:t>ein </a:t>
            </a:r>
            <a:r>
              <a:rPr lang="de-CH" dirty="0" smtClean="0"/>
              <a:t>Element sichtbar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Entspricht den BW und RL der Mobi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Entspricht in etwa </a:t>
            </a:r>
            <a:r>
              <a:rPr lang="de-CH" dirty="0" smtClean="0"/>
              <a:t>einem </a:t>
            </a:r>
            <a:r>
              <a:rPr lang="de-CH" dirty="0" err="1" smtClean="0"/>
              <a:t>Branch</a:t>
            </a:r>
            <a:r>
              <a:rPr lang="de-CH" dirty="0" smtClean="0"/>
              <a:t> im </a:t>
            </a:r>
            <a:r>
              <a:rPr lang="de-CH" dirty="0" err="1" smtClean="0"/>
              <a:t>Sourcecode</a:t>
            </a:r>
            <a:endParaRPr lang="de-CH" dirty="0" smtClean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Alle Konsumenten haben automatisch auch eine Beziehung auf den neuen Release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smtClean="0"/>
              <a:t>Bei Deployment wird die gültige Ressource ausgewählt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Releasing: Deployment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Mit der Release Dropdown im </a:t>
            </a:r>
            <a:r>
              <a:rPr lang="de-CH" dirty="0" err="1" smtClean="0"/>
              <a:t>Deploy</a:t>
            </a:r>
            <a:r>
              <a:rPr lang="de-CH" dirty="0" smtClean="0"/>
              <a:t> Fenster kann der Pfad bestimmt werden, der gewählt wird.</a:t>
            </a:r>
          </a:p>
          <a:p>
            <a:r>
              <a:rPr lang="de-CH" dirty="0" smtClean="0"/>
              <a:t>Verfügbare Einträge im Dropdown hängen vom Release des </a:t>
            </a:r>
            <a:r>
              <a:rPr lang="de-CH" dirty="0" err="1" smtClean="0"/>
              <a:t>AppServers</a:t>
            </a:r>
            <a:r>
              <a:rPr lang="de-CH" dirty="0" smtClean="0"/>
              <a:t> ab</a:t>
            </a:r>
          </a:p>
          <a:p>
            <a:r>
              <a:rPr lang="de-CH" dirty="0" smtClean="0"/>
              <a:t>Applikationen können mit dem Release vom </a:t>
            </a:r>
            <a:r>
              <a:rPr lang="de-CH" dirty="0" err="1" smtClean="0"/>
              <a:t>AppServer</a:t>
            </a:r>
            <a:r>
              <a:rPr lang="de-CH" dirty="0" smtClean="0"/>
              <a:t> und höher </a:t>
            </a:r>
            <a:r>
              <a:rPr lang="de-CH" dirty="0" err="1" smtClean="0"/>
              <a:t>deployed</a:t>
            </a:r>
            <a:r>
              <a:rPr lang="de-CH" dirty="0" smtClean="0"/>
              <a:t> werden</a:t>
            </a:r>
          </a:p>
          <a:p>
            <a:endParaRPr lang="de-CH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0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Releases</a:t>
            </a:r>
            <a:endParaRPr lang="de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46" y="1123951"/>
            <a:ext cx="8622024" cy="50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15</a:t>
            </a:fld>
            <a:endParaRPr lang="de-CH"/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1280592" y="1988840"/>
            <a:ext cx="7200914" cy="864096"/>
          </a:xfrm>
          <a:prstGeom prst="curvedConnector3">
            <a:avLst>
              <a:gd name="adj1" fmla="val 50000"/>
            </a:avLst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32520" y="1123952"/>
            <a:ext cx="2232248" cy="4328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b="1" dirty="0" smtClean="0">
                <a:solidFill>
                  <a:srgbClr val="C00000"/>
                </a:solidFill>
              </a:rPr>
              <a:t>Deployment RL-14.04</a:t>
            </a:r>
            <a:endParaRPr lang="de-CH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Releases</a:t>
            </a:r>
            <a:endParaRPr lang="de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46" y="1123951"/>
            <a:ext cx="8622024" cy="50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632520" y="1123951"/>
            <a:ext cx="3528392" cy="4328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b="1" dirty="0" smtClean="0">
                <a:solidFill>
                  <a:srgbClr val="C00000"/>
                </a:solidFill>
              </a:rPr>
              <a:t>Deployment RL-14.10 und höher</a:t>
            </a:r>
            <a:endParaRPr lang="de-CH" b="1" dirty="0">
              <a:solidFill>
                <a:srgbClr val="C00000"/>
              </a:solidFill>
            </a:endParaRPr>
          </a:p>
        </p:txBody>
      </p:sp>
      <p:cxnSp>
        <p:nvCxnSpPr>
          <p:cNvPr id="14" name="Gekrümmte Verbindung 13"/>
          <p:cNvCxnSpPr/>
          <p:nvPr/>
        </p:nvCxnSpPr>
        <p:spPr>
          <a:xfrm>
            <a:off x="1280592" y="2852936"/>
            <a:ext cx="7353314" cy="864096"/>
          </a:xfrm>
          <a:prstGeom prst="curvedConnector3">
            <a:avLst>
              <a:gd name="adj1" fmla="val 50000"/>
            </a:avLst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Template Editor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JavaScript basierter Editor (</a:t>
            </a:r>
            <a:r>
              <a:rPr lang="de-CH" dirty="0" err="1" smtClean="0">
                <a:hlinkClick r:id="rId2"/>
              </a:rPr>
              <a:t>CodeMirror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Eigene Suchfunktion mit </a:t>
            </a:r>
            <a:r>
              <a:rPr lang="de-CH" dirty="0" err="1" smtClean="0"/>
              <a:t>Highlighting</a:t>
            </a:r>
            <a:endParaRPr lang="de-CH" dirty="0" smtClean="0"/>
          </a:p>
          <a:p>
            <a:pPr lvl="1"/>
            <a:r>
              <a:rPr lang="de-CH" dirty="0" err="1" smtClean="0"/>
              <a:t>Freemarker</a:t>
            </a:r>
            <a:r>
              <a:rPr lang="de-CH" dirty="0" smtClean="0"/>
              <a:t> Syntax </a:t>
            </a:r>
            <a:r>
              <a:rPr lang="de-CH" dirty="0" err="1" smtClean="0"/>
              <a:t>Highlighting</a:t>
            </a:r>
            <a:endParaRPr lang="de-CH" dirty="0" smtClean="0"/>
          </a:p>
          <a:p>
            <a:pPr lvl="1"/>
            <a:r>
              <a:rPr lang="de-CH" dirty="0" smtClean="0"/>
              <a:t>Zeilennummern</a:t>
            </a:r>
          </a:p>
          <a:p>
            <a:pPr lvl="1"/>
            <a:r>
              <a:rPr lang="de-CH" dirty="0" smtClean="0"/>
              <a:t>Fullscreen Modus</a:t>
            </a:r>
          </a:p>
          <a:p>
            <a:pPr lvl="1"/>
            <a:r>
              <a:rPr lang="de-CH" dirty="0" smtClean="0"/>
              <a:t>Wichtigste Tastenkombinationen sind unterhalb des Editors beschrieben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Validierung von </a:t>
            </a:r>
            <a:r>
              <a:rPr lang="de-CH" dirty="0" err="1" smtClean="0"/>
              <a:t>Freemarker</a:t>
            </a:r>
            <a:r>
              <a:rPr lang="de-CH" dirty="0" smtClean="0"/>
              <a:t> Syntax beim Speichern</a:t>
            </a:r>
          </a:p>
          <a:p>
            <a:pPr lvl="1"/>
            <a:r>
              <a:rPr lang="de-CH" dirty="0" smtClean="0"/>
              <a:t>Erkennt nicht geschlossen Klammern/Tags</a:t>
            </a:r>
          </a:p>
          <a:p>
            <a:pPr lvl="1"/>
            <a:r>
              <a:rPr lang="de-CH" dirty="0" smtClean="0"/>
              <a:t>Erkennt nicht, das Variablen fehlen/nicht existieren! Dazu wird das Test </a:t>
            </a:r>
            <a:r>
              <a:rPr lang="de-CH" dirty="0" err="1" smtClean="0"/>
              <a:t>Generate</a:t>
            </a:r>
            <a:r>
              <a:rPr lang="de-CH" dirty="0" smtClean="0"/>
              <a:t> verwendet.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7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Template Editor: Vergleiche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86666" y="1196752"/>
            <a:ext cx="8543925" cy="4983387"/>
          </a:xfrm>
        </p:spPr>
        <p:txBody>
          <a:bodyPr/>
          <a:lstStyle/>
          <a:p>
            <a:r>
              <a:rPr lang="de-CH" dirty="0" smtClean="0"/>
              <a:t>Ein Template kann mit alten Versionen verglichen werden</a:t>
            </a:r>
          </a:p>
          <a:p>
            <a:pPr lvl="1"/>
            <a:r>
              <a:rPr lang="de-CH" dirty="0" smtClean="0"/>
              <a:t>Editor zeigt die Unterschiede an</a:t>
            </a:r>
          </a:p>
          <a:p>
            <a:pPr lvl="1"/>
            <a:r>
              <a:rPr lang="de-CH" dirty="0" smtClean="0"/>
              <a:t>Unterstützt </a:t>
            </a:r>
            <a:r>
              <a:rPr lang="de-CH" dirty="0" err="1"/>
              <a:t>M</a:t>
            </a:r>
            <a:r>
              <a:rPr lang="de-CH" dirty="0" err="1" smtClean="0"/>
              <a:t>erging</a:t>
            </a:r>
            <a:endParaRPr lang="de-CH" dirty="0" smtClean="0"/>
          </a:p>
          <a:p>
            <a:pPr lvl="1"/>
            <a:r>
              <a:rPr lang="de-CH" dirty="0" smtClean="0"/>
              <a:t>Änderungszeitpunkt und User der die Änderung gemacht hat, wird im Dropdown angezeigt</a:t>
            </a:r>
          </a:p>
          <a:p>
            <a:pPr lvl="1"/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52" y="2924944"/>
            <a:ext cx="9066268" cy="331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Gerade Verbindung mit Pfeil 8"/>
          <p:cNvCxnSpPr/>
          <p:nvPr/>
        </p:nvCxnSpPr>
        <p:spPr>
          <a:xfrm>
            <a:off x="7545288" y="2420888"/>
            <a:ext cx="792088" cy="5040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Generate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Über den Button „Test Generation“ auf den AMW </a:t>
            </a:r>
            <a:r>
              <a:rPr lang="de-CH" dirty="0" err="1" smtClean="0"/>
              <a:t>Applicationservern</a:t>
            </a:r>
            <a:r>
              <a:rPr lang="de-CH" dirty="0" smtClean="0"/>
              <a:t> erreichbar</a:t>
            </a:r>
          </a:p>
          <a:p>
            <a:r>
              <a:rPr lang="de-CH" dirty="0" smtClean="0"/>
              <a:t>Zeigt weiterhin die Generierungsfehler der Templates an</a:t>
            </a:r>
          </a:p>
          <a:p>
            <a:r>
              <a:rPr lang="de-CH" dirty="0" smtClean="0"/>
              <a:t>Neu werden auch die erstellten Templates angezeigt</a:t>
            </a:r>
          </a:p>
          <a:p>
            <a:pPr lvl="1"/>
            <a:r>
              <a:rPr lang="de-CH" dirty="0" smtClean="0"/>
              <a:t>Wird nur angezeigt, wenn der User Recht hat auf diese Umgebung zu </a:t>
            </a:r>
            <a:r>
              <a:rPr lang="de-CH" dirty="0" err="1" smtClean="0"/>
              <a:t>deployen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Releases können miteinander verglichen werden</a:t>
            </a:r>
          </a:p>
          <a:p>
            <a:pPr lvl="1"/>
            <a:r>
              <a:rPr lang="de-CH" dirty="0" smtClean="0"/>
              <a:t>Verwendet </a:t>
            </a:r>
            <a:r>
              <a:rPr lang="de-CH" dirty="0" err="1" smtClean="0"/>
              <a:t>diff</a:t>
            </a:r>
            <a:r>
              <a:rPr lang="de-CH" dirty="0" smtClean="0"/>
              <a:t> Funktion vom neuen Editor</a:t>
            </a:r>
          </a:p>
          <a:p>
            <a:pPr lvl="1"/>
            <a:r>
              <a:rPr lang="de-CH" dirty="0" smtClean="0"/>
              <a:t>Ab AMW 1.8 können Konfigurationsstände von einem bestimmten Datum miteinander verglichen werden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6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AMW? Welche Vorteile bietet AMW?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A</a:t>
            </a:r>
            <a:r>
              <a:rPr lang="de-CH" dirty="0" smtClean="0"/>
              <a:t>utomation </a:t>
            </a:r>
            <a:r>
              <a:rPr lang="de-CH" b="1" dirty="0"/>
              <a:t>M</a:t>
            </a:r>
            <a:r>
              <a:rPr lang="de-CH" dirty="0"/>
              <a:t>iddle</a:t>
            </a:r>
            <a:r>
              <a:rPr lang="de-CH" b="1" dirty="0"/>
              <a:t>w</a:t>
            </a:r>
            <a:r>
              <a:rPr lang="de-CH" dirty="0"/>
              <a:t>are (AMW) umfasst die Konfigurationsverwaltung und das Deployment von Applikationen. Die Konfiguration wird unabhängig vom Applikationsserver erfasst, dadurch kann die gleiche Konfiguration für bestehende und zukünftige Applikationsserver verwendet werden.</a:t>
            </a:r>
          </a:p>
          <a:p>
            <a:endParaRPr lang="de-CH" dirty="0"/>
          </a:p>
          <a:p>
            <a:r>
              <a:rPr lang="de-CH" dirty="0"/>
              <a:t>Vorteile von AMW</a:t>
            </a:r>
          </a:p>
          <a:p>
            <a:pPr lvl="1"/>
            <a:r>
              <a:rPr lang="de-CH" dirty="0"/>
              <a:t> Konfiguration ist Produktunabhängig</a:t>
            </a:r>
          </a:p>
          <a:p>
            <a:pPr lvl="1"/>
            <a:r>
              <a:rPr lang="de-CH" dirty="0"/>
              <a:t> Redundanzen von Konfiguration vermeiden</a:t>
            </a:r>
          </a:p>
          <a:p>
            <a:pPr lvl="1"/>
            <a:r>
              <a:rPr lang="de-CH" dirty="0"/>
              <a:t> Versionierung/Auditing</a:t>
            </a:r>
          </a:p>
          <a:p>
            <a:pPr lvl="1"/>
            <a:r>
              <a:rPr lang="de-CH" dirty="0"/>
              <a:t> Konfiguration und Applikation wird als ein Paket installiert</a:t>
            </a:r>
          </a:p>
          <a:p>
            <a:pPr lvl="1"/>
            <a:r>
              <a:rPr lang="de-CH" dirty="0"/>
              <a:t> Konfiguration ist für andere Teams einsehbar, Rollenkonzept</a:t>
            </a:r>
          </a:p>
          <a:p>
            <a:pPr lvl="1"/>
            <a:r>
              <a:rPr lang="de-CH" dirty="0"/>
              <a:t> Einfach erweiterbar: neue Schnittstellen oder </a:t>
            </a:r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Generate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323149"/>
            <a:ext cx="6120679" cy="459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>
            <a:stCxn id="7" idx="0"/>
          </p:cNvCxnSpPr>
          <p:nvPr/>
        </p:nvCxnSpPr>
        <p:spPr>
          <a:xfrm flipV="1">
            <a:off x="2136180" y="3356992"/>
            <a:ext cx="2960836" cy="28083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71488" y="6165390"/>
            <a:ext cx="332938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Gibt es überhaupt unterschiede?</a:t>
            </a:r>
            <a:endParaRPr lang="de-CH" dirty="0"/>
          </a:p>
        </p:txBody>
      </p:sp>
      <p:cxnSp>
        <p:nvCxnSpPr>
          <p:cNvPr id="15" name="Gerade Verbindung mit Pfeil 14"/>
          <p:cNvCxnSpPr>
            <a:stCxn id="16" idx="0"/>
          </p:cNvCxnSpPr>
          <p:nvPr/>
        </p:nvCxnSpPr>
        <p:spPr>
          <a:xfrm flipH="1" flipV="1">
            <a:off x="5241033" y="5589154"/>
            <a:ext cx="1939992" cy="43213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20618" y="6021288"/>
            <a:ext cx="3320813" cy="576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Unterschiede der Templates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512840" y="908720"/>
            <a:ext cx="215179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Release Selektion </a:t>
            </a:r>
            <a:endParaRPr lang="de-CH" dirty="0"/>
          </a:p>
        </p:txBody>
      </p:sp>
      <p:cxnSp>
        <p:nvCxnSpPr>
          <p:cNvPr id="19" name="Gerade Verbindung mit Pfeil 18"/>
          <p:cNvCxnSpPr>
            <a:stCxn id="18" idx="2"/>
          </p:cNvCxnSpPr>
          <p:nvPr/>
        </p:nvCxnSpPr>
        <p:spPr>
          <a:xfrm flipH="1">
            <a:off x="4143375" y="1268760"/>
            <a:ext cx="445362" cy="255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2"/>
          </p:cNvCxnSpPr>
          <p:nvPr/>
        </p:nvCxnSpPr>
        <p:spPr>
          <a:xfrm>
            <a:off x="4588737" y="1268760"/>
            <a:ext cx="1478688" cy="2076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185310" y="2060848"/>
            <a:ext cx="215179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Hat es Template Fehler?</a:t>
            </a:r>
            <a:endParaRPr lang="de-CH" dirty="0"/>
          </a:p>
        </p:txBody>
      </p:sp>
      <p:cxnSp>
        <p:nvCxnSpPr>
          <p:cNvPr id="32" name="Gerade Verbindung mit Pfeil 31"/>
          <p:cNvCxnSpPr>
            <a:stCxn id="31" idx="1"/>
          </p:cNvCxnSpPr>
          <p:nvPr/>
        </p:nvCxnSpPr>
        <p:spPr>
          <a:xfrm flipH="1">
            <a:off x="5410200" y="2240868"/>
            <a:ext cx="1775110" cy="4832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50" y="307891"/>
            <a:ext cx="8543925" cy="903000"/>
          </a:xfrm>
        </p:spPr>
        <p:txBody>
          <a:bodyPr/>
          <a:lstStyle/>
          <a:p>
            <a:r>
              <a:rPr lang="de-CH" dirty="0" smtClean="0"/>
              <a:t>Deployment</a:t>
            </a:r>
            <a:endParaRPr lang="de-CH" dirty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344488" y="980728"/>
            <a:ext cx="9145591" cy="1676032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Paketieren der Templates und externen Files</a:t>
            </a:r>
          </a:p>
          <a:p>
            <a:r>
              <a:rPr lang="de-CH" dirty="0" smtClean="0"/>
              <a:t>Installation auf Zielserver</a:t>
            </a:r>
          </a:p>
          <a:p>
            <a:r>
              <a:rPr lang="de-CH" dirty="0" smtClean="0"/>
              <a:t>Einfach erweiterbar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85850" y="4681552"/>
            <a:ext cx="2448272" cy="11237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standalone.xml</a:t>
            </a:r>
            <a:br>
              <a:rPr lang="de-CH" dirty="0" smtClean="0"/>
            </a:br>
            <a:endParaRPr lang="de-CH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sz="1600" dirty="0" smtClean="0"/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4358258" y="4465528"/>
            <a:ext cx="2160240" cy="88534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AmwRunScript.sh</a:t>
            </a:r>
          </a:p>
          <a:p>
            <a:r>
              <a:rPr kumimoji="0" lang="de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#!/bin/sh</a:t>
            </a:r>
          </a:p>
          <a:p>
            <a:endParaRPr kumimoji="0" lang="de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776536" y="3403843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system.properties</a:t>
            </a:r>
          </a:p>
          <a:p>
            <a:r>
              <a:rPr lang="de-CH" sz="1200" dirty="0" smtClean="0">
                <a:latin typeface="Arial" charset="0"/>
              </a:rPr>
              <a:t>Werbservice_url=http://…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829866" y="5113600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datasource.xml</a:t>
            </a:r>
          </a:p>
          <a:p>
            <a:r>
              <a:rPr lang="de-CH" sz="1200" dirty="0" smtClean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6014442" y="2935791"/>
            <a:ext cx="720080" cy="9361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EAR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4602" y="2089264"/>
            <a:ext cx="66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1307" y="4465528"/>
            <a:ext cx="66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Gerade Verbindung mit Pfeil 33"/>
          <p:cNvCxnSpPr>
            <a:stCxn id="1027" idx="1"/>
            <a:endCxn id="30" idx="0"/>
          </p:cNvCxnSpPr>
          <p:nvPr/>
        </p:nvCxnSpPr>
        <p:spPr bwMode="auto">
          <a:xfrm flipH="1">
            <a:off x="6734522" y="2660764"/>
            <a:ext cx="720080" cy="7430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30" idx="2"/>
            <a:endCxn id="25" idx="0"/>
          </p:cNvCxnSpPr>
          <p:nvPr/>
        </p:nvCxnSpPr>
        <p:spPr bwMode="auto">
          <a:xfrm flipH="1">
            <a:off x="5438378" y="3403843"/>
            <a:ext cx="576064" cy="106168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Gerade Verbindung mit Pfeil 42"/>
          <p:cNvCxnSpPr>
            <a:stCxn id="61" idx="3"/>
            <a:endCxn id="25" idx="1"/>
          </p:cNvCxnSpPr>
          <p:nvPr/>
        </p:nvCxnSpPr>
        <p:spPr bwMode="auto">
          <a:xfrm>
            <a:off x="2936776" y="3710310"/>
            <a:ext cx="1421482" cy="119789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Gerade Verbindung mit Pfeil 46"/>
          <p:cNvCxnSpPr>
            <a:stCxn id="17" idx="3"/>
            <a:endCxn id="25" idx="1"/>
          </p:cNvCxnSpPr>
          <p:nvPr/>
        </p:nvCxnSpPr>
        <p:spPr bwMode="auto">
          <a:xfrm flipV="1">
            <a:off x="3134122" y="4908203"/>
            <a:ext cx="1224136" cy="3352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Gerade Verbindung mit Pfeil 49"/>
          <p:cNvCxnSpPr>
            <a:stCxn id="25" idx="3"/>
            <a:endCxn id="1028" idx="1"/>
          </p:cNvCxnSpPr>
          <p:nvPr/>
        </p:nvCxnSpPr>
        <p:spPr bwMode="auto">
          <a:xfrm>
            <a:off x="6518498" y="4908203"/>
            <a:ext cx="1322809" cy="1288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4122" y="2098789"/>
            <a:ext cx="7620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Eine Ecke des Rechtecks schneiden 80"/>
          <p:cNvSpPr/>
          <p:nvPr/>
        </p:nvSpPr>
        <p:spPr>
          <a:xfrm>
            <a:off x="4646290" y="2935791"/>
            <a:ext cx="792088" cy="9361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Files</a:t>
            </a:r>
            <a:endParaRPr lang="de-CH" dirty="0"/>
          </a:p>
        </p:txBody>
      </p:sp>
      <p:cxnSp>
        <p:nvCxnSpPr>
          <p:cNvPr id="82" name="Gerade Verbindung mit Pfeil 81"/>
          <p:cNvCxnSpPr>
            <a:stCxn id="81" idx="1"/>
            <a:endCxn id="25" idx="0"/>
          </p:cNvCxnSpPr>
          <p:nvPr/>
        </p:nvCxnSpPr>
        <p:spPr bwMode="auto">
          <a:xfrm>
            <a:off x="5042334" y="3871895"/>
            <a:ext cx="396044" cy="59363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Gerade Verbindung mit Pfeil 84"/>
          <p:cNvCxnSpPr>
            <a:stCxn id="1029" idx="3"/>
            <a:endCxn id="81" idx="2"/>
          </p:cNvCxnSpPr>
          <p:nvPr/>
        </p:nvCxnSpPr>
        <p:spPr bwMode="auto">
          <a:xfrm>
            <a:off x="3896122" y="2665527"/>
            <a:ext cx="750168" cy="7383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Abgerundetes Rechteck 62"/>
          <p:cNvSpPr/>
          <p:nvPr/>
        </p:nvSpPr>
        <p:spPr bwMode="auto">
          <a:xfrm>
            <a:off x="488504" y="6381328"/>
            <a:ext cx="1368152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AMW Templates</a:t>
            </a:r>
            <a:endParaRPr kumimoji="0" lang="de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Deployment Filter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Einzelne Filter werden automatisch mit AND oder OR verknüpft</a:t>
            </a:r>
          </a:p>
          <a:p>
            <a:r>
              <a:rPr lang="de-CH" dirty="0" smtClean="0"/>
              <a:t>Deployment können als CSV exportiert werden.</a:t>
            </a:r>
          </a:p>
          <a:p>
            <a:r>
              <a:rPr lang="en-US" dirty="0" smtClean="0"/>
              <a:t>Latest deployment job for App Server and </a:t>
            </a:r>
            <a:r>
              <a:rPr lang="en-US" dirty="0" err="1" smtClean="0"/>
              <a:t>Env</a:t>
            </a:r>
            <a:r>
              <a:rPr lang="en-US" dirty="0" smtClean="0"/>
              <a:t>: nur </a:t>
            </a:r>
            <a:r>
              <a:rPr lang="en-US" dirty="0" err="1" smtClean="0"/>
              <a:t>letztes</a:t>
            </a:r>
            <a:r>
              <a:rPr lang="en-US" dirty="0" smtClean="0"/>
              <a:t> Deployment pro </a:t>
            </a:r>
            <a:r>
              <a:rPr lang="en-US" dirty="0" err="1" smtClean="0"/>
              <a:t>Umgebung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22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Infrastruktur Shakedown Test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Testet die Ressourcen, die der Applikation angehängt </a:t>
            </a:r>
            <a:r>
              <a:rPr lang="de-CH" dirty="0" smtClean="0"/>
              <a:t>sind</a:t>
            </a:r>
          </a:p>
          <a:p>
            <a:endParaRPr lang="de-CH" dirty="0" smtClean="0"/>
          </a:p>
          <a:p>
            <a:r>
              <a:rPr lang="de-CH" dirty="0" smtClean="0"/>
              <a:t>Beispiel: prüfen ob Datenbankverbindung funktioniert</a:t>
            </a:r>
          </a:p>
          <a:p>
            <a:pPr lvl="1"/>
            <a:r>
              <a:rPr lang="de-CH" dirty="0" smtClean="0"/>
              <a:t>Firewall offen?</a:t>
            </a:r>
          </a:p>
          <a:p>
            <a:pPr lvl="1"/>
            <a:r>
              <a:rPr lang="de-CH" dirty="0" smtClean="0"/>
              <a:t>Treiber vorhanden?</a:t>
            </a:r>
          </a:p>
          <a:p>
            <a:pPr lvl="1"/>
            <a:r>
              <a:rPr lang="de-CH" dirty="0" smtClean="0"/>
              <a:t>DB vorhanden?</a:t>
            </a:r>
          </a:p>
          <a:p>
            <a:pPr lvl="1"/>
            <a:r>
              <a:rPr lang="de-CH" dirty="0" smtClean="0"/>
              <a:t>User und Password gültig?</a:t>
            </a:r>
          </a:p>
          <a:p>
            <a:r>
              <a:rPr lang="de-CH" dirty="0" smtClean="0"/>
              <a:t>Tests werden auf das Zielsystem kopiert und dort ausgeführt</a:t>
            </a:r>
          </a:p>
          <a:p>
            <a:endParaRPr lang="de-CH" dirty="0" smtClean="0"/>
          </a:p>
          <a:p>
            <a:r>
              <a:rPr lang="de-CH" dirty="0" smtClean="0"/>
              <a:t>Momentan sind zwei Tests für JBoss EAP implementiert:</a:t>
            </a:r>
          </a:p>
          <a:p>
            <a:pPr lvl="1"/>
            <a:r>
              <a:rPr lang="de-CH" dirty="0" smtClean="0"/>
              <a:t>Oracle</a:t>
            </a:r>
          </a:p>
          <a:p>
            <a:pPr lvl="1"/>
            <a:r>
              <a:rPr lang="de-CH" dirty="0" smtClean="0"/>
              <a:t>DB2</a:t>
            </a:r>
            <a:endParaRPr lang="de-CH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Best Practices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Möglichst wenig Redundanzen</a:t>
            </a:r>
          </a:p>
          <a:p>
            <a:pPr lvl="1"/>
            <a:r>
              <a:rPr lang="de-CH" dirty="0" smtClean="0"/>
              <a:t>Zentrale Änderungen möglich</a:t>
            </a:r>
          </a:p>
          <a:p>
            <a:pPr lvl="1"/>
            <a:r>
              <a:rPr lang="de-CH" dirty="0" smtClean="0"/>
              <a:t>Übersicht</a:t>
            </a:r>
          </a:p>
          <a:p>
            <a:pPr lvl="1"/>
            <a:r>
              <a:rPr lang="de-CH" dirty="0" err="1" smtClean="0"/>
              <a:t>Props</a:t>
            </a:r>
            <a:r>
              <a:rPr lang="de-CH" dirty="0" smtClean="0"/>
              <a:t> in </a:t>
            </a:r>
            <a:r>
              <a:rPr lang="de-CH" dirty="0" err="1" smtClean="0"/>
              <a:t>Props</a:t>
            </a:r>
            <a:r>
              <a:rPr lang="de-CH" dirty="0" smtClean="0"/>
              <a:t>: ${</a:t>
            </a:r>
            <a:r>
              <a:rPr lang="de-CH" dirty="0" err="1" smtClean="0"/>
              <a:t>env.name?lower_case</a:t>
            </a:r>
            <a:r>
              <a:rPr lang="de-CH" dirty="0" smtClean="0"/>
              <a:t>}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Ressourcen anstatt Properties</a:t>
            </a:r>
          </a:p>
          <a:p>
            <a:pPr lvl="1"/>
            <a:r>
              <a:rPr lang="de-CH" dirty="0" smtClean="0"/>
              <a:t>Wiederverwendung</a:t>
            </a:r>
          </a:p>
          <a:p>
            <a:pPr lvl="1"/>
            <a:r>
              <a:rPr lang="de-CH" dirty="0" smtClean="0"/>
              <a:t>Abhängigkeiten ersichtlich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Von Anfang alle Umgebungen definieren</a:t>
            </a:r>
          </a:p>
          <a:p>
            <a:pPr lvl="1"/>
            <a:r>
              <a:rPr lang="de-CH" dirty="0" err="1" smtClean="0"/>
              <a:t>Konfig</a:t>
            </a:r>
            <a:r>
              <a:rPr lang="de-CH" dirty="0" smtClean="0"/>
              <a:t> kann abgeschlossen werden</a:t>
            </a:r>
          </a:p>
          <a:p>
            <a:pPr lvl="1"/>
            <a:r>
              <a:rPr lang="de-CH" dirty="0" smtClean="0"/>
              <a:t>Weniger Fehler</a:t>
            </a:r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24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Kernfunktionen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Automatisierung &amp; Standardisierung</a:t>
            </a:r>
          </a:p>
          <a:p>
            <a:r>
              <a:rPr lang="de-CH" dirty="0"/>
              <a:t>Verwaltung der:</a:t>
            </a:r>
          </a:p>
          <a:p>
            <a:pPr lvl="1"/>
            <a:r>
              <a:rPr lang="de-CH" dirty="0"/>
              <a:t>Applikationskonfigurationen</a:t>
            </a:r>
          </a:p>
          <a:p>
            <a:pPr lvl="1"/>
            <a:r>
              <a:rPr lang="de-CH" dirty="0"/>
              <a:t>Applikationsserverkonfiguration</a:t>
            </a:r>
          </a:p>
          <a:p>
            <a:pPr lvl="1"/>
            <a:r>
              <a:rPr lang="de-CH" dirty="0"/>
              <a:t>Umsysteme &amp; Ressourcen</a:t>
            </a:r>
          </a:p>
          <a:p>
            <a:r>
              <a:rPr lang="de-CH" dirty="0"/>
              <a:t>Deployment/Softwareverteilung der:</a:t>
            </a:r>
          </a:p>
          <a:p>
            <a:pPr lvl="1"/>
            <a:r>
              <a:rPr lang="de-CH" dirty="0"/>
              <a:t>Applikationen</a:t>
            </a:r>
          </a:p>
          <a:p>
            <a:pPr lvl="1"/>
            <a:r>
              <a:rPr lang="de-CH" dirty="0"/>
              <a:t>Applikationskonfiguration</a:t>
            </a:r>
          </a:p>
          <a:p>
            <a:pPr lvl="1"/>
            <a:r>
              <a:rPr lang="de-CH" dirty="0"/>
              <a:t>Applikationsserverkonfiguration</a:t>
            </a:r>
          </a:p>
          <a:p>
            <a:r>
              <a:rPr lang="de-CH" dirty="0"/>
              <a:t>Versionierung &amp; Nachvollziehbarkeit (Revision &amp; Auditing)</a:t>
            </a:r>
          </a:p>
          <a:p>
            <a:r>
              <a:rPr lang="de-CH" dirty="0"/>
              <a:t>Validierung der Konfiguration (Qualitätssicherung)</a:t>
            </a:r>
          </a:p>
          <a:p>
            <a:r>
              <a:rPr lang="de-CH" dirty="0"/>
              <a:t>Inventar der Server</a:t>
            </a:r>
          </a:p>
          <a:p>
            <a:r>
              <a:rPr lang="de-CH" dirty="0"/>
              <a:t>Shakedown </a:t>
            </a:r>
            <a:r>
              <a:rPr lang="de-CH" dirty="0" smtClean="0"/>
              <a:t>Tests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Deployment Prozess mit AMW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196752"/>
            <a:ext cx="7192937" cy="50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868546" y="4974694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Node</a:t>
            </a:r>
            <a:br>
              <a:rPr lang="de-CH" dirty="0" smtClean="0"/>
            </a:br>
            <a:r>
              <a:rPr lang="de-CH" sz="1600" dirty="0" smtClean="0"/>
              <a:t>- HostName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88526" y="3897193"/>
            <a:ext cx="2160240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Memory Settings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964890" y="3897193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App</a:t>
            </a:r>
            <a:br>
              <a:rPr lang="de-CH" dirty="0" smtClean="0"/>
            </a:br>
            <a:r>
              <a:rPr lang="de-CH" sz="1600" dirty="0" smtClean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</a:t>
            </a:r>
            <a:endParaRPr lang="de-CH" dirty="0"/>
          </a:p>
        </p:txBody>
      </p:sp>
      <p:cxnSp>
        <p:nvCxnSpPr>
          <p:cNvPr id="8" name="Gerade Verbindung mit Pfeil 7"/>
          <p:cNvCxnSpPr>
            <a:stCxn id="6" idx="3"/>
            <a:endCxn id="9" idx="1"/>
          </p:cNvCxnSpPr>
          <p:nvPr/>
        </p:nvCxnSpPr>
        <p:spPr bwMode="auto">
          <a:xfrm>
            <a:off x="2848766" y="4204970"/>
            <a:ext cx="111612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6" idx="2"/>
            <a:endCxn id="5" idx="0"/>
          </p:cNvCxnSpPr>
          <p:nvPr/>
        </p:nvCxnSpPr>
        <p:spPr bwMode="auto">
          <a:xfrm>
            <a:off x="1768646" y="4512746"/>
            <a:ext cx="72008" cy="46194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3564518" y="2756455"/>
            <a:ext cx="3024336" cy="6810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standalone.xml</a:t>
            </a:r>
            <a:br>
              <a:rPr lang="de-CH" dirty="0" smtClean="0"/>
            </a:br>
            <a:r>
              <a:rPr lang="de-CH" sz="1600" dirty="0" smtClean="0"/>
              <a:t>- includes other Templates</a:t>
            </a:r>
          </a:p>
        </p:txBody>
      </p:sp>
      <p:cxnSp>
        <p:nvCxnSpPr>
          <p:cNvPr id="19" name="Gerade Verbindung 18"/>
          <p:cNvCxnSpPr>
            <a:stCxn id="6" idx="3"/>
            <a:endCxn id="17" idx="1"/>
          </p:cNvCxnSpPr>
          <p:nvPr/>
        </p:nvCxnSpPr>
        <p:spPr bwMode="auto">
          <a:xfrm flipV="1">
            <a:off x="2848766" y="3096974"/>
            <a:ext cx="715752" cy="110799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hteck 36"/>
          <p:cNvSpPr/>
          <p:nvPr/>
        </p:nvSpPr>
        <p:spPr bwMode="auto">
          <a:xfrm>
            <a:off x="6989226" y="5337353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4936998" y="4512746"/>
            <a:ext cx="2844316" cy="82460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Abgerundetes Rechteck 60"/>
          <p:cNvSpPr/>
          <p:nvPr/>
        </p:nvSpPr>
        <p:spPr bwMode="auto">
          <a:xfrm>
            <a:off x="7133242" y="3393137"/>
            <a:ext cx="2160240" cy="8172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system.properties</a:t>
            </a:r>
          </a:p>
          <a:p>
            <a:r>
              <a:rPr lang="de-CH" sz="1200" dirty="0" smtClean="0">
                <a:latin typeface="Arial" charset="0"/>
              </a:rPr>
              <a:t>Maven.version=${mavenVersion}</a:t>
            </a:r>
          </a:p>
        </p:txBody>
      </p:sp>
      <p:cxnSp>
        <p:nvCxnSpPr>
          <p:cNvPr id="62" name="Gerade Verbindung 61"/>
          <p:cNvCxnSpPr>
            <a:stCxn id="9" idx="3"/>
            <a:endCxn id="61" idx="1"/>
          </p:cNvCxnSpPr>
          <p:nvPr/>
        </p:nvCxnSpPr>
        <p:spPr bwMode="auto">
          <a:xfrm flipV="1">
            <a:off x="5909106" y="3801760"/>
            <a:ext cx="1224136" cy="4032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Modell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3008784" y="6237312"/>
            <a:ext cx="1080120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Templates</a:t>
            </a:r>
            <a:endParaRPr kumimoji="0" lang="de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Gerade Verbindung 23"/>
          <p:cNvCxnSpPr>
            <a:stCxn id="26" idx="3"/>
          </p:cNvCxnSpPr>
          <p:nvPr/>
        </p:nvCxnSpPr>
        <p:spPr bwMode="auto">
          <a:xfrm flipV="1">
            <a:off x="5765090" y="4905305"/>
            <a:ext cx="576064" cy="3784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bgerundetes Rechteck 25"/>
          <p:cNvSpPr/>
          <p:nvPr/>
        </p:nvSpPr>
        <p:spPr bwMode="auto">
          <a:xfrm>
            <a:off x="3604850" y="4977313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datasource.xml</a:t>
            </a:r>
          </a:p>
          <a:p>
            <a:r>
              <a:rPr lang="de-CH" sz="1200" dirty="0" smtClean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 smtClean="0"/>
              <a:t>Grundelemente</a:t>
            </a:r>
          </a:p>
        </p:txBody>
      </p:sp>
      <p:sp>
        <p:nvSpPr>
          <p:cNvPr id="33" name="Rechteck 32"/>
          <p:cNvSpPr/>
          <p:nvPr/>
        </p:nvSpPr>
        <p:spPr bwMode="auto">
          <a:xfrm>
            <a:off x="1013592" y="2660100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 smtClean="0"/>
              <a:t>Runtime</a:t>
            </a:r>
            <a:endParaRPr lang="de-CH" sz="1600" dirty="0" smtClean="0"/>
          </a:p>
        </p:txBody>
      </p:sp>
      <p:cxnSp>
        <p:nvCxnSpPr>
          <p:cNvPr id="34" name="Gerade Verbindung mit Pfeil 33"/>
          <p:cNvCxnSpPr>
            <a:stCxn id="6" idx="0"/>
            <a:endCxn id="33" idx="2"/>
          </p:cNvCxnSpPr>
          <p:nvPr/>
        </p:nvCxnSpPr>
        <p:spPr bwMode="auto">
          <a:xfrm flipV="1">
            <a:off x="1768646" y="3029432"/>
            <a:ext cx="217054" cy="8677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2724" y="1231684"/>
            <a:ext cx="8543925" cy="1070744"/>
          </a:xfrm>
        </p:spPr>
        <p:txBody>
          <a:bodyPr>
            <a:normAutofit fontScale="85000" lnSpcReduction="10000"/>
          </a:bodyPr>
          <a:lstStyle/>
          <a:p>
            <a:r>
              <a:rPr lang="de-CH" dirty="0"/>
              <a:t>Frei definierbares Objekt Modell: Ressourcen</a:t>
            </a:r>
          </a:p>
          <a:p>
            <a:r>
              <a:rPr lang="de-CH" dirty="0"/>
              <a:t>Modelliert eine Applikation mit seinen Abhängigkeiten</a:t>
            </a:r>
          </a:p>
          <a:p>
            <a:r>
              <a:rPr lang="de-CH" dirty="0"/>
              <a:t>Templates wandeln Properties via </a:t>
            </a:r>
            <a:r>
              <a:rPr lang="de-CH" dirty="0" err="1"/>
              <a:t>Freemarker</a:t>
            </a:r>
            <a:r>
              <a:rPr lang="de-CH" dirty="0"/>
              <a:t> Template Engine in Konfiguration um</a:t>
            </a:r>
            <a:endParaRPr lang="de-CH" sz="1800" dirty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Default Ressourcen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44488" y="1066447"/>
            <a:ext cx="9145591" cy="1676032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Default Ressourcen müssen immer vorhanden sein</a:t>
            </a:r>
          </a:p>
          <a:p>
            <a:endParaRPr lang="de-CH" sz="1800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Modell</a:t>
            </a:r>
          </a:p>
        </p:txBody>
      </p:sp>
      <p:sp>
        <p:nvSpPr>
          <p:cNvPr id="32" name="Rechteck 31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 smtClean="0"/>
              <a:t>Grundelemente</a:t>
            </a:r>
          </a:p>
        </p:txBody>
      </p:sp>
      <p:sp>
        <p:nvSpPr>
          <p:cNvPr id="57" name="Rechteck 56"/>
          <p:cNvSpPr/>
          <p:nvPr/>
        </p:nvSpPr>
        <p:spPr bwMode="auto">
          <a:xfrm>
            <a:off x="3368824" y="5291916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Node</a:t>
            </a:r>
          </a:p>
        </p:txBody>
      </p:sp>
      <p:sp>
        <p:nvSpPr>
          <p:cNvPr id="58" name="Rechteck 57"/>
          <p:cNvSpPr/>
          <p:nvPr/>
        </p:nvSpPr>
        <p:spPr bwMode="auto">
          <a:xfrm>
            <a:off x="1712640" y="3476912"/>
            <a:ext cx="21602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endParaRPr lang="de-CH" dirty="0" smtClean="0">
              <a:latin typeface="Arial" charset="0"/>
            </a:endParaRPr>
          </a:p>
        </p:txBody>
      </p:sp>
      <p:sp>
        <p:nvSpPr>
          <p:cNvPr id="59" name="Rechteck 58"/>
          <p:cNvSpPr/>
          <p:nvPr/>
        </p:nvSpPr>
        <p:spPr bwMode="auto">
          <a:xfrm>
            <a:off x="6033120" y="3476912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 smtClean="0"/>
              <a:t>App</a:t>
            </a:r>
            <a:endParaRPr lang="de-CH" sz="1600" dirty="0" smtClean="0"/>
          </a:p>
        </p:txBody>
      </p:sp>
      <p:cxnSp>
        <p:nvCxnSpPr>
          <p:cNvPr id="60" name="Gerade Verbindung mit Pfeil 59"/>
          <p:cNvCxnSpPr>
            <a:stCxn id="58" idx="3"/>
            <a:endCxn id="59" idx="1"/>
          </p:cNvCxnSpPr>
          <p:nvPr/>
        </p:nvCxnSpPr>
        <p:spPr bwMode="auto">
          <a:xfrm>
            <a:off x="3872880" y="3661578"/>
            <a:ext cx="216024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Gerade Verbindung mit Pfeil 60"/>
          <p:cNvCxnSpPr>
            <a:stCxn id="58" idx="2"/>
            <a:endCxn id="57" idx="0"/>
          </p:cNvCxnSpPr>
          <p:nvPr/>
        </p:nvCxnSpPr>
        <p:spPr bwMode="auto">
          <a:xfrm>
            <a:off x="2792760" y="3846244"/>
            <a:ext cx="1548172" cy="14456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hteck 68"/>
          <p:cNvSpPr/>
          <p:nvPr/>
        </p:nvSpPr>
        <p:spPr bwMode="auto">
          <a:xfrm>
            <a:off x="3470548" y="1859160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 smtClean="0"/>
              <a:t>Runtime</a:t>
            </a:r>
            <a:endParaRPr lang="de-CH" dirty="0" smtClean="0"/>
          </a:p>
        </p:txBody>
      </p:sp>
      <p:cxnSp>
        <p:nvCxnSpPr>
          <p:cNvPr id="70" name="Gerade Verbindung mit Pfeil 69"/>
          <p:cNvCxnSpPr>
            <a:stCxn id="58" idx="0"/>
            <a:endCxn id="69" idx="2"/>
          </p:cNvCxnSpPr>
          <p:nvPr/>
        </p:nvCxnSpPr>
        <p:spPr bwMode="auto">
          <a:xfrm flipV="1">
            <a:off x="2792760" y="2228492"/>
            <a:ext cx="1649896" cy="124842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feld 90"/>
          <p:cNvSpPr txBox="1"/>
          <p:nvPr/>
        </p:nvSpPr>
        <p:spPr>
          <a:xfrm>
            <a:off x="3974604" y="3419762"/>
            <a:ext cx="468052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1..*</a:t>
            </a:r>
            <a:endParaRPr lang="de-CH" dirty="0"/>
          </a:p>
        </p:txBody>
      </p:sp>
      <p:sp>
        <p:nvSpPr>
          <p:cNvPr id="92" name="Textfeld 91"/>
          <p:cNvSpPr txBox="1"/>
          <p:nvPr/>
        </p:nvSpPr>
        <p:spPr>
          <a:xfrm>
            <a:off x="2792760" y="3107580"/>
            <a:ext cx="234026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1</a:t>
            </a:r>
            <a:endParaRPr lang="de-CH" dirty="0"/>
          </a:p>
        </p:txBody>
      </p:sp>
      <p:sp>
        <p:nvSpPr>
          <p:cNvPr id="93" name="Textfeld 92"/>
          <p:cNvSpPr txBox="1"/>
          <p:nvPr/>
        </p:nvSpPr>
        <p:spPr>
          <a:xfrm flipH="1">
            <a:off x="2517921" y="3979807"/>
            <a:ext cx="549678" cy="4015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1..*</a:t>
            </a:r>
            <a:endParaRPr lang="de-C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Ressource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89600" y="980728"/>
            <a:ext cx="8928000" cy="5327997"/>
          </a:xfrm>
        </p:spPr>
        <p:txBody>
          <a:bodyPr/>
          <a:lstStyle/>
          <a:p>
            <a:r>
              <a:rPr lang="de-CH" dirty="0"/>
              <a:t>Elemente pro </a:t>
            </a:r>
            <a:r>
              <a:rPr lang="de-CH" dirty="0" smtClean="0"/>
              <a:t>Ressource:</a:t>
            </a:r>
          </a:p>
          <a:p>
            <a:pPr lvl="1"/>
            <a:r>
              <a:rPr lang="de-CH" dirty="0" smtClean="0"/>
              <a:t>Properties </a:t>
            </a:r>
            <a:r>
              <a:rPr lang="de-CH" dirty="0" err="1" smtClean="0"/>
              <a:t>Descriptors</a:t>
            </a:r>
            <a:r>
              <a:rPr lang="de-CH" dirty="0" smtClean="0"/>
              <a:t>: Welche Properties gibt es?</a:t>
            </a:r>
          </a:p>
          <a:p>
            <a:pPr lvl="1"/>
            <a:r>
              <a:rPr lang="de-CH" dirty="0" smtClean="0"/>
              <a:t>Property Werte: Inhalt der Properties pro Umgebung</a:t>
            </a:r>
          </a:p>
          <a:p>
            <a:pPr lvl="1"/>
            <a:r>
              <a:rPr lang="de-CH" dirty="0" smtClean="0"/>
              <a:t>Templates: wandelt Properties in Konfiguration um</a:t>
            </a:r>
          </a:p>
          <a:p>
            <a:pPr lvl="1"/>
            <a:r>
              <a:rPr lang="de-CH" dirty="0" smtClean="0"/>
              <a:t>Funktionen: Zusammenstellung von Properties</a:t>
            </a:r>
          </a:p>
          <a:p>
            <a:pPr lvl="1"/>
            <a:r>
              <a:rPr lang="de-CH" dirty="0" smtClean="0"/>
              <a:t>Relations: Verknüpfung zu anderen Ressourcen für </a:t>
            </a:r>
            <a:r>
              <a:rPr lang="de-CH" dirty="0" smtClean="0"/>
              <a:t>Reuse</a:t>
            </a:r>
            <a:endParaRPr lang="de-CH" dirty="0"/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057550" y="6308748"/>
            <a:ext cx="360050" cy="216682"/>
          </a:xfrm>
        </p:spPr>
        <p:txBody>
          <a:bodyPr/>
          <a:lstStyle/>
          <a:p>
            <a:fld id="{EB020F43-4C24-4584-ADC8-08CFC77D2B3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2504728" y="3212976"/>
            <a:ext cx="4680582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mtClean="0"/>
              <a:t>Ressource</a:t>
            </a:r>
            <a:endParaRPr lang="de-CH" dirty="0" smtClean="0"/>
          </a:p>
        </p:txBody>
      </p:sp>
      <p:sp>
        <p:nvSpPr>
          <p:cNvPr id="7" name="Rechteck 6"/>
          <p:cNvSpPr/>
          <p:nvPr/>
        </p:nvSpPr>
        <p:spPr>
          <a:xfrm>
            <a:off x="2709416" y="3630370"/>
            <a:ext cx="2399796" cy="11084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Property </a:t>
            </a:r>
            <a:r>
              <a:rPr lang="de-CH" dirty="0" err="1" smtClean="0"/>
              <a:t>Descriptors</a:t>
            </a:r>
            <a:endParaRPr lang="de-CH" dirty="0" smtClean="0"/>
          </a:p>
        </p:txBody>
      </p:sp>
      <p:sp>
        <p:nvSpPr>
          <p:cNvPr id="8" name="Rechteck 7"/>
          <p:cNvSpPr/>
          <p:nvPr/>
        </p:nvSpPr>
        <p:spPr>
          <a:xfrm>
            <a:off x="2691904" y="5097580"/>
            <a:ext cx="2399796" cy="11084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Property Werte</a:t>
            </a:r>
          </a:p>
        </p:txBody>
      </p:sp>
      <p:sp>
        <p:nvSpPr>
          <p:cNvPr id="9" name="Rechteck 8"/>
          <p:cNvSpPr/>
          <p:nvPr/>
        </p:nvSpPr>
        <p:spPr>
          <a:xfrm>
            <a:off x="5385048" y="3630371"/>
            <a:ext cx="1656184" cy="7348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Templates</a:t>
            </a:r>
          </a:p>
        </p:txBody>
      </p:sp>
      <p:sp>
        <p:nvSpPr>
          <p:cNvPr id="10" name="Rechteck 9"/>
          <p:cNvSpPr/>
          <p:nvPr/>
        </p:nvSpPr>
        <p:spPr>
          <a:xfrm>
            <a:off x="5379734" y="4574364"/>
            <a:ext cx="1661497" cy="6037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11" name="Rechteck 10"/>
          <p:cNvSpPr/>
          <p:nvPr/>
        </p:nvSpPr>
        <p:spPr>
          <a:xfrm>
            <a:off x="5385047" y="5387320"/>
            <a:ext cx="1656183" cy="8186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5680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Vererbung &amp; Properties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 bwMode="auto">
          <a:xfrm>
            <a:off x="5169024" y="1052736"/>
            <a:ext cx="4032448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Parent Resource Typ:</a:t>
            </a:r>
            <a: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Database</a:t>
            </a:r>
            <a:b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 smtClean="0"/>
              <a:t>- user: </a:t>
            </a:r>
            <a:br>
              <a:rPr lang="de-CH" dirty="0" smtClean="0"/>
            </a:br>
            <a:r>
              <a:rPr lang="de-CH" dirty="0" smtClean="0"/>
              <a:t>- password:</a:t>
            </a:r>
            <a:br>
              <a:rPr lang="de-CH" dirty="0" smtClean="0"/>
            </a:br>
            <a:r>
              <a:rPr lang="de-CH" dirty="0" smtClean="0"/>
              <a:t>- datasourceClass: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169024" y="2924944"/>
            <a:ext cx="4032448" cy="1477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Typ:</a:t>
            </a:r>
            <a: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Oracle</a:t>
            </a:r>
            <a:b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 smtClean="0"/>
              <a:t>- url: </a:t>
            </a:r>
            <a:br>
              <a:rPr lang="de-CH" dirty="0" smtClean="0"/>
            </a:br>
            <a:r>
              <a:rPr lang="de-CH" dirty="0" smtClean="0"/>
              <a:t>- user: </a:t>
            </a:r>
            <a:br>
              <a:rPr lang="de-CH" dirty="0" smtClean="0"/>
            </a:br>
            <a:r>
              <a:rPr lang="de-CH" dirty="0" smtClean="0"/>
              <a:t>- password:</a:t>
            </a:r>
            <a:br>
              <a:rPr lang="de-CH" dirty="0" smtClean="0"/>
            </a:br>
            <a:r>
              <a:rPr lang="de-CH" dirty="0" smtClean="0"/>
              <a:t>- datasourceClass: </a:t>
            </a:r>
            <a:r>
              <a:rPr lang="de-CH" dirty="0" smtClean="0">
                <a:solidFill>
                  <a:srgbClr val="00B050"/>
                </a:solidFill>
              </a:rPr>
              <a:t>oracle.jdbc.xa.*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169024" y="4821158"/>
            <a:ext cx="4032448" cy="1477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Instance:</a:t>
            </a:r>
            <a: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sp2</a:t>
            </a:r>
            <a:b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 smtClean="0"/>
              <a:t>- url: </a:t>
            </a:r>
            <a:r>
              <a:rPr lang="de-CH" dirty="0" smtClean="0">
                <a:solidFill>
                  <a:srgbClr val="00B050"/>
                </a:solidFill>
              </a:rPr>
              <a:t>sd02211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- user: </a:t>
            </a:r>
            <a:br>
              <a:rPr lang="de-CH" dirty="0" smtClean="0"/>
            </a:br>
            <a:r>
              <a:rPr lang="de-CH" dirty="0" smtClean="0"/>
              <a:t>- password:</a:t>
            </a:r>
            <a:br>
              <a:rPr lang="de-CH" dirty="0" smtClean="0"/>
            </a:br>
            <a:r>
              <a:rPr lang="de-CH" dirty="0" smtClean="0"/>
              <a:t>- datasourceClass: oracle.jdbc.xa.*</a:t>
            </a:r>
          </a:p>
        </p:txBody>
      </p:sp>
      <p:cxnSp>
        <p:nvCxnSpPr>
          <p:cNvPr id="11" name="Gerade Verbindung mit Pfeil 10"/>
          <p:cNvCxnSpPr>
            <a:stCxn id="8" idx="0"/>
            <a:endCxn id="6" idx="2"/>
          </p:cNvCxnSpPr>
          <p:nvPr/>
        </p:nvCxnSpPr>
        <p:spPr bwMode="auto">
          <a:xfrm flipV="1">
            <a:off x="7185248" y="2253065"/>
            <a:ext cx="0" cy="6718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 bwMode="auto">
          <a:xfrm flipV="1">
            <a:off x="7185248" y="4402272"/>
            <a:ext cx="0" cy="41888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hteck 2"/>
          <p:cNvSpPr/>
          <p:nvPr/>
        </p:nvSpPr>
        <p:spPr>
          <a:xfrm>
            <a:off x="471488" y="1052736"/>
            <a:ext cx="4409504" cy="53285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673200" lvl="1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idx="1"/>
          </p:nvPr>
        </p:nvSpPr>
        <p:spPr>
          <a:xfrm>
            <a:off x="489600" y="980728"/>
            <a:ext cx="4606570" cy="5327997"/>
          </a:xfrm>
        </p:spPr>
        <p:txBody>
          <a:bodyPr>
            <a:normAutofit/>
          </a:bodyPr>
          <a:lstStyle/>
          <a:p>
            <a:r>
              <a:rPr lang="de-CH" dirty="0"/>
              <a:t>Jede Ressource hat Typ</a:t>
            </a:r>
          </a:p>
          <a:p>
            <a:r>
              <a:rPr lang="de-CH" dirty="0"/>
              <a:t>Maximal ein weiterer Ober-Typ</a:t>
            </a:r>
          </a:p>
          <a:p>
            <a:r>
              <a:rPr lang="de-CH" dirty="0"/>
              <a:t>Letzte Ebene sind Instanzen</a:t>
            </a:r>
          </a:p>
          <a:p>
            <a:endParaRPr lang="de-CH" dirty="0"/>
          </a:p>
          <a:p>
            <a:r>
              <a:rPr lang="de-CH" dirty="0"/>
              <a:t>Vererbt wird:</a:t>
            </a:r>
          </a:p>
          <a:p>
            <a:pPr lvl="1"/>
            <a:r>
              <a:rPr lang="de-CH" dirty="0"/>
              <a:t>Property </a:t>
            </a:r>
            <a:r>
              <a:rPr lang="de-CH" dirty="0" err="1"/>
              <a:t>Descriptor</a:t>
            </a:r>
            <a:endParaRPr lang="de-CH" dirty="0"/>
          </a:p>
          <a:p>
            <a:pPr lvl="1"/>
            <a:r>
              <a:rPr lang="de-CH" dirty="0"/>
              <a:t>Property Werte</a:t>
            </a:r>
          </a:p>
          <a:p>
            <a:pPr lvl="1"/>
            <a:r>
              <a:rPr lang="de-CH" dirty="0"/>
              <a:t>Templates</a:t>
            </a:r>
          </a:p>
          <a:p>
            <a:pPr lvl="1"/>
            <a:r>
              <a:rPr lang="de-CH" dirty="0"/>
              <a:t>Funktionen</a:t>
            </a:r>
          </a:p>
          <a:p>
            <a:endParaRPr lang="de-CH" dirty="0"/>
          </a:p>
          <a:p>
            <a:r>
              <a:rPr lang="de-CH" dirty="0">
                <a:solidFill>
                  <a:srgbClr val="00B050"/>
                </a:solidFill>
              </a:rPr>
              <a:t>Grün</a:t>
            </a:r>
            <a:r>
              <a:rPr lang="de-CH" dirty="0"/>
              <a:t>: auf dieser Ebene definiert</a:t>
            </a:r>
          </a:p>
          <a:p>
            <a:r>
              <a:rPr lang="de-CH" dirty="0"/>
              <a:t>Schwarz: auf höherer Ebene definiert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486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Umgebungs-Hierarchie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0512" y="1268759"/>
            <a:ext cx="5064944" cy="4864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dirty="0" err="1" smtClean="0"/>
              <a:t>Porperty</a:t>
            </a:r>
            <a:r>
              <a:rPr lang="de-CH" dirty="0" smtClean="0"/>
              <a:t> Werten werden von Global nach Domain (</a:t>
            </a:r>
            <a:r>
              <a:rPr lang="de-CH" dirty="0" err="1" smtClean="0"/>
              <a:t>dev</a:t>
            </a:r>
            <a:r>
              <a:rPr lang="de-CH" dirty="0" smtClean="0"/>
              <a:t>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nach Umgebung vererbt</a:t>
            </a:r>
          </a:p>
          <a:p>
            <a:r>
              <a:rPr lang="de-CH" dirty="0"/>
              <a:t>Ermöglicht Defaults</a:t>
            </a:r>
          </a:p>
          <a:p>
            <a:r>
              <a:rPr lang="de-CH" dirty="0"/>
              <a:t>Hilft Redundanzen vermeiden.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Auf dem GUI:</a:t>
            </a:r>
          </a:p>
          <a:p>
            <a:pPr lvl="1"/>
            <a:r>
              <a:rPr lang="de-CH" dirty="0" smtClean="0">
                <a:solidFill>
                  <a:srgbClr val="00B050"/>
                </a:solidFill>
              </a:rPr>
              <a:t>Grün</a:t>
            </a:r>
            <a:r>
              <a:rPr lang="de-CH" dirty="0" smtClean="0"/>
              <a:t>: auf dieser Ebene definiert</a:t>
            </a:r>
          </a:p>
          <a:p>
            <a:pPr lvl="1"/>
            <a:r>
              <a:rPr lang="de-CH" dirty="0" smtClean="0"/>
              <a:t>Schwarz: auf höherer Ebene definiert</a:t>
            </a:r>
          </a:p>
          <a:p>
            <a:pPr lvl="1"/>
            <a:r>
              <a:rPr lang="de-CH" dirty="0" smtClean="0">
                <a:solidFill>
                  <a:srgbClr val="FF0000"/>
                </a:solidFill>
              </a:rPr>
              <a:t>Rot</a:t>
            </a:r>
            <a:r>
              <a:rPr lang="de-CH" dirty="0" smtClean="0"/>
              <a:t>: Validierungsfehler</a:t>
            </a:r>
          </a:p>
          <a:p>
            <a:pPr lvl="1"/>
            <a:r>
              <a:rPr lang="de-CH" dirty="0" smtClean="0"/>
              <a:t>Im Tooltip (i) steht zusätzlich wo Property überschrieben wird.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6609184" y="3275692"/>
            <a:ext cx="6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dev3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6609184" y="4384849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int2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6609184" y="4096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int1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6609184" y="5176937"/>
            <a:ext cx="7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prod1</a:t>
            </a:r>
            <a:endParaRPr lang="de-CH" dirty="0"/>
          </a:p>
        </p:txBody>
      </p:sp>
      <p:cxnSp>
        <p:nvCxnSpPr>
          <p:cNvPr id="30" name="Gerade Verbindung 29"/>
          <p:cNvCxnSpPr/>
          <p:nvPr/>
        </p:nvCxnSpPr>
        <p:spPr bwMode="auto">
          <a:xfrm flipH="1">
            <a:off x="6537176" y="2512641"/>
            <a:ext cx="12437" cy="115212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6537176" y="4168825"/>
            <a:ext cx="0" cy="504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6321152" y="2080593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dev</a:t>
            </a:r>
            <a:endParaRPr lang="de-CH" dirty="0"/>
          </a:p>
        </p:txBody>
      </p:sp>
      <p:sp>
        <p:nvSpPr>
          <p:cNvPr id="34" name="Textfeld 33"/>
          <p:cNvSpPr txBox="1"/>
          <p:nvPr/>
        </p:nvSpPr>
        <p:spPr>
          <a:xfrm>
            <a:off x="6321152" y="38087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321152" y="4816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prod</a:t>
            </a:r>
            <a:endParaRPr lang="de-CH" dirty="0"/>
          </a:p>
        </p:txBody>
      </p:sp>
      <p:sp>
        <p:nvSpPr>
          <p:cNvPr id="37" name="Textfeld 36"/>
          <p:cNvSpPr txBox="1"/>
          <p:nvPr/>
        </p:nvSpPr>
        <p:spPr>
          <a:xfrm>
            <a:off x="6609184" y="2440633"/>
            <a:ext cx="6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dev1</a:t>
            </a:r>
            <a:endParaRPr lang="de-CH" dirty="0"/>
          </a:p>
        </p:txBody>
      </p:sp>
      <p:sp>
        <p:nvSpPr>
          <p:cNvPr id="38" name="Textfeld 37"/>
          <p:cNvSpPr txBox="1"/>
          <p:nvPr/>
        </p:nvSpPr>
        <p:spPr>
          <a:xfrm>
            <a:off x="6609184" y="2843644"/>
            <a:ext cx="6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dev2</a:t>
            </a:r>
            <a:endParaRPr lang="de-CH" dirty="0"/>
          </a:p>
        </p:txBody>
      </p:sp>
      <p:cxnSp>
        <p:nvCxnSpPr>
          <p:cNvPr id="45" name="Gerade Verbindung 44"/>
          <p:cNvCxnSpPr/>
          <p:nvPr/>
        </p:nvCxnSpPr>
        <p:spPr bwMode="auto">
          <a:xfrm flipH="1">
            <a:off x="6177136" y="2152601"/>
            <a:ext cx="12438" cy="338437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feld 47"/>
          <p:cNvSpPr txBox="1"/>
          <p:nvPr/>
        </p:nvSpPr>
        <p:spPr>
          <a:xfrm>
            <a:off x="5817096" y="17205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global</a:t>
            </a:r>
            <a:endParaRPr lang="de-CH" dirty="0"/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6537176" y="5248945"/>
            <a:ext cx="0" cy="28803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feld 28"/>
          <p:cNvSpPr txBox="1"/>
          <p:nvPr/>
        </p:nvSpPr>
        <p:spPr>
          <a:xfrm>
            <a:off x="7041232" y="213285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amw</a:t>
            </a:r>
            <a:r>
              <a:rPr lang="de-CH" sz="1400" dirty="0" smtClean="0"/>
              <a:t>01.a-gogo.test</a:t>
            </a:r>
            <a:endParaRPr lang="de-CH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7041232" y="386104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amw02.a-gogo.ch</a:t>
            </a:r>
            <a:endParaRPr lang="de-CH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7041232" y="486916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amw03.a-gogo.ch</a:t>
            </a:r>
            <a:endParaRPr lang="de-CH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obiliar-Colors">
      <a:dk1>
        <a:sysClr val="windowText" lastClr="000000"/>
      </a:dk1>
      <a:lt1>
        <a:sysClr val="window" lastClr="FFFFFF"/>
      </a:lt1>
      <a:dk2>
        <a:srgbClr val="DA2324"/>
      </a:dk2>
      <a:lt2>
        <a:srgbClr val="85827A"/>
      </a:lt2>
      <a:accent1>
        <a:srgbClr val="DA2324"/>
      </a:accent1>
      <a:accent2>
        <a:srgbClr val="C2C1BD"/>
      </a:accent2>
      <a:accent3>
        <a:srgbClr val="860C0D"/>
      </a:accent3>
      <a:accent4>
        <a:srgbClr val="E0CF9C"/>
      </a:accent4>
      <a:accent5>
        <a:srgbClr val="783192"/>
      </a:accent5>
      <a:accent6>
        <a:srgbClr val="85827A"/>
      </a:accent6>
      <a:hlink>
        <a:srgbClr val="000000"/>
      </a:hlink>
      <a:folHlink>
        <a:srgbClr val="000000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Mobiliar-Colors">
      <a:dk1>
        <a:sysClr val="windowText" lastClr="000000"/>
      </a:dk1>
      <a:lt1>
        <a:sysClr val="window" lastClr="FFFFFF"/>
      </a:lt1>
      <a:dk2>
        <a:srgbClr val="DA2324"/>
      </a:dk2>
      <a:lt2>
        <a:srgbClr val="85827A"/>
      </a:lt2>
      <a:accent1>
        <a:srgbClr val="DA2324"/>
      </a:accent1>
      <a:accent2>
        <a:srgbClr val="C2C1BD"/>
      </a:accent2>
      <a:accent3>
        <a:srgbClr val="860C0D"/>
      </a:accent3>
      <a:accent4>
        <a:srgbClr val="E0CF9C"/>
      </a:accent4>
      <a:accent5>
        <a:srgbClr val="783192"/>
      </a:accent5>
      <a:accent6>
        <a:srgbClr val="85827A"/>
      </a:accent6>
      <a:hlink>
        <a:srgbClr val="000000"/>
      </a:hlink>
      <a:folHlink>
        <a:srgbClr val="000000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983</Words>
  <Application>Microsoft Office PowerPoint</Application>
  <PresentationFormat>A4-Papier (210x297 mm)</PresentationFormat>
  <Paragraphs>266</Paragraphs>
  <Slides>24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AMW Features</vt:lpstr>
      <vt:lpstr>Was ist AMW? Welche Vorteile bietet AMW?</vt:lpstr>
      <vt:lpstr>Die Kernfunktionen</vt:lpstr>
      <vt:lpstr>Deployment Prozess mit AMW</vt:lpstr>
      <vt:lpstr>Modell</vt:lpstr>
      <vt:lpstr>Modell: Default Ressourcen</vt:lpstr>
      <vt:lpstr>Modell: Ressource</vt:lpstr>
      <vt:lpstr>Modell: Vererbung &amp; Properties</vt:lpstr>
      <vt:lpstr>Modell: Umgebungs-Hierarchie</vt:lpstr>
      <vt:lpstr>Modell: Relations</vt:lpstr>
      <vt:lpstr>Modell: Templates</vt:lpstr>
      <vt:lpstr>Releasing: Motivation</vt:lpstr>
      <vt:lpstr>Releasing</vt:lpstr>
      <vt:lpstr>Releasing: Deployment</vt:lpstr>
      <vt:lpstr>Modell: Releases</vt:lpstr>
      <vt:lpstr>Modell: Releases</vt:lpstr>
      <vt:lpstr>Template Editor</vt:lpstr>
      <vt:lpstr>Template Editor: Vergleiche</vt:lpstr>
      <vt:lpstr>Test Generate</vt:lpstr>
      <vt:lpstr>Test Generate</vt:lpstr>
      <vt:lpstr>Deployment</vt:lpstr>
      <vt:lpstr>Deployment Filter</vt:lpstr>
      <vt:lpstr>Infrastruktur Shakedown Test</vt:lpstr>
      <vt:lpstr>Best Practices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2015-05-19T08:23:44Z</dcterms:created>
  <dcterms:modified xsi:type="dcterms:W3CDTF">2016-12-21T08:39:06Z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separator idQ="doc:sep2" visible="true"/>
        <mso:control idQ="mso:FileProperties" visible="true"/>
        <mso:control idQ="mso:GridSettings" visible="true"/>
        <mso:control idQ="mso:GuidesShowHide" visible="true"/>
        <mso:control idQ="mso:HeaderFooterInsert" visible="true"/>
        <mso:separator idQ="doc:sep3" visible="true"/>
        <mso:control idQ="mso:SlideNewGallery" visible="true"/>
        <mso:control idQ="mso:SlideLayoutGallery" visible="true"/>
        <mso:separator idQ="doc:sep4" visible="true"/>
        <mso:control idQ="mso:OutlineDemote" visible="true"/>
        <mso:control idQ="mso:OutlinePromote" visible="true"/>
        <mso:separator idQ="doc:sep5" visible="true"/>
        <mso:separator idQ="doc:sep6" visible="true"/>
      </mso:documentControls>
    </mso:qat>
  </mso:ribbon>
</mso:customUI>
</file>