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2" r:id="rId8"/>
    <p:sldId id="260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07" userDrawn="1">
          <p15:clr>
            <a:srgbClr val="A4A3A4"/>
          </p15:clr>
        </p15:guide>
        <p15:guide id="2" pos="38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507"/>
        <p:guide pos="380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66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4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5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0">
            <a:off x="3670935" y="1122680"/>
            <a:ext cx="4723130" cy="5021580"/>
            <a:chOff x="551" y="1578"/>
            <a:chExt cx="7438" cy="7908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/>
            <a:srcRect l="9683"/>
            <a:stretch>
              <a:fillRect/>
            </a:stretch>
          </p:blipFill>
          <p:spPr>
            <a:xfrm>
              <a:off x="551" y="1578"/>
              <a:ext cx="7438" cy="7909"/>
            </a:xfrm>
            <a:prstGeom prst="rect">
              <a:avLst/>
            </a:prstGeom>
            <a:ln w="28575">
              <a:noFill/>
            </a:ln>
          </p:spPr>
        </p:pic>
        <p:sp>
          <p:nvSpPr>
            <p:cNvPr id="7" name="矩形 6"/>
            <p:cNvSpPr/>
            <p:nvPr/>
          </p:nvSpPr>
          <p:spPr>
            <a:xfrm>
              <a:off x="2263" y="3210"/>
              <a:ext cx="684" cy="548"/>
            </a:xfrm>
            <a:prstGeom prst="rect">
              <a:avLst/>
            </a:prstGeom>
            <a:noFill/>
            <a:ln w="28575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481" y="3210"/>
              <a:ext cx="684" cy="548"/>
            </a:xfrm>
            <a:prstGeom prst="rect">
              <a:avLst/>
            </a:prstGeom>
            <a:noFill/>
            <a:ln w="28575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6" name="组合 25"/>
          <p:cNvGrpSpPr>
            <a:grpSpLocks noChangeAspect="1"/>
          </p:cNvGrpSpPr>
          <p:nvPr/>
        </p:nvGrpSpPr>
        <p:grpSpPr>
          <a:xfrm>
            <a:off x="1865630" y="337820"/>
            <a:ext cx="8619330" cy="5972015"/>
            <a:chOff x="477" y="911"/>
            <a:chExt cx="18133" cy="12564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137" y="911"/>
              <a:ext cx="8925" cy="69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7" y="2871"/>
              <a:ext cx="8805" cy="84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05" y="2871"/>
              <a:ext cx="8805" cy="840"/>
            </a:xfrm>
            <a:prstGeom prst="rect">
              <a:avLst/>
            </a:prstGeom>
          </p:spPr>
        </p:pic>
        <p:cxnSp>
          <p:nvCxnSpPr>
            <p:cNvPr id="7" name="直接箭头连接符 6"/>
            <p:cNvCxnSpPr>
              <a:stCxn id="4" idx="2"/>
            </p:cNvCxnSpPr>
            <p:nvPr/>
          </p:nvCxnSpPr>
          <p:spPr>
            <a:xfrm flipH="1">
              <a:off x="4867" y="1601"/>
              <a:ext cx="4733" cy="120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>
              <a:off x="9579" y="1608"/>
              <a:ext cx="4629" cy="126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3065" y="1946"/>
              <a:ext cx="5758" cy="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high-level-tokenizer</a:t>
              </a:r>
              <a:endParaRPr lang="en-US" altLang="zh-CN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610" y="1946"/>
              <a:ext cx="6853" cy="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low-level-tokenizer</a:t>
              </a:r>
              <a:endParaRPr lang="en-US" altLang="zh-CN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785" y="4802"/>
              <a:ext cx="17630" cy="840"/>
              <a:chOff x="774" y="4217"/>
              <a:chExt cx="17630" cy="840"/>
            </a:xfrm>
          </p:grpSpPr>
          <p:pic>
            <p:nvPicPr>
              <p:cNvPr id="11" name="图片 1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74" y="4217"/>
                <a:ext cx="8805" cy="840"/>
              </a:xfrm>
              <a:prstGeom prst="rect">
                <a:avLst/>
              </a:prstGeom>
            </p:spPr>
          </p:pic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600" y="4217"/>
                <a:ext cx="8805" cy="840"/>
              </a:xfrm>
              <a:prstGeom prst="rect">
                <a:avLst/>
              </a:prstGeom>
            </p:spPr>
          </p:pic>
        </p:grpSp>
        <p:cxnSp>
          <p:nvCxnSpPr>
            <p:cNvPr id="14" name="直接箭头连接符 13"/>
            <p:cNvCxnSpPr/>
            <p:nvPr/>
          </p:nvCxnSpPr>
          <p:spPr>
            <a:xfrm>
              <a:off x="4880" y="3711"/>
              <a:ext cx="4731" cy="15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6" idx="2"/>
              <a:endCxn id="12" idx="1"/>
            </p:cNvCxnSpPr>
            <p:nvPr/>
          </p:nvCxnSpPr>
          <p:spPr>
            <a:xfrm flipH="1">
              <a:off x="9611" y="3711"/>
              <a:ext cx="4597" cy="15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7513" y="3774"/>
              <a:ext cx="417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en-US" altLang="zh-CN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880" y="4052"/>
              <a:ext cx="9600" cy="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ym typeface="+mn-ea"/>
                </a:rPr>
                <a:t>ids add and torch.cat</a:t>
              </a:r>
              <a:endParaRPr lang="en-US" altLang="zh-CN"/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9579" y="5282"/>
              <a:ext cx="12" cy="14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6148" y="5877"/>
              <a:ext cx="6873" cy="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Token Embedding</a:t>
              </a:r>
              <a:endParaRPr lang="en-US" altLang="zh-CN"/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58" y="6819"/>
              <a:ext cx="6702" cy="935"/>
            </a:xfrm>
            <a:prstGeom prst="rect">
              <a:avLst/>
            </a:prstGeom>
          </p:spPr>
        </p:pic>
        <p:cxnSp>
          <p:nvCxnSpPr>
            <p:cNvPr id="23" name="直接箭头连接符 22"/>
            <p:cNvCxnSpPr/>
            <p:nvPr/>
          </p:nvCxnSpPr>
          <p:spPr>
            <a:xfrm>
              <a:off x="9591" y="7814"/>
              <a:ext cx="12" cy="14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6727" y="7978"/>
              <a:ext cx="5746" cy="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Positional Embedding</a:t>
              </a:r>
              <a:endParaRPr lang="en-US" altLang="zh-CN"/>
            </a:p>
          </p:txBody>
        </p: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92" y="9284"/>
              <a:ext cx="3217" cy="4191"/>
            </a:xfrm>
            <a:prstGeom prst="rect">
              <a:avLst/>
            </a:prstGeom>
          </p:spPr>
        </p:pic>
      </p:grpSp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8" name="组合 47"/>
          <p:cNvGrpSpPr/>
          <p:nvPr/>
        </p:nvGrpSpPr>
        <p:grpSpPr>
          <a:xfrm>
            <a:off x="911225" y="137160"/>
            <a:ext cx="13776325" cy="6743065"/>
            <a:chOff x="1435" y="216"/>
            <a:chExt cx="21695" cy="10619"/>
          </a:xfrm>
        </p:grpSpPr>
        <p:grpSp>
          <p:nvGrpSpPr>
            <p:cNvPr id="37" name="组合 36"/>
            <p:cNvGrpSpPr/>
            <p:nvPr/>
          </p:nvGrpSpPr>
          <p:grpSpPr>
            <a:xfrm rot="0">
              <a:off x="1614" y="532"/>
              <a:ext cx="15947" cy="10267"/>
              <a:chOff x="1614" y="532"/>
              <a:chExt cx="15947" cy="10267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6426" y="532"/>
                <a:ext cx="6681" cy="516"/>
              </a:xfrm>
              <a:prstGeom prst="rect">
                <a:avLst/>
              </a:prstGeom>
            </p:spPr>
          </p:pic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938" y="1999"/>
                <a:ext cx="6591" cy="629"/>
              </a:xfrm>
              <a:prstGeom prst="rect">
                <a:avLst/>
              </a:prstGeom>
            </p:spPr>
          </p:pic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921" y="1999"/>
                <a:ext cx="6591" cy="629"/>
              </a:xfrm>
              <a:prstGeom prst="rect">
                <a:avLst/>
              </a:prstGeom>
            </p:spPr>
          </p:pic>
          <p:cxnSp>
            <p:nvCxnSpPr>
              <p:cNvPr id="7" name="直接箭头连接符 6"/>
              <p:cNvCxnSpPr>
                <a:stCxn id="4" idx="2"/>
              </p:cNvCxnSpPr>
              <p:nvPr/>
            </p:nvCxnSpPr>
            <p:spPr>
              <a:xfrm flipH="1">
                <a:off x="6224" y="1048"/>
                <a:ext cx="3543" cy="90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" name="直接箭头连接符 7"/>
              <p:cNvCxnSpPr/>
              <p:nvPr/>
            </p:nvCxnSpPr>
            <p:spPr>
              <a:xfrm>
                <a:off x="9751" y="1054"/>
                <a:ext cx="3465" cy="94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9" name="文本框 8"/>
              <p:cNvSpPr txBox="1"/>
              <p:nvPr/>
            </p:nvSpPr>
            <p:spPr>
              <a:xfrm>
                <a:off x="4875" y="1307"/>
                <a:ext cx="431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high-level-tokenizer</a:t>
                </a:r>
                <a:endParaRPr lang="en-US" altLang="zh-CN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9775" y="1307"/>
                <a:ext cx="513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low-level-tokenizer</a:t>
                </a:r>
                <a:endParaRPr lang="en-US" altLang="zh-CN"/>
              </a:p>
            </p:txBody>
          </p:sp>
          <p:pic>
            <p:nvPicPr>
              <p:cNvPr id="11" name="图片 1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14" y="3430"/>
                <a:ext cx="6591" cy="629"/>
              </a:xfrm>
              <a:prstGeom prst="rect">
                <a:avLst/>
              </a:prstGeom>
            </p:spPr>
          </p:pic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971" y="3416"/>
                <a:ext cx="6591" cy="629"/>
              </a:xfrm>
              <a:prstGeom prst="rect">
                <a:avLst/>
              </a:prstGeom>
            </p:spPr>
          </p:pic>
          <p:cxnSp>
            <p:nvCxnSpPr>
              <p:cNvPr id="14" name="直接箭头连接符 13"/>
              <p:cNvCxnSpPr/>
              <p:nvPr/>
            </p:nvCxnSpPr>
            <p:spPr>
              <a:xfrm flipH="1">
                <a:off x="4910" y="2628"/>
                <a:ext cx="1324" cy="80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>
                <a:endCxn id="12" idx="0"/>
              </p:cNvCxnSpPr>
              <p:nvPr/>
            </p:nvCxnSpPr>
            <p:spPr>
              <a:xfrm>
                <a:off x="13177" y="2604"/>
                <a:ext cx="1090" cy="81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6" name="文本框 15"/>
              <p:cNvSpPr txBox="1"/>
              <p:nvPr/>
            </p:nvSpPr>
            <p:spPr>
              <a:xfrm>
                <a:off x="8205" y="2675"/>
                <a:ext cx="3125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endParaRPr lang="en-US" altLang="zh-CN"/>
              </a:p>
            </p:txBody>
          </p:sp>
          <p:cxnSp>
            <p:nvCxnSpPr>
              <p:cNvPr id="18" name="直接箭头连接符 17"/>
              <p:cNvCxnSpPr/>
              <p:nvPr/>
            </p:nvCxnSpPr>
            <p:spPr>
              <a:xfrm>
                <a:off x="4910" y="4059"/>
                <a:ext cx="0" cy="7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9" name="文本框 18"/>
              <p:cNvSpPr txBox="1"/>
              <p:nvPr/>
            </p:nvSpPr>
            <p:spPr>
              <a:xfrm>
                <a:off x="2257" y="4153"/>
                <a:ext cx="5847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Token and </a:t>
                </a:r>
                <a:r>
                  <a:rPr lang="en-US" altLang="zh-CN">
                    <a:sym typeface="+mn-ea"/>
                  </a:rPr>
                  <a:t>Positional </a:t>
                </a:r>
                <a:r>
                  <a:rPr lang="en-US" altLang="zh-CN"/>
                  <a:t> Embedding</a:t>
                </a:r>
                <a:endParaRPr lang="en-US" altLang="zh-CN"/>
              </a:p>
            </p:txBody>
          </p:sp>
          <p:pic>
            <p:nvPicPr>
              <p:cNvPr id="20" name="图片 1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01" y="4827"/>
                <a:ext cx="5017" cy="700"/>
              </a:xfrm>
              <a:prstGeom prst="rect">
                <a:avLst/>
              </a:prstGeom>
            </p:spPr>
          </p:pic>
          <p:pic>
            <p:nvPicPr>
              <p:cNvPr id="25" name="图片 2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25" y="7663"/>
                <a:ext cx="2408" cy="3137"/>
              </a:xfrm>
              <a:prstGeom prst="rect">
                <a:avLst/>
              </a:prstGeom>
            </p:spPr>
          </p:pic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93" y="4833"/>
                <a:ext cx="5017" cy="700"/>
              </a:xfrm>
              <a:prstGeom prst="rect">
                <a:avLst/>
              </a:prstGeom>
            </p:spPr>
          </p:pic>
          <p:cxnSp>
            <p:nvCxnSpPr>
              <p:cNvPr id="22" name="直接箭头连接符 21"/>
              <p:cNvCxnSpPr/>
              <p:nvPr/>
            </p:nvCxnSpPr>
            <p:spPr>
              <a:xfrm>
                <a:off x="14379" y="4088"/>
                <a:ext cx="0" cy="7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27" name="文本框 26"/>
              <p:cNvSpPr txBox="1"/>
              <p:nvPr/>
            </p:nvSpPr>
            <p:spPr>
              <a:xfrm>
                <a:off x="11715" y="4133"/>
                <a:ext cx="5847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Token and </a:t>
                </a:r>
                <a:r>
                  <a:rPr lang="en-US" altLang="zh-CN">
                    <a:sym typeface="+mn-ea"/>
                  </a:rPr>
                  <a:t>Positional </a:t>
                </a:r>
                <a:r>
                  <a:rPr lang="en-US" altLang="zh-CN"/>
                  <a:t> Embedding</a:t>
                </a:r>
                <a:endParaRPr lang="en-US" altLang="zh-CN"/>
              </a:p>
            </p:txBody>
          </p:sp>
          <p:grpSp>
            <p:nvGrpSpPr>
              <p:cNvPr id="32" name="组合 31"/>
              <p:cNvGrpSpPr/>
              <p:nvPr/>
            </p:nvGrpSpPr>
            <p:grpSpPr>
              <a:xfrm>
                <a:off x="4512" y="6291"/>
                <a:ext cx="10033" cy="704"/>
                <a:chOff x="4512" y="6291"/>
                <a:chExt cx="10033" cy="704"/>
              </a:xfrm>
            </p:grpSpPr>
            <p:pic>
              <p:nvPicPr>
                <p:cNvPr id="28" name="图片 2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512" y="6295"/>
                  <a:ext cx="5017" cy="700"/>
                </a:xfrm>
                <a:prstGeom prst="rect">
                  <a:avLst/>
                </a:prstGeom>
              </p:spPr>
            </p:pic>
            <p:pic>
              <p:nvPicPr>
                <p:cNvPr id="31" name="图片 30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529" y="6291"/>
                  <a:ext cx="5017" cy="700"/>
                </a:xfrm>
                <a:prstGeom prst="rect">
                  <a:avLst/>
                </a:prstGeom>
              </p:spPr>
            </p:pic>
          </p:grpSp>
          <p:cxnSp>
            <p:nvCxnSpPr>
              <p:cNvPr id="33" name="直接箭头连接符 32"/>
              <p:cNvCxnSpPr/>
              <p:nvPr/>
            </p:nvCxnSpPr>
            <p:spPr>
              <a:xfrm>
                <a:off x="4910" y="5527"/>
                <a:ext cx="2111" cy="7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/>
              <p:cNvCxnSpPr>
                <a:stCxn id="2" idx="2"/>
                <a:endCxn id="31" idx="0"/>
              </p:cNvCxnSpPr>
              <p:nvPr/>
            </p:nvCxnSpPr>
            <p:spPr>
              <a:xfrm flipH="1">
                <a:off x="12038" y="5533"/>
                <a:ext cx="2564" cy="75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/>
              <p:cNvCxnSpPr>
                <a:stCxn id="31" idx="1"/>
                <a:endCxn id="25" idx="0"/>
              </p:cNvCxnSpPr>
              <p:nvPr/>
            </p:nvCxnSpPr>
            <p:spPr>
              <a:xfrm>
                <a:off x="9529" y="6641"/>
                <a:ext cx="0" cy="102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sp>
          <p:nvSpPr>
            <p:cNvPr id="41" name="矩形 40"/>
            <p:cNvSpPr/>
            <p:nvPr/>
          </p:nvSpPr>
          <p:spPr>
            <a:xfrm>
              <a:off x="2824" y="216"/>
              <a:ext cx="13807" cy="2687"/>
            </a:xfrm>
            <a:prstGeom prst="rect">
              <a:avLst/>
            </a:prstGeom>
            <a:noFill/>
            <a:ln w="28575">
              <a:solidFill>
                <a:schemeClr val="accent5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1435" y="3131"/>
              <a:ext cx="16303" cy="1018"/>
            </a:xfrm>
            <a:prstGeom prst="rect">
              <a:avLst/>
            </a:prstGeom>
            <a:noFill/>
            <a:ln w="28575">
              <a:solidFill>
                <a:schemeClr val="accent3">
                  <a:lumMod val="60000"/>
                  <a:lumOff val="4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3534" y="480"/>
              <a:ext cx="2978" cy="101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b="1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LineByLineTextDataset</a:t>
              </a:r>
              <a:endParaRPr lang="zh-CN" altLang="en-US" b="1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7738" y="3350"/>
              <a:ext cx="5393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b="1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DataCollatorForMLM</a:t>
              </a:r>
              <a:endParaRPr lang="zh-CN" altLang="en-US" b="1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257" y="4219"/>
              <a:ext cx="14853" cy="6617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2038" y="8694"/>
              <a:ext cx="5393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b="1">
                  <a:solidFill>
                    <a:schemeClr val="accent6"/>
                  </a:solidFill>
                </a:rPr>
                <a:t>Trainer</a:t>
              </a:r>
              <a:endParaRPr lang="en-US" altLang="zh-CN" b="1">
                <a:solidFill>
                  <a:schemeClr val="accent6"/>
                </a:solidFill>
              </a:endParaRPr>
            </a:p>
          </p:txBody>
        </p:sp>
      </p:grpSp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2" name="组合 31"/>
          <p:cNvGrpSpPr/>
          <p:nvPr/>
        </p:nvGrpSpPr>
        <p:grpSpPr>
          <a:xfrm>
            <a:off x="2496185" y="116840"/>
            <a:ext cx="7200265" cy="4301490"/>
            <a:chOff x="3931" y="184"/>
            <a:chExt cx="11339" cy="677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/>
            <a:srcRect l="9683" t="6992" b="83310"/>
            <a:stretch>
              <a:fillRect/>
            </a:stretch>
          </p:blipFill>
          <p:spPr>
            <a:xfrm>
              <a:off x="4373" y="184"/>
              <a:ext cx="10453" cy="1078"/>
            </a:xfrm>
            <a:prstGeom prst="rect">
              <a:avLst/>
            </a:prstGeom>
            <a:ln w="28575">
              <a:noFill/>
            </a:ln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/>
            <a:srcRect l="9683" t="17461" b="72424"/>
            <a:stretch>
              <a:fillRect/>
            </a:stretch>
          </p:blipFill>
          <p:spPr>
            <a:xfrm>
              <a:off x="3931" y="2325"/>
              <a:ext cx="11339" cy="1220"/>
            </a:xfrm>
            <a:prstGeom prst="rect">
              <a:avLst/>
            </a:prstGeom>
            <a:ln w="28575">
              <a:noFill/>
            </a:ln>
          </p:spPr>
        </p:pic>
        <p:cxnSp>
          <p:nvCxnSpPr>
            <p:cNvPr id="11" name="直接箭头连接符 10"/>
            <p:cNvCxnSpPr>
              <a:stCxn id="6" idx="2"/>
              <a:endCxn id="8" idx="0"/>
            </p:cNvCxnSpPr>
            <p:nvPr/>
          </p:nvCxnSpPr>
          <p:spPr>
            <a:xfrm>
              <a:off x="9600" y="1262"/>
              <a:ext cx="1" cy="10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3952" y="4056"/>
              <a:ext cx="1328" cy="8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en-US" altLang="zh-CN" sz="2800"/>
                <a:t>E1</a:t>
              </a:r>
              <a:endParaRPr lang="en-US" altLang="zh-CN" sz="280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950" y="4056"/>
              <a:ext cx="1328" cy="8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en-US" altLang="zh-CN" sz="2800"/>
                <a:t>E2</a:t>
              </a:r>
              <a:endParaRPr lang="en-US" altLang="zh-CN" sz="280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948" y="4056"/>
              <a:ext cx="1328" cy="8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en-US" altLang="zh-CN" sz="2800"/>
                <a:t>E3</a:t>
              </a:r>
              <a:endParaRPr lang="en-US" altLang="zh-CN" sz="280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946" y="4056"/>
              <a:ext cx="1328" cy="8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en-US" altLang="zh-CN" sz="2800"/>
                <a:t>E4</a:t>
              </a:r>
              <a:endParaRPr lang="en-US" altLang="zh-CN" sz="280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3942" y="4056"/>
              <a:ext cx="1328" cy="8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en-US" altLang="zh-CN" sz="2800"/>
                <a:t>En</a:t>
              </a:r>
              <a:endParaRPr lang="en-US" altLang="zh-CN" sz="280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1944" y="4056"/>
              <a:ext cx="1328" cy="8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en-US" altLang="zh-CN" sz="2800"/>
                <a:t>...</a:t>
              </a:r>
              <a:endParaRPr lang="en-US" altLang="zh-CN" sz="280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240" y="6040"/>
              <a:ext cx="7552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200" b="1"/>
                <a:t>E1E2E3E4...En</a:t>
              </a:r>
              <a:endParaRPr lang="en-US" altLang="zh-CN" sz="3200" b="1"/>
            </a:p>
          </p:txBody>
        </p:sp>
        <p:cxnSp>
          <p:nvCxnSpPr>
            <p:cNvPr id="19" name="直接箭头连接符 18"/>
            <p:cNvCxnSpPr/>
            <p:nvPr/>
          </p:nvCxnSpPr>
          <p:spPr>
            <a:xfrm>
              <a:off x="4616" y="4878"/>
              <a:ext cx="5400" cy="11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>
              <a:off x="6614" y="4878"/>
              <a:ext cx="3386" cy="11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8612" y="4878"/>
              <a:ext cx="1388" cy="1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 flipH="1">
              <a:off x="10000" y="4878"/>
              <a:ext cx="610" cy="11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flipH="1">
              <a:off x="9984" y="4878"/>
              <a:ext cx="2624" cy="12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6" idx="2"/>
            </p:cNvCxnSpPr>
            <p:nvPr/>
          </p:nvCxnSpPr>
          <p:spPr>
            <a:xfrm flipH="1">
              <a:off x="9952" y="4878"/>
              <a:ext cx="4654" cy="11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4616" y="3600"/>
              <a:ext cx="0" cy="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6614" y="3545"/>
              <a:ext cx="0" cy="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8612" y="3601"/>
              <a:ext cx="0" cy="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>
              <a:off x="10610" y="3600"/>
              <a:ext cx="0" cy="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12608" y="3600"/>
              <a:ext cx="0" cy="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14606" y="3600"/>
              <a:ext cx="0" cy="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5129530" y="208280"/>
            <a:ext cx="7062470" cy="6217920"/>
            <a:chOff x="1078" y="503"/>
            <a:chExt cx="11122" cy="979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78" y="503"/>
              <a:ext cx="11123" cy="9793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1419" y="5443"/>
              <a:ext cx="5663" cy="1463"/>
            </a:xfrm>
            <a:prstGeom prst="rect">
              <a:avLst/>
            </a:prstGeom>
            <a:noFill/>
            <a:ln w="28575"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15595" y="844550"/>
            <a:ext cx="475234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情况：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使用一个新的</a:t>
            </a:r>
            <a:r>
              <a:rPr lang="zh-CN" altLang="en-US"/>
              <a:t>方法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长期来看使用</a:t>
            </a:r>
            <a:r>
              <a:rPr lang="en-US" altLang="zh-CN"/>
              <a:t>AWS</a:t>
            </a:r>
            <a:r>
              <a:rPr lang="zh-CN" altLang="en-US"/>
              <a:t>会更好</a:t>
            </a:r>
            <a:r>
              <a:rPr lang="zh-CN" altLang="en-US"/>
              <a:t>一点</a:t>
            </a:r>
            <a:endParaRPr lang="zh-CN" altLang="en-US"/>
          </a:p>
          <a:p>
            <a:r>
              <a:rPr lang="en-US" altLang="zh-CN"/>
              <a:t>3. AWS:24</a:t>
            </a:r>
            <a:r>
              <a:rPr lang="zh-CN" altLang="en-US"/>
              <a:t>或者</a:t>
            </a:r>
            <a:r>
              <a:rPr lang="en-US" altLang="zh-CN"/>
              <a:t>48</a:t>
            </a:r>
            <a:r>
              <a:rPr lang="zh-CN" altLang="en-US"/>
              <a:t>看看多少价格（弹性的或者一周</a:t>
            </a:r>
            <a:r>
              <a:rPr lang="zh-CN" altLang="en-US"/>
              <a:t>的）</a:t>
            </a:r>
            <a:endParaRPr lang="zh-CN" altLang="en-US"/>
          </a:p>
          <a:p>
            <a:r>
              <a:rPr lang="en-US" altLang="zh-CN"/>
              <a:t>4. </a:t>
            </a:r>
            <a:r>
              <a:rPr lang="zh-CN" altLang="en-US"/>
              <a:t>珍惜</a:t>
            </a:r>
            <a:r>
              <a:rPr lang="en-US" altLang="zh-CN"/>
              <a:t>debug</a:t>
            </a:r>
            <a:r>
              <a:rPr lang="zh-CN" altLang="en-US"/>
              <a:t>的</a:t>
            </a:r>
            <a:r>
              <a:rPr lang="zh-CN" altLang="en-US"/>
              <a:t>陪伴</a:t>
            </a:r>
            <a:endParaRPr lang="zh-CN" altLang="en-US"/>
          </a:p>
          <a:p>
            <a:r>
              <a:rPr lang="en-US" altLang="zh-CN"/>
              <a:t>5. </a:t>
            </a:r>
            <a:r>
              <a:rPr lang="zh-CN" altLang="en-US"/>
              <a:t>自己解决</a:t>
            </a:r>
            <a:r>
              <a:rPr lang="zh-CN" altLang="en-US"/>
              <a:t>问题</a:t>
            </a:r>
            <a:endParaRPr lang="zh-CN" altLang="en-US"/>
          </a:p>
          <a:p>
            <a:r>
              <a:rPr lang="en-US" altLang="zh-CN"/>
              <a:t>6. </a:t>
            </a:r>
            <a:r>
              <a:rPr lang="zh-CN" altLang="en-US"/>
              <a:t>简单、迅速的得到一个</a:t>
            </a:r>
            <a:r>
              <a:rPr lang="en-US" altLang="zh-CN"/>
              <a:t>baseline</a:t>
            </a:r>
            <a:r>
              <a:rPr lang="zh-CN" altLang="en-US"/>
              <a:t>的</a:t>
            </a:r>
            <a:r>
              <a:rPr lang="zh-CN" altLang="en-US"/>
              <a:t>结果</a:t>
            </a:r>
            <a:endParaRPr lang="zh-CN" altLang="en-US"/>
          </a:p>
          <a:p>
            <a:pPr indent="457200"/>
            <a:r>
              <a:rPr lang="en-US" altLang="zh-CN"/>
              <a:t>6.1. </a:t>
            </a:r>
            <a:r>
              <a:rPr lang="zh-CN" altLang="en-US"/>
              <a:t>得到有意义的、可以讨论的</a:t>
            </a:r>
            <a:r>
              <a:rPr lang="zh-CN" altLang="en-US"/>
              <a:t>结果</a:t>
            </a:r>
            <a:endParaRPr lang="zh-CN" altLang="en-US"/>
          </a:p>
          <a:p>
            <a:pPr indent="457200"/>
            <a:r>
              <a:rPr lang="en-US" altLang="zh-CN"/>
              <a:t>6.2. </a:t>
            </a:r>
            <a:r>
              <a:rPr lang="zh-CN" altLang="en-US" b="1"/>
              <a:t>关注自己的那个任务</a:t>
            </a:r>
            <a:endParaRPr lang="zh-CN" altLang="en-US" b="1"/>
          </a:p>
          <a:p>
            <a:pPr indent="457200"/>
            <a:r>
              <a:rPr lang="en-US" altLang="zh-CN"/>
              <a:t>6.3. </a:t>
            </a:r>
            <a:r>
              <a:rPr lang="zh-CN" altLang="en-US"/>
              <a:t>开会需要有</a:t>
            </a:r>
            <a:r>
              <a:rPr lang="zh-CN" altLang="en-US" b="1"/>
              <a:t>结果</a:t>
            </a:r>
            <a:endParaRPr lang="zh-CN" altLang="en-US" b="1"/>
          </a:p>
          <a:p>
            <a:pPr indent="457200"/>
            <a:r>
              <a:rPr lang="en-US" altLang="zh-CN"/>
              <a:t>6.4. </a:t>
            </a:r>
            <a:r>
              <a:rPr lang="zh-CN" altLang="en-US"/>
              <a:t>两周，考虑迂回的方法去检验</a:t>
            </a:r>
            <a:r>
              <a:rPr lang="en-US" altLang="zh-CN"/>
              <a:t>project</a:t>
            </a:r>
            <a:r>
              <a:rPr lang="zh-CN" altLang="en-US"/>
              <a:t>是不是可行【</a:t>
            </a:r>
            <a:r>
              <a:rPr lang="zh-CN" altLang="en-US">
                <a:highlight>
                  <a:srgbClr val="FFFF00"/>
                </a:highlight>
              </a:rPr>
              <a:t>自己提醒自己</a:t>
            </a:r>
            <a:r>
              <a:rPr lang="zh-CN" altLang="en-US"/>
              <a:t>】</a:t>
            </a:r>
            <a:endParaRPr lang="zh-CN" altLang="en-US"/>
          </a:p>
          <a:p>
            <a:r>
              <a:rPr lang="en-US" altLang="zh-CN"/>
              <a:t>7. </a:t>
            </a:r>
            <a:r>
              <a:rPr lang="zh-CN" altLang="en-US"/>
              <a:t>不能复现时候就放弃，就</a:t>
            </a:r>
            <a:r>
              <a:rPr lang="zh-CN" altLang="en-US" b="1"/>
              <a:t>直接使用自己的方法</a:t>
            </a:r>
            <a:endParaRPr lang="zh-CN" altLang="en-US" b="1"/>
          </a:p>
          <a:p>
            <a:r>
              <a:rPr lang="en-US" altLang="zh-CN" b="1">
                <a:highlight>
                  <a:srgbClr val="FFFF00"/>
                </a:highlight>
              </a:rPr>
              <a:t>8. </a:t>
            </a:r>
            <a:r>
              <a:rPr lang="zh-CN" altLang="en-US" b="1">
                <a:highlight>
                  <a:srgbClr val="FFFF00"/>
                </a:highlight>
              </a:rPr>
              <a:t>得到自己的结果</a:t>
            </a:r>
            <a:endParaRPr lang="zh-CN" altLang="en-US" b="1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21435" y="366395"/>
            <a:ext cx="9548495" cy="63138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98260" y="328295"/>
            <a:ext cx="2844800" cy="59601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645" y="189230"/>
            <a:ext cx="2390140" cy="636016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849120" y="1290955"/>
            <a:ext cx="1049655" cy="26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398260" y="1699895"/>
            <a:ext cx="1049655" cy="26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commondata" val="eyJoZGlkIjoiN2I4M2IwMDAwYjRlOTMwMWE2OGQwNmZmMmE4NjZkNTY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490</Words>
  <Application>WPS 演示</Application>
  <PresentationFormat>宽屏</PresentationFormat>
  <Paragraphs>52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Jieke Wu</cp:lastModifiedBy>
  <cp:revision>158</cp:revision>
  <dcterms:created xsi:type="dcterms:W3CDTF">2019-06-19T02:08:00Z</dcterms:created>
  <dcterms:modified xsi:type="dcterms:W3CDTF">2024-03-30T05:30:05Z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2052-12.1.0.16417</vt:lpwstr>
  </property>
  <property fmtid="{D5CDD505-2E9C-101B-9397-08002B2CF9AE}" pid="3" name="ICV">
    <vt:lpwstr>437D24FFB8154D4C856BAA11383826B9_11</vt:lpwstr>
  </property>
</Properties>
</file>