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7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507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0">
            <a:off x="3670935" y="1122680"/>
            <a:ext cx="4723130" cy="5021580"/>
            <a:chOff x="551" y="1578"/>
            <a:chExt cx="7438" cy="790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l="9683"/>
            <a:stretch>
              <a:fillRect/>
            </a:stretch>
          </p:blipFill>
          <p:spPr>
            <a:xfrm>
              <a:off x="551" y="1578"/>
              <a:ext cx="7438" cy="7909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2263" y="3210"/>
              <a:ext cx="684" cy="548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81" y="3210"/>
              <a:ext cx="684" cy="548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1865630" y="337820"/>
            <a:ext cx="8619330" cy="5972015"/>
            <a:chOff x="477" y="911"/>
            <a:chExt cx="18133" cy="1256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37" y="911"/>
              <a:ext cx="8925" cy="69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" y="2871"/>
              <a:ext cx="8805" cy="84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5" y="2871"/>
              <a:ext cx="8805" cy="840"/>
            </a:xfrm>
            <a:prstGeom prst="rect">
              <a:avLst/>
            </a:prstGeom>
          </p:spPr>
        </p:pic>
        <p:cxnSp>
          <p:nvCxnSpPr>
            <p:cNvPr id="7" name="直接箭头连接符 6"/>
            <p:cNvCxnSpPr>
              <a:stCxn id="4" idx="2"/>
            </p:cNvCxnSpPr>
            <p:nvPr/>
          </p:nvCxnSpPr>
          <p:spPr>
            <a:xfrm flipH="1">
              <a:off x="4867" y="1601"/>
              <a:ext cx="4733" cy="12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579" y="1608"/>
              <a:ext cx="4629" cy="12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065" y="1946"/>
              <a:ext cx="5758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high-level-tokenizer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610" y="1946"/>
              <a:ext cx="6853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low-level-tokenizer</a:t>
              </a:r>
              <a:endParaRPr lang="en-US" altLang="zh-CN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85" y="4802"/>
              <a:ext cx="17630" cy="840"/>
              <a:chOff x="774" y="4217"/>
              <a:chExt cx="17630" cy="840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4" y="4217"/>
                <a:ext cx="8805" cy="84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0" y="4217"/>
                <a:ext cx="8805" cy="840"/>
              </a:xfrm>
              <a:prstGeom prst="rect">
                <a:avLst/>
              </a:prstGeom>
            </p:spPr>
          </p:pic>
        </p:grpSp>
        <p:cxnSp>
          <p:nvCxnSpPr>
            <p:cNvPr id="14" name="直接箭头连接符 13"/>
            <p:cNvCxnSpPr/>
            <p:nvPr/>
          </p:nvCxnSpPr>
          <p:spPr>
            <a:xfrm>
              <a:off x="4880" y="3711"/>
              <a:ext cx="4731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12" idx="1"/>
            </p:cNvCxnSpPr>
            <p:nvPr/>
          </p:nvCxnSpPr>
          <p:spPr>
            <a:xfrm flipH="1">
              <a:off x="9611" y="3711"/>
              <a:ext cx="4597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513" y="3774"/>
              <a:ext cx="41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80" y="4052"/>
              <a:ext cx="9600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ym typeface="+mn-ea"/>
                </a:rPr>
                <a:t>ids add and torch.cat</a:t>
              </a:r>
              <a:endParaRPr lang="en-US" altLang="zh-CN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9579" y="5282"/>
              <a:ext cx="12" cy="1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148" y="5877"/>
              <a:ext cx="6873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Token Embedding</a:t>
              </a:r>
              <a:endParaRPr lang="en-US" altLang="zh-CN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8" y="6819"/>
              <a:ext cx="6702" cy="935"/>
            </a:xfrm>
            <a:prstGeom prst="rect">
              <a:avLst/>
            </a:prstGeom>
          </p:spPr>
        </p:pic>
        <p:cxnSp>
          <p:nvCxnSpPr>
            <p:cNvPr id="23" name="直接箭头连接符 22"/>
            <p:cNvCxnSpPr/>
            <p:nvPr/>
          </p:nvCxnSpPr>
          <p:spPr>
            <a:xfrm>
              <a:off x="9591" y="7814"/>
              <a:ext cx="12" cy="14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727" y="7978"/>
              <a:ext cx="5746" cy="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Positional Embedding</a:t>
              </a:r>
              <a:endParaRPr lang="en-US" altLang="zh-CN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" y="9284"/>
              <a:ext cx="3217" cy="4191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/>
        </p:nvGrpSpPr>
        <p:grpSpPr>
          <a:xfrm>
            <a:off x="911225" y="137160"/>
            <a:ext cx="13776325" cy="6743065"/>
            <a:chOff x="1435" y="216"/>
            <a:chExt cx="21695" cy="10619"/>
          </a:xfrm>
        </p:grpSpPr>
        <p:grpSp>
          <p:nvGrpSpPr>
            <p:cNvPr id="37" name="组合 36"/>
            <p:cNvGrpSpPr/>
            <p:nvPr/>
          </p:nvGrpSpPr>
          <p:grpSpPr>
            <a:xfrm rot="0">
              <a:off x="1614" y="532"/>
              <a:ext cx="15947" cy="10267"/>
              <a:chOff x="1614" y="532"/>
              <a:chExt cx="15947" cy="1026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426" y="532"/>
                <a:ext cx="6681" cy="516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38" y="1999"/>
                <a:ext cx="6591" cy="629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21" y="1999"/>
                <a:ext cx="6591" cy="629"/>
              </a:xfrm>
              <a:prstGeom prst="rect">
                <a:avLst/>
              </a:prstGeom>
            </p:spPr>
          </p:pic>
          <p:cxnSp>
            <p:nvCxnSpPr>
              <p:cNvPr id="7" name="直接箭头连接符 6"/>
              <p:cNvCxnSpPr>
                <a:stCxn id="4" idx="2"/>
              </p:cNvCxnSpPr>
              <p:nvPr/>
            </p:nvCxnSpPr>
            <p:spPr>
              <a:xfrm flipH="1">
                <a:off x="6224" y="1048"/>
                <a:ext cx="3543" cy="90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9751" y="1054"/>
                <a:ext cx="3465" cy="9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4875" y="1307"/>
                <a:ext cx="43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high-level-tokenizer</a:t>
                </a:r>
                <a:endParaRPr lang="en-US" altLang="zh-CN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75" y="1307"/>
                <a:ext cx="51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low-level-tokenizer</a:t>
                </a:r>
                <a:endParaRPr lang="en-US" altLang="zh-CN"/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14" y="3430"/>
                <a:ext cx="6591" cy="629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971" y="3416"/>
                <a:ext cx="6591" cy="629"/>
              </a:xfrm>
              <a:prstGeom prst="rect">
                <a:avLst/>
              </a:prstGeom>
            </p:spPr>
          </p:pic>
          <p:cxnSp>
            <p:nvCxnSpPr>
              <p:cNvPr id="14" name="直接箭头连接符 13"/>
              <p:cNvCxnSpPr/>
              <p:nvPr/>
            </p:nvCxnSpPr>
            <p:spPr>
              <a:xfrm flipH="1">
                <a:off x="4910" y="2628"/>
                <a:ext cx="1324" cy="8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endCxn id="12" idx="0"/>
              </p:cNvCxnSpPr>
              <p:nvPr/>
            </p:nvCxnSpPr>
            <p:spPr>
              <a:xfrm>
                <a:off x="13177" y="2604"/>
                <a:ext cx="1090" cy="8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8205" y="2675"/>
                <a:ext cx="312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endParaRPr lang="en-US" altLang="zh-CN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10" y="4059"/>
                <a:ext cx="0" cy="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2257" y="4153"/>
                <a:ext cx="58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Token and </a:t>
                </a:r>
                <a:r>
                  <a:rPr lang="en-US" altLang="zh-CN">
                    <a:sym typeface="+mn-ea"/>
                  </a:rPr>
                  <a:t>Positional </a:t>
                </a:r>
                <a:r>
                  <a:rPr lang="en-US" altLang="zh-CN"/>
                  <a:t> Embedding</a:t>
                </a:r>
                <a:endParaRPr lang="en-US" altLang="zh-CN"/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" y="4827"/>
                <a:ext cx="5017" cy="700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5" y="7663"/>
                <a:ext cx="2408" cy="3137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3" y="4833"/>
                <a:ext cx="5017" cy="700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/>
              <p:nvPr/>
            </p:nvCxnSpPr>
            <p:spPr>
              <a:xfrm>
                <a:off x="14379" y="4088"/>
                <a:ext cx="0" cy="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11715" y="4133"/>
                <a:ext cx="584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Token and </a:t>
                </a:r>
                <a:r>
                  <a:rPr lang="en-US" altLang="zh-CN">
                    <a:sym typeface="+mn-ea"/>
                  </a:rPr>
                  <a:t>Positional </a:t>
                </a:r>
                <a:r>
                  <a:rPr lang="en-US" altLang="zh-CN"/>
                  <a:t> Embedding</a:t>
                </a:r>
                <a:endParaRPr lang="en-US" altLang="zh-CN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4512" y="6291"/>
                <a:ext cx="10033" cy="704"/>
                <a:chOff x="4512" y="6291"/>
                <a:chExt cx="10033" cy="704"/>
              </a:xfrm>
            </p:grpSpPr>
            <p:pic>
              <p:nvPicPr>
                <p:cNvPr id="28" name="图片 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2" y="6295"/>
                  <a:ext cx="5017" cy="700"/>
                </a:xfrm>
                <a:prstGeom prst="rect">
                  <a:avLst/>
                </a:prstGeom>
              </p:spPr>
            </p:pic>
            <p:pic>
              <p:nvPicPr>
                <p:cNvPr id="31" name="图片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29" y="6291"/>
                  <a:ext cx="5017" cy="700"/>
                </a:xfrm>
                <a:prstGeom prst="rect">
                  <a:avLst/>
                </a:prstGeom>
              </p:spPr>
            </p:pic>
          </p:grpSp>
          <p:cxnSp>
            <p:nvCxnSpPr>
              <p:cNvPr id="33" name="直接箭头连接符 32"/>
              <p:cNvCxnSpPr/>
              <p:nvPr/>
            </p:nvCxnSpPr>
            <p:spPr>
              <a:xfrm>
                <a:off x="4910" y="5527"/>
                <a:ext cx="2111" cy="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" idx="2"/>
                <a:endCxn id="31" idx="0"/>
              </p:cNvCxnSpPr>
              <p:nvPr/>
            </p:nvCxnSpPr>
            <p:spPr>
              <a:xfrm flipH="1">
                <a:off x="12038" y="5533"/>
                <a:ext cx="2564" cy="7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1" idx="1"/>
                <a:endCxn id="25" idx="0"/>
              </p:cNvCxnSpPr>
              <p:nvPr/>
            </p:nvCxnSpPr>
            <p:spPr>
              <a:xfrm>
                <a:off x="9529" y="6641"/>
                <a:ext cx="0" cy="10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2824" y="216"/>
              <a:ext cx="13807" cy="2687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435" y="3131"/>
              <a:ext cx="16303" cy="1018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534" y="480"/>
              <a:ext cx="2978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LineByLineTextDataset</a:t>
              </a:r>
              <a:endParaRPr lang="zh-CN" altLang="en-US" b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7738" y="3350"/>
              <a:ext cx="539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b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DataCollatorForMLM</a:t>
              </a:r>
              <a:endParaRPr lang="zh-CN" altLang="en-US" b="1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257" y="4219"/>
              <a:ext cx="14853" cy="661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2038" y="8694"/>
              <a:ext cx="539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b="1">
                  <a:solidFill>
                    <a:schemeClr val="accent6"/>
                  </a:solidFill>
                </a:rPr>
                <a:t>Trainer</a:t>
              </a:r>
              <a:endParaRPr lang="en-US" altLang="zh-CN" b="1">
                <a:solidFill>
                  <a:schemeClr val="accent6"/>
                </a:solidFill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2496185" y="116840"/>
            <a:ext cx="7200265" cy="4301490"/>
            <a:chOff x="3931" y="184"/>
            <a:chExt cx="11339" cy="67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rcRect l="9683" t="6992" b="83310"/>
            <a:stretch>
              <a:fillRect/>
            </a:stretch>
          </p:blipFill>
          <p:spPr>
            <a:xfrm>
              <a:off x="4373" y="184"/>
              <a:ext cx="10453" cy="1078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rcRect l="9683" t="17461" b="72424"/>
            <a:stretch>
              <a:fillRect/>
            </a:stretch>
          </p:blipFill>
          <p:spPr>
            <a:xfrm>
              <a:off x="3931" y="2325"/>
              <a:ext cx="11339" cy="1220"/>
            </a:xfrm>
            <a:prstGeom prst="rect">
              <a:avLst/>
            </a:prstGeom>
            <a:ln w="28575">
              <a:noFill/>
            </a:ln>
          </p:spPr>
        </p:pic>
        <p:cxnSp>
          <p:nvCxnSpPr>
            <p:cNvPr id="11" name="直接箭头连接符 10"/>
            <p:cNvCxnSpPr>
              <a:stCxn id="6" idx="2"/>
              <a:endCxn id="8" idx="0"/>
            </p:cNvCxnSpPr>
            <p:nvPr/>
          </p:nvCxnSpPr>
          <p:spPr>
            <a:xfrm>
              <a:off x="9600" y="1262"/>
              <a:ext cx="1" cy="1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952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E1</a:t>
              </a:r>
              <a:endParaRPr lang="en-US" altLang="zh-CN" sz="28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50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E2</a:t>
              </a:r>
              <a:endParaRPr lang="en-US" altLang="zh-CN" sz="28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48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E3</a:t>
              </a:r>
              <a:endParaRPr lang="en-US" altLang="zh-CN" sz="28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46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E4</a:t>
              </a:r>
              <a:endParaRPr lang="en-US" altLang="zh-CN" sz="28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942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En</a:t>
              </a:r>
              <a:endParaRPr lang="en-US" altLang="zh-CN" sz="28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944" y="4056"/>
              <a:ext cx="1328" cy="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800"/>
                <a:t>...</a:t>
              </a:r>
              <a:endParaRPr lang="en-US" altLang="zh-CN" sz="28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40" y="6040"/>
              <a:ext cx="755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/>
                <a:t>E1E2E3E4...En</a:t>
              </a:r>
              <a:endParaRPr lang="en-US" altLang="zh-CN" sz="3200" b="1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4616" y="4878"/>
              <a:ext cx="5400" cy="1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6614" y="4878"/>
              <a:ext cx="3386" cy="1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8612" y="4878"/>
              <a:ext cx="1388" cy="1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0000" y="4878"/>
              <a:ext cx="610" cy="1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9984" y="4878"/>
              <a:ext cx="2624" cy="1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6" idx="2"/>
            </p:cNvCxnSpPr>
            <p:nvPr/>
          </p:nvCxnSpPr>
          <p:spPr>
            <a:xfrm flipH="1">
              <a:off x="9952" y="4878"/>
              <a:ext cx="4654" cy="1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616" y="3600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614" y="3545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8612" y="3601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0610" y="3600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2608" y="3600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4606" y="3600"/>
              <a:ext cx="0" cy="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commondata" val="eyJoZGlkIjoiN2I4M2IwMDAwYjRlOTMwMWE2OGQwNmZmMmE4NjZkN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宽屏</PresentationFormat>
  <Paragraphs>38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Jieke Wu</cp:lastModifiedBy>
  <cp:revision>157</cp:revision>
  <dcterms:created xsi:type="dcterms:W3CDTF">2019-06-19T02:08:00Z</dcterms:created>
  <dcterms:modified xsi:type="dcterms:W3CDTF">2024-03-28T01:42:00Z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437D24FFB8154D4C856BAA11383826B9_11</vt:lpwstr>
  </property>
</Properties>
</file>