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7" r:id="rId2"/>
    <p:sldId id="258" r:id="rId3"/>
    <p:sldId id="259" r:id="rId4"/>
    <p:sldId id="260" r:id="rId5"/>
    <p:sldId id="266" r:id="rId6"/>
    <p:sldId id="261" r:id="rId7"/>
    <p:sldId id="262" r:id="rId8"/>
    <p:sldId id="263" r:id="rId9"/>
    <p:sldId id="267" r:id="rId10"/>
    <p:sldId id="268" r:id="rId11"/>
    <p:sldId id="264" r:id="rId12"/>
    <p:sldId id="269" r:id="rId13"/>
    <p:sldId id="265"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30"/>
    <p:restoredTop sz="70408"/>
  </p:normalViewPr>
  <p:slideViewPr>
    <p:cSldViewPr snapToGrid="0" snapToObjects="1">
      <p:cViewPr varScale="1">
        <p:scale>
          <a:sx n="82" d="100"/>
          <a:sy n="82" d="100"/>
        </p:scale>
        <p:origin x="1760"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jon Miller" userId="c575fe5cddd8b8cf" providerId="LiveId" clId="{4070BA02-E50B-AF49-A092-E4E05D06716F}"/>
    <pc:docChg chg="custSel addSld modSld">
      <pc:chgData name="Michaeljon Miller" userId="c575fe5cddd8b8cf" providerId="LiveId" clId="{4070BA02-E50B-AF49-A092-E4E05D06716F}" dt="2018-02-09T01:36:32.255" v="401" actId="20577"/>
      <pc:docMkLst>
        <pc:docMk/>
      </pc:docMkLst>
      <pc:sldChg chg="modSp add">
        <pc:chgData name="Michaeljon Miller" userId="c575fe5cddd8b8cf" providerId="LiveId" clId="{4070BA02-E50B-AF49-A092-E4E05D06716F}" dt="2018-02-09T01:36:32.255" v="401" actId="20577"/>
        <pc:sldMkLst>
          <pc:docMk/>
          <pc:sldMk cId="2466095565" sldId="270"/>
        </pc:sldMkLst>
        <pc:spChg chg="mod">
          <ac:chgData name="Michaeljon Miller" userId="c575fe5cddd8b8cf" providerId="LiveId" clId="{4070BA02-E50B-AF49-A092-E4E05D06716F}" dt="2018-02-09T01:03:13.169" v="4" actId="20577"/>
          <ac:spMkLst>
            <pc:docMk/>
            <pc:sldMk cId="2466095565" sldId="270"/>
            <ac:spMk id="2" creationId="{554E96D4-1DE8-7A48-AAF9-0DE288FD8217}"/>
          </ac:spMkLst>
        </pc:spChg>
        <pc:spChg chg="mod">
          <ac:chgData name="Michaeljon Miller" userId="c575fe5cddd8b8cf" providerId="LiveId" clId="{4070BA02-E50B-AF49-A092-E4E05D06716F}" dt="2018-02-09T01:36:32.255" v="401" actId="20577"/>
          <ac:spMkLst>
            <pc:docMk/>
            <pc:sldMk cId="2466095565" sldId="270"/>
            <ac:spMk id="3" creationId="{293CFFFB-1732-8648-99B8-51CDE1832A5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02485B-5642-BE43-B19E-B69CEBB352B6}" type="datetimeFigureOut">
              <a:rPr lang="en-US" smtClean="0"/>
              <a:t>2/8/18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CFFC4E-63C0-2744-A60F-507CB149CFD1}" type="slidenum">
              <a:rPr lang="en-US" smtClean="0"/>
              <a:t>‹#›</a:t>
            </a:fld>
            <a:endParaRPr lang="en-US"/>
          </a:p>
        </p:txBody>
      </p:sp>
    </p:spTree>
    <p:extLst>
      <p:ext uri="{BB962C8B-B14F-4D97-AF65-F5344CB8AC3E}">
        <p14:creationId xmlns:p14="http://schemas.microsoft.com/office/powerpoint/2010/main" val="1021900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few examples of metrics might be total RAM in use, average disk seek time, number of outstanding requests in a queue, average time to process a queue item, cost-per-byte of AWS bandwidth.</a:t>
            </a:r>
          </a:p>
          <a:p>
            <a:r>
              <a:rPr lang="en-US" dirty="0"/>
              <a:t>Different measurements are collected at different frequencies. Some measurements are collected every five minutes, some once a week, others on a per-second basis.</a:t>
            </a:r>
          </a:p>
          <a:p>
            <a:r>
              <a:rPr lang="en-US" dirty="0"/>
              <a:t>Monitoring perspective depends on the metric being measured. The number of bytes traversing a network interface doesn’t change based on the point-of-measurement. But, page load time at the browser depends on where the browser is in relationship to the service.</a:t>
            </a:r>
          </a:p>
          <a:p>
            <a:endParaRPr lang="en-US" dirty="0"/>
          </a:p>
          <a:p>
            <a:endParaRPr lang="en-US" dirty="0"/>
          </a:p>
        </p:txBody>
      </p:sp>
      <p:sp>
        <p:nvSpPr>
          <p:cNvPr id="4" name="Slide Number Placeholder 3"/>
          <p:cNvSpPr>
            <a:spLocks noGrp="1"/>
          </p:cNvSpPr>
          <p:nvPr>
            <p:ph type="sldNum" sz="quarter" idx="10"/>
          </p:nvPr>
        </p:nvSpPr>
        <p:spPr/>
        <p:txBody>
          <a:bodyPr/>
          <a:lstStyle/>
          <a:p>
            <a:fld id="{0ECFFC4E-63C0-2744-A60F-507CB149CFD1}" type="slidenum">
              <a:rPr lang="en-US" smtClean="0"/>
              <a:t>2</a:t>
            </a:fld>
            <a:endParaRPr lang="en-US"/>
          </a:p>
        </p:txBody>
      </p:sp>
    </p:spTree>
    <p:extLst>
      <p:ext uri="{BB962C8B-B14F-4D97-AF65-F5344CB8AC3E}">
        <p14:creationId xmlns:p14="http://schemas.microsoft.com/office/powerpoint/2010/main" val="1874690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Visualization is useful for gaining deeper insights into the system. It can help with everything from design to planning to communications. Trends can be used for capacity planning. Alerting should be used to warn people about situations that could result in an outage. It is also used as a last resort to warn when no outage has occurred.</a:t>
            </a:r>
          </a:p>
        </p:txBody>
      </p:sp>
      <p:sp>
        <p:nvSpPr>
          <p:cNvPr id="4" name="Slide Number Placeholder 3"/>
          <p:cNvSpPr>
            <a:spLocks noGrp="1"/>
          </p:cNvSpPr>
          <p:nvPr>
            <p:ph type="sldNum" sz="quarter" idx="10"/>
          </p:nvPr>
        </p:nvSpPr>
        <p:spPr/>
        <p:txBody>
          <a:bodyPr/>
          <a:lstStyle/>
          <a:p>
            <a:fld id="{0ECFFC4E-63C0-2744-A60F-507CB149CFD1}" type="slidenum">
              <a:rPr lang="en-US" smtClean="0"/>
              <a:t>3</a:t>
            </a:fld>
            <a:endParaRPr lang="en-US"/>
          </a:p>
        </p:txBody>
      </p:sp>
    </p:spTree>
    <p:extLst>
      <p:ext uri="{BB962C8B-B14F-4D97-AF65-F5344CB8AC3E}">
        <p14:creationId xmlns:p14="http://schemas.microsoft.com/office/powerpoint/2010/main" val="3389518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a:t>
            </a:r>
            <a:r>
              <a:rPr lang="en-US" dirty="0"/>
              <a:t> – an agreement as to how a measurement will be measured. For example, it might define what is measured, how it is measured, and from what perspective.</a:t>
            </a:r>
          </a:p>
          <a:p>
            <a:r>
              <a:rPr lang="en-US" b="1" dirty="0"/>
              <a:t>SLT</a:t>
            </a:r>
            <a:r>
              <a:rPr lang="en-US" dirty="0"/>
              <a:t> – A target quality of service; in other words, and SLI’s expected minimum or maximum. Until recently (ITIL v3) this was called the SLO. An example SLT might be a certain level of availability or the maximum permitted latency.</a:t>
            </a:r>
          </a:p>
          <a:p>
            <a:r>
              <a:rPr lang="en-US" b="1" dirty="0"/>
              <a:t>SLA</a:t>
            </a:r>
            <a:r>
              <a:rPr lang="en-US" dirty="0"/>
              <a:t> – The contract that states the SLIs, SLTs, and penalties if the SLTs are not met. For example, there may be a refund or a penalty payment for any outage longer than one hour. The term SLA is often overused to mean SLT or any service level agreement.</a:t>
            </a:r>
          </a:p>
          <a:p>
            <a:endParaRPr lang="en-US" dirty="0"/>
          </a:p>
        </p:txBody>
      </p:sp>
      <p:sp>
        <p:nvSpPr>
          <p:cNvPr id="4" name="Slide Number Placeholder 3"/>
          <p:cNvSpPr>
            <a:spLocks noGrp="1"/>
          </p:cNvSpPr>
          <p:nvPr>
            <p:ph type="sldNum" sz="quarter" idx="10"/>
          </p:nvPr>
        </p:nvSpPr>
        <p:spPr/>
        <p:txBody>
          <a:bodyPr/>
          <a:lstStyle/>
          <a:p>
            <a:fld id="{0ECFFC4E-63C0-2744-A60F-507CB149CFD1}" type="slidenum">
              <a:rPr lang="en-US" smtClean="0"/>
              <a:t>4</a:t>
            </a:fld>
            <a:endParaRPr lang="en-US"/>
          </a:p>
        </p:txBody>
      </p:sp>
    </p:spTree>
    <p:extLst>
      <p:ext uri="{BB962C8B-B14F-4D97-AF65-F5344CB8AC3E}">
        <p14:creationId xmlns:p14="http://schemas.microsoft.com/office/powerpoint/2010/main" val="934891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watch and read:</a:t>
            </a:r>
          </a:p>
          <a:p>
            <a:r>
              <a:rPr lang="en-US" dirty="0"/>
              <a:t>https://</a:t>
            </a:r>
            <a:r>
              <a:rPr lang="en-US" dirty="0" err="1"/>
              <a:t>www.usenix.org</a:t>
            </a:r>
            <a:r>
              <a:rPr lang="en-US" dirty="0"/>
              <a:t>/conference/lisa13/working-theory-monitoring</a:t>
            </a:r>
          </a:p>
          <a:p>
            <a:r>
              <a:rPr lang="en-US" dirty="0"/>
              <a:t>https://</a:t>
            </a:r>
            <a:r>
              <a:rPr lang="en-US" dirty="0" err="1"/>
              <a:t>www.usenix.org</a:t>
            </a:r>
            <a:r>
              <a:rPr lang="en-US" dirty="0"/>
              <a:t>/sites/default/files/conference/protected-files/</a:t>
            </a:r>
            <a:r>
              <a:rPr lang="en-US" dirty="0" err="1"/>
              <a:t>dickson.pdf</a:t>
            </a:r>
            <a:endParaRPr lang="en-US" dirty="0"/>
          </a:p>
          <a:p>
            <a:endParaRPr lang="en-US" dirty="0"/>
          </a:p>
          <a:p>
            <a:r>
              <a:rPr lang="en-US" dirty="0"/>
              <a:t>R describes how frequently the metric is collected</a:t>
            </a:r>
          </a:p>
          <a:p>
            <a:r>
              <a:rPr lang="en-US" dirty="0"/>
              <a:t>L describes how long a period of time passes before the information is acted upon</a:t>
            </a:r>
          </a:p>
          <a:p>
            <a:r>
              <a:rPr lang="en-US" dirty="0"/>
              <a:t>D describes how many metrics are being collected</a:t>
            </a:r>
          </a:p>
          <a:p>
            <a:endParaRPr lang="en-US" dirty="0"/>
          </a:p>
        </p:txBody>
      </p:sp>
      <p:sp>
        <p:nvSpPr>
          <p:cNvPr id="4" name="Slide Number Placeholder 3"/>
          <p:cNvSpPr>
            <a:spLocks noGrp="1"/>
          </p:cNvSpPr>
          <p:nvPr>
            <p:ph type="sldNum" sz="quarter" idx="10"/>
          </p:nvPr>
        </p:nvSpPr>
        <p:spPr/>
        <p:txBody>
          <a:bodyPr/>
          <a:lstStyle/>
          <a:p>
            <a:fld id="{0ECFFC4E-63C0-2744-A60F-507CB149CFD1}" type="slidenum">
              <a:rPr lang="en-US" smtClean="0"/>
              <a:t>6</a:t>
            </a:fld>
            <a:endParaRPr lang="en-US"/>
          </a:p>
        </p:txBody>
      </p:sp>
    </p:spTree>
    <p:extLst>
      <p:ext uri="{BB962C8B-B14F-4D97-AF65-F5344CB8AC3E}">
        <p14:creationId xmlns:p14="http://schemas.microsoft.com/office/powerpoint/2010/main" val="4072754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OH is typical monitoring, where exceptional situations are detected and alerts are generated.</a:t>
            </a:r>
          </a:p>
          <a:p>
            <a:r>
              <a:rPr lang="en-US" dirty="0"/>
              <a:t>QA usually involved medium- or long-term analysis for specific quality metrics such as variability.</a:t>
            </a:r>
          </a:p>
          <a:p>
            <a:r>
              <a:rPr lang="en-US" dirty="0"/>
              <a:t>CP is the process of predicting resource needs in the future</a:t>
            </a:r>
          </a:p>
          <a:p>
            <a:r>
              <a:rPr lang="en-US" dirty="0"/>
              <a:t>PM requires very low-resolution data for calculating key performance indicators (KPIs) such as conversion rates, counts of users, and analysis of user retention (sometimes called 7-day or 30-day actives).</a:t>
            </a:r>
          </a:p>
        </p:txBody>
      </p:sp>
      <p:sp>
        <p:nvSpPr>
          <p:cNvPr id="4" name="Slide Number Placeholder 3"/>
          <p:cNvSpPr>
            <a:spLocks noGrp="1"/>
          </p:cNvSpPr>
          <p:nvPr>
            <p:ph type="sldNum" sz="quarter" idx="10"/>
          </p:nvPr>
        </p:nvSpPr>
        <p:spPr/>
        <p:txBody>
          <a:bodyPr/>
          <a:lstStyle/>
          <a:p>
            <a:fld id="{0ECFFC4E-63C0-2744-A60F-507CB149CFD1}" type="slidenum">
              <a:rPr lang="en-US" smtClean="0"/>
              <a:t>7</a:t>
            </a:fld>
            <a:endParaRPr lang="en-US"/>
          </a:p>
        </p:txBody>
      </p:sp>
    </p:spTree>
    <p:extLst>
      <p:ext uri="{BB962C8B-B14F-4D97-AF65-F5344CB8AC3E}">
        <p14:creationId xmlns:p14="http://schemas.microsoft.com/office/powerpoint/2010/main" val="40359718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don’t know your organization’s KPIs, stop right now and find out what they are. If there aren’t any, prepare your resume because your company is a rudderless ship. Alternatively, you can declare yourself the captain and invent the KPIs yourself.</a:t>
            </a:r>
          </a:p>
          <a:p>
            <a:endParaRPr lang="en-US" dirty="0"/>
          </a:p>
          <a:p>
            <a:r>
              <a:rPr lang="en-US" dirty="0"/>
              <a:t>Examples –</a:t>
            </a:r>
          </a:p>
          <a:p>
            <a:r>
              <a:rPr lang="en-US" dirty="0"/>
              <a:t>Availability – have a web site that is up 99.9% of the time measured from outside the data center</a:t>
            </a:r>
          </a:p>
          <a:p>
            <a:r>
              <a:rPr lang="en-US" dirty="0"/>
              <a:t>Latency – the 90</a:t>
            </a:r>
            <a:r>
              <a:rPr lang="en-US" baseline="30000" dirty="0"/>
              <a:t>th</a:t>
            </a:r>
            <a:r>
              <a:rPr lang="en-US" dirty="0"/>
              <a:t> percentile latency for the homepage should not exceed 400ms request render time</a:t>
            </a:r>
          </a:p>
          <a:p>
            <a:r>
              <a:rPr lang="en-US" dirty="0"/>
              <a:t>Urgent bug count – there should be no more than </a:t>
            </a:r>
            <a:r>
              <a:rPr lang="en-US" i="1" dirty="0"/>
              <a:t>n</a:t>
            </a:r>
            <a:r>
              <a:rPr lang="en-US" i="0" dirty="0"/>
              <a:t> outstanding Sev0 bugs</a:t>
            </a:r>
          </a:p>
          <a:p>
            <a:r>
              <a:rPr lang="en-US" i="0" dirty="0"/>
              <a:t>Urgent bug resolution – all Sev0 bugs should be closed within </a:t>
            </a:r>
            <a:r>
              <a:rPr lang="en-US" i="1" dirty="0"/>
              <a:t>x</a:t>
            </a:r>
            <a:r>
              <a:rPr lang="en-US" i="0" dirty="0"/>
              <a:t> hours</a:t>
            </a:r>
          </a:p>
          <a:p>
            <a:r>
              <a:rPr lang="en-US" i="0" dirty="0"/>
              <a:t>Major bug resolution – all Sev1 bugs should be closed within </a:t>
            </a:r>
            <a:r>
              <a:rPr lang="en-US" i="1" dirty="0"/>
              <a:t>y</a:t>
            </a:r>
            <a:r>
              <a:rPr lang="en-US" i="0" dirty="0"/>
              <a:t> hours</a:t>
            </a:r>
          </a:p>
          <a:p>
            <a:r>
              <a:rPr lang="en-US" i="0" dirty="0"/>
              <a:t>Backend server stability – there should be no more than </a:t>
            </a:r>
            <a:r>
              <a:rPr lang="en-US" i="1" dirty="0"/>
              <a:t>n</a:t>
            </a:r>
            <a:r>
              <a:rPr lang="en-US" i="0" dirty="0"/>
              <a:t> percent queries returning HTTP 5xx errors</a:t>
            </a:r>
          </a:p>
          <a:p>
            <a:r>
              <a:rPr lang="en-US" i="0" dirty="0"/>
              <a:t>User satisfaction – there should be no more than </a:t>
            </a:r>
            <a:r>
              <a:rPr lang="en-US" i="1" dirty="0"/>
              <a:t>n</a:t>
            </a:r>
            <a:r>
              <a:rPr lang="en-US" i="0" dirty="0"/>
              <a:t> percent abandoned carts</a:t>
            </a:r>
          </a:p>
          <a:p>
            <a:r>
              <a:rPr lang="en-US" i="0" dirty="0"/>
              <a:t>Cart size – the median number of items in a cart per order should be </a:t>
            </a:r>
            <a:r>
              <a:rPr lang="en-US" i="1" dirty="0"/>
              <a:t>s</a:t>
            </a:r>
            <a:endParaRPr lang="en-US" i="0" dirty="0"/>
          </a:p>
          <a:p>
            <a:r>
              <a:rPr lang="en-US" i="0" dirty="0"/>
              <a:t>Finance – a total of </a:t>
            </a:r>
            <a:r>
              <a:rPr lang="en-US" i="1" dirty="0"/>
              <a:t>n</a:t>
            </a:r>
            <a:r>
              <a:rPr lang="en-US" i="0" dirty="0"/>
              <a:t> revenue this month</a:t>
            </a:r>
          </a:p>
          <a:p>
            <a:r>
              <a:rPr lang="en-US" i="0" dirty="0"/>
              <a:t>Cost – cost-per saved cart should not exceed </a:t>
            </a:r>
            <a:r>
              <a:rPr lang="en-US" i="1" dirty="0"/>
              <a:t>c</a:t>
            </a:r>
            <a:endParaRPr lang="en-US" dirty="0"/>
          </a:p>
        </p:txBody>
      </p:sp>
      <p:sp>
        <p:nvSpPr>
          <p:cNvPr id="4" name="Slide Number Placeholder 3"/>
          <p:cNvSpPr>
            <a:spLocks noGrp="1"/>
          </p:cNvSpPr>
          <p:nvPr>
            <p:ph type="sldNum" sz="quarter" idx="10"/>
          </p:nvPr>
        </p:nvSpPr>
        <p:spPr/>
        <p:txBody>
          <a:bodyPr/>
          <a:lstStyle/>
          <a:p>
            <a:fld id="{0ECFFC4E-63C0-2744-A60F-507CB149CFD1}" type="slidenum">
              <a:rPr lang="en-US" smtClean="0"/>
              <a:t>8</a:t>
            </a:fld>
            <a:endParaRPr lang="en-US"/>
          </a:p>
        </p:txBody>
      </p:sp>
    </p:spTree>
    <p:extLst>
      <p:ext uri="{BB962C8B-B14F-4D97-AF65-F5344CB8AC3E}">
        <p14:creationId xmlns:p14="http://schemas.microsoft.com/office/powerpoint/2010/main" val="2726161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try an HTTP GET</a:t>
            </a:r>
          </a:p>
          <a:p>
            <a:endParaRPr lang="en-US" dirty="0"/>
          </a:p>
          <a:p>
            <a:pPr marL="171450" indent="-171450">
              <a:buFont typeface="Arial" panose="020B0604020202020204" pitchFamily="34" charset="0"/>
              <a:buChar char="•"/>
            </a:pPr>
            <a:r>
              <a:rPr lang="en-US" dirty="0"/>
              <a:t>We know that the server is up because we get or don’t get a response</a:t>
            </a:r>
          </a:p>
          <a:p>
            <a:pPr marL="171450" indent="-171450">
              <a:buFont typeface="Arial" panose="020B0604020202020204" pitchFamily="34" charset="0"/>
              <a:buChar char="•"/>
            </a:pPr>
            <a:r>
              <a:rPr lang="en-US" dirty="0"/>
              <a:t>We can measure the TCP timings to get time-to-first-byte and time-to-last-byte</a:t>
            </a:r>
          </a:p>
          <a:p>
            <a:pPr marL="171450" indent="-171450">
              <a:buFont typeface="Arial" panose="020B0604020202020204" pitchFamily="34" charset="0"/>
              <a:buChar char="•"/>
            </a:pPr>
            <a:r>
              <a:rPr lang="en-US" dirty="0"/>
              <a:t>We can watch the SSL handshake to determine if there are SLL certificate problems</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b="0" dirty="0"/>
              <a:t>We can cheat and use a single measurement – revenue per minute. If the revenue drops in a way that is uncharacteristic for the time of day, we have a potential problem. If it stops completely, the site is down. If it starts climbing rapidly we can expect a capacity problem.</a:t>
            </a:r>
          </a:p>
        </p:txBody>
      </p:sp>
      <p:sp>
        <p:nvSpPr>
          <p:cNvPr id="4" name="Slide Number Placeholder 3"/>
          <p:cNvSpPr>
            <a:spLocks noGrp="1"/>
          </p:cNvSpPr>
          <p:nvPr>
            <p:ph type="sldNum" sz="quarter" idx="10"/>
          </p:nvPr>
        </p:nvSpPr>
        <p:spPr/>
        <p:txBody>
          <a:bodyPr/>
          <a:lstStyle/>
          <a:p>
            <a:fld id="{0ECFFC4E-63C0-2744-A60F-507CB149CFD1}" type="slidenum">
              <a:rPr lang="en-US" smtClean="0"/>
              <a:t>11</a:t>
            </a:fld>
            <a:endParaRPr lang="en-US"/>
          </a:p>
        </p:txBody>
      </p:sp>
    </p:spTree>
    <p:extLst>
      <p:ext uri="{BB962C8B-B14F-4D97-AF65-F5344CB8AC3E}">
        <p14:creationId xmlns:p14="http://schemas.microsoft.com/office/powerpoint/2010/main" val="3774783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8F3FE-B40E-F140-8C87-F195FC0581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1CD058-6B3F-0149-B796-BB1C22D8C1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482F2A-6397-FA46-9E8D-C7320B001B50}"/>
              </a:ext>
            </a:extLst>
          </p:cNvPr>
          <p:cNvSpPr>
            <a:spLocks noGrp="1"/>
          </p:cNvSpPr>
          <p:nvPr>
            <p:ph type="dt" sz="half" idx="10"/>
          </p:nvPr>
        </p:nvSpPr>
        <p:spPr/>
        <p:txBody>
          <a:bodyPr/>
          <a:lstStyle/>
          <a:p>
            <a:fld id="{58C28475-92C2-2F4C-A591-F4EB410C00EC}" type="datetimeFigureOut">
              <a:rPr lang="en-US" smtClean="0"/>
              <a:t>2/8/18</a:t>
            </a:fld>
            <a:endParaRPr lang="en-US"/>
          </a:p>
        </p:txBody>
      </p:sp>
      <p:sp>
        <p:nvSpPr>
          <p:cNvPr id="5" name="Footer Placeholder 4">
            <a:extLst>
              <a:ext uri="{FF2B5EF4-FFF2-40B4-BE49-F238E27FC236}">
                <a16:creationId xmlns:a16="http://schemas.microsoft.com/office/drawing/2014/main" id="{51948ABE-8E66-B549-A5B5-F8F9055A9C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BDAD98-C239-EB41-AD07-2EC2188D9408}"/>
              </a:ext>
            </a:extLst>
          </p:cNvPr>
          <p:cNvSpPr>
            <a:spLocks noGrp="1"/>
          </p:cNvSpPr>
          <p:nvPr>
            <p:ph type="sldNum" sz="quarter" idx="12"/>
          </p:nvPr>
        </p:nvSpPr>
        <p:spPr/>
        <p:txBody>
          <a:bodyPr/>
          <a:lstStyle/>
          <a:p>
            <a:fld id="{88B921C0-3863-CC40-B5E4-94A47627EEF4}" type="slidenum">
              <a:rPr lang="en-US" smtClean="0"/>
              <a:t>‹#›</a:t>
            </a:fld>
            <a:endParaRPr lang="en-US"/>
          </a:p>
        </p:txBody>
      </p:sp>
    </p:spTree>
    <p:extLst>
      <p:ext uri="{BB962C8B-B14F-4D97-AF65-F5344CB8AC3E}">
        <p14:creationId xmlns:p14="http://schemas.microsoft.com/office/powerpoint/2010/main" val="411890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C9255-E426-3F4B-8AE7-2665936472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F2ECD94-FBD8-674E-AB3A-2860AEAA069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E9192A-BF96-AA47-B3C7-72D4239F69F3}"/>
              </a:ext>
            </a:extLst>
          </p:cNvPr>
          <p:cNvSpPr>
            <a:spLocks noGrp="1"/>
          </p:cNvSpPr>
          <p:nvPr>
            <p:ph type="dt" sz="half" idx="10"/>
          </p:nvPr>
        </p:nvSpPr>
        <p:spPr/>
        <p:txBody>
          <a:bodyPr/>
          <a:lstStyle/>
          <a:p>
            <a:fld id="{58C28475-92C2-2F4C-A591-F4EB410C00EC}" type="datetimeFigureOut">
              <a:rPr lang="en-US" smtClean="0"/>
              <a:t>2/8/18</a:t>
            </a:fld>
            <a:endParaRPr lang="en-US"/>
          </a:p>
        </p:txBody>
      </p:sp>
      <p:sp>
        <p:nvSpPr>
          <p:cNvPr id="5" name="Footer Placeholder 4">
            <a:extLst>
              <a:ext uri="{FF2B5EF4-FFF2-40B4-BE49-F238E27FC236}">
                <a16:creationId xmlns:a16="http://schemas.microsoft.com/office/drawing/2014/main" id="{5DE23011-D37C-A94D-96F8-E4E20A96FD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F46F94-E019-1F43-9E1B-6253C2E698A0}"/>
              </a:ext>
            </a:extLst>
          </p:cNvPr>
          <p:cNvSpPr>
            <a:spLocks noGrp="1"/>
          </p:cNvSpPr>
          <p:nvPr>
            <p:ph type="sldNum" sz="quarter" idx="12"/>
          </p:nvPr>
        </p:nvSpPr>
        <p:spPr/>
        <p:txBody>
          <a:bodyPr/>
          <a:lstStyle/>
          <a:p>
            <a:fld id="{88B921C0-3863-CC40-B5E4-94A47627EEF4}" type="slidenum">
              <a:rPr lang="en-US" smtClean="0"/>
              <a:t>‹#›</a:t>
            </a:fld>
            <a:endParaRPr lang="en-US"/>
          </a:p>
        </p:txBody>
      </p:sp>
    </p:spTree>
    <p:extLst>
      <p:ext uri="{BB962C8B-B14F-4D97-AF65-F5344CB8AC3E}">
        <p14:creationId xmlns:p14="http://schemas.microsoft.com/office/powerpoint/2010/main" val="2562227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2D7BCD-9914-2240-9887-7809CA7B06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77F2674-C457-DF46-9C1B-5160A3C5904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B89E45-E3A2-A64D-A628-95E0356B76A5}"/>
              </a:ext>
            </a:extLst>
          </p:cNvPr>
          <p:cNvSpPr>
            <a:spLocks noGrp="1"/>
          </p:cNvSpPr>
          <p:nvPr>
            <p:ph type="dt" sz="half" idx="10"/>
          </p:nvPr>
        </p:nvSpPr>
        <p:spPr/>
        <p:txBody>
          <a:bodyPr/>
          <a:lstStyle/>
          <a:p>
            <a:fld id="{58C28475-92C2-2F4C-A591-F4EB410C00EC}" type="datetimeFigureOut">
              <a:rPr lang="en-US" smtClean="0"/>
              <a:t>2/8/18</a:t>
            </a:fld>
            <a:endParaRPr lang="en-US"/>
          </a:p>
        </p:txBody>
      </p:sp>
      <p:sp>
        <p:nvSpPr>
          <p:cNvPr id="5" name="Footer Placeholder 4">
            <a:extLst>
              <a:ext uri="{FF2B5EF4-FFF2-40B4-BE49-F238E27FC236}">
                <a16:creationId xmlns:a16="http://schemas.microsoft.com/office/drawing/2014/main" id="{EEEDFB88-FE14-F445-9F92-22F614FB50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1B2C04-9AD1-0F4B-8516-F7F1B79319EB}"/>
              </a:ext>
            </a:extLst>
          </p:cNvPr>
          <p:cNvSpPr>
            <a:spLocks noGrp="1"/>
          </p:cNvSpPr>
          <p:nvPr>
            <p:ph type="sldNum" sz="quarter" idx="12"/>
          </p:nvPr>
        </p:nvSpPr>
        <p:spPr/>
        <p:txBody>
          <a:bodyPr/>
          <a:lstStyle/>
          <a:p>
            <a:fld id="{88B921C0-3863-CC40-B5E4-94A47627EEF4}" type="slidenum">
              <a:rPr lang="en-US" smtClean="0"/>
              <a:t>‹#›</a:t>
            </a:fld>
            <a:endParaRPr lang="en-US"/>
          </a:p>
        </p:txBody>
      </p:sp>
    </p:spTree>
    <p:extLst>
      <p:ext uri="{BB962C8B-B14F-4D97-AF65-F5344CB8AC3E}">
        <p14:creationId xmlns:p14="http://schemas.microsoft.com/office/powerpoint/2010/main" val="1920864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527A6-378A-4A4C-8E0C-C6F566A1FE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E19D31-1BB9-BD4F-B52C-3DAAA7BCC9F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F0896C-0299-1946-99F1-118BABEF4911}"/>
              </a:ext>
            </a:extLst>
          </p:cNvPr>
          <p:cNvSpPr>
            <a:spLocks noGrp="1"/>
          </p:cNvSpPr>
          <p:nvPr>
            <p:ph type="dt" sz="half" idx="10"/>
          </p:nvPr>
        </p:nvSpPr>
        <p:spPr/>
        <p:txBody>
          <a:bodyPr/>
          <a:lstStyle/>
          <a:p>
            <a:fld id="{58C28475-92C2-2F4C-A591-F4EB410C00EC}" type="datetimeFigureOut">
              <a:rPr lang="en-US" smtClean="0"/>
              <a:t>2/8/18</a:t>
            </a:fld>
            <a:endParaRPr lang="en-US"/>
          </a:p>
        </p:txBody>
      </p:sp>
      <p:sp>
        <p:nvSpPr>
          <p:cNvPr id="5" name="Footer Placeholder 4">
            <a:extLst>
              <a:ext uri="{FF2B5EF4-FFF2-40B4-BE49-F238E27FC236}">
                <a16:creationId xmlns:a16="http://schemas.microsoft.com/office/drawing/2014/main" id="{B9E06A1B-E813-FA44-8510-2DD728C5CC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1D4A90-C5D6-0F48-9FF6-26A447BB98FC}"/>
              </a:ext>
            </a:extLst>
          </p:cNvPr>
          <p:cNvSpPr>
            <a:spLocks noGrp="1"/>
          </p:cNvSpPr>
          <p:nvPr>
            <p:ph type="sldNum" sz="quarter" idx="12"/>
          </p:nvPr>
        </p:nvSpPr>
        <p:spPr/>
        <p:txBody>
          <a:bodyPr/>
          <a:lstStyle/>
          <a:p>
            <a:fld id="{88B921C0-3863-CC40-B5E4-94A47627EEF4}" type="slidenum">
              <a:rPr lang="en-US" smtClean="0"/>
              <a:t>‹#›</a:t>
            </a:fld>
            <a:endParaRPr lang="en-US"/>
          </a:p>
        </p:txBody>
      </p:sp>
    </p:spTree>
    <p:extLst>
      <p:ext uri="{BB962C8B-B14F-4D97-AF65-F5344CB8AC3E}">
        <p14:creationId xmlns:p14="http://schemas.microsoft.com/office/powerpoint/2010/main" val="50734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35CA2-9BB8-E147-9303-331433B254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2DE33F-6A4E-5243-B336-82C5592820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9201FEA-CF9F-BE4A-AEBA-6F40DA7A6017}"/>
              </a:ext>
            </a:extLst>
          </p:cNvPr>
          <p:cNvSpPr>
            <a:spLocks noGrp="1"/>
          </p:cNvSpPr>
          <p:nvPr>
            <p:ph type="dt" sz="half" idx="10"/>
          </p:nvPr>
        </p:nvSpPr>
        <p:spPr/>
        <p:txBody>
          <a:bodyPr/>
          <a:lstStyle/>
          <a:p>
            <a:fld id="{58C28475-92C2-2F4C-A591-F4EB410C00EC}" type="datetimeFigureOut">
              <a:rPr lang="en-US" smtClean="0"/>
              <a:t>2/8/18</a:t>
            </a:fld>
            <a:endParaRPr lang="en-US"/>
          </a:p>
        </p:txBody>
      </p:sp>
      <p:sp>
        <p:nvSpPr>
          <p:cNvPr id="5" name="Footer Placeholder 4">
            <a:extLst>
              <a:ext uri="{FF2B5EF4-FFF2-40B4-BE49-F238E27FC236}">
                <a16:creationId xmlns:a16="http://schemas.microsoft.com/office/drawing/2014/main" id="{527A7BB8-20C1-1048-A143-417B552EB5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EE26F0-857F-7845-B5D3-26F520BFD0F1}"/>
              </a:ext>
            </a:extLst>
          </p:cNvPr>
          <p:cNvSpPr>
            <a:spLocks noGrp="1"/>
          </p:cNvSpPr>
          <p:nvPr>
            <p:ph type="sldNum" sz="quarter" idx="12"/>
          </p:nvPr>
        </p:nvSpPr>
        <p:spPr/>
        <p:txBody>
          <a:bodyPr/>
          <a:lstStyle/>
          <a:p>
            <a:fld id="{88B921C0-3863-CC40-B5E4-94A47627EEF4}" type="slidenum">
              <a:rPr lang="en-US" smtClean="0"/>
              <a:t>‹#›</a:t>
            </a:fld>
            <a:endParaRPr lang="en-US"/>
          </a:p>
        </p:txBody>
      </p:sp>
    </p:spTree>
    <p:extLst>
      <p:ext uri="{BB962C8B-B14F-4D97-AF65-F5344CB8AC3E}">
        <p14:creationId xmlns:p14="http://schemas.microsoft.com/office/powerpoint/2010/main" val="2330251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396E2-0703-DE40-A83C-37FD6A1C35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E9C31F-AC95-A241-A950-54B8DB33A36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44A430-AC1F-0B4C-9ADA-641C132A3A2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34B8A1-0D63-684F-9E92-E6EE6E729F69}"/>
              </a:ext>
            </a:extLst>
          </p:cNvPr>
          <p:cNvSpPr>
            <a:spLocks noGrp="1"/>
          </p:cNvSpPr>
          <p:nvPr>
            <p:ph type="dt" sz="half" idx="10"/>
          </p:nvPr>
        </p:nvSpPr>
        <p:spPr/>
        <p:txBody>
          <a:bodyPr/>
          <a:lstStyle/>
          <a:p>
            <a:fld id="{58C28475-92C2-2F4C-A591-F4EB410C00EC}" type="datetimeFigureOut">
              <a:rPr lang="en-US" smtClean="0"/>
              <a:t>2/8/18</a:t>
            </a:fld>
            <a:endParaRPr lang="en-US"/>
          </a:p>
        </p:txBody>
      </p:sp>
      <p:sp>
        <p:nvSpPr>
          <p:cNvPr id="6" name="Footer Placeholder 5">
            <a:extLst>
              <a:ext uri="{FF2B5EF4-FFF2-40B4-BE49-F238E27FC236}">
                <a16:creationId xmlns:a16="http://schemas.microsoft.com/office/drawing/2014/main" id="{AFBF27EB-1F9B-114F-9BD9-0A011346F8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129EE1-AA59-CD4A-8430-6A0BFFD565D4}"/>
              </a:ext>
            </a:extLst>
          </p:cNvPr>
          <p:cNvSpPr>
            <a:spLocks noGrp="1"/>
          </p:cNvSpPr>
          <p:nvPr>
            <p:ph type="sldNum" sz="quarter" idx="12"/>
          </p:nvPr>
        </p:nvSpPr>
        <p:spPr/>
        <p:txBody>
          <a:bodyPr/>
          <a:lstStyle/>
          <a:p>
            <a:fld id="{88B921C0-3863-CC40-B5E4-94A47627EEF4}" type="slidenum">
              <a:rPr lang="en-US" smtClean="0"/>
              <a:t>‹#›</a:t>
            </a:fld>
            <a:endParaRPr lang="en-US"/>
          </a:p>
        </p:txBody>
      </p:sp>
    </p:spTree>
    <p:extLst>
      <p:ext uri="{BB962C8B-B14F-4D97-AF65-F5344CB8AC3E}">
        <p14:creationId xmlns:p14="http://schemas.microsoft.com/office/powerpoint/2010/main" val="3934407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7C20-BC30-1E42-84E8-F2FA5A7042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180FB7-6BF5-1C44-82DB-BB4809F435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95D877A-A177-6246-B250-5884334D9A0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9434F0-F7F1-2740-8A45-CD701C9FC8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68A011-4487-8648-A539-49308EE372D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1A001D5-5BB6-6F44-B076-A4A84F52F44C}"/>
              </a:ext>
            </a:extLst>
          </p:cNvPr>
          <p:cNvSpPr>
            <a:spLocks noGrp="1"/>
          </p:cNvSpPr>
          <p:nvPr>
            <p:ph type="dt" sz="half" idx="10"/>
          </p:nvPr>
        </p:nvSpPr>
        <p:spPr/>
        <p:txBody>
          <a:bodyPr/>
          <a:lstStyle/>
          <a:p>
            <a:fld id="{58C28475-92C2-2F4C-A591-F4EB410C00EC}" type="datetimeFigureOut">
              <a:rPr lang="en-US" smtClean="0"/>
              <a:t>2/8/18</a:t>
            </a:fld>
            <a:endParaRPr lang="en-US"/>
          </a:p>
        </p:txBody>
      </p:sp>
      <p:sp>
        <p:nvSpPr>
          <p:cNvPr id="8" name="Footer Placeholder 7">
            <a:extLst>
              <a:ext uri="{FF2B5EF4-FFF2-40B4-BE49-F238E27FC236}">
                <a16:creationId xmlns:a16="http://schemas.microsoft.com/office/drawing/2014/main" id="{8C7F743E-1187-234C-B20E-99F1654C05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130525-A8EC-B34C-A59E-C2E874B9F0CD}"/>
              </a:ext>
            </a:extLst>
          </p:cNvPr>
          <p:cNvSpPr>
            <a:spLocks noGrp="1"/>
          </p:cNvSpPr>
          <p:nvPr>
            <p:ph type="sldNum" sz="quarter" idx="12"/>
          </p:nvPr>
        </p:nvSpPr>
        <p:spPr/>
        <p:txBody>
          <a:bodyPr/>
          <a:lstStyle/>
          <a:p>
            <a:fld id="{88B921C0-3863-CC40-B5E4-94A47627EEF4}" type="slidenum">
              <a:rPr lang="en-US" smtClean="0"/>
              <a:t>‹#›</a:t>
            </a:fld>
            <a:endParaRPr lang="en-US"/>
          </a:p>
        </p:txBody>
      </p:sp>
    </p:spTree>
    <p:extLst>
      <p:ext uri="{BB962C8B-B14F-4D97-AF65-F5344CB8AC3E}">
        <p14:creationId xmlns:p14="http://schemas.microsoft.com/office/powerpoint/2010/main" val="1265325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A9E24-39E0-9B4C-A708-66A84F4D87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9696C0D-79F5-754D-AEA0-4E2FEDF12320}"/>
              </a:ext>
            </a:extLst>
          </p:cNvPr>
          <p:cNvSpPr>
            <a:spLocks noGrp="1"/>
          </p:cNvSpPr>
          <p:nvPr>
            <p:ph type="dt" sz="half" idx="10"/>
          </p:nvPr>
        </p:nvSpPr>
        <p:spPr/>
        <p:txBody>
          <a:bodyPr/>
          <a:lstStyle/>
          <a:p>
            <a:fld id="{58C28475-92C2-2F4C-A591-F4EB410C00EC}" type="datetimeFigureOut">
              <a:rPr lang="en-US" smtClean="0"/>
              <a:t>2/8/18</a:t>
            </a:fld>
            <a:endParaRPr lang="en-US"/>
          </a:p>
        </p:txBody>
      </p:sp>
      <p:sp>
        <p:nvSpPr>
          <p:cNvPr id="4" name="Footer Placeholder 3">
            <a:extLst>
              <a:ext uri="{FF2B5EF4-FFF2-40B4-BE49-F238E27FC236}">
                <a16:creationId xmlns:a16="http://schemas.microsoft.com/office/drawing/2014/main" id="{ED7B5AF0-E235-5B45-85DB-44B3A27CDB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5D6C26-691D-EA4E-8BC4-AE02C6D87261}"/>
              </a:ext>
            </a:extLst>
          </p:cNvPr>
          <p:cNvSpPr>
            <a:spLocks noGrp="1"/>
          </p:cNvSpPr>
          <p:nvPr>
            <p:ph type="sldNum" sz="quarter" idx="12"/>
          </p:nvPr>
        </p:nvSpPr>
        <p:spPr/>
        <p:txBody>
          <a:bodyPr/>
          <a:lstStyle/>
          <a:p>
            <a:fld id="{88B921C0-3863-CC40-B5E4-94A47627EEF4}" type="slidenum">
              <a:rPr lang="en-US" smtClean="0"/>
              <a:t>‹#›</a:t>
            </a:fld>
            <a:endParaRPr lang="en-US"/>
          </a:p>
        </p:txBody>
      </p:sp>
    </p:spTree>
    <p:extLst>
      <p:ext uri="{BB962C8B-B14F-4D97-AF65-F5344CB8AC3E}">
        <p14:creationId xmlns:p14="http://schemas.microsoft.com/office/powerpoint/2010/main" val="2494940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26F4FD-BEAC-824A-AE70-23AD0315814E}"/>
              </a:ext>
            </a:extLst>
          </p:cNvPr>
          <p:cNvSpPr>
            <a:spLocks noGrp="1"/>
          </p:cNvSpPr>
          <p:nvPr>
            <p:ph type="dt" sz="half" idx="10"/>
          </p:nvPr>
        </p:nvSpPr>
        <p:spPr/>
        <p:txBody>
          <a:bodyPr/>
          <a:lstStyle/>
          <a:p>
            <a:fld id="{58C28475-92C2-2F4C-A591-F4EB410C00EC}" type="datetimeFigureOut">
              <a:rPr lang="en-US" smtClean="0"/>
              <a:t>2/8/18</a:t>
            </a:fld>
            <a:endParaRPr lang="en-US"/>
          </a:p>
        </p:txBody>
      </p:sp>
      <p:sp>
        <p:nvSpPr>
          <p:cNvPr id="3" name="Footer Placeholder 2">
            <a:extLst>
              <a:ext uri="{FF2B5EF4-FFF2-40B4-BE49-F238E27FC236}">
                <a16:creationId xmlns:a16="http://schemas.microsoft.com/office/drawing/2014/main" id="{D8DA5044-C15C-354A-8E7A-6804644F5E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B466F21-39BE-5F43-AAAE-B24916709CDF}"/>
              </a:ext>
            </a:extLst>
          </p:cNvPr>
          <p:cNvSpPr>
            <a:spLocks noGrp="1"/>
          </p:cNvSpPr>
          <p:nvPr>
            <p:ph type="sldNum" sz="quarter" idx="12"/>
          </p:nvPr>
        </p:nvSpPr>
        <p:spPr/>
        <p:txBody>
          <a:bodyPr/>
          <a:lstStyle/>
          <a:p>
            <a:fld id="{88B921C0-3863-CC40-B5E4-94A47627EEF4}" type="slidenum">
              <a:rPr lang="en-US" smtClean="0"/>
              <a:t>‹#›</a:t>
            </a:fld>
            <a:endParaRPr lang="en-US"/>
          </a:p>
        </p:txBody>
      </p:sp>
    </p:spTree>
    <p:extLst>
      <p:ext uri="{BB962C8B-B14F-4D97-AF65-F5344CB8AC3E}">
        <p14:creationId xmlns:p14="http://schemas.microsoft.com/office/powerpoint/2010/main" val="30274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DBDA9-8452-5E46-9DF2-EB9046B13E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8A7A5B-7A27-5146-88B4-25800D85FF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CFE965-E7AF-BE4A-9F65-81DF597CBB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47B5BE9-F2D9-984E-9C62-B6000ACBDB64}"/>
              </a:ext>
            </a:extLst>
          </p:cNvPr>
          <p:cNvSpPr>
            <a:spLocks noGrp="1"/>
          </p:cNvSpPr>
          <p:nvPr>
            <p:ph type="dt" sz="half" idx="10"/>
          </p:nvPr>
        </p:nvSpPr>
        <p:spPr/>
        <p:txBody>
          <a:bodyPr/>
          <a:lstStyle/>
          <a:p>
            <a:fld id="{58C28475-92C2-2F4C-A591-F4EB410C00EC}" type="datetimeFigureOut">
              <a:rPr lang="en-US" smtClean="0"/>
              <a:t>2/8/18</a:t>
            </a:fld>
            <a:endParaRPr lang="en-US"/>
          </a:p>
        </p:txBody>
      </p:sp>
      <p:sp>
        <p:nvSpPr>
          <p:cNvPr id="6" name="Footer Placeholder 5">
            <a:extLst>
              <a:ext uri="{FF2B5EF4-FFF2-40B4-BE49-F238E27FC236}">
                <a16:creationId xmlns:a16="http://schemas.microsoft.com/office/drawing/2014/main" id="{DA5274C3-353E-4D46-BFD2-2E36F216D5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EBB5AE-9AA8-A54F-985D-B3853B3C72EF}"/>
              </a:ext>
            </a:extLst>
          </p:cNvPr>
          <p:cNvSpPr>
            <a:spLocks noGrp="1"/>
          </p:cNvSpPr>
          <p:nvPr>
            <p:ph type="sldNum" sz="quarter" idx="12"/>
          </p:nvPr>
        </p:nvSpPr>
        <p:spPr/>
        <p:txBody>
          <a:bodyPr/>
          <a:lstStyle/>
          <a:p>
            <a:fld id="{88B921C0-3863-CC40-B5E4-94A47627EEF4}" type="slidenum">
              <a:rPr lang="en-US" smtClean="0"/>
              <a:t>‹#›</a:t>
            </a:fld>
            <a:endParaRPr lang="en-US"/>
          </a:p>
        </p:txBody>
      </p:sp>
    </p:spTree>
    <p:extLst>
      <p:ext uri="{BB962C8B-B14F-4D97-AF65-F5344CB8AC3E}">
        <p14:creationId xmlns:p14="http://schemas.microsoft.com/office/powerpoint/2010/main" val="3851428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68D52-DE1C-2D45-AB00-B205606F6F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F2F7A6-AC46-5447-9114-80A8217C67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9B1871-B774-8A42-B56C-0317AE2FC4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0739427-3C38-8941-86F3-45EBC72FD658}"/>
              </a:ext>
            </a:extLst>
          </p:cNvPr>
          <p:cNvSpPr>
            <a:spLocks noGrp="1"/>
          </p:cNvSpPr>
          <p:nvPr>
            <p:ph type="dt" sz="half" idx="10"/>
          </p:nvPr>
        </p:nvSpPr>
        <p:spPr/>
        <p:txBody>
          <a:bodyPr/>
          <a:lstStyle/>
          <a:p>
            <a:fld id="{58C28475-92C2-2F4C-A591-F4EB410C00EC}" type="datetimeFigureOut">
              <a:rPr lang="en-US" smtClean="0"/>
              <a:t>2/8/18</a:t>
            </a:fld>
            <a:endParaRPr lang="en-US"/>
          </a:p>
        </p:txBody>
      </p:sp>
      <p:sp>
        <p:nvSpPr>
          <p:cNvPr id="6" name="Footer Placeholder 5">
            <a:extLst>
              <a:ext uri="{FF2B5EF4-FFF2-40B4-BE49-F238E27FC236}">
                <a16:creationId xmlns:a16="http://schemas.microsoft.com/office/drawing/2014/main" id="{C2425282-8991-7644-8CFD-C050324AA8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F9F1B8-D929-B54F-9CC9-202CA13746B1}"/>
              </a:ext>
            </a:extLst>
          </p:cNvPr>
          <p:cNvSpPr>
            <a:spLocks noGrp="1"/>
          </p:cNvSpPr>
          <p:nvPr>
            <p:ph type="sldNum" sz="quarter" idx="12"/>
          </p:nvPr>
        </p:nvSpPr>
        <p:spPr/>
        <p:txBody>
          <a:bodyPr/>
          <a:lstStyle/>
          <a:p>
            <a:fld id="{88B921C0-3863-CC40-B5E4-94A47627EEF4}" type="slidenum">
              <a:rPr lang="en-US" smtClean="0"/>
              <a:t>‹#›</a:t>
            </a:fld>
            <a:endParaRPr lang="en-US"/>
          </a:p>
        </p:txBody>
      </p:sp>
    </p:spTree>
    <p:extLst>
      <p:ext uri="{BB962C8B-B14F-4D97-AF65-F5344CB8AC3E}">
        <p14:creationId xmlns:p14="http://schemas.microsoft.com/office/powerpoint/2010/main" val="1247747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494E7E-B454-7B49-AFBB-F4BE03C732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32641B-02EC-2D4E-BAA6-DA4217E830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31E6CF-13FF-CA42-A0E8-84F9FFC478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C28475-92C2-2F4C-A591-F4EB410C00EC}" type="datetimeFigureOut">
              <a:rPr lang="en-US" smtClean="0"/>
              <a:t>2/8/18</a:t>
            </a:fld>
            <a:endParaRPr lang="en-US"/>
          </a:p>
        </p:txBody>
      </p:sp>
      <p:sp>
        <p:nvSpPr>
          <p:cNvPr id="5" name="Footer Placeholder 4">
            <a:extLst>
              <a:ext uri="{FF2B5EF4-FFF2-40B4-BE49-F238E27FC236}">
                <a16:creationId xmlns:a16="http://schemas.microsoft.com/office/drawing/2014/main" id="{2E2FE451-811F-CB4D-814D-417D64F7C0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1ED01A2-3A96-D14D-A136-FF3131B846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B921C0-3863-CC40-B5E4-94A47627EEF4}" type="slidenum">
              <a:rPr lang="en-US" smtClean="0"/>
              <a:t>‹#›</a:t>
            </a:fld>
            <a:endParaRPr lang="en-US"/>
          </a:p>
        </p:txBody>
      </p:sp>
    </p:spTree>
    <p:extLst>
      <p:ext uri="{BB962C8B-B14F-4D97-AF65-F5344CB8AC3E}">
        <p14:creationId xmlns:p14="http://schemas.microsoft.com/office/powerpoint/2010/main" val="1330171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cloudstrategies.biz/requirements-for-building-enterprise-saas-application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F39BE-42FA-8D4A-80DC-0C37EB5481FF}"/>
              </a:ext>
            </a:extLst>
          </p:cNvPr>
          <p:cNvSpPr>
            <a:spLocks noGrp="1"/>
          </p:cNvSpPr>
          <p:nvPr>
            <p:ph type="ctrTitle"/>
          </p:nvPr>
        </p:nvSpPr>
        <p:spPr/>
        <p:txBody>
          <a:bodyPr/>
          <a:lstStyle/>
          <a:p>
            <a:r>
              <a:rPr lang="en-US" dirty="0"/>
              <a:t>SEGR 5910</a:t>
            </a:r>
          </a:p>
        </p:txBody>
      </p:sp>
      <p:sp>
        <p:nvSpPr>
          <p:cNvPr id="3" name="Subtitle 2">
            <a:extLst>
              <a:ext uri="{FF2B5EF4-FFF2-40B4-BE49-F238E27FC236}">
                <a16:creationId xmlns:a16="http://schemas.microsoft.com/office/drawing/2014/main" id="{14AF4CC5-FA98-2345-AC33-7068829B60A5}"/>
              </a:ext>
            </a:extLst>
          </p:cNvPr>
          <p:cNvSpPr>
            <a:spLocks noGrp="1"/>
          </p:cNvSpPr>
          <p:nvPr>
            <p:ph type="subTitle" idx="1"/>
          </p:nvPr>
        </p:nvSpPr>
        <p:spPr/>
        <p:txBody>
          <a:bodyPr/>
          <a:lstStyle/>
          <a:p>
            <a:r>
              <a:rPr lang="en-US" dirty="0"/>
              <a:t>DevOps from the Architect’s Perspective</a:t>
            </a:r>
          </a:p>
        </p:txBody>
      </p:sp>
    </p:spTree>
    <p:extLst>
      <p:ext uri="{BB962C8B-B14F-4D97-AF65-F5344CB8AC3E}">
        <p14:creationId xmlns:p14="http://schemas.microsoft.com/office/powerpoint/2010/main" val="4125134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11A2D-DF5C-2D43-908A-D9F7BF5FED63}"/>
              </a:ext>
            </a:extLst>
          </p:cNvPr>
          <p:cNvSpPr>
            <a:spLocks noGrp="1"/>
          </p:cNvSpPr>
          <p:nvPr>
            <p:ph type="title"/>
          </p:nvPr>
        </p:nvSpPr>
        <p:spPr/>
        <p:txBody>
          <a:bodyPr/>
          <a:lstStyle/>
          <a:p>
            <a:r>
              <a:rPr lang="en-US" dirty="0"/>
              <a:t>Meta-monitoring</a:t>
            </a:r>
          </a:p>
        </p:txBody>
      </p:sp>
      <p:sp>
        <p:nvSpPr>
          <p:cNvPr id="3" name="Content Placeholder 2">
            <a:extLst>
              <a:ext uri="{FF2B5EF4-FFF2-40B4-BE49-F238E27FC236}">
                <a16:creationId xmlns:a16="http://schemas.microsoft.com/office/drawing/2014/main" id="{8FCA4A13-1313-E843-8B26-A10128D8C9C3}"/>
              </a:ext>
            </a:extLst>
          </p:cNvPr>
          <p:cNvSpPr>
            <a:spLocks noGrp="1"/>
          </p:cNvSpPr>
          <p:nvPr>
            <p:ph idx="1"/>
          </p:nvPr>
        </p:nvSpPr>
        <p:spPr/>
        <p:txBody>
          <a:bodyPr/>
          <a:lstStyle/>
          <a:p>
            <a:pPr marL="0" indent="0">
              <a:buNone/>
            </a:pPr>
            <a:r>
              <a:rPr lang="en-US" dirty="0"/>
              <a:t>Or, monitoring the monitor</a:t>
            </a:r>
          </a:p>
          <a:p>
            <a:pPr marL="0" indent="0">
              <a:buNone/>
            </a:pPr>
            <a:endParaRPr lang="en-US" dirty="0"/>
          </a:p>
          <a:p>
            <a:pPr marL="0" indent="0">
              <a:buNone/>
            </a:pPr>
            <a:r>
              <a:rPr lang="en-US" dirty="0"/>
              <a:t>Pick a business metric</a:t>
            </a:r>
          </a:p>
          <a:p>
            <a:pPr marL="0" indent="0">
              <a:buNone/>
            </a:pPr>
            <a:r>
              <a:rPr lang="en-US" dirty="0"/>
              <a:t>Look at cycle time(s)</a:t>
            </a:r>
          </a:p>
          <a:p>
            <a:pPr marL="0" indent="0">
              <a:buNone/>
            </a:pPr>
            <a:r>
              <a:rPr lang="en-US" dirty="0"/>
              <a:t>Look at mean time to failure (quality)</a:t>
            </a:r>
          </a:p>
          <a:p>
            <a:pPr marL="0" indent="0">
              <a:buNone/>
            </a:pPr>
            <a:r>
              <a:rPr lang="en-US" dirty="0"/>
              <a:t>Look at mean time to detection (latency)</a:t>
            </a:r>
          </a:p>
          <a:p>
            <a:pPr marL="0" indent="0">
              <a:buNone/>
            </a:pPr>
            <a:r>
              <a:rPr lang="en-US" dirty="0"/>
              <a:t>Look at mean time to report</a:t>
            </a:r>
          </a:p>
          <a:p>
            <a:pPr marL="0" indent="0">
              <a:buNone/>
            </a:pPr>
            <a:r>
              <a:rPr lang="en-US" dirty="0"/>
              <a:t>Measure the amount of scrap</a:t>
            </a:r>
          </a:p>
        </p:txBody>
      </p:sp>
    </p:spTree>
    <p:extLst>
      <p:ext uri="{BB962C8B-B14F-4D97-AF65-F5344CB8AC3E}">
        <p14:creationId xmlns:p14="http://schemas.microsoft.com/office/powerpoint/2010/main" val="2526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809CC84-3939-FA42-BC2C-EF820867B4DA}"/>
              </a:ext>
            </a:extLst>
          </p:cNvPr>
          <p:cNvSpPr>
            <a:spLocks noGrp="1"/>
          </p:cNvSpPr>
          <p:nvPr>
            <p:ph type="title"/>
          </p:nvPr>
        </p:nvSpPr>
        <p:spPr/>
        <p:txBody>
          <a:bodyPr/>
          <a:lstStyle/>
          <a:p>
            <a:r>
              <a:rPr lang="en-US" dirty="0"/>
              <a:t>Question</a:t>
            </a:r>
          </a:p>
        </p:txBody>
      </p:sp>
      <p:sp>
        <p:nvSpPr>
          <p:cNvPr id="6" name="Content Placeholder 5">
            <a:extLst>
              <a:ext uri="{FF2B5EF4-FFF2-40B4-BE49-F238E27FC236}">
                <a16:creationId xmlns:a16="http://schemas.microsoft.com/office/drawing/2014/main" id="{88E1A585-DC98-B641-9CFC-8841BF2B4AC3}"/>
              </a:ext>
            </a:extLst>
          </p:cNvPr>
          <p:cNvSpPr>
            <a:spLocks noGrp="1"/>
          </p:cNvSpPr>
          <p:nvPr>
            <p:ph idx="1"/>
          </p:nvPr>
        </p:nvSpPr>
        <p:spPr/>
        <p:txBody>
          <a:bodyPr/>
          <a:lstStyle/>
          <a:p>
            <a:pPr marL="0" indent="0" algn="ctr">
              <a:buNone/>
            </a:pPr>
            <a:r>
              <a:rPr lang="en-US" i="1" dirty="0"/>
              <a:t>If you could monitor only three aspects </a:t>
            </a:r>
          </a:p>
          <a:p>
            <a:pPr marL="0" indent="0" algn="ctr">
              <a:buNone/>
            </a:pPr>
            <a:r>
              <a:rPr lang="en-US" i="1" dirty="0"/>
              <a:t>of an e-commerce web server, </a:t>
            </a:r>
          </a:p>
          <a:p>
            <a:pPr marL="0" indent="0" algn="ctr">
              <a:buNone/>
            </a:pPr>
            <a:r>
              <a:rPr lang="en-US" i="1" dirty="0"/>
              <a:t>what would they be?</a:t>
            </a:r>
          </a:p>
          <a:p>
            <a:pPr marL="0" indent="0" algn="ctr">
              <a:buNone/>
            </a:pPr>
            <a:endParaRPr lang="en-US" i="1" dirty="0"/>
          </a:p>
          <a:p>
            <a:pPr marL="0" indent="0" algn="ctr">
              <a:buNone/>
            </a:pPr>
            <a:r>
              <a:rPr lang="en-US" i="1" dirty="0"/>
              <a:t>What would you use?</a:t>
            </a:r>
          </a:p>
        </p:txBody>
      </p:sp>
    </p:spTree>
    <p:extLst>
      <p:ext uri="{BB962C8B-B14F-4D97-AF65-F5344CB8AC3E}">
        <p14:creationId xmlns:p14="http://schemas.microsoft.com/office/powerpoint/2010/main" val="1566457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9C9C5-DE42-D144-B0DB-D4592CED3797}"/>
              </a:ext>
            </a:extLst>
          </p:cNvPr>
          <p:cNvSpPr>
            <a:spLocks noGrp="1"/>
          </p:cNvSpPr>
          <p:nvPr>
            <p:ph type="title"/>
          </p:nvPr>
        </p:nvSpPr>
        <p:spPr/>
        <p:txBody>
          <a:bodyPr/>
          <a:lstStyle/>
          <a:p>
            <a:r>
              <a:rPr lang="en-US" dirty="0"/>
              <a:t>Mid-term review</a:t>
            </a:r>
          </a:p>
        </p:txBody>
      </p:sp>
      <p:sp>
        <p:nvSpPr>
          <p:cNvPr id="3" name="Content Placeholder 2">
            <a:extLst>
              <a:ext uri="{FF2B5EF4-FFF2-40B4-BE49-F238E27FC236}">
                <a16:creationId xmlns:a16="http://schemas.microsoft.com/office/drawing/2014/main" id="{C781E0F7-17E0-1747-B5DE-DF9B5E3C0AFF}"/>
              </a:ext>
            </a:extLst>
          </p:cNvPr>
          <p:cNvSpPr>
            <a:spLocks noGrp="1"/>
          </p:cNvSpPr>
          <p:nvPr>
            <p:ph idx="1"/>
          </p:nvPr>
        </p:nvSpPr>
        <p:spPr/>
        <p:txBody>
          <a:bodyPr/>
          <a:lstStyle/>
          <a:p>
            <a:pPr marL="0" indent="0">
              <a:buNone/>
            </a:pPr>
            <a:r>
              <a:rPr lang="en-US" dirty="0"/>
              <a:t>All slides, all assigned reading materials, stuff I said</a:t>
            </a:r>
          </a:p>
          <a:p>
            <a:pPr marL="0" indent="0">
              <a:buNone/>
            </a:pPr>
            <a:r>
              <a:rPr lang="en-US" dirty="0"/>
              <a:t>In class, closed, notes, 60 minutes (we’ll start after the break)</a:t>
            </a:r>
          </a:p>
          <a:p>
            <a:pPr marL="0" indent="0">
              <a:buNone/>
            </a:pPr>
            <a:endParaRPr lang="en-US"/>
          </a:p>
          <a:p>
            <a:pPr marL="0" indent="0">
              <a:buNone/>
            </a:pPr>
            <a:endParaRPr lang="en-US" dirty="0"/>
          </a:p>
        </p:txBody>
      </p:sp>
    </p:spTree>
    <p:extLst>
      <p:ext uri="{BB962C8B-B14F-4D97-AF65-F5344CB8AC3E}">
        <p14:creationId xmlns:p14="http://schemas.microsoft.com/office/powerpoint/2010/main" val="2441509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D5C0E-346E-C447-AA3F-49FA50DA6D13}"/>
              </a:ext>
            </a:extLst>
          </p:cNvPr>
          <p:cNvSpPr>
            <a:spLocks noGrp="1"/>
          </p:cNvSpPr>
          <p:nvPr>
            <p:ph type="title"/>
          </p:nvPr>
        </p:nvSpPr>
        <p:spPr/>
        <p:txBody>
          <a:bodyPr/>
          <a:lstStyle/>
          <a:p>
            <a:r>
              <a:rPr lang="en-US" dirty="0"/>
              <a:t>Next week</a:t>
            </a:r>
          </a:p>
        </p:txBody>
      </p:sp>
      <p:sp>
        <p:nvSpPr>
          <p:cNvPr id="3" name="Content Placeholder 2">
            <a:extLst>
              <a:ext uri="{FF2B5EF4-FFF2-40B4-BE49-F238E27FC236}">
                <a16:creationId xmlns:a16="http://schemas.microsoft.com/office/drawing/2014/main" id="{494259AF-0094-9C4A-A0A4-F3DDE82D031F}"/>
              </a:ext>
            </a:extLst>
          </p:cNvPr>
          <p:cNvSpPr>
            <a:spLocks noGrp="1"/>
          </p:cNvSpPr>
          <p:nvPr>
            <p:ph idx="1"/>
          </p:nvPr>
        </p:nvSpPr>
        <p:spPr/>
        <p:txBody>
          <a:bodyPr/>
          <a:lstStyle/>
          <a:p>
            <a:pPr marL="0" indent="0">
              <a:buNone/>
            </a:pPr>
            <a:r>
              <a:rPr lang="en-US" dirty="0"/>
              <a:t>Prep for mid-term</a:t>
            </a:r>
          </a:p>
          <a:p>
            <a:pPr marL="0" indent="0">
              <a:buNone/>
            </a:pPr>
            <a:r>
              <a:rPr lang="en-US" dirty="0"/>
              <a:t>Read BASS chapter 7</a:t>
            </a:r>
          </a:p>
          <a:p>
            <a:pPr marL="0" indent="0">
              <a:buNone/>
            </a:pPr>
            <a:r>
              <a:rPr lang="en-US" dirty="0"/>
              <a:t>Read container paper in </a:t>
            </a:r>
            <a:r>
              <a:rPr lang="en-US" dirty="0" err="1"/>
              <a:t>github</a:t>
            </a:r>
            <a:r>
              <a:rPr lang="en-US" dirty="0"/>
              <a:t> (p38-leung.pdf)</a:t>
            </a:r>
          </a:p>
          <a:p>
            <a:pPr marL="0" indent="0">
              <a:buNone/>
            </a:pPr>
            <a:endParaRPr lang="en-US" dirty="0"/>
          </a:p>
          <a:p>
            <a:pPr marL="0" indent="0">
              <a:buNone/>
            </a:pPr>
            <a:r>
              <a:rPr lang="en-US" dirty="0"/>
              <a:t>New material</a:t>
            </a:r>
          </a:p>
          <a:p>
            <a:pPr marL="0" indent="0">
              <a:buNone/>
            </a:pPr>
            <a:r>
              <a:rPr lang="en-US" sz="2400" dirty="0"/>
              <a:t>GOOG chapter 10</a:t>
            </a:r>
          </a:p>
          <a:p>
            <a:pPr marL="0" indent="0">
              <a:buNone/>
            </a:pPr>
            <a:r>
              <a:rPr lang="en-US" sz="2400" dirty="0">
                <a:hlinkClick r:id="rId2"/>
              </a:rPr>
              <a:t>http://cloudstrategies.biz/requirements-for-building-enterprise-saas-applications/</a:t>
            </a:r>
            <a:endParaRPr lang="en-US" sz="2400" dirty="0"/>
          </a:p>
          <a:p>
            <a:pPr marL="0" indent="0">
              <a:buNone/>
            </a:pPr>
            <a:r>
              <a:rPr lang="en-US" sz="2400" dirty="0"/>
              <a:t>PDFs in </a:t>
            </a:r>
            <a:r>
              <a:rPr lang="en-US" sz="2400"/>
              <a:t>~/compliance</a:t>
            </a:r>
            <a:endParaRPr lang="en-US" dirty="0"/>
          </a:p>
        </p:txBody>
      </p:sp>
    </p:spTree>
    <p:extLst>
      <p:ext uri="{BB962C8B-B14F-4D97-AF65-F5344CB8AC3E}">
        <p14:creationId xmlns:p14="http://schemas.microsoft.com/office/powerpoint/2010/main" val="1034192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E96D4-1DE8-7A48-AAF9-0DE288FD8217}"/>
              </a:ext>
            </a:extLst>
          </p:cNvPr>
          <p:cNvSpPr>
            <a:spLocks noGrp="1"/>
          </p:cNvSpPr>
          <p:nvPr>
            <p:ph type="title"/>
          </p:nvPr>
        </p:nvSpPr>
        <p:spPr/>
        <p:txBody>
          <a:bodyPr/>
          <a:lstStyle/>
          <a:p>
            <a:r>
              <a:rPr lang="en-US" dirty="0"/>
              <a:t>Note</a:t>
            </a:r>
          </a:p>
        </p:txBody>
      </p:sp>
      <p:sp>
        <p:nvSpPr>
          <p:cNvPr id="3" name="Content Placeholder 2">
            <a:extLst>
              <a:ext uri="{FF2B5EF4-FFF2-40B4-BE49-F238E27FC236}">
                <a16:creationId xmlns:a16="http://schemas.microsoft.com/office/drawing/2014/main" id="{293CFFFB-1732-8648-99B8-51CDE1832A54}"/>
              </a:ext>
            </a:extLst>
          </p:cNvPr>
          <p:cNvSpPr>
            <a:spLocks noGrp="1"/>
          </p:cNvSpPr>
          <p:nvPr>
            <p:ph idx="1"/>
          </p:nvPr>
        </p:nvSpPr>
        <p:spPr/>
        <p:txBody>
          <a:bodyPr/>
          <a:lstStyle/>
          <a:p>
            <a:pPr marL="0" indent="0">
              <a:buNone/>
            </a:pPr>
            <a:r>
              <a:rPr lang="en-US" dirty="0"/>
              <a:t>I have posted the team case studies assignment</a:t>
            </a:r>
          </a:p>
          <a:p>
            <a:pPr marL="0" indent="0">
              <a:buNone/>
            </a:pPr>
            <a:r>
              <a:rPr lang="en-US" dirty="0"/>
              <a:t>Send me your teams by tomorrow evening</a:t>
            </a:r>
          </a:p>
          <a:p>
            <a:pPr marL="0" indent="0">
              <a:buNone/>
            </a:pPr>
            <a:r>
              <a:rPr lang="en-US" dirty="0"/>
              <a:t>I have moved the presentations to 8 March</a:t>
            </a:r>
          </a:p>
          <a:p>
            <a:pPr marL="0" indent="0">
              <a:buNone/>
            </a:pPr>
            <a:endParaRPr lang="en-US" dirty="0"/>
          </a:p>
          <a:p>
            <a:pPr marL="0" indent="0">
              <a:buNone/>
            </a:pPr>
            <a:r>
              <a:rPr lang="en-US" dirty="0"/>
              <a:t>I have posted the individual assignment – Due 22 Feb</a:t>
            </a:r>
          </a:p>
          <a:p>
            <a:pPr marL="0" indent="0">
              <a:buNone/>
            </a:pPr>
            <a:endParaRPr lang="en-US" dirty="0"/>
          </a:p>
          <a:p>
            <a:pPr marL="0" indent="0">
              <a:buNone/>
            </a:pPr>
            <a:r>
              <a:rPr lang="en-US" dirty="0"/>
              <a:t>I have changed the weighting</a:t>
            </a:r>
          </a:p>
          <a:p>
            <a:pPr marL="457200" lvl="1" indent="0">
              <a:buNone/>
            </a:pPr>
            <a:r>
              <a:rPr lang="en-US" dirty="0"/>
              <a:t>The team project is now 25% of your grade, and…</a:t>
            </a:r>
          </a:p>
          <a:p>
            <a:pPr marL="457200" lvl="1" indent="0">
              <a:buNone/>
            </a:pPr>
            <a:r>
              <a:rPr lang="en-US" dirty="0"/>
              <a:t>The individual project is now 15% of your grade</a:t>
            </a:r>
          </a:p>
        </p:txBody>
      </p:sp>
    </p:spTree>
    <p:extLst>
      <p:ext uri="{BB962C8B-B14F-4D97-AF65-F5344CB8AC3E}">
        <p14:creationId xmlns:p14="http://schemas.microsoft.com/office/powerpoint/2010/main" val="2466095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34EF2-013B-284C-BF9D-B99C925EF7C6}"/>
              </a:ext>
            </a:extLst>
          </p:cNvPr>
          <p:cNvSpPr>
            <a:spLocks noGrp="1"/>
          </p:cNvSpPr>
          <p:nvPr>
            <p:ph type="title"/>
          </p:nvPr>
        </p:nvSpPr>
        <p:spPr/>
        <p:txBody>
          <a:bodyPr/>
          <a:lstStyle/>
          <a:p>
            <a:r>
              <a:rPr lang="en-US" dirty="0"/>
              <a:t>Let’s start with terminology</a:t>
            </a:r>
          </a:p>
        </p:txBody>
      </p:sp>
      <p:sp>
        <p:nvSpPr>
          <p:cNvPr id="3" name="Content Placeholder 2">
            <a:extLst>
              <a:ext uri="{FF2B5EF4-FFF2-40B4-BE49-F238E27FC236}">
                <a16:creationId xmlns:a16="http://schemas.microsoft.com/office/drawing/2014/main" id="{F54DA737-5062-D241-8B95-F722DB5273A9}"/>
              </a:ext>
            </a:extLst>
          </p:cNvPr>
          <p:cNvSpPr>
            <a:spLocks noGrp="1"/>
          </p:cNvSpPr>
          <p:nvPr>
            <p:ph idx="1"/>
          </p:nvPr>
        </p:nvSpPr>
        <p:spPr/>
        <p:txBody>
          <a:bodyPr/>
          <a:lstStyle/>
          <a:p>
            <a:pPr marL="0" indent="0">
              <a:buNone/>
            </a:pPr>
            <a:r>
              <a:rPr lang="en-US" b="1" dirty="0"/>
              <a:t>Measurement</a:t>
            </a:r>
            <a:r>
              <a:rPr lang="en-US" dirty="0"/>
              <a:t> – a single point of data describing the system</a:t>
            </a:r>
          </a:p>
          <a:p>
            <a:pPr marL="0" indent="0">
              <a:buNone/>
            </a:pPr>
            <a:r>
              <a:rPr lang="en-US" b="1" dirty="0"/>
              <a:t>Metric</a:t>
            </a:r>
            <a:r>
              <a:rPr lang="en-US" dirty="0"/>
              <a:t> – a measurement with a timestamp and value</a:t>
            </a:r>
          </a:p>
          <a:p>
            <a:pPr marL="0" indent="0">
              <a:buNone/>
            </a:pPr>
            <a:r>
              <a:rPr lang="en-US" b="1" dirty="0"/>
              <a:t>Measurement frequency </a:t>
            </a:r>
            <a:r>
              <a:rPr lang="en-US" dirty="0"/>
              <a:t>– the rate at which we collect metrics</a:t>
            </a:r>
          </a:p>
          <a:p>
            <a:pPr marL="0" indent="0">
              <a:buNone/>
            </a:pPr>
            <a:r>
              <a:rPr lang="en-US" b="1" dirty="0"/>
              <a:t>Perspective</a:t>
            </a:r>
            <a:r>
              <a:rPr lang="en-US" dirty="0"/>
              <a:t> – the location of the monitoring application</a:t>
            </a:r>
          </a:p>
          <a:p>
            <a:pPr marL="0" indent="0">
              <a:buNone/>
            </a:pPr>
            <a:r>
              <a:rPr lang="en-US" b="1" dirty="0"/>
              <a:t>Real user measurement (RUM)</a:t>
            </a:r>
            <a:r>
              <a:rPr lang="en-US" dirty="0"/>
              <a:t> – actual in-application user experience</a:t>
            </a:r>
          </a:p>
          <a:p>
            <a:pPr marL="0" indent="0">
              <a:buNone/>
            </a:pPr>
            <a:r>
              <a:rPr lang="en-US" b="1" dirty="0"/>
              <a:t>Diagnostic</a:t>
            </a:r>
            <a:r>
              <a:rPr lang="en-US" dirty="0"/>
              <a:t> – a metric collected to aid tech processes</a:t>
            </a:r>
          </a:p>
        </p:txBody>
      </p:sp>
    </p:spTree>
    <p:extLst>
      <p:ext uri="{BB962C8B-B14F-4D97-AF65-F5344CB8AC3E}">
        <p14:creationId xmlns:p14="http://schemas.microsoft.com/office/powerpoint/2010/main" val="2229769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E41FC-ECC0-6141-BD76-06C7228AD59E}"/>
              </a:ext>
            </a:extLst>
          </p:cNvPr>
          <p:cNvSpPr>
            <a:spLocks noGrp="1"/>
          </p:cNvSpPr>
          <p:nvPr>
            <p:ph type="title"/>
          </p:nvPr>
        </p:nvSpPr>
        <p:spPr/>
        <p:txBody>
          <a:bodyPr/>
          <a:lstStyle/>
          <a:p>
            <a:r>
              <a:rPr lang="en-US" dirty="0"/>
              <a:t>Uses of monitoring</a:t>
            </a:r>
          </a:p>
        </p:txBody>
      </p:sp>
      <p:sp>
        <p:nvSpPr>
          <p:cNvPr id="3" name="Content Placeholder 2">
            <a:extLst>
              <a:ext uri="{FF2B5EF4-FFF2-40B4-BE49-F238E27FC236}">
                <a16:creationId xmlns:a16="http://schemas.microsoft.com/office/drawing/2014/main" id="{B2517151-584E-D140-BF49-0D65232519D1}"/>
              </a:ext>
            </a:extLst>
          </p:cNvPr>
          <p:cNvSpPr>
            <a:spLocks noGrp="1"/>
          </p:cNvSpPr>
          <p:nvPr>
            <p:ph idx="1"/>
          </p:nvPr>
        </p:nvSpPr>
        <p:spPr/>
        <p:txBody>
          <a:bodyPr/>
          <a:lstStyle/>
          <a:p>
            <a:pPr marL="0" indent="0">
              <a:buNone/>
            </a:pPr>
            <a:r>
              <a:rPr lang="en-US" dirty="0"/>
              <a:t>Monitoring is not just about collecting data</a:t>
            </a:r>
          </a:p>
          <a:p>
            <a:pPr marL="0" indent="0">
              <a:buNone/>
            </a:pPr>
            <a:endParaRPr lang="en-US" dirty="0"/>
          </a:p>
          <a:p>
            <a:pPr marL="0" indent="0">
              <a:buNone/>
            </a:pPr>
            <a:r>
              <a:rPr lang="en-US" b="1" dirty="0"/>
              <a:t>Visualization</a:t>
            </a:r>
            <a:r>
              <a:rPr lang="en-US" dirty="0"/>
              <a:t> is assimilation of multiple metrics into a visual rep</a:t>
            </a:r>
          </a:p>
          <a:p>
            <a:pPr marL="0" indent="0">
              <a:buNone/>
            </a:pPr>
            <a:r>
              <a:rPr lang="en-US" dirty="0"/>
              <a:t>A </a:t>
            </a:r>
            <a:r>
              <a:rPr lang="en-US" b="1" dirty="0"/>
              <a:t>trend</a:t>
            </a:r>
            <a:r>
              <a:rPr lang="en-US" dirty="0"/>
              <a:t> is the direction of a series of measurements over time</a:t>
            </a:r>
          </a:p>
          <a:p>
            <a:pPr marL="0" indent="0">
              <a:buNone/>
            </a:pPr>
            <a:r>
              <a:rPr lang="en-US" b="1" dirty="0"/>
              <a:t>Alerting</a:t>
            </a:r>
            <a:r>
              <a:rPr lang="en-US" dirty="0"/>
              <a:t> means bringing something the attention of someone / thing</a:t>
            </a:r>
          </a:p>
          <a:p>
            <a:pPr marL="0" indent="0">
              <a:buNone/>
            </a:pPr>
            <a:r>
              <a:rPr lang="en-US" dirty="0"/>
              <a:t>Alerts that don’t get answered get </a:t>
            </a:r>
            <a:r>
              <a:rPr lang="en-US" b="1" dirty="0"/>
              <a:t>escalated</a:t>
            </a:r>
          </a:p>
          <a:p>
            <a:pPr marL="0" indent="0">
              <a:buNone/>
            </a:pPr>
            <a:endParaRPr lang="en-US" dirty="0"/>
          </a:p>
        </p:txBody>
      </p:sp>
    </p:spTree>
    <p:extLst>
      <p:ext uri="{BB962C8B-B14F-4D97-AF65-F5344CB8AC3E}">
        <p14:creationId xmlns:p14="http://schemas.microsoft.com/office/powerpoint/2010/main" val="1072947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4A803-CED8-9940-9F70-0BC626FAB0E7}"/>
              </a:ext>
            </a:extLst>
          </p:cNvPr>
          <p:cNvSpPr>
            <a:spLocks noGrp="1"/>
          </p:cNvSpPr>
          <p:nvPr>
            <p:ph type="title"/>
          </p:nvPr>
        </p:nvSpPr>
        <p:spPr/>
        <p:txBody>
          <a:bodyPr/>
          <a:lstStyle/>
          <a:p>
            <a:r>
              <a:rPr lang="en-US" dirty="0"/>
              <a:t>Service management terms</a:t>
            </a:r>
          </a:p>
        </p:txBody>
      </p:sp>
      <p:sp>
        <p:nvSpPr>
          <p:cNvPr id="3" name="Content Placeholder 2">
            <a:extLst>
              <a:ext uri="{FF2B5EF4-FFF2-40B4-BE49-F238E27FC236}">
                <a16:creationId xmlns:a16="http://schemas.microsoft.com/office/drawing/2014/main" id="{C8151F58-7156-3E49-87DC-04EE5999AAD2}"/>
              </a:ext>
            </a:extLst>
          </p:cNvPr>
          <p:cNvSpPr>
            <a:spLocks noGrp="1"/>
          </p:cNvSpPr>
          <p:nvPr>
            <p:ph idx="1"/>
          </p:nvPr>
        </p:nvSpPr>
        <p:spPr/>
        <p:txBody>
          <a:bodyPr/>
          <a:lstStyle/>
          <a:p>
            <a:pPr marL="0" indent="0">
              <a:buNone/>
            </a:pPr>
            <a:r>
              <a:rPr lang="en-US" dirty="0"/>
              <a:t>Service level indicator (SLI)</a:t>
            </a:r>
          </a:p>
          <a:p>
            <a:pPr marL="0" indent="0">
              <a:buNone/>
            </a:pPr>
            <a:r>
              <a:rPr lang="en-US" dirty="0"/>
              <a:t>Service level target (SLT)</a:t>
            </a:r>
          </a:p>
          <a:p>
            <a:pPr marL="0" indent="0">
              <a:buNone/>
            </a:pPr>
            <a:r>
              <a:rPr lang="en-US" dirty="0"/>
              <a:t>Service level objective (SLO)</a:t>
            </a:r>
          </a:p>
          <a:p>
            <a:pPr marL="0" indent="0">
              <a:buNone/>
            </a:pPr>
            <a:r>
              <a:rPr lang="en-US" dirty="0"/>
              <a:t>Service level agreement (SLA)</a:t>
            </a:r>
          </a:p>
        </p:txBody>
      </p:sp>
    </p:spTree>
    <p:extLst>
      <p:ext uri="{BB962C8B-B14F-4D97-AF65-F5344CB8AC3E}">
        <p14:creationId xmlns:p14="http://schemas.microsoft.com/office/powerpoint/2010/main" val="2070237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C870-5EEA-5549-9037-A0A6965E1EE0}"/>
              </a:ext>
            </a:extLst>
          </p:cNvPr>
          <p:cNvSpPr>
            <a:spLocks noGrp="1"/>
          </p:cNvSpPr>
          <p:nvPr>
            <p:ph type="title"/>
          </p:nvPr>
        </p:nvSpPr>
        <p:spPr/>
        <p:txBody>
          <a:bodyPr/>
          <a:lstStyle/>
          <a:p>
            <a:r>
              <a:rPr lang="en-US" dirty="0"/>
              <a:t>What do we get from monitoring</a:t>
            </a:r>
          </a:p>
        </p:txBody>
      </p:sp>
      <p:sp>
        <p:nvSpPr>
          <p:cNvPr id="3" name="Content Placeholder 2">
            <a:extLst>
              <a:ext uri="{FF2B5EF4-FFF2-40B4-BE49-F238E27FC236}">
                <a16:creationId xmlns:a16="http://schemas.microsoft.com/office/drawing/2014/main" id="{AC9DA677-4B87-A440-872A-87520B46AE7D}"/>
              </a:ext>
            </a:extLst>
          </p:cNvPr>
          <p:cNvSpPr>
            <a:spLocks noGrp="1"/>
          </p:cNvSpPr>
          <p:nvPr>
            <p:ph idx="1"/>
          </p:nvPr>
        </p:nvSpPr>
        <p:spPr/>
        <p:txBody>
          <a:bodyPr/>
          <a:lstStyle/>
          <a:p>
            <a:pPr marL="0" indent="0">
              <a:buNone/>
            </a:pPr>
            <a:r>
              <a:rPr lang="en-US" dirty="0"/>
              <a:t>Identifying failures and the faults that caused them</a:t>
            </a:r>
          </a:p>
          <a:p>
            <a:pPr marL="0" indent="0">
              <a:buNone/>
            </a:pPr>
            <a:r>
              <a:rPr lang="en-US" dirty="0"/>
              <a:t>Identifying any performance issues before they happen</a:t>
            </a:r>
          </a:p>
          <a:p>
            <a:pPr marL="0" indent="0">
              <a:buNone/>
            </a:pPr>
            <a:r>
              <a:rPr lang="en-US" dirty="0"/>
              <a:t>Characterizing workflow for short- and long-term capacity planning</a:t>
            </a:r>
          </a:p>
          <a:p>
            <a:pPr marL="0" indent="0">
              <a:buNone/>
            </a:pPr>
            <a:r>
              <a:rPr lang="en-US" dirty="0"/>
              <a:t>To measure user reactions to changes and tests</a:t>
            </a:r>
          </a:p>
          <a:p>
            <a:pPr marL="0" indent="0">
              <a:buNone/>
            </a:pPr>
            <a:r>
              <a:rPr lang="en-US" dirty="0"/>
              <a:t>Looking for anomalies (security, etc.)</a:t>
            </a:r>
          </a:p>
        </p:txBody>
      </p:sp>
    </p:spTree>
    <p:extLst>
      <p:ext uri="{BB962C8B-B14F-4D97-AF65-F5344CB8AC3E}">
        <p14:creationId xmlns:p14="http://schemas.microsoft.com/office/powerpoint/2010/main" val="3864451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7E0C0-AB40-7740-903A-76298038D036}"/>
              </a:ext>
            </a:extLst>
          </p:cNvPr>
          <p:cNvSpPr>
            <a:spLocks noGrp="1"/>
          </p:cNvSpPr>
          <p:nvPr>
            <p:ph type="title"/>
          </p:nvPr>
        </p:nvSpPr>
        <p:spPr/>
        <p:txBody>
          <a:bodyPr/>
          <a:lstStyle/>
          <a:p>
            <a:r>
              <a:rPr lang="en-US" dirty="0"/>
              <a:t>The Dickson model</a:t>
            </a:r>
          </a:p>
        </p:txBody>
      </p:sp>
      <p:sp>
        <p:nvSpPr>
          <p:cNvPr id="3" name="Content Placeholder 2">
            <a:extLst>
              <a:ext uri="{FF2B5EF4-FFF2-40B4-BE49-F238E27FC236}">
                <a16:creationId xmlns:a16="http://schemas.microsoft.com/office/drawing/2014/main" id="{F676458A-3B9C-CD42-990E-F8127D9FF426}"/>
              </a:ext>
            </a:extLst>
          </p:cNvPr>
          <p:cNvSpPr>
            <a:spLocks noGrp="1"/>
          </p:cNvSpPr>
          <p:nvPr>
            <p:ph idx="1"/>
          </p:nvPr>
        </p:nvSpPr>
        <p:spPr>
          <a:xfrm>
            <a:off x="838200" y="1825626"/>
            <a:ext cx="10515600" cy="1878274"/>
          </a:xfrm>
        </p:spPr>
        <p:txBody>
          <a:bodyPr>
            <a:normAutofit lnSpcReduction="10000"/>
          </a:bodyPr>
          <a:lstStyle/>
          <a:p>
            <a:pPr marL="0" indent="0">
              <a:buNone/>
            </a:pPr>
            <a:r>
              <a:rPr lang="en-US" dirty="0"/>
              <a:t>A fine-grained way to differentiate monitoring consumers</a:t>
            </a:r>
          </a:p>
          <a:p>
            <a:pPr marL="457200" lvl="1" indent="0">
              <a:buNone/>
            </a:pPr>
            <a:endParaRPr lang="en-US" b="1" dirty="0"/>
          </a:p>
          <a:p>
            <a:pPr marL="457200" lvl="1" indent="0">
              <a:buNone/>
            </a:pPr>
            <a:r>
              <a:rPr lang="en-US" b="1" dirty="0"/>
              <a:t>Resolution R</a:t>
            </a:r>
            <a:r>
              <a:rPr lang="en-US" dirty="0"/>
              <a:t> – R+ (high, many times per second), R- (low, many times per day)</a:t>
            </a:r>
          </a:p>
          <a:p>
            <a:pPr marL="457200" lvl="1" indent="0">
              <a:buNone/>
            </a:pPr>
            <a:r>
              <a:rPr lang="en-US" b="1" dirty="0"/>
              <a:t>Latency L </a:t>
            </a:r>
            <a:r>
              <a:rPr lang="en-US" dirty="0"/>
              <a:t>– L+ (low, real-time), L- (high, stored and analyzed later)</a:t>
            </a:r>
          </a:p>
          <a:p>
            <a:pPr marL="457200" lvl="1" indent="0">
              <a:buNone/>
            </a:pPr>
            <a:r>
              <a:rPr lang="en-US" b="1" dirty="0"/>
              <a:t>Diversity D </a:t>
            </a:r>
            <a:r>
              <a:rPr lang="en-US" dirty="0"/>
              <a:t>– D+ (high, many metrics), D- (low, few or particular metrics)</a:t>
            </a:r>
          </a:p>
        </p:txBody>
      </p:sp>
    </p:spTree>
    <p:extLst>
      <p:ext uri="{BB962C8B-B14F-4D97-AF65-F5344CB8AC3E}">
        <p14:creationId xmlns:p14="http://schemas.microsoft.com/office/powerpoint/2010/main" val="1907867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7E0C0-AB40-7740-903A-76298038D036}"/>
              </a:ext>
            </a:extLst>
          </p:cNvPr>
          <p:cNvSpPr>
            <a:spLocks noGrp="1"/>
          </p:cNvSpPr>
          <p:nvPr>
            <p:ph type="title"/>
          </p:nvPr>
        </p:nvSpPr>
        <p:spPr/>
        <p:txBody>
          <a:bodyPr/>
          <a:lstStyle/>
          <a:p>
            <a:r>
              <a:rPr lang="en-US"/>
              <a:t>The Dickson model</a:t>
            </a:r>
            <a:endParaRPr lang="en-US" dirty="0"/>
          </a:p>
        </p:txBody>
      </p:sp>
      <p:graphicFrame>
        <p:nvGraphicFramePr>
          <p:cNvPr id="4" name="Table 3">
            <a:extLst>
              <a:ext uri="{FF2B5EF4-FFF2-40B4-BE49-F238E27FC236}">
                <a16:creationId xmlns:a16="http://schemas.microsoft.com/office/drawing/2014/main" id="{27190866-A025-DD4B-AEE1-0453BE5A643F}"/>
              </a:ext>
            </a:extLst>
          </p:cNvPr>
          <p:cNvGraphicFramePr>
            <a:graphicFrameLocks noGrp="1"/>
          </p:cNvGraphicFramePr>
          <p:nvPr>
            <p:extLst>
              <p:ext uri="{D42A27DB-BD31-4B8C-83A1-F6EECF244321}">
                <p14:modId xmlns:p14="http://schemas.microsoft.com/office/powerpoint/2010/main" val="1568925339"/>
              </p:ext>
            </p:extLst>
          </p:nvPr>
        </p:nvGraphicFramePr>
        <p:xfrm>
          <a:off x="838200" y="1918222"/>
          <a:ext cx="10515600" cy="4654067"/>
        </p:xfrm>
        <a:graphic>
          <a:graphicData uri="http://schemas.openxmlformats.org/drawingml/2006/table">
            <a:tbl>
              <a:tblPr firstRow="1" bandRow="1">
                <a:tableStyleId>{2D5ABB26-0587-4C30-8999-92F81FD0307C}</a:tableStyleId>
              </a:tblPr>
              <a:tblGrid>
                <a:gridCol w="2332385">
                  <a:extLst>
                    <a:ext uri="{9D8B030D-6E8A-4147-A177-3AD203B41FA5}">
                      <a16:colId xmlns:a16="http://schemas.microsoft.com/office/drawing/2014/main" val="2566977347"/>
                    </a:ext>
                  </a:extLst>
                </a:gridCol>
                <a:gridCol w="8183215">
                  <a:extLst>
                    <a:ext uri="{9D8B030D-6E8A-4147-A177-3AD203B41FA5}">
                      <a16:colId xmlns:a16="http://schemas.microsoft.com/office/drawing/2014/main" val="2659677181"/>
                    </a:ext>
                  </a:extLst>
                </a:gridCol>
              </a:tblGrid>
              <a:tr h="547301">
                <a:tc gridSpan="2">
                  <a:txBody>
                    <a:bodyPr/>
                    <a:lstStyle/>
                    <a:p>
                      <a:r>
                        <a:rPr lang="en-US" sz="2800" b="0" dirty="0"/>
                        <a:t>Operational Health / Response (OH)</a:t>
                      </a:r>
                    </a:p>
                  </a:txBody>
                  <a:tcPr/>
                </a:tc>
                <a:tc hMerge="1">
                  <a:txBody>
                    <a:bodyPr/>
                    <a:lstStyle/>
                    <a:p>
                      <a:endParaRPr lang="en-US"/>
                    </a:p>
                  </a:txBody>
                  <a:tcPr/>
                </a:tc>
                <a:extLst>
                  <a:ext uri="{0D108BD9-81ED-4DB2-BD59-A6C34878D82A}">
                    <a16:rowId xmlns:a16="http://schemas.microsoft.com/office/drawing/2014/main" val="817092722"/>
                  </a:ext>
                </a:extLst>
              </a:tr>
              <a:tr h="547301">
                <a:tc>
                  <a:txBody>
                    <a:bodyPr/>
                    <a:lstStyle/>
                    <a:p>
                      <a:pPr algn="r"/>
                      <a:r>
                        <a:rPr lang="en-US" sz="2400" b="1" dirty="0"/>
                        <a:t>R+, L+, D+</a:t>
                      </a:r>
                    </a:p>
                  </a:txBody>
                  <a:tcPr/>
                </a:tc>
                <a:tc>
                  <a:txBody>
                    <a:bodyPr/>
                    <a:lstStyle/>
                    <a:p>
                      <a:pPr algn="l"/>
                      <a:r>
                        <a:rPr lang="en-US" sz="2400" dirty="0"/>
                        <a:t>System health. The things we get paged about</a:t>
                      </a:r>
                    </a:p>
                  </a:txBody>
                  <a:tcPr/>
                </a:tc>
                <a:extLst>
                  <a:ext uri="{0D108BD9-81ED-4DB2-BD59-A6C34878D82A}">
                    <a16:rowId xmlns:a16="http://schemas.microsoft.com/office/drawing/2014/main" val="4189585728"/>
                  </a:ext>
                </a:extLst>
              </a:tr>
              <a:tr h="547301">
                <a:tc gridSpan="2">
                  <a:txBody>
                    <a:bodyPr/>
                    <a:lstStyle/>
                    <a:p>
                      <a:r>
                        <a:rPr lang="en-US" sz="2800" b="0" dirty="0"/>
                        <a:t>Quality Assurance / SLA (QA)</a:t>
                      </a:r>
                    </a:p>
                  </a:txBody>
                  <a:tcPr/>
                </a:tc>
                <a:tc hMerge="1">
                  <a:txBody>
                    <a:bodyPr/>
                    <a:lstStyle/>
                    <a:p>
                      <a:endParaRPr lang="en-US"/>
                    </a:p>
                  </a:txBody>
                  <a:tcPr/>
                </a:tc>
                <a:extLst>
                  <a:ext uri="{0D108BD9-81ED-4DB2-BD59-A6C34878D82A}">
                    <a16:rowId xmlns:a16="http://schemas.microsoft.com/office/drawing/2014/main" val="2956818971"/>
                  </a:ext>
                </a:extLst>
              </a:tr>
              <a:tr h="547301">
                <a:tc>
                  <a:txBody>
                    <a:bodyPr/>
                    <a:lstStyle/>
                    <a:p>
                      <a:pPr algn="r"/>
                      <a:r>
                        <a:rPr lang="en-US" sz="2400" b="1" dirty="0"/>
                        <a:t>R+, L-, D+</a:t>
                      </a:r>
                    </a:p>
                  </a:txBody>
                  <a:tcPr/>
                </a:tc>
                <a:tc>
                  <a:txBody>
                    <a:bodyPr/>
                    <a:lstStyle/>
                    <a:p>
                      <a:pPr algn="l"/>
                      <a:r>
                        <a:rPr lang="en-US" sz="2400" dirty="0"/>
                        <a:t>Longer-term analysis of jitter, latency, and other quality-related factors</a:t>
                      </a:r>
                    </a:p>
                  </a:txBody>
                  <a:tcPr/>
                </a:tc>
                <a:extLst>
                  <a:ext uri="{0D108BD9-81ED-4DB2-BD59-A6C34878D82A}">
                    <a16:rowId xmlns:a16="http://schemas.microsoft.com/office/drawing/2014/main" val="54792410"/>
                  </a:ext>
                </a:extLst>
              </a:tr>
              <a:tr h="547301">
                <a:tc gridSpan="2">
                  <a:txBody>
                    <a:bodyPr/>
                    <a:lstStyle/>
                    <a:p>
                      <a:r>
                        <a:rPr lang="en-US" sz="2800" b="0" dirty="0"/>
                        <a:t>Capacity Planning (CP)</a:t>
                      </a:r>
                    </a:p>
                  </a:txBody>
                  <a:tcPr/>
                </a:tc>
                <a:tc hMerge="1">
                  <a:txBody>
                    <a:bodyPr/>
                    <a:lstStyle/>
                    <a:p>
                      <a:endParaRPr lang="en-US"/>
                    </a:p>
                  </a:txBody>
                  <a:tcPr/>
                </a:tc>
                <a:extLst>
                  <a:ext uri="{0D108BD9-81ED-4DB2-BD59-A6C34878D82A}">
                    <a16:rowId xmlns:a16="http://schemas.microsoft.com/office/drawing/2014/main" val="1864829357"/>
                  </a:ext>
                </a:extLst>
              </a:tr>
              <a:tr h="547301">
                <a:tc>
                  <a:txBody>
                    <a:bodyPr/>
                    <a:lstStyle/>
                    <a:p>
                      <a:pPr algn="r"/>
                      <a:r>
                        <a:rPr lang="en-US" sz="2400" b="1" dirty="0"/>
                        <a:t>R-, L-, D+</a:t>
                      </a:r>
                    </a:p>
                  </a:txBody>
                  <a:tcPr/>
                </a:tc>
                <a:tc>
                  <a:txBody>
                    <a:bodyPr/>
                    <a:lstStyle/>
                    <a:p>
                      <a:pPr algn="l"/>
                      <a:r>
                        <a:rPr lang="en-US" sz="2400" dirty="0"/>
                        <a:t>Forecasting and purchasing more resources</a:t>
                      </a:r>
                    </a:p>
                  </a:txBody>
                  <a:tcPr/>
                </a:tc>
                <a:extLst>
                  <a:ext uri="{0D108BD9-81ED-4DB2-BD59-A6C34878D82A}">
                    <a16:rowId xmlns:a16="http://schemas.microsoft.com/office/drawing/2014/main" val="2454676536"/>
                  </a:ext>
                </a:extLst>
              </a:tr>
              <a:tr h="547301">
                <a:tc gridSpan="2">
                  <a:txBody>
                    <a:bodyPr/>
                    <a:lstStyle/>
                    <a:p>
                      <a:r>
                        <a:rPr lang="en-US" sz="2800" b="0" dirty="0"/>
                        <a:t>Product Management (PM)</a:t>
                      </a:r>
                    </a:p>
                  </a:txBody>
                  <a:tcPr/>
                </a:tc>
                <a:tc hMerge="1">
                  <a:txBody>
                    <a:bodyPr/>
                    <a:lstStyle/>
                    <a:p>
                      <a:endParaRPr lang="en-US"/>
                    </a:p>
                  </a:txBody>
                  <a:tcPr/>
                </a:tc>
                <a:extLst>
                  <a:ext uri="{0D108BD9-81ED-4DB2-BD59-A6C34878D82A}">
                    <a16:rowId xmlns:a16="http://schemas.microsoft.com/office/drawing/2014/main" val="1858598615"/>
                  </a:ext>
                </a:extLst>
              </a:tr>
              <a:tr h="547301">
                <a:tc>
                  <a:txBody>
                    <a:bodyPr/>
                    <a:lstStyle/>
                    <a:p>
                      <a:pPr algn="r"/>
                      <a:r>
                        <a:rPr lang="en-US" sz="2400" b="1" dirty="0"/>
                        <a:t>R-, L-, D-</a:t>
                      </a:r>
                    </a:p>
                  </a:txBody>
                  <a:tcPr/>
                </a:tc>
                <a:tc>
                  <a:txBody>
                    <a:bodyPr/>
                    <a:lstStyle/>
                    <a:p>
                      <a:pPr algn="l"/>
                      <a:r>
                        <a:rPr lang="en-US" sz="2400" dirty="0"/>
                        <a:t>Determining the number of users, costs, and other resources</a:t>
                      </a:r>
                    </a:p>
                  </a:txBody>
                  <a:tcPr/>
                </a:tc>
                <a:extLst>
                  <a:ext uri="{0D108BD9-81ED-4DB2-BD59-A6C34878D82A}">
                    <a16:rowId xmlns:a16="http://schemas.microsoft.com/office/drawing/2014/main" val="3898373542"/>
                  </a:ext>
                </a:extLst>
              </a:tr>
            </a:tbl>
          </a:graphicData>
        </a:graphic>
      </p:graphicFrame>
    </p:spTree>
    <p:extLst>
      <p:ext uri="{BB962C8B-B14F-4D97-AF65-F5344CB8AC3E}">
        <p14:creationId xmlns:p14="http://schemas.microsoft.com/office/powerpoint/2010/main" val="1266378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3BE12-B07F-544F-9B67-FF618E1488D3}"/>
              </a:ext>
            </a:extLst>
          </p:cNvPr>
          <p:cNvSpPr>
            <a:spLocks noGrp="1"/>
          </p:cNvSpPr>
          <p:nvPr>
            <p:ph type="title"/>
          </p:nvPr>
        </p:nvSpPr>
        <p:spPr/>
        <p:txBody>
          <a:bodyPr/>
          <a:lstStyle/>
          <a:p>
            <a:r>
              <a:rPr lang="en-US" dirty="0"/>
              <a:t>What to monitor – example KPIs</a:t>
            </a:r>
          </a:p>
        </p:txBody>
      </p:sp>
      <p:sp>
        <p:nvSpPr>
          <p:cNvPr id="4" name="Content Placeholder 3">
            <a:extLst>
              <a:ext uri="{FF2B5EF4-FFF2-40B4-BE49-F238E27FC236}">
                <a16:creationId xmlns:a16="http://schemas.microsoft.com/office/drawing/2014/main" id="{075B8A70-79DF-6241-844E-B623631866E7}"/>
              </a:ext>
            </a:extLst>
          </p:cNvPr>
          <p:cNvSpPr>
            <a:spLocks noGrp="1"/>
          </p:cNvSpPr>
          <p:nvPr>
            <p:ph sz="half" idx="1"/>
          </p:nvPr>
        </p:nvSpPr>
        <p:spPr/>
        <p:txBody>
          <a:bodyPr/>
          <a:lstStyle/>
          <a:p>
            <a:pPr marL="0" indent="0">
              <a:buNone/>
            </a:pPr>
            <a:r>
              <a:rPr lang="en-US" dirty="0"/>
              <a:t>Availability</a:t>
            </a:r>
          </a:p>
          <a:p>
            <a:pPr marL="0" indent="0">
              <a:buNone/>
            </a:pPr>
            <a:r>
              <a:rPr lang="en-US" dirty="0"/>
              <a:t>Latency</a:t>
            </a:r>
          </a:p>
          <a:p>
            <a:pPr marL="0" indent="0">
              <a:buNone/>
            </a:pPr>
            <a:r>
              <a:rPr lang="en-US" dirty="0"/>
              <a:t>Urgent bug count</a:t>
            </a:r>
          </a:p>
          <a:p>
            <a:pPr marL="0" indent="0">
              <a:buNone/>
            </a:pPr>
            <a:r>
              <a:rPr lang="en-US" dirty="0"/>
              <a:t>Urgent bug resolution</a:t>
            </a:r>
          </a:p>
          <a:p>
            <a:pPr marL="0" indent="0">
              <a:buNone/>
            </a:pPr>
            <a:r>
              <a:rPr lang="en-US" dirty="0"/>
              <a:t>Major bug resolution</a:t>
            </a:r>
          </a:p>
        </p:txBody>
      </p:sp>
      <p:sp>
        <p:nvSpPr>
          <p:cNvPr id="5" name="Content Placeholder 4">
            <a:extLst>
              <a:ext uri="{FF2B5EF4-FFF2-40B4-BE49-F238E27FC236}">
                <a16:creationId xmlns:a16="http://schemas.microsoft.com/office/drawing/2014/main" id="{E3A64EF2-2BD7-D14C-849E-E66616C43E4E}"/>
              </a:ext>
            </a:extLst>
          </p:cNvPr>
          <p:cNvSpPr>
            <a:spLocks noGrp="1"/>
          </p:cNvSpPr>
          <p:nvPr>
            <p:ph sz="half" idx="2"/>
          </p:nvPr>
        </p:nvSpPr>
        <p:spPr/>
        <p:txBody>
          <a:bodyPr/>
          <a:lstStyle/>
          <a:p>
            <a:pPr marL="0" indent="0">
              <a:buNone/>
            </a:pPr>
            <a:r>
              <a:rPr lang="en-US" dirty="0"/>
              <a:t>Backend server availability</a:t>
            </a:r>
          </a:p>
          <a:p>
            <a:pPr marL="0" indent="0">
              <a:buNone/>
            </a:pPr>
            <a:r>
              <a:rPr lang="en-US" dirty="0"/>
              <a:t>User satisfaction</a:t>
            </a:r>
          </a:p>
          <a:p>
            <a:pPr marL="0" indent="0">
              <a:buNone/>
            </a:pPr>
            <a:r>
              <a:rPr lang="en-US" dirty="0"/>
              <a:t>Cart size</a:t>
            </a:r>
          </a:p>
          <a:p>
            <a:pPr marL="0" indent="0">
              <a:buNone/>
            </a:pPr>
            <a:r>
              <a:rPr lang="en-US" dirty="0"/>
              <a:t>Finance</a:t>
            </a:r>
          </a:p>
          <a:p>
            <a:pPr marL="0" indent="0">
              <a:buNone/>
            </a:pPr>
            <a:r>
              <a:rPr lang="en-US" dirty="0"/>
              <a:t>Cost</a:t>
            </a:r>
          </a:p>
        </p:txBody>
      </p:sp>
    </p:spTree>
    <p:extLst>
      <p:ext uri="{BB962C8B-B14F-4D97-AF65-F5344CB8AC3E}">
        <p14:creationId xmlns:p14="http://schemas.microsoft.com/office/powerpoint/2010/main" val="1542729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69194CD-02A9-724D-BFE4-8AC32209EFB3}"/>
              </a:ext>
            </a:extLst>
          </p:cNvPr>
          <p:cNvSpPr>
            <a:spLocks noGrp="1"/>
          </p:cNvSpPr>
          <p:nvPr>
            <p:ph type="title"/>
          </p:nvPr>
        </p:nvSpPr>
        <p:spPr/>
        <p:txBody>
          <a:bodyPr/>
          <a:lstStyle/>
          <a:p>
            <a:r>
              <a:rPr lang="en-US" dirty="0"/>
              <a:t>What should we monitor</a:t>
            </a:r>
          </a:p>
        </p:txBody>
      </p:sp>
      <p:graphicFrame>
        <p:nvGraphicFramePr>
          <p:cNvPr id="7" name="Content Placeholder 6">
            <a:extLst>
              <a:ext uri="{FF2B5EF4-FFF2-40B4-BE49-F238E27FC236}">
                <a16:creationId xmlns:a16="http://schemas.microsoft.com/office/drawing/2014/main" id="{7FCDFFD1-D726-9943-A43C-69B055B01DE9}"/>
              </a:ext>
            </a:extLst>
          </p:cNvPr>
          <p:cNvGraphicFramePr>
            <a:graphicFrameLocks noGrp="1"/>
          </p:cNvGraphicFramePr>
          <p:nvPr>
            <p:ph idx="1"/>
            <p:extLst>
              <p:ext uri="{D42A27DB-BD31-4B8C-83A1-F6EECF244321}">
                <p14:modId xmlns:p14="http://schemas.microsoft.com/office/powerpoint/2010/main" val="962680812"/>
              </p:ext>
            </p:extLst>
          </p:nvPr>
        </p:nvGraphicFramePr>
        <p:xfrm>
          <a:off x="838200" y="1825624"/>
          <a:ext cx="10515600" cy="4592859"/>
        </p:xfrm>
        <a:graphic>
          <a:graphicData uri="http://schemas.openxmlformats.org/drawingml/2006/table">
            <a:tbl>
              <a:tblPr firstRow="1" bandRow="1">
                <a:tableStyleId>{5940675A-B579-460E-94D1-54222C63F5DA}</a:tableStyleId>
              </a:tblPr>
              <a:tblGrid>
                <a:gridCol w="2881393">
                  <a:extLst>
                    <a:ext uri="{9D8B030D-6E8A-4147-A177-3AD203B41FA5}">
                      <a16:colId xmlns:a16="http://schemas.microsoft.com/office/drawing/2014/main" val="347341380"/>
                    </a:ext>
                  </a:extLst>
                </a:gridCol>
                <a:gridCol w="7634207">
                  <a:extLst>
                    <a:ext uri="{9D8B030D-6E8A-4147-A177-3AD203B41FA5}">
                      <a16:colId xmlns:a16="http://schemas.microsoft.com/office/drawing/2014/main" val="3188254094"/>
                    </a:ext>
                  </a:extLst>
                </a:gridCol>
              </a:tblGrid>
              <a:tr h="890238">
                <a:tc>
                  <a:txBody>
                    <a:bodyPr/>
                    <a:lstStyle/>
                    <a:p>
                      <a:r>
                        <a:rPr lang="en-US" b="1" dirty="0"/>
                        <a:t>Failure detection</a:t>
                      </a:r>
                    </a:p>
                  </a:txBody>
                  <a:tcPr/>
                </a:tc>
                <a:tc>
                  <a:txBody>
                    <a:bodyPr/>
                    <a:lstStyle/>
                    <a:p>
                      <a:r>
                        <a:rPr lang="en-US" dirty="0"/>
                        <a:t>Monitoring from the outside</a:t>
                      </a:r>
                    </a:p>
                    <a:p>
                      <a:r>
                        <a:rPr lang="en-US" dirty="0"/>
                        <a:t>Monitoring from the inside</a:t>
                      </a:r>
                    </a:p>
                    <a:p>
                      <a:r>
                        <a:rPr lang="en-US" dirty="0"/>
                        <a:t>Self-healing and self-reporting</a:t>
                      </a:r>
                    </a:p>
                  </a:txBody>
                  <a:tcPr/>
                </a:tc>
                <a:extLst>
                  <a:ext uri="{0D108BD9-81ED-4DB2-BD59-A6C34878D82A}">
                    <a16:rowId xmlns:a16="http://schemas.microsoft.com/office/drawing/2014/main" val="3251671521"/>
                  </a:ext>
                </a:extLst>
              </a:tr>
              <a:tr h="890238">
                <a:tc>
                  <a:txBody>
                    <a:bodyPr/>
                    <a:lstStyle/>
                    <a:p>
                      <a:r>
                        <a:rPr lang="en-US" b="1" dirty="0"/>
                        <a:t>Performance degradation</a:t>
                      </a:r>
                    </a:p>
                  </a:txBody>
                  <a:tcPr/>
                </a:tc>
                <a:tc>
                  <a:txBody>
                    <a:bodyPr/>
                    <a:lstStyle/>
                    <a:p>
                      <a:r>
                        <a:rPr lang="en-US" dirty="0"/>
                        <a:t>Latency</a:t>
                      </a:r>
                    </a:p>
                    <a:p>
                      <a:r>
                        <a:rPr lang="en-US" dirty="0"/>
                        <a:t>Throughput</a:t>
                      </a:r>
                    </a:p>
                    <a:p>
                      <a:r>
                        <a:rPr lang="en-US" dirty="0"/>
                        <a:t>Utilization</a:t>
                      </a:r>
                    </a:p>
                  </a:txBody>
                  <a:tcPr/>
                </a:tc>
                <a:extLst>
                  <a:ext uri="{0D108BD9-81ED-4DB2-BD59-A6C34878D82A}">
                    <a16:rowId xmlns:a16="http://schemas.microsoft.com/office/drawing/2014/main" val="2805068897"/>
                  </a:ext>
                </a:extLst>
              </a:tr>
              <a:tr h="685101">
                <a:tc>
                  <a:txBody>
                    <a:bodyPr/>
                    <a:lstStyle/>
                    <a:p>
                      <a:r>
                        <a:rPr lang="en-US" b="1" dirty="0"/>
                        <a:t>Capacity planning</a:t>
                      </a:r>
                    </a:p>
                  </a:txBody>
                  <a:tcPr/>
                </a:tc>
                <a:tc>
                  <a:txBody>
                    <a:bodyPr/>
                    <a:lstStyle/>
                    <a:p>
                      <a:r>
                        <a:rPr lang="en-US" dirty="0"/>
                        <a:t>Long-term capacity planning</a:t>
                      </a:r>
                    </a:p>
                    <a:p>
                      <a:r>
                        <a:rPr lang="en-US" dirty="0"/>
                        <a:t>Short-term capacity planning</a:t>
                      </a:r>
                    </a:p>
                  </a:txBody>
                  <a:tcPr/>
                </a:tc>
                <a:extLst>
                  <a:ext uri="{0D108BD9-81ED-4DB2-BD59-A6C34878D82A}">
                    <a16:rowId xmlns:a16="http://schemas.microsoft.com/office/drawing/2014/main" val="3162436847"/>
                  </a:ext>
                </a:extLst>
              </a:tr>
              <a:tr h="890238">
                <a:tc>
                  <a:txBody>
                    <a:bodyPr/>
                    <a:lstStyle/>
                    <a:p>
                      <a:r>
                        <a:rPr lang="en-US" b="1" dirty="0"/>
                        <a:t>User interaction</a:t>
                      </a:r>
                    </a:p>
                  </a:txBody>
                  <a:tcPr/>
                </a:tc>
                <a:tc>
                  <a:txBody>
                    <a:bodyPr/>
                    <a:lstStyle/>
                    <a:p>
                      <a:r>
                        <a:rPr lang="en-US" dirty="0"/>
                        <a:t>The latency of a user request</a:t>
                      </a:r>
                    </a:p>
                    <a:p>
                      <a:r>
                        <a:rPr lang="en-US" dirty="0"/>
                        <a:t>The reliability of the system</a:t>
                      </a:r>
                    </a:p>
                    <a:p>
                      <a:r>
                        <a:rPr lang="en-US" dirty="0"/>
                        <a:t>Effects of changes to interaction model or presentation</a:t>
                      </a:r>
                    </a:p>
                    <a:p>
                      <a:r>
                        <a:rPr lang="en-US" dirty="0"/>
                        <a:t>What the organization considers important</a:t>
                      </a:r>
                    </a:p>
                  </a:txBody>
                  <a:tcPr/>
                </a:tc>
                <a:extLst>
                  <a:ext uri="{0D108BD9-81ED-4DB2-BD59-A6C34878D82A}">
                    <a16:rowId xmlns:a16="http://schemas.microsoft.com/office/drawing/2014/main" val="1352536340"/>
                  </a:ext>
                </a:extLst>
              </a:tr>
              <a:tr h="890238">
                <a:tc>
                  <a:txBody>
                    <a:bodyPr/>
                    <a:lstStyle/>
                    <a:p>
                      <a:r>
                        <a:rPr lang="en-US" b="1" dirty="0"/>
                        <a:t>Intrusion detection</a:t>
                      </a:r>
                    </a:p>
                  </a:txBody>
                  <a:tcPr/>
                </a:tc>
                <a:tc>
                  <a:txBody>
                    <a:bodyPr/>
                    <a:lstStyle/>
                    <a:p>
                      <a:r>
                        <a:rPr lang="en-US" dirty="0"/>
                        <a:t>Active</a:t>
                      </a:r>
                    </a:p>
                    <a:p>
                      <a:r>
                        <a:rPr lang="en-US" dirty="0"/>
                        <a:t>Passive</a:t>
                      </a:r>
                    </a:p>
                  </a:txBody>
                  <a:tcPr/>
                </a:tc>
                <a:extLst>
                  <a:ext uri="{0D108BD9-81ED-4DB2-BD59-A6C34878D82A}">
                    <a16:rowId xmlns:a16="http://schemas.microsoft.com/office/drawing/2014/main" val="2982366538"/>
                  </a:ext>
                </a:extLst>
              </a:tr>
            </a:tbl>
          </a:graphicData>
        </a:graphic>
      </p:graphicFrame>
    </p:spTree>
    <p:extLst>
      <p:ext uri="{BB962C8B-B14F-4D97-AF65-F5344CB8AC3E}">
        <p14:creationId xmlns:p14="http://schemas.microsoft.com/office/powerpoint/2010/main" val="37578105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1075</TotalTime>
  <Words>1381</Words>
  <Application>Microsoft Macintosh PowerPoint</Application>
  <PresentationFormat>Widescreen</PresentationFormat>
  <Paragraphs>159</Paragraphs>
  <Slides>14</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SEGR 5910</vt:lpstr>
      <vt:lpstr>Let’s start with terminology</vt:lpstr>
      <vt:lpstr>Uses of monitoring</vt:lpstr>
      <vt:lpstr>Service management terms</vt:lpstr>
      <vt:lpstr>What do we get from monitoring</vt:lpstr>
      <vt:lpstr>The Dickson model</vt:lpstr>
      <vt:lpstr>The Dickson model</vt:lpstr>
      <vt:lpstr>What to monitor – example KPIs</vt:lpstr>
      <vt:lpstr>What should we monitor</vt:lpstr>
      <vt:lpstr>Meta-monitoring</vt:lpstr>
      <vt:lpstr>Question</vt:lpstr>
      <vt:lpstr>Mid-term review</vt:lpstr>
      <vt:lpstr>Next week</vt:lpstr>
      <vt:lpstr>Note</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SEGR 5910</dc:title>
  <dc:creator>Michaeljon Miller</dc:creator>
  <cp:lastModifiedBy>Michaeljon Miller</cp:lastModifiedBy>
  <cp:revision>27</cp:revision>
  <dcterms:created xsi:type="dcterms:W3CDTF">2018-02-07T03:31:49Z</dcterms:created>
  <dcterms:modified xsi:type="dcterms:W3CDTF">2018-02-09T01:36:39Z</dcterms:modified>
</cp:coreProperties>
</file>