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33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3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  <p15:guide id="3" pos="144">
          <p15:clr>
            <a:srgbClr val="747775"/>
          </p15:clr>
        </p15:guide>
        <p15:guide id="4" pos="2196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eer Hamza" initials="" lastIdx="2" clrIdx="0"/>
  <p:cmAuthor id="1" name="Ameer Hamza" initials="AH" lastIdx="1" clrIdx="1">
    <p:extLst>
      <p:ext uri="{19B8F6BF-5375-455C-9EA6-DF929625EA0E}">
        <p15:presenceInfo xmlns:p15="http://schemas.microsoft.com/office/powerpoint/2012/main" userId="S::ah18r@fsu.edu::2a28ef4d-03e9-48e1-a089-0774d588a5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87A9C-D632-43D2-AFC6-35DC90854F77}" v="201" dt="2023-04-22T16:41:3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317" y="82"/>
      </p:cViewPr>
      <p:guideLst>
        <p:guide orient="horz" pos="1620"/>
        <p:guide pos="2880"/>
        <p:guide pos="144"/>
        <p:guide pos="2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ed5232e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0ed5232e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consider first pair of loops and check them for equivalence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We consider second pair of loops and check for equivalence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if both pass, we say decomposed source and the target are equivalent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if any of the individual pairs not equivalent, we say equivalence unknown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we now move to discussion about equivalence checking of single loops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0ed5232e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0ed5232e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a relational precondition and postcondition, equivalence checking can be reduced to relational precondition and postcondition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0ba4c8d6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0ba4c8d6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0ed5232e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0ed5232e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0ed5232e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0ed5232e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0ed5232e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0ed5232e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0ed5232e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0ed5232e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0ed5232e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0ed5232e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17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9f923bf4f_1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9f923bf4f_1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find an inductive invariant if pre =&gt; post, that translates to relational invariant of two programs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0ed5232e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0ed5232e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ba4c8d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ba4c8d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software verification in the context of optimizations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optimizations, by compiler or by hand, </a:t>
            </a:r>
            <a:r>
              <a:rPr lang="en-US" b="1"/>
              <a:t>can be buggy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b="1"/>
              <a:t>check equivalence</a:t>
            </a:r>
            <a:r>
              <a:rPr lang="en-US"/>
              <a:t> between a program and its optimized version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b="1"/>
              <a:t>difficult verification problem</a:t>
            </a:r>
            <a:r>
              <a:rPr lang="en-US"/>
              <a:t>, especially when optimizations change the program's structure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checking equivalence for </a:t>
            </a:r>
            <a:r>
              <a:rPr lang="en-US" b="1"/>
              <a:t>structure-altering optimizations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0ed5232e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0ed5232e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09f923bf4f_14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09f923bf4f_14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09f923bf4f_1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09f923bf4f_1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9f923bf4f_14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09f923bf4f_14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9f923bf4f_1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9f923bf4f_1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0ed5232e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e0ed5232e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0bda2e827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e0bda2e827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0bda2e827_2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0bda2e827_2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0ed5232e2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0ed5232e2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c821bb0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2c821bb0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bda2e827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bda2e827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Source on left and its optimized version, target, on right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source has a single loop, with an if-condition inside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target has two loops, with no control-flow inside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source: </a:t>
            </a:r>
            <a:r>
              <a:rPr lang="en-US" b="1"/>
              <a:t>single loop</a:t>
            </a:r>
            <a:r>
              <a:rPr lang="en-US"/>
              <a:t>, target: </a:t>
            </a:r>
            <a:r>
              <a:rPr lang="en-US" b="1"/>
              <a:t>multiple loops</a:t>
            </a:r>
            <a:r>
              <a:rPr lang="en-US"/>
              <a:t>, </a:t>
            </a:r>
            <a:r>
              <a:rPr lang="en-US" b="1"/>
              <a:t>deterministic</a:t>
            </a:r>
            <a:r>
              <a:rPr lang="en-US"/>
              <a:t> programs, </a:t>
            </a:r>
            <a:r>
              <a:rPr lang="en-US" b="1"/>
              <a:t>non-nested</a:t>
            </a:r>
            <a:r>
              <a:rPr lang="en-US"/>
              <a:t> loops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b="1"/>
              <a:t>check equivalence</a:t>
            </a:r>
            <a:r>
              <a:rPr lang="en-US"/>
              <a:t> of the two programs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0bda2e827_2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e0bda2e827_2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universally quantofied: CAV’19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0ba4c8d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0ba4c8d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Two programs P1 and P2, distinct inputs x1 and x2, and outputs y1 and y2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Given relational precondition, pairwise equality of inputs, programs are executed, whether equality of outputs holds.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x1 = x2 =&gt; y1 = y2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0bda2e827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0bda2e827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187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0ed5232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0ed5232e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different view of programs. straight arrow: </a:t>
            </a:r>
            <a:r>
              <a:rPr lang="en-US" b="1"/>
              <a:t>program direction</a:t>
            </a:r>
            <a:r>
              <a:rPr lang="en-US"/>
              <a:t>. curved arrow: </a:t>
            </a:r>
            <a:r>
              <a:rPr lang="en-US" b="1"/>
              <a:t>loops</a:t>
            </a:r>
            <a:r>
              <a:rPr lang="en-US"/>
              <a:t>. boxes: </a:t>
            </a:r>
            <a:r>
              <a:rPr lang="en-US" b="1"/>
              <a:t>loop guards</a:t>
            </a:r>
            <a:r>
              <a:rPr lang="en-US"/>
              <a:t>. skip: </a:t>
            </a:r>
            <a:r>
              <a:rPr lang="en-US" b="1"/>
              <a:t>nothing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programs have different structure, so </a:t>
            </a:r>
            <a:r>
              <a:rPr lang="en-US" b="1"/>
              <a:t>not sure how to compare</a:t>
            </a:r>
            <a:r>
              <a:rPr lang="en-US"/>
              <a:t> for equivalence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define </a:t>
            </a:r>
            <a:r>
              <a:rPr lang="en-US" b="1"/>
              <a:t>decomposition of the source</a:t>
            </a:r>
            <a:r>
              <a:rPr lang="en-US"/>
              <a:t>, to </a:t>
            </a:r>
            <a:r>
              <a:rPr lang="en-US" b="1"/>
              <a:t>match the structure of target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0ed5232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0ed5232e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create two copies of source loop, to </a:t>
            </a:r>
            <a:r>
              <a:rPr lang="en-US" b="1"/>
              <a:t>match the structure of target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can </a:t>
            </a:r>
            <a:r>
              <a:rPr lang="en-US" b="1"/>
              <a:t>strengthen</a:t>
            </a:r>
            <a:r>
              <a:rPr lang="en-US"/>
              <a:t> first loop guard by </a:t>
            </a:r>
            <a:r>
              <a:rPr lang="en-US" b="1"/>
              <a:t>any predicate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If so, we </a:t>
            </a:r>
            <a:r>
              <a:rPr lang="en-US" b="1"/>
              <a:t>split the iterations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otherwise, second loop is </a:t>
            </a:r>
            <a:r>
              <a:rPr lang="en-US" b="1"/>
              <a:t>skipped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both programs are equivalent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deterministic programs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ed5232e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0ed5232e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Get help from the target program to split iterations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b="1"/>
              <a:t>strengthen the loop guard</a:t>
            </a:r>
            <a:r>
              <a:rPr lang="en-US"/>
              <a:t> with a predicate obtained by renaming loop guard in </a:t>
            </a:r>
            <a:r>
              <a:rPr lang="en-US">
                <a:solidFill>
                  <a:schemeClr val="dk1"/>
                </a:solidFill>
              </a:rPr>
              <a:t>corresponding target loop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explain below example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9f923bf4f_14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09f923bf4f_14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We see decomposed source, and added predicate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second loop remains the same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5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89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0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14350" indent="-171450">
              <a:buFont typeface="Wingdings" panose="05000000000000000000" pitchFamily="2" charset="2"/>
              <a:buChar char="§"/>
              <a:defRPr/>
            </a:lvl2pPr>
            <a:lvl3pPr marL="857250" indent="-171450">
              <a:buFont typeface="Courier New" panose="02070309020205020404" pitchFamily="49" charset="0"/>
              <a:buChar char="o"/>
              <a:defRPr/>
            </a:lvl3pPr>
            <a:lvl4pPr marL="1200150" indent="-171450">
              <a:buFont typeface="Wingdings" panose="05000000000000000000" pitchFamily="2" charset="2"/>
              <a:buChar char="q"/>
              <a:defRPr/>
            </a:lvl4pPr>
            <a:lvl5pPr marL="1543050" indent="-1714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2pPr marL="514350" indent="-171450">
              <a:buFont typeface="Wingdings" panose="05000000000000000000" pitchFamily="2" charset="2"/>
              <a:buChar char="§"/>
              <a:defRPr/>
            </a:lvl2pPr>
            <a:lvl3pPr marL="857250" indent="-171450">
              <a:buFont typeface="Courier New" panose="02070309020205020404" pitchFamily="49" charset="0"/>
              <a:buChar char="o"/>
              <a:defRPr/>
            </a:lvl3pPr>
            <a:lvl4pPr marL="1200150" indent="-171450">
              <a:buFont typeface="Wingdings" panose="05000000000000000000" pitchFamily="2" charset="2"/>
              <a:buChar char="q"/>
              <a:defRPr/>
            </a:lvl4pPr>
            <a:lvl5pPr marL="1543050" indent="-1714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05B27E-BEEA-B50C-9210-AB29CBCE02F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22225" y="1369219"/>
            <a:ext cx="3886200" cy="3263504"/>
          </a:xfrm>
        </p:spPr>
        <p:txBody>
          <a:bodyPr/>
          <a:lstStyle>
            <a:lvl2pPr marL="514350" indent="-171450">
              <a:buFont typeface="Wingdings" panose="05000000000000000000" pitchFamily="2" charset="2"/>
              <a:buChar char="§"/>
              <a:defRPr/>
            </a:lvl2pPr>
            <a:lvl3pPr marL="857250" indent="-171450">
              <a:buFont typeface="Courier New" panose="02070309020205020404" pitchFamily="49" charset="0"/>
              <a:buChar char="o"/>
              <a:defRPr/>
            </a:lvl3pPr>
            <a:lvl4pPr marL="1200150" indent="-171450">
              <a:buFont typeface="Wingdings" panose="05000000000000000000" pitchFamily="2" charset="2"/>
              <a:buChar char="q"/>
              <a:defRPr/>
            </a:lvl4pPr>
            <a:lvl5pPr marL="1543050" indent="-1714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666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2pPr marL="514350" indent="-171450">
              <a:buFont typeface="Wingdings" panose="05000000000000000000" pitchFamily="2" charset="2"/>
              <a:buChar char="§"/>
              <a:defRPr/>
            </a:lvl2pPr>
            <a:lvl3pPr marL="857250" indent="-171450">
              <a:buFont typeface="Courier New" panose="02070309020205020404" pitchFamily="49" charset="0"/>
              <a:buChar char="o"/>
              <a:defRPr/>
            </a:lvl3pPr>
            <a:lvl4pPr marL="1200150" indent="-171450">
              <a:buFont typeface="Wingdings" panose="05000000000000000000" pitchFamily="2" charset="2"/>
              <a:buChar char="q"/>
              <a:defRPr/>
            </a:lvl4pPr>
            <a:lvl5pPr marL="1543050" indent="-1714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2pPr marL="514350" indent="-171450">
              <a:buFont typeface="Wingdings" panose="05000000000000000000" pitchFamily="2" charset="2"/>
              <a:buChar char="§"/>
              <a:defRPr/>
            </a:lvl2pPr>
            <a:lvl3pPr marL="857250" indent="-171450">
              <a:buFont typeface="Courier New" panose="02070309020205020404" pitchFamily="49" charset="0"/>
              <a:buChar char="o"/>
              <a:defRPr/>
            </a:lvl3pPr>
            <a:lvl4pPr marL="1200150" indent="-171450">
              <a:buFont typeface="Wingdings" panose="05000000000000000000" pitchFamily="2" charset="2"/>
              <a:buChar char="q"/>
              <a:defRPr/>
            </a:lvl4pPr>
            <a:lvl5pPr marL="1543050" indent="-17145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7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7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CB40C8E-6765-D878-B556-B36512631D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1" y="50657"/>
            <a:ext cx="582446" cy="5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q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685800" y="14454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Lockstep Composition for Unbalanced Loops</a:t>
            </a:r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371600" y="27622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Ameer Hamza, </a:t>
            </a:r>
            <a:r>
              <a:rPr lang="en-US" dirty="0" err="1"/>
              <a:t>Grigory</a:t>
            </a:r>
            <a:r>
              <a:rPr lang="en-US" dirty="0"/>
              <a:t> </a:t>
            </a:r>
            <a:r>
              <a:rPr lang="en-US" dirty="0" err="1"/>
              <a:t>Fedyukovich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 dirty="0"/>
              <a:t>Florida State University, USA</a:t>
            </a:r>
            <a:endParaRPr sz="2000" dirty="0"/>
          </a:p>
        </p:txBody>
      </p:sp>
      <p:sp>
        <p:nvSpPr>
          <p:cNvPr id="73" name="Google Shape;73;p11"/>
          <p:cNvSpPr txBox="1"/>
          <p:nvPr/>
        </p:nvSpPr>
        <p:spPr>
          <a:xfrm>
            <a:off x="2228400" y="3846278"/>
            <a:ext cx="4687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April 26, Paris, France</a:t>
            </a:r>
            <a:endParaRPr sz="1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559"/>
              <a:t>Comparing Decomposed Source and Target</a:t>
            </a:r>
            <a:endParaRPr sz="3559"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182" name="Google Shape;182;p20"/>
          <p:cNvSpPr/>
          <p:nvPr/>
        </p:nvSpPr>
        <p:spPr>
          <a:xfrm>
            <a:off x="5965624" y="2987852"/>
            <a:ext cx="208614" cy="1055381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6304840" y="1826726"/>
            <a:ext cx="131782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Align and check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6304840" y="3178125"/>
            <a:ext cx="1382625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Align and check</a:t>
            </a:r>
            <a:endParaRPr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7570424" y="1932632"/>
            <a:ext cx="393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372974" y="4387044"/>
            <a:ext cx="14793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Times New Roman"/>
                <a:cs typeface="Times New Roman"/>
                <a:sym typeface="Times New Roman"/>
              </a:rPr>
              <a:t>Equivalence: </a:t>
            </a:r>
            <a:endParaRPr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7560359" y="3308941"/>
            <a:ext cx="42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✅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638424" y="4376535"/>
            <a:ext cx="42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✅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4682980" y="4361480"/>
            <a:ext cx="104639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unknown</a:t>
            </a:r>
            <a:endParaRPr dirty="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7559329" y="3315442"/>
            <a:ext cx="3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C33EF3-C5EC-821C-E32E-9A4FC5E3856B}"/>
              </a:ext>
            </a:extLst>
          </p:cNvPr>
          <p:cNvGrpSpPr/>
          <p:nvPr/>
        </p:nvGrpSpPr>
        <p:grpSpPr>
          <a:xfrm>
            <a:off x="1104158" y="1813070"/>
            <a:ext cx="1110704" cy="2278566"/>
            <a:chOff x="5272253" y="2046905"/>
            <a:chExt cx="1110704" cy="2278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3658540-0DD3-673A-E1E6-6E79ACF7B5A5}"/>
                </a:ext>
              </a:extLst>
            </p:cNvPr>
            <p:cNvGrpSpPr/>
            <p:nvPr/>
          </p:nvGrpSpPr>
          <p:grpSpPr>
            <a:xfrm>
              <a:off x="5272253" y="2266057"/>
              <a:ext cx="1009694" cy="2059414"/>
              <a:chOff x="5272253" y="2266057"/>
              <a:chExt cx="1009694" cy="205941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A9448BD-678C-D719-E6A0-AAD863DDD3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205941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A444F2-55A2-8609-3CB8-68252E135009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8CF832F-6DCF-C8EC-5840-0C658846BB2E}"/>
                  </a:ext>
                </a:extLst>
              </p:cNvPr>
              <p:cNvSpPr/>
              <p:nvPr/>
            </p:nvSpPr>
            <p:spPr>
              <a:xfrm>
                <a:off x="5272253" y="3474261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DF2DEC-350E-8B76-8432-6FB1D71E727F}"/>
                </a:ext>
              </a:extLst>
            </p:cNvPr>
            <p:cNvGrpSpPr/>
            <p:nvPr/>
          </p:nvGrpSpPr>
          <p:grpSpPr>
            <a:xfrm>
              <a:off x="5777863" y="2046905"/>
              <a:ext cx="605094" cy="1427099"/>
              <a:chOff x="5783785" y="2046905"/>
              <a:chExt cx="605094" cy="142709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10B0F4-01F6-A727-AC55-BC0066304E11}"/>
                  </a:ext>
                </a:extLst>
              </p:cNvPr>
              <p:cNvSpPr/>
              <p:nvPr/>
            </p:nvSpPr>
            <p:spPr>
              <a:xfrm>
                <a:off x="5789516" y="2046905"/>
                <a:ext cx="599363" cy="277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503BA6-2AD2-9F56-C084-956EAA0EEEE6}"/>
                  </a:ext>
                </a:extLst>
              </p:cNvPr>
              <p:cNvSpPr/>
              <p:nvPr/>
            </p:nvSpPr>
            <p:spPr>
              <a:xfrm>
                <a:off x="5783785" y="3206264"/>
                <a:ext cx="579249" cy="2677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0993D9-35BD-CC11-4374-0CBDA2510A70}"/>
              </a:ext>
            </a:extLst>
          </p:cNvPr>
          <p:cNvGrpSpPr/>
          <p:nvPr/>
        </p:nvGrpSpPr>
        <p:grpSpPr>
          <a:xfrm>
            <a:off x="4338899" y="1813070"/>
            <a:ext cx="1116627" cy="2278566"/>
            <a:chOff x="5672770" y="2146752"/>
            <a:chExt cx="1116627" cy="22785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AFE62D-BE9D-1B5C-2E62-A709145EA48C}"/>
                </a:ext>
              </a:extLst>
            </p:cNvPr>
            <p:cNvSpPr/>
            <p:nvPr/>
          </p:nvSpPr>
          <p:spPr>
            <a:xfrm>
              <a:off x="6190034" y="2146752"/>
              <a:ext cx="599363" cy="277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3B5D53-54F8-221C-BD9C-DFD713050725}"/>
                </a:ext>
              </a:extLst>
            </p:cNvPr>
            <p:cNvGrpSpPr/>
            <p:nvPr/>
          </p:nvGrpSpPr>
          <p:grpSpPr>
            <a:xfrm>
              <a:off x="5672770" y="2365904"/>
              <a:ext cx="1095824" cy="2059414"/>
              <a:chOff x="5672770" y="2365905"/>
              <a:chExt cx="1095824" cy="2059414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B8EDFE9-8127-5438-22BE-0088969C7D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6555" y="2365905"/>
                <a:ext cx="0" cy="2059414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9D083E-9184-1C58-C640-BABC5C84B69B}"/>
                  </a:ext>
                </a:extLst>
              </p:cNvPr>
              <p:cNvSpPr/>
              <p:nvPr/>
            </p:nvSpPr>
            <p:spPr>
              <a:xfrm>
                <a:off x="5686141" y="2422839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5904AB5-1AF3-0958-D435-CEE99734C7E5}"/>
                  </a:ext>
                </a:extLst>
              </p:cNvPr>
              <p:cNvSpPr/>
              <p:nvPr/>
            </p:nvSpPr>
            <p:spPr>
              <a:xfrm>
                <a:off x="5672770" y="3574109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6D0294-7C3A-E21E-F2EB-BB65A0093CE4}"/>
                  </a:ext>
                </a:extLst>
              </p:cNvPr>
              <p:cNvSpPr/>
              <p:nvPr/>
            </p:nvSpPr>
            <p:spPr>
              <a:xfrm>
                <a:off x="6189345" y="3304436"/>
                <a:ext cx="579249" cy="2677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</p:grpSp>
      </p:grpSp>
      <p:sp>
        <p:nvSpPr>
          <p:cNvPr id="17" name="Google Shape;189;p20">
            <a:extLst>
              <a:ext uri="{FF2B5EF4-FFF2-40B4-BE49-F238E27FC236}">
                <a16:creationId xmlns:a16="http://schemas.microsoft.com/office/drawing/2014/main" id="{2B2CD25F-A570-16E3-C063-8157E273980A}"/>
              </a:ext>
            </a:extLst>
          </p:cNvPr>
          <p:cNvSpPr txBox="1"/>
          <p:nvPr/>
        </p:nvSpPr>
        <p:spPr>
          <a:xfrm>
            <a:off x="7560359" y="1932632"/>
            <a:ext cx="42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✅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181;p20">
            <a:extLst>
              <a:ext uri="{FF2B5EF4-FFF2-40B4-BE49-F238E27FC236}">
                <a16:creationId xmlns:a16="http://schemas.microsoft.com/office/drawing/2014/main" id="{820B02CC-3DE8-23F0-F335-3B6787751888}"/>
              </a:ext>
            </a:extLst>
          </p:cNvPr>
          <p:cNvSpPr/>
          <p:nvPr/>
        </p:nvSpPr>
        <p:spPr>
          <a:xfrm>
            <a:off x="5953462" y="1809744"/>
            <a:ext cx="218605" cy="1139283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9BC118-468C-E571-F335-15FE18CADFA8}"/>
              </a:ext>
            </a:extLst>
          </p:cNvPr>
          <p:cNvGrpSpPr/>
          <p:nvPr/>
        </p:nvGrpSpPr>
        <p:grpSpPr>
          <a:xfrm>
            <a:off x="673536" y="1775732"/>
            <a:ext cx="5122525" cy="2293065"/>
            <a:chOff x="673536" y="1775732"/>
            <a:chExt cx="5122525" cy="2293065"/>
          </a:xfrm>
        </p:grpSpPr>
        <p:cxnSp>
          <p:nvCxnSpPr>
            <p:cNvPr id="176" name="Google Shape;176;p20"/>
            <p:cNvCxnSpPr/>
            <p:nvPr/>
          </p:nvCxnSpPr>
          <p:spPr>
            <a:xfrm>
              <a:off x="694849" y="1775732"/>
              <a:ext cx="5079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85" name="Google Shape;185;p20"/>
            <p:cNvSpPr txBox="1"/>
            <p:nvPr/>
          </p:nvSpPr>
          <p:spPr>
            <a:xfrm>
              <a:off x="2478824" y="2171132"/>
              <a:ext cx="15495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ea typeface="Times New Roman"/>
                  <a:cs typeface="Times New Roman"/>
                  <a:sym typeface="Times New Roman"/>
                </a:rPr>
                <a:t>First pair of loops</a:t>
              </a:r>
              <a:endParaRPr dirty="0"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7" name="Google Shape;177;p20"/>
            <p:cNvCxnSpPr/>
            <p:nvPr/>
          </p:nvCxnSpPr>
          <p:spPr>
            <a:xfrm>
              <a:off x="673536" y="2951574"/>
              <a:ext cx="5097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702661" y="4068797"/>
              <a:ext cx="5093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86" name="Google Shape;186;p20"/>
            <p:cNvSpPr txBox="1"/>
            <p:nvPr/>
          </p:nvSpPr>
          <p:spPr>
            <a:xfrm>
              <a:off x="2474611" y="3259972"/>
              <a:ext cx="1788300" cy="738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ea typeface="Times New Roman"/>
                  <a:cs typeface="Times New Roman"/>
                  <a:sym typeface="Times New Roman"/>
                </a:rPr>
                <a:t>Second pair of loops</a:t>
              </a:r>
              <a:endParaRPr dirty="0"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99EDAE9-5607-F09A-32E3-295FA710ECAC}"/>
              </a:ext>
            </a:extLst>
          </p:cNvPr>
          <p:cNvSpPr txBox="1"/>
          <p:nvPr/>
        </p:nvSpPr>
        <p:spPr>
          <a:xfrm>
            <a:off x="7687464" y="1517082"/>
            <a:ext cx="82788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83" grpId="0"/>
      <p:bldP spid="184" grpId="0"/>
      <p:bldP spid="184" grpId="1"/>
      <p:bldP spid="184" grpId="2"/>
      <p:bldP spid="184" grpId="3"/>
      <p:bldP spid="184" grpId="4"/>
      <p:bldP spid="188" grpId="0"/>
      <p:bldP spid="188" grpId="1"/>
      <p:bldP spid="188" grpId="2"/>
      <p:bldP spid="188" grpId="3"/>
      <p:bldP spid="191" grpId="0"/>
      <p:bldP spid="191" grpId="1"/>
      <p:bldP spid="191" grpId="2"/>
      <p:bldP spid="191" grpId="3"/>
      <p:bldP spid="192" grpId="0"/>
      <p:bldP spid="192" grpId="1"/>
      <p:bldP spid="192" grpId="2"/>
      <p:bldP spid="192" grpId="3"/>
      <p:bldP spid="193" grpId="0"/>
      <p:bldP spid="193" grpId="1"/>
      <p:bldP spid="193" grpId="2"/>
      <p:bldP spid="194" grpId="0"/>
      <p:bldP spid="17" grpId="0"/>
      <p:bldP spid="17" grpId="1"/>
      <p:bldP spid="17" grpId="2"/>
      <p:bldP spid="17" grpId="3"/>
      <p:bldP spid="17" grpId="4"/>
      <p:bldP spid="20" grpId="0" animBg="1"/>
      <p:bldP spid="28" grpId="0" animBg="1"/>
      <p:bldP spid="2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Equivalence Checking</a:t>
            </a: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idx="1"/>
          </p:nvPr>
        </p:nvSpPr>
        <p:spPr>
          <a:xfrm>
            <a:off x="457200" y="1407734"/>
            <a:ext cx="8112300" cy="300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6957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400" dirty="0"/>
              <a:t>Equivalence checking of (single loop) programs S and T can be reduced to safety verification of a </a:t>
            </a:r>
            <a:r>
              <a:rPr lang="en-US" sz="2400" b="1" dirty="0"/>
              <a:t>product program P</a:t>
            </a:r>
            <a:endParaRPr sz="2400" dirty="0"/>
          </a:p>
          <a:p>
            <a:pPr marL="914400" lvl="1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dirty="0"/>
              <a:t>P computes exactly what S and T compute</a:t>
            </a:r>
            <a:endParaRPr sz="2400" dirty="0"/>
          </a:p>
          <a:p>
            <a:pPr marL="914400" lvl="1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dirty="0"/>
              <a:t>P begins in a state satisfying a relational </a:t>
            </a:r>
            <a:r>
              <a:rPr lang="en-US" sz="2400" i="1" dirty="0"/>
              <a:t>pre</a:t>
            </a:r>
            <a:r>
              <a:rPr lang="en-US" sz="2400" dirty="0"/>
              <a:t>-condition</a:t>
            </a:r>
            <a:endParaRPr sz="2400" dirty="0"/>
          </a:p>
          <a:p>
            <a:pPr marL="914400" lvl="1" indent="-3695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dirty="0"/>
              <a:t>At the end of P, a relational </a:t>
            </a:r>
            <a:r>
              <a:rPr lang="en-US" sz="2400" i="1" dirty="0"/>
              <a:t>post</a:t>
            </a:r>
            <a:r>
              <a:rPr lang="en-US" sz="2400" dirty="0"/>
              <a:t>-condition should hold</a:t>
            </a:r>
            <a:endParaRPr sz="2400" dirty="0"/>
          </a:p>
          <a:p>
            <a:pPr marL="457200" lvl="0" indent="-3695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b="1" dirty="0"/>
              <a:t>Lockstep composition</a:t>
            </a:r>
            <a:r>
              <a:rPr lang="en-US" sz="2400" dirty="0"/>
              <a:t> of programs facilitates an automated construction of a product program</a:t>
            </a:r>
            <a:endParaRPr sz="2400" dirty="0"/>
          </a:p>
        </p:txBody>
      </p:sp>
      <p:sp>
        <p:nvSpPr>
          <p:cNvPr id="202" name="Google Shape;202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6563561" y="2195982"/>
            <a:ext cx="218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800" dirty="0" err="1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Barthe</a:t>
            </a: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 et al., FM’11]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Lockstep Composition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78231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Both programs have </a:t>
            </a:r>
            <a:r>
              <a:rPr lang="en-US" sz="2400" b="1" dirty="0"/>
              <a:t>same</a:t>
            </a:r>
            <a:r>
              <a:rPr lang="en-US" sz="2400" dirty="0"/>
              <a:t> number of steps (</a:t>
            </a:r>
            <a:r>
              <a:rPr lang="en-US" sz="2400" b="1" dirty="0"/>
              <a:t>n</a:t>
            </a:r>
            <a:r>
              <a:rPr lang="en-US" sz="2400" dirty="0"/>
              <a:t> = </a:t>
            </a:r>
            <a:r>
              <a:rPr lang="en-US" sz="2400" b="1" dirty="0"/>
              <a:t>m</a:t>
            </a:r>
            <a:r>
              <a:rPr lang="en-US" sz="2400" dirty="0"/>
              <a:t>)</a:t>
            </a:r>
            <a:endParaRPr sz="2400" dirty="0"/>
          </a:p>
        </p:txBody>
      </p:sp>
      <p:sp>
        <p:nvSpPr>
          <p:cNvPr id="209" name="Google Shape;209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A13081-1009-173C-DCE6-CF92A129D070}"/>
              </a:ext>
            </a:extLst>
          </p:cNvPr>
          <p:cNvGrpSpPr/>
          <p:nvPr/>
        </p:nvGrpSpPr>
        <p:grpSpPr>
          <a:xfrm>
            <a:off x="459030" y="2252732"/>
            <a:ext cx="8149711" cy="2221719"/>
            <a:chOff x="459030" y="2252732"/>
            <a:chExt cx="8149711" cy="2221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083E2E3-25F0-B047-5268-1B8E99D20C53}"/>
                </a:ext>
              </a:extLst>
            </p:cNvPr>
            <p:cNvSpPr/>
            <p:nvPr/>
          </p:nvSpPr>
          <p:spPr>
            <a:xfrm>
              <a:off x="4046951" y="2252732"/>
              <a:ext cx="1003610" cy="4832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pre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727669-4C6C-2FDF-9B00-21D3977E92D1}"/>
                </a:ext>
              </a:extLst>
            </p:cNvPr>
            <p:cNvSpPr/>
            <p:nvPr/>
          </p:nvSpPr>
          <p:spPr>
            <a:xfrm>
              <a:off x="2717413" y="2961811"/>
              <a:ext cx="936703" cy="1025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 . 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6113FF-8D30-AA2F-A7E6-D74AB5712A6C}"/>
                </a:ext>
              </a:extLst>
            </p:cNvPr>
            <p:cNvSpPr/>
            <p:nvPr/>
          </p:nvSpPr>
          <p:spPr>
            <a:xfrm>
              <a:off x="5489884" y="2961811"/>
              <a:ext cx="936703" cy="10258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 . 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DD2383-FED1-F6E0-CB08-F4929096CE02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3185764" y="2494342"/>
              <a:ext cx="861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DC3689-5859-B972-AB02-B6F53E677B0F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185765" y="2494341"/>
              <a:ext cx="0" cy="467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1E04B95-5D9D-757D-7B17-5EAF3C77C44C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5050561" y="2494341"/>
              <a:ext cx="9076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3F5F10-DBED-836C-868F-A7AA7415F7DB}"/>
                </a:ext>
              </a:extLst>
            </p:cNvPr>
            <p:cNvCxnSpPr>
              <a:cxnSpLocks/>
            </p:cNvCxnSpPr>
            <p:nvPr/>
          </p:nvCxnSpPr>
          <p:spPr>
            <a:xfrm>
              <a:off x="5947536" y="2498059"/>
              <a:ext cx="0" cy="467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454DFF1-DACC-1A7C-C877-44BC6E5AC4C7}"/>
                </a:ext>
              </a:extLst>
            </p:cNvPr>
            <p:cNvCxnSpPr>
              <a:cxnSpLocks/>
            </p:cNvCxnSpPr>
            <p:nvPr/>
          </p:nvCxnSpPr>
          <p:spPr>
            <a:xfrm>
              <a:off x="3182050" y="3984882"/>
              <a:ext cx="0" cy="48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E7F528-4BB2-B367-E17E-ED9D417F2365}"/>
                </a:ext>
              </a:extLst>
            </p:cNvPr>
            <p:cNvCxnSpPr>
              <a:cxnSpLocks/>
            </p:cNvCxnSpPr>
            <p:nvPr/>
          </p:nvCxnSpPr>
          <p:spPr>
            <a:xfrm>
              <a:off x="5958235" y="3984881"/>
              <a:ext cx="0" cy="48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11F902-37CF-4382-DBF9-FCA12ACCAA52}"/>
                </a:ext>
              </a:extLst>
            </p:cNvPr>
            <p:cNvSpPr txBox="1"/>
            <p:nvPr/>
          </p:nvSpPr>
          <p:spPr>
            <a:xfrm>
              <a:off x="2739909" y="2543410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995AB3-70B9-34CE-8E02-28E6BBF2D06C}"/>
                </a:ext>
              </a:extLst>
            </p:cNvPr>
            <p:cNvSpPr txBox="1"/>
            <p:nvPr/>
          </p:nvSpPr>
          <p:spPr>
            <a:xfrm>
              <a:off x="5999764" y="2539693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x</a:t>
              </a:r>
              <a:r>
                <a:rPr lang="en-US" baseline="-25000" dirty="0">
                  <a:latin typeface="Consolas" panose="020B0609020204030204" pitchFamily="49" charset="0"/>
                </a:rPr>
                <a:t>2</a:t>
              </a:r>
              <a:endParaRPr lang="en-US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9B0ABD-05E5-E889-7ED1-746DCFB5B231}"/>
                </a:ext>
              </a:extLst>
            </p:cNvPr>
            <p:cNvSpPr txBox="1"/>
            <p:nvPr/>
          </p:nvSpPr>
          <p:spPr>
            <a:xfrm>
              <a:off x="5996048" y="4000500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y</a:t>
              </a:r>
              <a:r>
                <a:rPr lang="en-US" baseline="-25000" dirty="0">
                  <a:latin typeface="Consolas" panose="020B0609020204030204" pitchFamily="49" charset="0"/>
                </a:rPr>
                <a:t>2</a:t>
              </a:r>
              <a:endParaRPr lang="en-US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282543-3D45-6BC4-88DD-7C1769CCC097}"/>
                </a:ext>
              </a:extLst>
            </p:cNvPr>
            <p:cNvSpPr txBox="1"/>
            <p:nvPr/>
          </p:nvSpPr>
          <p:spPr>
            <a:xfrm>
              <a:off x="2766863" y="3993113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y</a:t>
              </a:r>
              <a:r>
                <a:rPr lang="en-US" baseline="-25000" dirty="0">
                  <a:latin typeface="Consolas" panose="020B0609020204030204" pitchFamily="49" charset="0"/>
                </a:rPr>
                <a:t>1</a:t>
              </a:r>
              <a:endParaRPr lang="en-US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627501-E965-DD32-9EDF-2F9D5F3BB3D1}"/>
                </a:ext>
              </a:extLst>
            </p:cNvPr>
            <p:cNvSpPr txBox="1"/>
            <p:nvPr/>
          </p:nvSpPr>
          <p:spPr>
            <a:xfrm>
              <a:off x="459030" y="3009437"/>
              <a:ext cx="2150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S</a:t>
              </a:r>
            </a:p>
            <a:p>
              <a:pPr algn="ctr"/>
              <a:r>
                <a:rPr lang="en-US" sz="2000" dirty="0"/>
                <a:t>(</a:t>
              </a:r>
              <a:r>
                <a:rPr lang="en-US" sz="2000" b="1" dirty="0"/>
                <a:t>m</a:t>
              </a:r>
              <a:r>
                <a:rPr lang="en-US" sz="2000" dirty="0"/>
                <a:t> steps/iterations)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2206F3-70F8-190D-7634-3BF2E8AF61F2}"/>
                </a:ext>
              </a:extLst>
            </p:cNvPr>
            <p:cNvSpPr txBox="1"/>
            <p:nvPr/>
          </p:nvSpPr>
          <p:spPr>
            <a:xfrm>
              <a:off x="6478826" y="3013157"/>
              <a:ext cx="21299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</a:rPr>
                <a:t>T</a:t>
              </a:r>
            </a:p>
            <a:p>
              <a:pPr algn="ctr"/>
              <a:r>
                <a:rPr lang="en-US" sz="2000" dirty="0"/>
                <a:t>(</a:t>
              </a:r>
              <a:r>
                <a:rPr lang="en-US" sz="2000" b="1" dirty="0"/>
                <a:t>n</a:t>
              </a:r>
              <a:r>
                <a:rPr lang="en-US" sz="2000" dirty="0"/>
                <a:t> steps/iterations)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8C29814-E1D5-1F49-7533-31FF3CE5751F}"/>
                </a:ext>
              </a:extLst>
            </p:cNvPr>
            <p:cNvSpPr/>
            <p:nvPr/>
          </p:nvSpPr>
          <p:spPr>
            <a:xfrm>
              <a:off x="2724136" y="2958096"/>
              <a:ext cx="922546" cy="1270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AF2162-D1E4-A336-25F4-44BF60335D39}"/>
                </a:ext>
              </a:extLst>
            </p:cNvPr>
            <p:cNvSpPr/>
            <p:nvPr/>
          </p:nvSpPr>
          <p:spPr>
            <a:xfrm>
              <a:off x="2715532" y="3209873"/>
              <a:ext cx="931150" cy="1350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780B31D-29DC-0DE3-A463-58FDDCE0ADCD}"/>
                </a:ext>
              </a:extLst>
            </p:cNvPr>
            <p:cNvSpPr/>
            <p:nvPr/>
          </p:nvSpPr>
          <p:spPr>
            <a:xfrm>
              <a:off x="2719834" y="3847118"/>
              <a:ext cx="931150" cy="1350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CE08AE-0713-8C11-2053-8C1E2CC455CE}"/>
                </a:ext>
              </a:extLst>
            </p:cNvPr>
            <p:cNvSpPr/>
            <p:nvPr/>
          </p:nvSpPr>
          <p:spPr>
            <a:xfrm>
              <a:off x="2723554" y="3717020"/>
              <a:ext cx="931150" cy="1350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F5A5E3-6121-6899-182A-7314C71742A3}"/>
                </a:ext>
              </a:extLst>
            </p:cNvPr>
            <p:cNvSpPr/>
            <p:nvPr/>
          </p:nvSpPr>
          <p:spPr>
            <a:xfrm>
              <a:off x="5486263" y="2954969"/>
              <a:ext cx="922546" cy="1270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A3BFE5E-B16E-3A05-3ADF-1DAF151D01AC}"/>
                </a:ext>
              </a:extLst>
            </p:cNvPr>
            <p:cNvSpPr/>
            <p:nvPr/>
          </p:nvSpPr>
          <p:spPr>
            <a:xfrm>
              <a:off x="5484636" y="3220532"/>
              <a:ext cx="931150" cy="135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3A247F0-C493-39EE-B19E-9634C1968AA1}"/>
                </a:ext>
              </a:extLst>
            </p:cNvPr>
            <p:cNvSpPr/>
            <p:nvPr/>
          </p:nvSpPr>
          <p:spPr>
            <a:xfrm>
              <a:off x="5480916" y="3867012"/>
              <a:ext cx="931150" cy="135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F15B91-432B-E045-E7BA-B759D6C26573}"/>
                </a:ext>
              </a:extLst>
            </p:cNvPr>
            <p:cNvSpPr/>
            <p:nvPr/>
          </p:nvSpPr>
          <p:spPr>
            <a:xfrm>
              <a:off x="5484636" y="3736167"/>
              <a:ext cx="931150" cy="135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B4DBEB-3A89-C622-6E50-717B0C9FD01E}"/>
                </a:ext>
              </a:extLst>
            </p:cNvPr>
            <p:cNvSpPr/>
            <p:nvPr/>
          </p:nvSpPr>
          <p:spPr>
            <a:xfrm>
              <a:off x="2719840" y="3085842"/>
              <a:ext cx="931150" cy="1350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524625-ACF8-1A11-882B-BBD5C6F9777C}"/>
                </a:ext>
              </a:extLst>
            </p:cNvPr>
            <p:cNvSpPr/>
            <p:nvPr/>
          </p:nvSpPr>
          <p:spPr>
            <a:xfrm>
              <a:off x="5489056" y="3089561"/>
              <a:ext cx="931150" cy="1350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ADAF58-ABD7-A88A-49E5-F55014CAF98F}"/>
                </a:ext>
              </a:extLst>
            </p:cNvPr>
            <p:cNvSpPr/>
            <p:nvPr/>
          </p:nvSpPr>
          <p:spPr>
            <a:xfrm>
              <a:off x="2720416" y="3847421"/>
              <a:ext cx="931150" cy="1350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B90A337-BD9C-6642-6524-F2353B2ED500}"/>
                </a:ext>
              </a:extLst>
            </p:cNvPr>
            <p:cNvSpPr/>
            <p:nvPr/>
          </p:nvSpPr>
          <p:spPr>
            <a:xfrm>
              <a:off x="2724136" y="3717323"/>
              <a:ext cx="931150" cy="1350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Product Program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3712126" y="3281292"/>
            <a:ext cx="831900" cy="314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6E3ADB-4F3F-BC56-98C5-62A63DFB500F}"/>
              </a:ext>
            </a:extLst>
          </p:cNvPr>
          <p:cNvSpPr/>
          <p:nvPr/>
        </p:nvSpPr>
        <p:spPr>
          <a:xfrm>
            <a:off x="2801498" y="1470839"/>
            <a:ext cx="677579" cy="326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5C9207-0CA1-F8EA-2ED3-86CE69A175E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2220075" y="1633960"/>
            <a:ext cx="581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D8B026-834A-D120-1FC8-A1812B316F6A}"/>
              </a:ext>
            </a:extLst>
          </p:cNvPr>
          <p:cNvCxnSpPr>
            <a:cxnSpLocks/>
          </p:cNvCxnSpPr>
          <p:nvPr/>
        </p:nvCxnSpPr>
        <p:spPr>
          <a:xfrm>
            <a:off x="2220075" y="1633959"/>
            <a:ext cx="0" cy="3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3D70E4-22D6-DCD5-F6BD-3C5FC8466083}"/>
              </a:ext>
            </a:extLst>
          </p:cNvPr>
          <p:cNvCxnSpPr>
            <a:stCxn id="32" idx="3"/>
          </p:cNvCxnSpPr>
          <p:nvPr/>
        </p:nvCxnSpPr>
        <p:spPr>
          <a:xfrm flipV="1">
            <a:off x="3479077" y="1633959"/>
            <a:ext cx="612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64D90D-26BD-58BD-D785-0E93D93796C5}"/>
              </a:ext>
            </a:extLst>
          </p:cNvPr>
          <p:cNvCxnSpPr>
            <a:cxnSpLocks/>
          </p:cNvCxnSpPr>
          <p:nvPr/>
        </p:nvCxnSpPr>
        <p:spPr>
          <a:xfrm>
            <a:off x="4084663" y="1636469"/>
            <a:ext cx="0" cy="3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691B04-B706-84FF-491D-3281CBEE64FF}"/>
              </a:ext>
            </a:extLst>
          </p:cNvPr>
          <p:cNvCxnSpPr>
            <a:cxnSpLocks/>
          </p:cNvCxnSpPr>
          <p:nvPr/>
        </p:nvCxnSpPr>
        <p:spPr>
          <a:xfrm>
            <a:off x="2217567" y="2677456"/>
            <a:ext cx="0" cy="33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09C91-BADF-41C7-4BA3-382946350DC5}"/>
              </a:ext>
            </a:extLst>
          </p:cNvPr>
          <p:cNvCxnSpPr>
            <a:cxnSpLocks/>
          </p:cNvCxnSpPr>
          <p:nvPr/>
        </p:nvCxnSpPr>
        <p:spPr>
          <a:xfrm>
            <a:off x="4091886" y="2640285"/>
            <a:ext cx="0" cy="33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624EBD2-2E51-6B12-17F1-EA328A972858}"/>
              </a:ext>
            </a:extLst>
          </p:cNvPr>
          <p:cNvSpPr txBox="1"/>
          <p:nvPr/>
        </p:nvSpPr>
        <p:spPr>
          <a:xfrm>
            <a:off x="1879828" y="1636469"/>
            <a:ext cx="315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  <a:r>
              <a:rPr lang="en-US" sz="1200" baseline="-250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4B5131-6F7F-B2ED-938A-0346D04424D0}"/>
              </a:ext>
            </a:extLst>
          </p:cNvPr>
          <p:cNvSpPr txBox="1"/>
          <p:nvPr/>
        </p:nvSpPr>
        <p:spPr>
          <a:xfrm>
            <a:off x="379142" y="1981722"/>
            <a:ext cx="145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S</a:t>
            </a:r>
          </a:p>
          <a:p>
            <a:pPr algn="ctr"/>
            <a:r>
              <a:rPr lang="en-US" sz="1200" dirty="0"/>
              <a:t>(</a:t>
            </a:r>
            <a:r>
              <a:rPr lang="en-US" sz="1200" b="1" dirty="0"/>
              <a:t>m</a:t>
            </a:r>
            <a:r>
              <a:rPr lang="en-US" sz="1200" dirty="0"/>
              <a:t> steps/iterations)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F5FCB-5B7E-F187-88E2-FE6F65D91B6A}"/>
              </a:ext>
            </a:extLst>
          </p:cNvPr>
          <p:cNvSpPr txBox="1"/>
          <p:nvPr/>
        </p:nvSpPr>
        <p:spPr>
          <a:xfrm>
            <a:off x="4443358" y="1984234"/>
            <a:ext cx="143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T</a:t>
            </a:r>
          </a:p>
          <a:p>
            <a:pPr algn="ctr"/>
            <a:r>
              <a:rPr lang="en-US" sz="1200" dirty="0"/>
              <a:t>(</a:t>
            </a:r>
            <a:r>
              <a:rPr lang="en-US" sz="1200" b="1" dirty="0"/>
              <a:t>n</a:t>
            </a:r>
            <a:r>
              <a:rPr lang="en-US" sz="1200" dirty="0"/>
              <a:t> steps/iterations)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73FCCF-B49A-397F-EF3A-20E0A6826C9E}"/>
              </a:ext>
            </a:extLst>
          </p:cNvPr>
          <p:cNvSpPr txBox="1"/>
          <p:nvPr/>
        </p:nvSpPr>
        <p:spPr>
          <a:xfrm>
            <a:off x="1858538" y="2629789"/>
            <a:ext cx="33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  <a:r>
              <a:rPr lang="en-US" sz="1200" baseline="-25000" dirty="0">
                <a:latin typeface="Consolas" panose="020B0609020204030204" pitchFamily="49" charset="0"/>
              </a:rPr>
              <a:t>1</a:t>
            </a:r>
            <a:endParaRPr lang="en-US" sz="12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A77A74-DBB5-0369-AF3E-9F4FDA5BF955}"/>
              </a:ext>
            </a:extLst>
          </p:cNvPr>
          <p:cNvSpPr txBox="1"/>
          <p:nvPr/>
        </p:nvSpPr>
        <p:spPr>
          <a:xfrm>
            <a:off x="4128076" y="1626398"/>
            <a:ext cx="32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x</a:t>
            </a:r>
            <a:r>
              <a:rPr lang="en-US" sz="1200" baseline="-25000" dirty="0">
                <a:latin typeface="Consolas" panose="020B0609020204030204" pitchFamily="49" charset="0"/>
              </a:rPr>
              <a:t>2</a:t>
            </a:r>
            <a:endParaRPr lang="en-US" sz="1200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B17CC-1966-A3B2-9A76-2340E3658FE6}"/>
              </a:ext>
            </a:extLst>
          </p:cNvPr>
          <p:cNvSpPr txBox="1"/>
          <p:nvPr/>
        </p:nvSpPr>
        <p:spPr>
          <a:xfrm>
            <a:off x="4137635" y="2632478"/>
            <a:ext cx="333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y</a:t>
            </a:r>
            <a:r>
              <a:rPr lang="en-US" sz="1200" baseline="-25000" dirty="0">
                <a:latin typeface="Consolas" panose="020B0609020204030204" pitchFamily="49" charset="0"/>
              </a:rPr>
              <a:t>2</a:t>
            </a:r>
            <a:endParaRPr lang="en-US" sz="1200" baseline="-25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6108333-7A8B-D50E-9D9B-14A98E65DABA}"/>
              </a:ext>
            </a:extLst>
          </p:cNvPr>
          <p:cNvSpPr/>
          <p:nvPr/>
        </p:nvSpPr>
        <p:spPr>
          <a:xfrm>
            <a:off x="6871693" y="3411890"/>
            <a:ext cx="677579" cy="326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7E8DED-EA97-B251-1BF0-23326D8E75D1}"/>
              </a:ext>
            </a:extLst>
          </p:cNvPr>
          <p:cNvSpPr/>
          <p:nvPr/>
        </p:nvSpPr>
        <p:spPr>
          <a:xfrm>
            <a:off x="6493087" y="3738131"/>
            <a:ext cx="1434790" cy="8561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. . .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828FFD1-9772-B888-6491-30CA9135A615}"/>
              </a:ext>
            </a:extLst>
          </p:cNvPr>
          <p:cNvSpPr/>
          <p:nvPr/>
        </p:nvSpPr>
        <p:spPr>
          <a:xfrm>
            <a:off x="1893294" y="1955180"/>
            <a:ext cx="662560" cy="72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. . .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B077B73-C43B-AB59-4C88-F42A03A91C53}"/>
              </a:ext>
            </a:extLst>
          </p:cNvPr>
          <p:cNvSpPr/>
          <p:nvPr/>
        </p:nvSpPr>
        <p:spPr>
          <a:xfrm>
            <a:off x="1879828" y="1943689"/>
            <a:ext cx="676650" cy="93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9127256-9E94-2DDE-E00C-F32001DA1532}"/>
              </a:ext>
            </a:extLst>
          </p:cNvPr>
          <p:cNvSpPr/>
          <p:nvPr/>
        </p:nvSpPr>
        <p:spPr>
          <a:xfrm>
            <a:off x="1883547" y="2036617"/>
            <a:ext cx="676650" cy="93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172C96F-D824-2AD5-D427-13C55034FA3C}"/>
              </a:ext>
            </a:extLst>
          </p:cNvPr>
          <p:cNvSpPr/>
          <p:nvPr/>
        </p:nvSpPr>
        <p:spPr>
          <a:xfrm>
            <a:off x="1879830" y="2136979"/>
            <a:ext cx="676650" cy="93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737AD27-94E7-30C6-E105-AFE43BA9FD9E}"/>
              </a:ext>
            </a:extLst>
          </p:cNvPr>
          <p:cNvSpPr/>
          <p:nvPr/>
        </p:nvSpPr>
        <p:spPr>
          <a:xfrm>
            <a:off x="1890985" y="2586742"/>
            <a:ext cx="676650" cy="93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13DB3AA-EBFC-E8A8-34BD-676A04EBDE61}"/>
              </a:ext>
            </a:extLst>
          </p:cNvPr>
          <p:cNvSpPr/>
          <p:nvPr/>
        </p:nvSpPr>
        <p:spPr>
          <a:xfrm>
            <a:off x="1887271" y="2493817"/>
            <a:ext cx="676650" cy="932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2E9853F-05B1-D612-E916-1278F1B2E12D}"/>
              </a:ext>
            </a:extLst>
          </p:cNvPr>
          <p:cNvSpPr/>
          <p:nvPr/>
        </p:nvSpPr>
        <p:spPr>
          <a:xfrm>
            <a:off x="3780065" y="1968609"/>
            <a:ext cx="662560" cy="7256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. . .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D1E8925-D6E5-934A-F09C-3A20A1BEFB0A}"/>
              </a:ext>
            </a:extLst>
          </p:cNvPr>
          <p:cNvSpPr/>
          <p:nvPr/>
        </p:nvSpPr>
        <p:spPr>
          <a:xfrm>
            <a:off x="3770318" y="2050046"/>
            <a:ext cx="676650" cy="93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D9E2AB3-731F-9195-2990-C23D9B41CA27}"/>
              </a:ext>
            </a:extLst>
          </p:cNvPr>
          <p:cNvSpPr/>
          <p:nvPr/>
        </p:nvSpPr>
        <p:spPr>
          <a:xfrm>
            <a:off x="3766601" y="2150408"/>
            <a:ext cx="676650" cy="93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F604308-928A-BB5E-FAC3-8416203CD9E8}"/>
              </a:ext>
            </a:extLst>
          </p:cNvPr>
          <p:cNvSpPr/>
          <p:nvPr/>
        </p:nvSpPr>
        <p:spPr>
          <a:xfrm>
            <a:off x="3777756" y="2600171"/>
            <a:ext cx="676650" cy="93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C72909A-556C-31DD-315E-BF12AA8C9CF1}"/>
              </a:ext>
            </a:extLst>
          </p:cNvPr>
          <p:cNvSpPr/>
          <p:nvPr/>
        </p:nvSpPr>
        <p:spPr>
          <a:xfrm>
            <a:off x="3774042" y="2507246"/>
            <a:ext cx="676650" cy="93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1C8D5E68-3140-2F0A-EBB5-AC4A0C0F3C98}"/>
              </a:ext>
            </a:extLst>
          </p:cNvPr>
          <p:cNvSpPr/>
          <p:nvPr/>
        </p:nvSpPr>
        <p:spPr>
          <a:xfrm>
            <a:off x="3766603" y="1964556"/>
            <a:ext cx="676650" cy="93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D9A9E5F-D592-17BF-EA15-FD7DA0D5D2B2}"/>
              </a:ext>
            </a:extLst>
          </p:cNvPr>
          <p:cNvSpPr/>
          <p:nvPr/>
        </p:nvSpPr>
        <p:spPr>
          <a:xfrm>
            <a:off x="6487654" y="3746934"/>
            <a:ext cx="716034" cy="111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F2A2AC96-8F85-9D2A-96C9-CA4E3A4EF79F}"/>
              </a:ext>
            </a:extLst>
          </p:cNvPr>
          <p:cNvSpPr/>
          <p:nvPr/>
        </p:nvSpPr>
        <p:spPr>
          <a:xfrm>
            <a:off x="7203048" y="3743917"/>
            <a:ext cx="716034" cy="111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3D2C976-DBC7-7BB3-2742-FD63EABDAC46}"/>
              </a:ext>
            </a:extLst>
          </p:cNvPr>
          <p:cNvSpPr/>
          <p:nvPr/>
        </p:nvSpPr>
        <p:spPr>
          <a:xfrm>
            <a:off x="6483940" y="3862164"/>
            <a:ext cx="716034" cy="111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D79A5BE-2FEF-6234-9CED-9419A1838A56}"/>
              </a:ext>
            </a:extLst>
          </p:cNvPr>
          <p:cNvSpPr/>
          <p:nvPr/>
        </p:nvSpPr>
        <p:spPr>
          <a:xfrm>
            <a:off x="7199799" y="3858528"/>
            <a:ext cx="716034" cy="111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5B16457-B12F-B18C-92B7-AC6B4E7BCAE4}"/>
              </a:ext>
            </a:extLst>
          </p:cNvPr>
          <p:cNvSpPr/>
          <p:nvPr/>
        </p:nvSpPr>
        <p:spPr>
          <a:xfrm>
            <a:off x="6487658" y="3977394"/>
            <a:ext cx="716034" cy="111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EE7CC93-DEEE-2431-F3E2-248D5616F4B1}"/>
              </a:ext>
            </a:extLst>
          </p:cNvPr>
          <p:cNvSpPr/>
          <p:nvPr/>
        </p:nvSpPr>
        <p:spPr>
          <a:xfrm>
            <a:off x="7203517" y="3973758"/>
            <a:ext cx="716034" cy="111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9B3852F-0053-DDDE-1F98-C7C9A3204C7B}"/>
              </a:ext>
            </a:extLst>
          </p:cNvPr>
          <p:cNvSpPr/>
          <p:nvPr/>
        </p:nvSpPr>
        <p:spPr>
          <a:xfrm>
            <a:off x="6491374" y="4479193"/>
            <a:ext cx="716034" cy="111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5F1E4A0-5D85-DBBF-3745-7ADBBB87AB1D}"/>
              </a:ext>
            </a:extLst>
          </p:cNvPr>
          <p:cNvSpPr/>
          <p:nvPr/>
        </p:nvSpPr>
        <p:spPr>
          <a:xfrm>
            <a:off x="7207233" y="4475557"/>
            <a:ext cx="716034" cy="111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3999DC8-F08E-AAF9-FA3C-4EF70E9D693C}"/>
              </a:ext>
            </a:extLst>
          </p:cNvPr>
          <p:cNvSpPr/>
          <p:nvPr/>
        </p:nvSpPr>
        <p:spPr>
          <a:xfrm>
            <a:off x="6487660" y="4363966"/>
            <a:ext cx="716034" cy="1113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8269E98-0BF1-1C35-3A31-93F77DB414F1}"/>
              </a:ext>
            </a:extLst>
          </p:cNvPr>
          <p:cNvSpPr/>
          <p:nvPr/>
        </p:nvSpPr>
        <p:spPr>
          <a:xfrm>
            <a:off x="7203519" y="4360330"/>
            <a:ext cx="716034" cy="1113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C7A621F-5F04-E0A2-07E5-79F99DBED41D}"/>
              </a:ext>
            </a:extLst>
          </p:cNvPr>
          <p:cNvSpPr txBox="1"/>
          <p:nvPr/>
        </p:nvSpPr>
        <p:spPr>
          <a:xfrm>
            <a:off x="4363844" y="3858558"/>
            <a:ext cx="216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Product P</a:t>
            </a:r>
          </a:p>
          <a:p>
            <a:pPr algn="ctr"/>
            <a:r>
              <a:rPr lang="en-US" sz="1600" dirty="0"/>
              <a:t>(</a:t>
            </a:r>
            <a:r>
              <a:rPr lang="en-US" sz="1600" b="1" dirty="0"/>
              <a:t>m=n</a:t>
            </a:r>
            <a:r>
              <a:rPr lang="en-US" sz="1600" dirty="0"/>
              <a:t> steps/iterations)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>
            <a:spLocks noGrp="1"/>
          </p:cNvSpPr>
          <p:nvPr>
            <p:ph idx="1"/>
          </p:nvPr>
        </p:nvSpPr>
        <p:spPr>
          <a:xfrm>
            <a:off x="429575" y="1219623"/>
            <a:ext cx="8229600" cy="61804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dirty="0"/>
              <a:t>Check </a:t>
            </a:r>
            <a:r>
              <a:rPr lang="en-US" sz="2200" b="1" dirty="0"/>
              <a:t>lockstep composability</a:t>
            </a:r>
            <a:endParaRPr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24823B-3518-0A15-1C6D-A05B91BB7179}"/>
              </a:ext>
            </a:extLst>
          </p:cNvPr>
          <p:cNvGrpSpPr/>
          <p:nvPr/>
        </p:nvGrpSpPr>
        <p:grpSpPr>
          <a:xfrm>
            <a:off x="2047815" y="2475715"/>
            <a:ext cx="1106919" cy="1442186"/>
            <a:chOff x="5276038" y="2046905"/>
            <a:chExt cx="1106919" cy="14421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E0719D-B657-66CA-6EE8-C46CF861B09F}"/>
                </a:ext>
              </a:extLst>
            </p:cNvPr>
            <p:cNvGrpSpPr/>
            <p:nvPr/>
          </p:nvGrpSpPr>
          <p:grpSpPr>
            <a:xfrm>
              <a:off x="5276038" y="2266057"/>
              <a:ext cx="1005909" cy="1223034"/>
              <a:chOff x="5276038" y="2266057"/>
              <a:chExt cx="1005909" cy="1223034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360A53-6596-02B9-0783-EFAD87C5D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122303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6572833-A458-1AC1-1165-F50AD65D4131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FA0AA-BE61-67F0-2BE6-BBB2EBC22263}"/>
                </a:ext>
              </a:extLst>
            </p:cNvPr>
            <p:cNvSpPr/>
            <p:nvPr/>
          </p:nvSpPr>
          <p:spPr>
            <a:xfrm>
              <a:off x="5783594" y="2046905"/>
              <a:ext cx="599363" cy="277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3764A5-B4DB-F435-47D9-0998B9EB8F5D}"/>
              </a:ext>
            </a:extLst>
          </p:cNvPr>
          <p:cNvGrpSpPr/>
          <p:nvPr/>
        </p:nvGrpSpPr>
        <p:grpSpPr>
          <a:xfrm>
            <a:off x="5810782" y="2530790"/>
            <a:ext cx="1112842" cy="1512451"/>
            <a:chOff x="5676555" y="2146752"/>
            <a:chExt cx="1112842" cy="15124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534378-D2CC-7D4F-EAF2-B912A204472E}"/>
                </a:ext>
              </a:extLst>
            </p:cNvPr>
            <p:cNvSpPr/>
            <p:nvPr/>
          </p:nvSpPr>
          <p:spPr>
            <a:xfrm>
              <a:off x="6190034" y="2146752"/>
              <a:ext cx="599363" cy="277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E6C6D4-D172-6151-9C39-B7AC55497A8B}"/>
                </a:ext>
              </a:extLst>
            </p:cNvPr>
            <p:cNvGrpSpPr/>
            <p:nvPr/>
          </p:nvGrpSpPr>
          <p:grpSpPr>
            <a:xfrm>
              <a:off x="5676555" y="2365904"/>
              <a:ext cx="1005909" cy="1293299"/>
              <a:chOff x="5676555" y="2365905"/>
              <a:chExt cx="1005909" cy="1293299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F50F61D-47C2-ACAD-D908-3C73B5D84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6555" y="2365905"/>
                <a:ext cx="0" cy="1293299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7923468-5362-F681-C144-5934CC284043}"/>
                  </a:ext>
                </a:extLst>
              </p:cNvPr>
              <p:cNvSpPr/>
              <p:nvPr/>
            </p:nvSpPr>
            <p:spPr>
              <a:xfrm>
                <a:off x="5686141" y="2422839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DC81ACE-EFA0-0AD4-C8C2-3054B05B84B3}"/>
              </a:ext>
            </a:extLst>
          </p:cNvPr>
          <p:cNvSpPr txBox="1"/>
          <p:nvPr/>
        </p:nvSpPr>
        <p:spPr>
          <a:xfrm>
            <a:off x="4706270" y="2654400"/>
            <a:ext cx="388620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X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Y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c = 1, d = 2*X+1;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assume(X &gt;= 0 &amp;&amp; Y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&lt; 2*X+1)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c += 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DFF8B-FD29-7145-2AEB-6E65296E56BF}"/>
              </a:ext>
            </a:extLst>
          </p:cNvPr>
          <p:cNvSpPr txBox="1"/>
          <p:nvPr/>
        </p:nvSpPr>
        <p:spPr>
          <a:xfrm>
            <a:off x="658175" y="2543485"/>
            <a:ext cx="3886200" cy="16004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M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K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 = 0, N = 2*M+1+K, b = 2*M+1;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assume(M &gt;= 0 &amp;&amp; K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 &amp;&amp; a &lt; 2*M+1)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(cont.) – First Pair of Loops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9" name="Google Shape;229;p24"/>
          <p:cNvSpPr/>
          <p:nvPr/>
        </p:nvSpPr>
        <p:spPr>
          <a:xfrm>
            <a:off x="5080149" y="2894376"/>
            <a:ext cx="623700" cy="222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1020281" y="2806876"/>
            <a:ext cx="623700" cy="222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2647399" y="4418027"/>
            <a:ext cx="3849199" cy="4443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need alignment of the source and target loop</a:t>
            </a:r>
            <a:endParaRPr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52BAC-6BBD-87BC-7BFE-7E216F5D4E9A}"/>
              </a:ext>
            </a:extLst>
          </p:cNvPr>
          <p:cNvSpPr txBox="1"/>
          <p:nvPr/>
        </p:nvSpPr>
        <p:spPr>
          <a:xfrm>
            <a:off x="2351175" y="1908965"/>
            <a:ext cx="3886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pre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 </a:t>
            </a:r>
            <a:r>
              <a:rPr lang="en-US" dirty="0">
                <a:latin typeface="Consolas" panose="020B0609020204030204" pitchFamily="49" charset="0"/>
              </a:rPr>
              <a:t>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F0B64B95-8AAC-E517-2B98-C40C001F993A}"/>
              </a:ext>
            </a:extLst>
          </p:cNvPr>
          <p:cNvSpPr/>
          <p:nvPr/>
        </p:nvSpPr>
        <p:spPr>
          <a:xfrm>
            <a:off x="6475262" y="1789276"/>
            <a:ext cx="1642830" cy="473186"/>
          </a:xfrm>
          <a:prstGeom prst="wedgeRoundRectCallout">
            <a:avLst>
              <a:gd name="adj1" fmla="val -61543"/>
              <a:gd name="adj2" fmla="val 1902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pre </a:t>
            </a:r>
            <a:r>
              <a:rPr lang="en-US" sz="14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is inconsistent with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init</a:t>
            </a:r>
            <a:r>
              <a:rPr lang="en-US" sz="1400" dirty="0" err="1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s</a:t>
            </a:r>
            <a:endParaRPr lang="en-US" sz="1400" dirty="0">
              <a:solidFill>
                <a:schemeClr val="tx1"/>
              </a:solidFill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AB2BA8-0BBF-1443-B9D2-6CA1D9D0FB13}"/>
              </a:ext>
            </a:extLst>
          </p:cNvPr>
          <p:cNvGrpSpPr/>
          <p:nvPr/>
        </p:nvGrpSpPr>
        <p:grpSpPr>
          <a:xfrm>
            <a:off x="1308465" y="3964523"/>
            <a:ext cx="5508226" cy="426570"/>
            <a:chOff x="1308465" y="3964523"/>
            <a:chExt cx="5508226" cy="426570"/>
          </a:xfrm>
        </p:grpSpPr>
        <p:sp>
          <p:nvSpPr>
            <p:cNvPr id="236" name="Google Shape;236;p24"/>
            <p:cNvSpPr/>
            <p:nvPr/>
          </p:nvSpPr>
          <p:spPr>
            <a:xfrm>
              <a:off x="1308465" y="4032293"/>
              <a:ext cx="1478700" cy="358800"/>
            </a:xfrm>
            <a:prstGeom prst="wedgeRoundRectCallout">
              <a:avLst>
                <a:gd name="adj1" fmla="val -20561"/>
                <a:gd name="adj2" fmla="val -88293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increments a by 1</a:t>
              </a:r>
              <a:endParaRPr sz="1200" dirty="0"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383891" y="3964523"/>
              <a:ext cx="1432800" cy="358800"/>
            </a:xfrm>
            <a:prstGeom prst="wedgeRoundRectCallout">
              <a:avLst>
                <a:gd name="adj1" fmla="val -19383"/>
                <a:gd name="adj2" fmla="val -9249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increments c by 2</a:t>
              </a:r>
              <a:endParaRPr sz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F61AB4F-7D7B-F9EA-2343-DFCBE371A72F}"/>
              </a:ext>
            </a:extLst>
          </p:cNvPr>
          <p:cNvSpPr txBox="1"/>
          <p:nvPr/>
        </p:nvSpPr>
        <p:spPr>
          <a:xfrm>
            <a:off x="2899527" y="4472241"/>
            <a:ext cx="334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Lockstep composability check </a:t>
            </a:r>
            <a:r>
              <a:rPr lang="en-US" b="1" dirty="0">
                <a:solidFill>
                  <a:srgbClr val="C00000"/>
                </a:solidFill>
              </a:rPr>
              <a:t>fails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38" grpId="0" animBg="1"/>
      <p:bldP spid="24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Finding of Alignment of Loops</a:t>
            </a:r>
            <a:endParaRPr dirty="0"/>
          </a:p>
        </p:txBody>
      </p:sp>
      <p:sp>
        <p:nvSpPr>
          <p:cNvPr id="244" name="Google Shape;244;p25"/>
          <p:cNvSpPr txBox="1">
            <a:spLocks noGrp="1"/>
          </p:cNvSpPr>
          <p:nvPr>
            <p:ph idx="1"/>
          </p:nvPr>
        </p:nvSpPr>
        <p:spPr>
          <a:xfrm>
            <a:off x="628649" y="1126471"/>
            <a:ext cx="8009829" cy="19289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>
              <a:spcBef>
                <a:spcPts val="640"/>
              </a:spcBef>
            </a:pPr>
            <a:r>
              <a:rPr lang="en-US" sz="2400" dirty="0"/>
              <a:t>Find exact </a:t>
            </a:r>
            <a:r>
              <a:rPr lang="en-US" sz="2400" b="1" dirty="0"/>
              <a:t>number of iterations</a:t>
            </a:r>
            <a:r>
              <a:rPr lang="en-US" sz="2400" dirty="0"/>
              <a:t> as a function of input variables</a:t>
            </a:r>
          </a:p>
          <a:p>
            <a:pPr lvl="1">
              <a:spcBef>
                <a:spcPts val="640"/>
              </a:spcBef>
            </a:pPr>
            <a:r>
              <a:rPr lang="en-US" sz="2100" dirty="0"/>
              <a:t>A hard problem, but easier for loops with </a:t>
            </a:r>
            <a:r>
              <a:rPr lang="en-US" sz="2100" b="1" dirty="0"/>
              <a:t>induction variables</a:t>
            </a:r>
          </a:p>
          <a:p>
            <a:pPr lvl="1">
              <a:spcBef>
                <a:spcPts val="640"/>
              </a:spcBef>
            </a:pPr>
            <a:r>
              <a:rPr lang="en-US" sz="2100" dirty="0"/>
              <a:t>Induction variables have: 1) static lower and upper bounds, </a:t>
            </a:r>
          </a:p>
          <a:p>
            <a:pPr marL="342900" lvl="1" indent="0">
              <a:spcBef>
                <a:spcPts val="640"/>
              </a:spcBef>
              <a:buNone/>
            </a:pPr>
            <a:r>
              <a:rPr lang="en-US" sz="2100" dirty="0"/>
              <a:t>	2) iterator increases (or decreases) monotonically by constant value</a:t>
            </a:r>
          </a:p>
          <a:p>
            <a:pPr>
              <a:spcBef>
                <a:spcPts val="640"/>
              </a:spcBef>
            </a:pPr>
            <a:r>
              <a:rPr lang="en-US" sz="2400" b="1" dirty="0"/>
              <a:t>Rearrange</a:t>
            </a:r>
            <a:r>
              <a:rPr lang="en-US" sz="2400" dirty="0"/>
              <a:t> source to match number of iterations in target loop</a:t>
            </a:r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2A67D-F40B-B123-A76D-822DD19B4912}"/>
              </a:ext>
            </a:extLst>
          </p:cNvPr>
          <p:cNvSpPr txBox="1"/>
          <p:nvPr/>
        </p:nvSpPr>
        <p:spPr>
          <a:xfrm>
            <a:off x="628649" y="3109248"/>
            <a:ext cx="7538225" cy="1815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40"/>
              </a:spcBef>
            </a:pPr>
            <a:r>
              <a:rPr lang="en-US" sz="2200" dirty="0"/>
              <a:t>For first pair of loops</a:t>
            </a:r>
          </a:p>
          <a:p>
            <a:pPr marL="285750" indent="-285750">
              <a:lnSpc>
                <a:spcPct val="9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# iterations:	source loop -- 2*M+1, 	target loop -- X</a:t>
            </a:r>
          </a:p>
          <a:p>
            <a:pPr marL="342900" indent="-342900">
              <a:lnSpc>
                <a:spcPct val="90000"/>
              </a:lnSpc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Rearrangement:</a:t>
            </a:r>
          </a:p>
          <a:p>
            <a:pPr marL="800100" lvl="1" indent="-342900">
              <a:lnSpc>
                <a:spcPct val="90000"/>
              </a:lnSpc>
              <a:spcBef>
                <a:spcPts val="64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move 1 iteration in source before the loop</a:t>
            </a:r>
          </a:p>
          <a:p>
            <a:pPr marL="800100" lvl="1" indent="-342900">
              <a:lnSpc>
                <a:spcPct val="90000"/>
              </a:lnSpc>
              <a:spcBef>
                <a:spcPts val="64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for each target loop iteration, perform 2 source loop iterations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393BA8-2475-B823-45B4-80D4B531715D}"/>
              </a:ext>
            </a:extLst>
          </p:cNvPr>
          <p:cNvSpPr txBox="1"/>
          <p:nvPr/>
        </p:nvSpPr>
        <p:spPr>
          <a:xfrm>
            <a:off x="4706270" y="2654400"/>
            <a:ext cx="388620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X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Y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c = 1, d = 2*X+1;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assume(X &gt;= 0 &amp;&amp; Y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&lt; 2*X+1)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c += 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2107A-57F2-CE74-4718-36483D07D283}"/>
              </a:ext>
            </a:extLst>
          </p:cNvPr>
          <p:cNvSpPr txBox="1"/>
          <p:nvPr/>
        </p:nvSpPr>
        <p:spPr>
          <a:xfrm>
            <a:off x="551530" y="2438956"/>
            <a:ext cx="388620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M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K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 = 0, N = 2*M+1+K, b = 2*M+1;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assume(M &gt;= 0 &amp;&amp; K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if (a &gt;= b) b++;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 &amp;&amp; a &lt; 2*M+1)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Pair of Loops</a:t>
            </a: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idx="1"/>
          </p:nvPr>
        </p:nvSpPr>
        <p:spPr>
          <a:xfrm>
            <a:off x="628650" y="1176614"/>
            <a:ext cx="7886700" cy="5420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dirty="0"/>
              <a:t>Loops are </a:t>
            </a:r>
            <a:r>
              <a:rPr lang="en-US" sz="2200" b="1" dirty="0"/>
              <a:t>lockstep composable</a:t>
            </a:r>
            <a:endParaRPr sz="3000" b="1" dirty="0"/>
          </a:p>
        </p:txBody>
      </p:sp>
      <p:sp>
        <p:nvSpPr>
          <p:cNvPr id="254" name="Google Shape;254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59" name="Google Shape;259;p26"/>
          <p:cNvSpPr/>
          <p:nvPr/>
        </p:nvSpPr>
        <p:spPr>
          <a:xfrm>
            <a:off x="888761" y="3111209"/>
            <a:ext cx="2820878" cy="22675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3430567" y="2682448"/>
            <a:ext cx="2551406" cy="4000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a typeface="Times New Roman"/>
                <a:cs typeface="Times New Roman"/>
                <a:sym typeface="Times New Roman"/>
              </a:rPr>
              <a:t>moved 1 iteration before loop</a:t>
            </a:r>
            <a:endParaRPr sz="14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888760" y="3566686"/>
            <a:ext cx="2820877" cy="40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1617880" y="4072927"/>
            <a:ext cx="2615400" cy="4000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created a group of 2 iterations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3A5F7-8DF5-76AF-7466-A3F008A3AA81}"/>
              </a:ext>
            </a:extLst>
          </p:cNvPr>
          <p:cNvSpPr txBox="1"/>
          <p:nvPr/>
        </p:nvSpPr>
        <p:spPr>
          <a:xfrm>
            <a:off x="2628900" y="1800909"/>
            <a:ext cx="3886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pre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393BA8-2475-B823-45B4-80D4B531715D}"/>
              </a:ext>
            </a:extLst>
          </p:cNvPr>
          <p:cNvSpPr txBox="1"/>
          <p:nvPr/>
        </p:nvSpPr>
        <p:spPr>
          <a:xfrm>
            <a:off x="4706270" y="2654400"/>
            <a:ext cx="388620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X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Y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c = 1, d = 2*X+1;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assume(X &gt;= 0 &amp;&amp; Y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&lt; 2*X+1)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c += 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2107A-57F2-CE74-4718-36483D07D283}"/>
              </a:ext>
            </a:extLst>
          </p:cNvPr>
          <p:cNvSpPr txBox="1"/>
          <p:nvPr/>
        </p:nvSpPr>
        <p:spPr>
          <a:xfrm>
            <a:off x="551530" y="2438956"/>
            <a:ext cx="3886200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M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K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 = 0, N = 2*M+1+K, b = 2*M+1;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assume(M &gt;= 0 &amp;&amp; K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if (a &gt;= b) b++;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 &amp;&amp; a &lt; 2*M+1)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Pair of Loops</a:t>
            </a: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idx="1"/>
          </p:nvPr>
        </p:nvSpPr>
        <p:spPr>
          <a:xfrm>
            <a:off x="628650" y="1176614"/>
            <a:ext cx="7886700" cy="5420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dirty="0"/>
              <a:t>Check </a:t>
            </a:r>
            <a:r>
              <a:rPr lang="en-US" sz="2200" b="1" dirty="0"/>
              <a:t>equivalence</a:t>
            </a:r>
            <a:endParaRPr sz="3000" b="1" dirty="0"/>
          </a:p>
        </p:txBody>
      </p:sp>
      <p:sp>
        <p:nvSpPr>
          <p:cNvPr id="254" name="Google Shape;254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A7C4C-F7E8-3524-764A-767072033704}"/>
              </a:ext>
            </a:extLst>
          </p:cNvPr>
          <p:cNvGrpSpPr/>
          <p:nvPr/>
        </p:nvGrpSpPr>
        <p:grpSpPr>
          <a:xfrm>
            <a:off x="2509265" y="1793361"/>
            <a:ext cx="3886200" cy="3076295"/>
            <a:chOff x="2509265" y="1793361"/>
            <a:chExt cx="3886200" cy="30762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13A5F7-8DF5-76AF-7466-A3F008A3AA81}"/>
                </a:ext>
              </a:extLst>
            </p:cNvPr>
            <p:cNvSpPr txBox="1"/>
            <p:nvPr/>
          </p:nvSpPr>
          <p:spPr>
            <a:xfrm>
              <a:off x="2509265" y="1793361"/>
              <a:ext cx="3886200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pre</a:t>
              </a:r>
              <a:r>
                <a:rPr lang="en-US" dirty="0">
                  <a:latin typeface="Consolas" panose="020B0609020204030204" pitchFamily="49" charset="0"/>
                </a:rPr>
                <a:t>: M=X </a:t>
              </a:r>
              <a:r>
                <a:rPr lang="en-US" dirty="0">
                  <a:solidFill>
                    <a:schemeClr val="dk1"/>
                  </a:solidFill>
                  <a:latin typeface="Consolas" panose="020B0609020204030204" pitchFamily="49" charset="0"/>
                  <a:ea typeface="Times New Roman"/>
                  <a:cs typeface="Times New Roman"/>
                  <a:sym typeface="Times New Roman"/>
                </a:rPr>
                <a:t>∧</a:t>
              </a:r>
              <a:r>
                <a:rPr lang="en-US" dirty="0">
                  <a:latin typeface="Consolas" panose="020B0609020204030204" pitchFamily="49" charset="0"/>
                </a:rPr>
                <a:t> K=Y </a:t>
              </a:r>
              <a:r>
                <a:rPr lang="en-US" dirty="0">
                  <a:solidFill>
                    <a:schemeClr val="dk1"/>
                  </a:solidFill>
                  <a:latin typeface="Consolas" panose="020B0609020204030204" pitchFamily="49" charset="0"/>
                  <a:ea typeface="Times New Roman"/>
                  <a:cs typeface="Times New Roman"/>
                  <a:sym typeface="Times New Roman"/>
                </a:rPr>
                <a:t>∧</a:t>
              </a:r>
              <a:r>
                <a:rPr lang="en-US" dirty="0">
                  <a:latin typeface="Consolas" panose="020B0609020204030204" pitchFamily="49" charset="0"/>
                </a:rPr>
                <a:t> a=c </a:t>
              </a:r>
              <a:r>
                <a:rPr lang="en-US" dirty="0">
                  <a:solidFill>
                    <a:schemeClr val="dk1"/>
                  </a:solidFill>
                  <a:latin typeface="Consolas" panose="020B0609020204030204" pitchFamily="49" charset="0"/>
                  <a:ea typeface="Times New Roman"/>
                  <a:cs typeface="Times New Roman"/>
                  <a:sym typeface="Times New Roman"/>
                </a:rPr>
                <a:t>∧</a:t>
              </a:r>
              <a:r>
                <a:rPr lang="en-US" dirty="0">
                  <a:latin typeface="Consolas" panose="020B0609020204030204" pitchFamily="49" charset="0"/>
                </a:rPr>
                <a:t> b=d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1A020E-62CA-198B-9DA1-6C737E4D683B}"/>
                </a:ext>
              </a:extLst>
            </p:cNvPr>
            <p:cNvSpPr txBox="1"/>
            <p:nvPr/>
          </p:nvSpPr>
          <p:spPr>
            <a:xfrm>
              <a:off x="2509265" y="4500324"/>
              <a:ext cx="38862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</a:rPr>
                <a:t>post</a:t>
              </a:r>
              <a:r>
                <a:rPr lang="en-US" dirty="0">
                  <a:latin typeface="Consolas" panose="020B0609020204030204" pitchFamily="49" charset="0"/>
                </a:rPr>
                <a:t>: M=X </a:t>
              </a:r>
              <a:r>
                <a:rPr lang="en-US" dirty="0">
                  <a:solidFill>
                    <a:schemeClr val="dk1"/>
                  </a:solidFill>
                  <a:latin typeface="Consolas" panose="020B0609020204030204" pitchFamily="49" charset="0"/>
                  <a:ea typeface="Times New Roman"/>
                  <a:cs typeface="Times New Roman"/>
                  <a:sym typeface="Times New Roman"/>
                </a:rPr>
                <a:t>∧</a:t>
              </a:r>
              <a:r>
                <a:rPr lang="en-US" dirty="0">
                  <a:latin typeface="Consolas" panose="020B0609020204030204" pitchFamily="49" charset="0"/>
                </a:rPr>
                <a:t> K=Y </a:t>
              </a:r>
              <a:r>
                <a:rPr lang="en-US" dirty="0">
                  <a:solidFill>
                    <a:schemeClr val="dk1"/>
                  </a:solidFill>
                  <a:latin typeface="Consolas" panose="020B0609020204030204" pitchFamily="49" charset="0"/>
                  <a:ea typeface="Times New Roman"/>
                  <a:cs typeface="Times New Roman"/>
                  <a:sym typeface="Times New Roman"/>
                </a:rPr>
                <a:t>∧</a:t>
              </a:r>
              <a:r>
                <a:rPr lang="en-US" dirty="0">
                  <a:latin typeface="Consolas" panose="020B0609020204030204" pitchFamily="49" charset="0"/>
                </a:rPr>
                <a:t> a=c </a:t>
              </a:r>
              <a:r>
                <a:rPr lang="en-US" dirty="0">
                  <a:solidFill>
                    <a:schemeClr val="dk1"/>
                  </a:solidFill>
                  <a:latin typeface="Consolas" panose="020B0609020204030204" pitchFamily="49" charset="0"/>
                  <a:ea typeface="Times New Roman"/>
                  <a:cs typeface="Times New Roman"/>
                  <a:sym typeface="Times New Roman"/>
                </a:rPr>
                <a:t>∧</a:t>
              </a:r>
              <a:r>
                <a:rPr lang="en-US" dirty="0">
                  <a:latin typeface="Consolas" panose="020B0609020204030204" pitchFamily="49" charset="0"/>
                </a:rPr>
                <a:t> b=d</a:t>
              </a:r>
            </a:p>
          </p:txBody>
        </p:sp>
      </p:grpSp>
      <p:sp>
        <p:nvSpPr>
          <p:cNvPr id="7" name="Google Shape;275;p27">
            <a:extLst>
              <a:ext uri="{FF2B5EF4-FFF2-40B4-BE49-F238E27FC236}">
                <a16:creationId xmlns:a16="http://schemas.microsoft.com/office/drawing/2014/main" id="{6843F3A4-8E8B-C4EC-797E-3F87C2BDFEF6}"/>
              </a:ext>
            </a:extLst>
          </p:cNvPr>
          <p:cNvSpPr txBox="1"/>
          <p:nvPr/>
        </p:nvSpPr>
        <p:spPr>
          <a:xfrm>
            <a:off x="6485837" y="4446490"/>
            <a:ext cx="42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✅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53;p26">
            <a:extLst>
              <a:ext uri="{FF2B5EF4-FFF2-40B4-BE49-F238E27FC236}">
                <a16:creationId xmlns:a16="http://schemas.microsoft.com/office/drawing/2014/main" id="{BC9EBF8E-7764-2AE0-BD0C-8E33086ADE76}"/>
              </a:ext>
            </a:extLst>
          </p:cNvPr>
          <p:cNvSpPr txBox="1">
            <a:spLocks/>
          </p:cNvSpPr>
          <p:nvPr/>
        </p:nvSpPr>
        <p:spPr>
          <a:xfrm>
            <a:off x="628650" y="1176614"/>
            <a:ext cx="7886700" cy="542011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Font typeface="Arial" panose="020B0604020202020204" pitchFamily="34" charset="0"/>
              <a:buNone/>
            </a:pPr>
            <a:r>
              <a:rPr lang="en-US" sz="2400" dirty="0"/>
              <a:t>Loops are </a:t>
            </a:r>
            <a:r>
              <a:rPr lang="en-US" sz="2400" b="1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10323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Checking of Single Loops</a:t>
            </a:r>
            <a:endParaRPr/>
          </a:p>
        </p:txBody>
      </p:sp>
      <p:sp>
        <p:nvSpPr>
          <p:cNvPr id="282" name="Google Shape;282;p28"/>
          <p:cNvSpPr txBox="1">
            <a:spLocks noGrp="1"/>
          </p:cNvSpPr>
          <p:nvPr>
            <p:ph idx="1"/>
          </p:nvPr>
        </p:nvSpPr>
        <p:spPr>
          <a:xfrm>
            <a:off x="457200" y="1209930"/>
            <a:ext cx="7259444" cy="33100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957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00000"/>
              <a:buChar char="•"/>
            </a:pPr>
            <a:r>
              <a:rPr lang="en-US" sz="2400" dirty="0"/>
              <a:t>Automated construction of product program</a:t>
            </a:r>
            <a:endParaRPr sz="2400" dirty="0"/>
          </a:p>
          <a:p>
            <a:pPr marL="45720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dirty="0"/>
              <a:t>Safety verification of the product program</a:t>
            </a:r>
            <a:endParaRPr sz="2400" dirty="0"/>
          </a:p>
          <a:p>
            <a:pPr marL="914400" lvl="1" indent="-3695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Program is safe if there is a safe inductive invariant (INV)</a:t>
            </a:r>
            <a:endParaRPr sz="2000" dirty="0"/>
          </a:p>
          <a:p>
            <a:pPr marL="914400" lvl="1" indent="-3695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INV translates to a relational invariant over two programs</a:t>
            </a:r>
            <a:endParaRPr sz="2000" dirty="0"/>
          </a:p>
          <a:p>
            <a:pPr marL="914400" lvl="1" indent="-3695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Relational invariant =&gt; programs are </a:t>
            </a:r>
            <a:r>
              <a:rPr lang="en-US" sz="2000" b="1" dirty="0"/>
              <a:t>equivalent</a:t>
            </a:r>
            <a:endParaRPr sz="2000" b="1" dirty="0"/>
          </a:p>
          <a:p>
            <a:pPr marL="457200" lvl="0" indent="-369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 dirty="0"/>
              <a:t>Finding inductive invariants is challenging</a:t>
            </a:r>
            <a:endParaRPr sz="2400" dirty="0"/>
          </a:p>
          <a:p>
            <a:pPr marL="914400" lvl="1" indent="-3695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We rely on external SMT-based tools (a.k.a. CHC solvers, e.g.,             ,        , Spacer        , </a:t>
            </a:r>
            <a:r>
              <a:rPr lang="en-US" sz="2000" dirty="0" err="1"/>
              <a:t>FreqHorn</a:t>
            </a:r>
            <a:r>
              <a:rPr lang="en-US" sz="2000" dirty="0"/>
              <a:t>).</a:t>
            </a:r>
            <a:endParaRPr sz="2000" dirty="0"/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277" y="3663261"/>
            <a:ext cx="567125" cy="4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440" y="3616732"/>
            <a:ext cx="429797" cy="6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FA790-822D-1060-2C29-E48B349F9394}"/>
              </a:ext>
            </a:extLst>
          </p:cNvPr>
          <p:cNvSpPr txBox="1"/>
          <p:nvPr/>
        </p:nvSpPr>
        <p:spPr>
          <a:xfrm>
            <a:off x="4907342" y="2657221"/>
            <a:ext cx="388620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!= 2*X+1+Y)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d++;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C2E5E-1D77-7F17-0447-7AC5055080A4}"/>
              </a:ext>
            </a:extLst>
          </p:cNvPr>
          <p:cNvSpPr txBox="1"/>
          <p:nvPr/>
        </p:nvSpPr>
        <p:spPr>
          <a:xfrm>
            <a:off x="773900" y="2657221"/>
            <a:ext cx="388620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290" name="Google Shape;29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Pair of Loops</a:t>
            </a:r>
            <a:endParaRPr/>
          </a:p>
        </p:txBody>
      </p:sp>
      <p:sp>
        <p:nvSpPr>
          <p:cNvPr id="291" name="Google Shape;291;p29"/>
          <p:cNvSpPr txBox="1">
            <a:spLocks noGrp="1"/>
          </p:cNvSpPr>
          <p:nvPr>
            <p:ph idx="1"/>
          </p:nvPr>
        </p:nvSpPr>
        <p:spPr>
          <a:xfrm>
            <a:off x="628650" y="1272996"/>
            <a:ext cx="7886700" cy="64157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dirty="0"/>
              <a:t>Check </a:t>
            </a:r>
            <a:r>
              <a:rPr lang="en-US" sz="2200" b="1" dirty="0"/>
              <a:t>lockstep composability</a:t>
            </a:r>
            <a:endParaRPr sz="2200" b="1" dirty="0"/>
          </a:p>
        </p:txBody>
      </p:sp>
      <p:sp>
        <p:nvSpPr>
          <p:cNvPr id="294" name="Google Shape;294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2295058" y="2656387"/>
            <a:ext cx="285258" cy="30112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1293541" y="2141846"/>
            <a:ext cx="1001517" cy="273900"/>
          </a:xfrm>
          <a:prstGeom prst="wedgeRoundRectCallout">
            <a:avLst>
              <a:gd name="adj1" fmla="val 51137"/>
              <a:gd name="adj2" fmla="val 13751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what is </a:t>
            </a:r>
            <a:r>
              <a:rPr lang="en-US" sz="1600" dirty="0">
                <a:latin typeface="Consolas" panose="020B0609020204030204" pitchFamily="49" charset="0"/>
              </a:rPr>
              <a:t>N</a:t>
            </a:r>
            <a:r>
              <a:rPr lang="en-US" sz="1600" dirty="0"/>
              <a:t>?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BD676-EC20-07B1-0923-4DEF8A1C4D40}"/>
              </a:ext>
            </a:extLst>
          </p:cNvPr>
          <p:cNvSpPr txBox="1"/>
          <p:nvPr/>
        </p:nvSpPr>
        <p:spPr>
          <a:xfrm>
            <a:off x="2668833" y="1911724"/>
            <a:ext cx="38063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pre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36DC3-9942-B126-1D2B-DE3B1564C559}"/>
              </a:ext>
            </a:extLst>
          </p:cNvPr>
          <p:cNvGrpSpPr/>
          <p:nvPr/>
        </p:nvGrpSpPr>
        <p:grpSpPr>
          <a:xfrm>
            <a:off x="2047815" y="2474685"/>
            <a:ext cx="1071606" cy="1443216"/>
            <a:chOff x="5276038" y="2045875"/>
            <a:chExt cx="1071606" cy="14432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76B438C-D78A-2F9D-6F7F-8C772C4531F3}"/>
                </a:ext>
              </a:extLst>
            </p:cNvPr>
            <p:cNvGrpSpPr/>
            <p:nvPr/>
          </p:nvGrpSpPr>
          <p:grpSpPr>
            <a:xfrm>
              <a:off x="5276038" y="2266057"/>
              <a:ext cx="1005909" cy="1223034"/>
              <a:chOff x="5276038" y="2266057"/>
              <a:chExt cx="1005909" cy="122303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C423416-4590-92AF-EE5A-B10C3A6AA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122303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D61F1CD-6991-6531-A244-23377F647152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2BD548-004F-2A85-837A-DC22867B98E7}"/>
                </a:ext>
              </a:extLst>
            </p:cNvPr>
            <p:cNvSpPr/>
            <p:nvPr/>
          </p:nvSpPr>
          <p:spPr>
            <a:xfrm>
              <a:off x="5748281" y="2045875"/>
              <a:ext cx="599363" cy="2775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B0B3F0-F55C-0DD0-181D-F220AA2A6FC1}"/>
              </a:ext>
            </a:extLst>
          </p:cNvPr>
          <p:cNvGrpSpPr/>
          <p:nvPr/>
        </p:nvGrpSpPr>
        <p:grpSpPr>
          <a:xfrm>
            <a:off x="5810782" y="2530790"/>
            <a:ext cx="1112842" cy="1512451"/>
            <a:chOff x="5676555" y="2146752"/>
            <a:chExt cx="1112842" cy="151245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43AA5C-6236-9B7E-572A-4528B14B2D7B}"/>
                </a:ext>
              </a:extLst>
            </p:cNvPr>
            <p:cNvSpPr/>
            <p:nvPr/>
          </p:nvSpPr>
          <p:spPr>
            <a:xfrm>
              <a:off x="6190034" y="2146752"/>
              <a:ext cx="599363" cy="277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8FAA3D8-664F-7717-771B-FC31FEDDBA87}"/>
                </a:ext>
              </a:extLst>
            </p:cNvPr>
            <p:cNvGrpSpPr/>
            <p:nvPr/>
          </p:nvGrpSpPr>
          <p:grpSpPr>
            <a:xfrm>
              <a:off x="5676555" y="2365904"/>
              <a:ext cx="1005909" cy="1293299"/>
              <a:chOff x="5676555" y="2365905"/>
              <a:chExt cx="1005909" cy="129329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C290DF8-2C76-FD7F-DBC4-863688445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6555" y="2365905"/>
                <a:ext cx="0" cy="1293299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626A53C-CC81-B25B-55E7-8BC3090F3A02}"/>
                  </a:ext>
                </a:extLst>
              </p:cNvPr>
              <p:cNvSpPr/>
              <p:nvPr/>
            </p:nvSpPr>
            <p:spPr>
              <a:xfrm>
                <a:off x="5686141" y="2422839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50A4A4-D5B1-4703-970D-548FD0D8AA20}"/>
              </a:ext>
            </a:extLst>
          </p:cNvPr>
          <p:cNvSpPr txBox="1"/>
          <p:nvPr/>
        </p:nvSpPr>
        <p:spPr>
          <a:xfrm>
            <a:off x="2071340" y="4169311"/>
            <a:ext cx="500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Lockstep composability </a:t>
            </a:r>
            <a:r>
              <a:rPr lang="en-US" b="1" dirty="0">
                <a:solidFill>
                  <a:srgbClr val="C00000"/>
                </a:solidFill>
              </a:rPr>
              <a:t>fails</a:t>
            </a:r>
            <a:r>
              <a:rPr lang="en-US" dirty="0"/>
              <a:t> because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  <a:r>
              <a:rPr lang="en-US" dirty="0"/>
              <a:t> is not known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1F55F-4D1C-D043-FFF6-08CD4F161DB9}"/>
              </a:ext>
            </a:extLst>
          </p:cNvPr>
          <p:cNvSpPr txBox="1"/>
          <p:nvPr/>
        </p:nvSpPr>
        <p:spPr>
          <a:xfrm>
            <a:off x="2125050" y="4231892"/>
            <a:ext cx="48939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</a:t>
            </a:r>
            <a:r>
              <a:rPr lang="en-US" b="1" dirty="0" err="1">
                <a:latin typeface="Consolas" panose="020B0609020204030204" pitchFamily="49" charset="0"/>
              </a:rPr>
              <a:t>cex</a:t>
            </a:r>
            <a:r>
              <a:rPr lang="en-US" dirty="0"/>
              <a:t>, we want to </a:t>
            </a:r>
            <a:r>
              <a:rPr lang="en-US" u="sng" dirty="0"/>
              <a:t>refine</a:t>
            </a:r>
            <a:r>
              <a:rPr lang="en-US" dirty="0"/>
              <a:t> source with value of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AF0AB0-2A08-A87A-BC1B-EF3AAE30B5F4}"/>
              </a:ext>
            </a:extLst>
          </p:cNvPr>
          <p:cNvSpPr/>
          <p:nvPr/>
        </p:nvSpPr>
        <p:spPr>
          <a:xfrm>
            <a:off x="7180079" y="4043241"/>
            <a:ext cx="1613463" cy="495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receive a counterexample </a:t>
            </a:r>
            <a:r>
              <a:rPr lang="en-US" sz="1400" dirty="0" err="1"/>
              <a:t>cex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/>
      <p:bldP spid="16" grpId="1"/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Optimizations (compiler/hand) need formal guarantees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Checking equivalence of a program (source) and an optimized version (target) is required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Checking equivalence is difficult, especially for programs with different structures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Formally verify structure-altering optimizations</a:t>
            </a:r>
            <a:endParaRPr sz="2400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Refinement</a:t>
            </a:r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 dirty="0"/>
              <a:t>Saturate </a:t>
            </a:r>
            <a:r>
              <a:rPr lang="en-US" sz="2200" dirty="0"/>
              <a:t>the verification conditions in a program by useful program properties</a:t>
            </a:r>
            <a:endParaRPr sz="2200" dirty="0"/>
          </a:p>
          <a:p>
            <a:pPr marL="9017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Driven by counterexamples</a:t>
            </a:r>
            <a:endParaRPr sz="20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Refinement is needed when:</a:t>
            </a:r>
            <a:endParaRPr sz="22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our model loses information due to decomposition</a:t>
            </a:r>
            <a:endParaRPr sz="20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</a:pPr>
            <a:r>
              <a:rPr lang="en-US" sz="2000" dirty="0"/>
              <a:t>constant propagation has been applied in target</a:t>
            </a:r>
            <a:r>
              <a:rPr lang="en-US" sz="2200" dirty="0"/>
              <a:t> 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We propagate properties available earlier in the program, to strengthen source and target in later parts (being analyzed)</a:t>
            </a:r>
            <a:endParaRPr sz="2200" dirty="0"/>
          </a:p>
        </p:txBody>
      </p:sp>
      <p:sp>
        <p:nvSpPr>
          <p:cNvPr id="307" name="Google Shape;307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859"/>
              <a:t>Example (cont.) – Second Pair of Loops</a:t>
            </a:r>
            <a:endParaRPr sz="3859"/>
          </a:p>
        </p:txBody>
      </p:sp>
      <p:sp>
        <p:nvSpPr>
          <p:cNvPr id="313" name="Google Shape;313;p31"/>
          <p:cNvSpPr txBox="1">
            <a:spLocks noGrp="1"/>
          </p:cNvSpPr>
          <p:nvPr>
            <p:ph idx="1"/>
          </p:nvPr>
        </p:nvSpPr>
        <p:spPr>
          <a:xfrm>
            <a:off x="628650" y="1217648"/>
            <a:ext cx="7886700" cy="54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b="1" dirty="0"/>
              <a:t>Refinement</a:t>
            </a:r>
            <a:r>
              <a:rPr lang="en-US" sz="2200" dirty="0"/>
              <a:t> of source</a:t>
            </a:r>
            <a:endParaRPr sz="2200"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4707976" y="1668539"/>
            <a:ext cx="1543200" cy="377400"/>
          </a:xfrm>
          <a:prstGeom prst="wedgeRoundRectCallout">
            <a:avLst>
              <a:gd name="adj1" fmla="val -61206"/>
              <a:gd name="adj2" fmla="val 2282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nsolas" panose="020B0609020204030204" pitchFamily="49" charset="0"/>
              </a:rPr>
              <a:t>N</a:t>
            </a:r>
            <a:r>
              <a:rPr lang="en-US" sz="1400" dirty="0"/>
              <a:t> is known initially</a:t>
            </a:r>
            <a:endParaRPr sz="1400" dirty="0"/>
          </a:p>
        </p:txBody>
      </p:sp>
      <p:sp>
        <p:nvSpPr>
          <p:cNvPr id="318" name="Google Shape;318;p31"/>
          <p:cNvSpPr/>
          <p:nvPr/>
        </p:nvSpPr>
        <p:spPr>
          <a:xfrm>
            <a:off x="4740466" y="2801613"/>
            <a:ext cx="2280600" cy="467700"/>
          </a:xfrm>
          <a:prstGeom prst="wedgeRoundRectCallout">
            <a:avLst>
              <a:gd name="adj1" fmla="val -58797"/>
              <a:gd name="adj2" fmla="val 2085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sz="1400" dirty="0">
                <a:latin typeface="Consolas" panose="020B0609020204030204" pitchFamily="49" charset="0"/>
                <a:cs typeface="Calibri" panose="020F0502020204030204" pitchFamily="34" charset="0"/>
              </a:rPr>
              <a:t>=2*M+1+K</a:t>
            </a:r>
            <a:r>
              <a:rPr lang="en-US" sz="1400" dirty="0"/>
              <a:t> is invariant for first loop</a:t>
            </a:r>
            <a:endParaRPr sz="1400" dirty="0"/>
          </a:p>
        </p:txBody>
      </p:sp>
      <p:sp>
        <p:nvSpPr>
          <p:cNvPr id="321" name="Google Shape;321;p31"/>
          <p:cNvSpPr/>
          <p:nvPr/>
        </p:nvSpPr>
        <p:spPr>
          <a:xfrm>
            <a:off x="3301396" y="3713257"/>
            <a:ext cx="2360400" cy="549000"/>
          </a:xfrm>
          <a:prstGeom prst="wedgeRoundRectCallout">
            <a:avLst>
              <a:gd name="adj1" fmla="val -22246"/>
              <a:gd name="adj2" fmla="val -8150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Information is available before start of second loop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4E6556-8297-0AFB-2BED-1D7E9FABB411}"/>
              </a:ext>
            </a:extLst>
          </p:cNvPr>
          <p:cNvGrpSpPr/>
          <p:nvPr/>
        </p:nvGrpSpPr>
        <p:grpSpPr>
          <a:xfrm>
            <a:off x="1868228" y="2049145"/>
            <a:ext cx="1110704" cy="2278566"/>
            <a:chOff x="5272253" y="2046905"/>
            <a:chExt cx="1110704" cy="2278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2D2293B-F71B-1477-4B84-24FF69A9B5B6}"/>
                </a:ext>
              </a:extLst>
            </p:cNvPr>
            <p:cNvGrpSpPr/>
            <p:nvPr/>
          </p:nvGrpSpPr>
          <p:grpSpPr>
            <a:xfrm>
              <a:off x="5272253" y="2266057"/>
              <a:ext cx="1009694" cy="2059414"/>
              <a:chOff x="5272253" y="2266057"/>
              <a:chExt cx="1009694" cy="205941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BE32B9E-4389-03D2-7252-F2B723430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205941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B7A2BF8-EF07-1F4C-0BD4-37D7D7F69437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2FE2D00-A39B-5FCC-EA42-77EA4EBE099D}"/>
                  </a:ext>
                </a:extLst>
              </p:cNvPr>
              <p:cNvSpPr/>
              <p:nvPr/>
            </p:nvSpPr>
            <p:spPr>
              <a:xfrm>
                <a:off x="5272253" y="3474261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E42C75-7FD4-F7AB-D232-4514D4801F58}"/>
                </a:ext>
              </a:extLst>
            </p:cNvPr>
            <p:cNvGrpSpPr/>
            <p:nvPr/>
          </p:nvGrpSpPr>
          <p:grpSpPr>
            <a:xfrm>
              <a:off x="5777863" y="2046905"/>
              <a:ext cx="605094" cy="1427099"/>
              <a:chOff x="5783785" y="2046905"/>
              <a:chExt cx="605094" cy="142709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831C3-1AFC-E674-3D38-497F98C806DE}"/>
                  </a:ext>
                </a:extLst>
              </p:cNvPr>
              <p:cNvSpPr/>
              <p:nvPr/>
            </p:nvSpPr>
            <p:spPr>
              <a:xfrm>
                <a:off x="5789516" y="2046905"/>
                <a:ext cx="599363" cy="277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4727EF-E5FC-CB4D-B636-D43B4A85E5C9}"/>
                  </a:ext>
                </a:extLst>
              </p:cNvPr>
              <p:cNvSpPr/>
              <p:nvPr/>
            </p:nvSpPr>
            <p:spPr>
              <a:xfrm>
                <a:off x="5783785" y="3206264"/>
                <a:ext cx="579249" cy="2677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01F326A-7152-BB01-87DC-45856D5934B4}"/>
              </a:ext>
            </a:extLst>
          </p:cNvPr>
          <p:cNvSpPr/>
          <p:nvPr/>
        </p:nvSpPr>
        <p:spPr>
          <a:xfrm>
            <a:off x="3293328" y="1773803"/>
            <a:ext cx="1100252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N=2*M+1+K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1C509-32EE-F45B-C0B7-6EB0A02E6805}"/>
              </a:ext>
            </a:extLst>
          </p:cNvPr>
          <p:cNvSpPr/>
          <p:nvPr/>
        </p:nvSpPr>
        <p:spPr>
          <a:xfrm>
            <a:off x="3291904" y="3002729"/>
            <a:ext cx="1100253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N=2*M+1+K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EF553-A2EC-0374-0EBC-62EA5EE5F6FD}"/>
              </a:ext>
            </a:extLst>
          </p:cNvPr>
          <p:cNvSpPr/>
          <p:nvPr/>
        </p:nvSpPr>
        <p:spPr>
          <a:xfrm>
            <a:off x="3291903" y="3192790"/>
            <a:ext cx="1100253" cy="29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N=2*M+1+K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Pair of Loops</a:t>
            </a:r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idx="1"/>
          </p:nvPr>
        </p:nvSpPr>
        <p:spPr>
          <a:xfrm>
            <a:off x="628650" y="1262997"/>
            <a:ext cx="7886700" cy="5879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dirty="0"/>
              <a:t>Loops are </a:t>
            </a:r>
            <a:r>
              <a:rPr lang="en-US" sz="2200" b="1" dirty="0"/>
              <a:t>lockstep composable</a:t>
            </a:r>
            <a:endParaRPr sz="2200" b="1"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1031100" y="2643045"/>
            <a:ext cx="2589329" cy="3008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1031098" y="2327586"/>
            <a:ext cx="1379821" cy="273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Refinement added</a:t>
            </a:r>
            <a:endParaRPr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5DDA9-2AB8-4758-29DD-8F38AF4C36BE}"/>
              </a:ext>
            </a:extLst>
          </p:cNvPr>
          <p:cNvSpPr txBox="1"/>
          <p:nvPr/>
        </p:nvSpPr>
        <p:spPr>
          <a:xfrm>
            <a:off x="2743233" y="1892512"/>
            <a:ext cx="36575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pre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EC99C-D9FD-0F00-7860-B083AC49570C}"/>
              </a:ext>
            </a:extLst>
          </p:cNvPr>
          <p:cNvSpPr txBox="1"/>
          <p:nvPr/>
        </p:nvSpPr>
        <p:spPr>
          <a:xfrm>
            <a:off x="4819242" y="2665646"/>
            <a:ext cx="388620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!= 2*X+1+Y)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d++;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D2196-01DD-754E-60F3-8F6DD87FB414}"/>
              </a:ext>
            </a:extLst>
          </p:cNvPr>
          <p:cNvSpPr txBox="1"/>
          <p:nvPr/>
        </p:nvSpPr>
        <p:spPr>
          <a:xfrm>
            <a:off x="685800" y="2665646"/>
            <a:ext cx="3886200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assume(N == 2*M+1+K);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6FA90C-1A53-E7A6-35D0-25D462158940}"/>
              </a:ext>
            </a:extLst>
          </p:cNvPr>
          <p:cNvSpPr txBox="1"/>
          <p:nvPr/>
        </p:nvSpPr>
        <p:spPr>
          <a:xfrm>
            <a:off x="4762092" y="2242973"/>
            <a:ext cx="388620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!= 2*X+1+Y)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d++;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3DC2B-F398-B0E9-6624-5E479A2EAF81}"/>
              </a:ext>
            </a:extLst>
          </p:cNvPr>
          <p:cNvSpPr txBox="1"/>
          <p:nvPr/>
        </p:nvSpPr>
        <p:spPr>
          <a:xfrm>
            <a:off x="628650" y="2242973"/>
            <a:ext cx="3886200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assume(N == 2*M+1+K);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628650" y="244108"/>
            <a:ext cx="7886700" cy="99417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Second Pair of Loops</a:t>
            </a:r>
            <a:endParaRPr dirty="0"/>
          </a:p>
        </p:txBody>
      </p:sp>
      <p:sp>
        <p:nvSpPr>
          <p:cNvPr id="340" name="Google Shape;340;p33"/>
          <p:cNvSpPr txBox="1">
            <a:spLocks noGrp="1"/>
          </p:cNvSpPr>
          <p:nvPr>
            <p:ph idx="1"/>
          </p:nvPr>
        </p:nvSpPr>
        <p:spPr>
          <a:xfrm>
            <a:off x="624520" y="1141611"/>
            <a:ext cx="7886700" cy="52032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dirty="0"/>
              <a:t>Check </a:t>
            </a:r>
            <a:r>
              <a:rPr lang="en-US" sz="2200" b="1" dirty="0"/>
              <a:t>equivalence</a:t>
            </a:r>
            <a:endParaRPr sz="2200" b="1"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48" name="Google Shape;348;p33"/>
          <p:cNvSpPr txBox="1"/>
          <p:nvPr/>
        </p:nvSpPr>
        <p:spPr>
          <a:xfrm>
            <a:off x="6508692" y="3876472"/>
            <a:ext cx="39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3"/>
          <p:cNvSpPr/>
          <p:nvPr/>
        </p:nvSpPr>
        <p:spPr>
          <a:xfrm>
            <a:off x="1709854" y="2690819"/>
            <a:ext cx="854461" cy="25599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1936799" y="3124613"/>
            <a:ext cx="1384200" cy="461400"/>
          </a:xfrm>
          <a:prstGeom prst="wedgeRoundRectCallout">
            <a:avLst>
              <a:gd name="adj1" fmla="val -22278"/>
              <a:gd name="adj2" fmla="val -7455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we do not know if 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a &gt;= b</a:t>
            </a:r>
            <a:endParaRPr sz="14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8D257-3B86-0746-210D-5141D3691AFC}"/>
              </a:ext>
            </a:extLst>
          </p:cNvPr>
          <p:cNvSpPr txBox="1"/>
          <p:nvPr/>
        </p:nvSpPr>
        <p:spPr>
          <a:xfrm>
            <a:off x="2626835" y="3907340"/>
            <a:ext cx="388620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BCD90-C4C8-2A5A-092F-ABB072467753}"/>
              </a:ext>
            </a:extLst>
          </p:cNvPr>
          <p:cNvSpPr txBox="1"/>
          <p:nvPr/>
        </p:nvSpPr>
        <p:spPr>
          <a:xfrm>
            <a:off x="2743232" y="1759131"/>
            <a:ext cx="36575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pre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  <p:sp>
        <p:nvSpPr>
          <p:cNvPr id="7" name="Google Shape;340;p33">
            <a:extLst>
              <a:ext uri="{FF2B5EF4-FFF2-40B4-BE49-F238E27FC236}">
                <a16:creationId xmlns:a16="http://schemas.microsoft.com/office/drawing/2014/main" id="{0C0CD179-4E99-D13E-9FA0-918FB03646EE}"/>
              </a:ext>
            </a:extLst>
          </p:cNvPr>
          <p:cNvSpPr txBox="1">
            <a:spLocks/>
          </p:cNvSpPr>
          <p:nvPr/>
        </p:nvSpPr>
        <p:spPr>
          <a:xfrm>
            <a:off x="620390" y="1136744"/>
            <a:ext cx="7886700" cy="52032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q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Font typeface="Arial" panose="020B0604020202020204" pitchFamily="34" charset="0"/>
              <a:buNone/>
            </a:pPr>
            <a:r>
              <a:rPr lang="en-US" sz="2200" b="1" dirty="0"/>
              <a:t>Equivalence</a:t>
            </a:r>
            <a:r>
              <a:rPr lang="en-US" sz="2200" dirty="0"/>
              <a:t> check </a:t>
            </a:r>
            <a:r>
              <a:rPr lang="en-US" sz="2200" b="1" dirty="0">
                <a:solidFill>
                  <a:srgbClr val="C00000"/>
                </a:solidFill>
              </a:rPr>
              <a:t>fails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09BC7-B56E-3CE3-32E4-586B6DBE75EA}"/>
              </a:ext>
            </a:extLst>
          </p:cNvPr>
          <p:cNvSpPr txBox="1"/>
          <p:nvPr/>
        </p:nvSpPr>
        <p:spPr>
          <a:xfrm>
            <a:off x="2295111" y="4332334"/>
            <a:ext cx="453725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need another </a:t>
            </a:r>
            <a:r>
              <a:rPr lang="en-US" b="1" dirty="0"/>
              <a:t>refinement </a:t>
            </a:r>
            <a:r>
              <a:rPr lang="en-US" dirty="0"/>
              <a:t>using </a:t>
            </a:r>
            <a:r>
              <a:rPr lang="en-US" b="1" dirty="0" err="1"/>
              <a:t>cex</a:t>
            </a:r>
            <a:r>
              <a:rPr lang="en-US" dirty="0"/>
              <a:t> received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build="p"/>
      <p:bldP spid="34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ACC03B-9EE9-0C9B-FAD9-C42A5B55808D}"/>
              </a:ext>
            </a:extLst>
          </p:cNvPr>
          <p:cNvSpPr txBox="1"/>
          <p:nvPr/>
        </p:nvSpPr>
        <p:spPr>
          <a:xfrm>
            <a:off x="4785896" y="2396471"/>
            <a:ext cx="3886200" cy="9541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!= 2*X+1+Y)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d++;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CE9F4-E9FA-5AE4-5311-9AD149A4D4AD}"/>
              </a:ext>
            </a:extLst>
          </p:cNvPr>
          <p:cNvSpPr txBox="1"/>
          <p:nvPr/>
        </p:nvSpPr>
        <p:spPr>
          <a:xfrm>
            <a:off x="628647" y="2367283"/>
            <a:ext cx="3886200" cy="13849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assume(N == 2*M+1+K);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assume(b == 2*M+1);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355" name="Google Shape;35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Pair of Loops</a:t>
            </a:r>
            <a:endParaRPr/>
          </a:p>
        </p:txBody>
      </p:sp>
      <p:sp>
        <p:nvSpPr>
          <p:cNvPr id="356" name="Google Shape;356;p34"/>
          <p:cNvSpPr txBox="1">
            <a:spLocks noGrp="1"/>
          </p:cNvSpPr>
          <p:nvPr>
            <p:ph idx="1"/>
          </p:nvPr>
        </p:nvSpPr>
        <p:spPr>
          <a:xfrm>
            <a:off x="628647" y="1086745"/>
            <a:ext cx="7886700" cy="52680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200" dirty="0"/>
              <a:t>Loops are </a:t>
            </a:r>
            <a:r>
              <a:rPr lang="en-US" sz="2200" b="1" dirty="0"/>
              <a:t>equivalent</a:t>
            </a:r>
            <a:endParaRPr sz="2200" b="1" dirty="0">
              <a:solidFill>
                <a:srgbClr val="00B050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4" name="Google Shape;364;p34"/>
          <p:cNvSpPr txBox="1"/>
          <p:nvPr/>
        </p:nvSpPr>
        <p:spPr>
          <a:xfrm>
            <a:off x="6515100" y="3965404"/>
            <a:ext cx="42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✅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957166" y="2628766"/>
            <a:ext cx="2640000" cy="23629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751392" y="2043282"/>
            <a:ext cx="1325052" cy="273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Refinement added</a:t>
            </a:r>
            <a:endParaRPr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7B964-606D-EE13-97F7-B152F7A9E364}"/>
              </a:ext>
            </a:extLst>
          </p:cNvPr>
          <p:cNvSpPr txBox="1"/>
          <p:nvPr/>
        </p:nvSpPr>
        <p:spPr>
          <a:xfrm>
            <a:off x="2628899" y="4037454"/>
            <a:ext cx="388620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78A23-E1F8-6BC2-6F22-242DA6EF1F9E}"/>
              </a:ext>
            </a:extLst>
          </p:cNvPr>
          <p:cNvSpPr txBox="1"/>
          <p:nvPr/>
        </p:nvSpPr>
        <p:spPr>
          <a:xfrm>
            <a:off x="2743230" y="1711585"/>
            <a:ext cx="36575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pre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Checking</a:t>
            </a:r>
            <a:endParaRPr/>
          </a:p>
        </p:txBody>
      </p:sp>
      <p:sp>
        <p:nvSpPr>
          <p:cNvPr id="372" name="Google Shape;372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3" name="Google Shape;373;p35"/>
          <p:cNvSpPr/>
          <p:nvPr/>
        </p:nvSpPr>
        <p:spPr>
          <a:xfrm>
            <a:off x="3873150" y="1923689"/>
            <a:ext cx="1374600" cy="729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Decomposed source</a:t>
            </a:r>
            <a:endParaRPr dirty="0"/>
          </a:p>
        </p:txBody>
      </p:sp>
      <p:sp>
        <p:nvSpPr>
          <p:cNvPr id="374" name="Google Shape;374;p35"/>
          <p:cNvSpPr/>
          <p:nvPr/>
        </p:nvSpPr>
        <p:spPr>
          <a:xfrm>
            <a:off x="6557320" y="1923689"/>
            <a:ext cx="1264500" cy="729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</a:t>
            </a:r>
            <a:endParaRPr dirty="0"/>
          </a:p>
        </p:txBody>
      </p:sp>
      <p:sp>
        <p:nvSpPr>
          <p:cNvPr id="375" name="Google Shape;375;p35"/>
          <p:cNvSpPr/>
          <p:nvPr/>
        </p:nvSpPr>
        <p:spPr>
          <a:xfrm>
            <a:off x="1254750" y="1923689"/>
            <a:ext cx="1264500" cy="7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Source</a:t>
            </a:r>
            <a:endParaRPr dirty="0"/>
          </a:p>
        </p:txBody>
      </p:sp>
      <p:sp>
        <p:nvSpPr>
          <p:cNvPr id="376" name="Google Shape;376;p35"/>
          <p:cNvSpPr/>
          <p:nvPr/>
        </p:nvSpPr>
        <p:spPr>
          <a:xfrm>
            <a:off x="2608950" y="2028633"/>
            <a:ext cx="1205700" cy="5127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equiv</a:t>
            </a:r>
            <a:endParaRPr sz="1600" dirty="0"/>
          </a:p>
        </p:txBody>
      </p:sp>
      <p:sp>
        <p:nvSpPr>
          <p:cNvPr id="377" name="Google Shape;377;p35"/>
          <p:cNvSpPr/>
          <p:nvPr/>
        </p:nvSpPr>
        <p:spPr>
          <a:xfrm>
            <a:off x="5296854" y="2023546"/>
            <a:ext cx="1205700" cy="5127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equiv</a:t>
            </a:r>
            <a:endParaRPr sz="1600" dirty="0"/>
          </a:p>
        </p:txBody>
      </p:sp>
      <p:sp>
        <p:nvSpPr>
          <p:cNvPr id="378" name="Google Shape;378;p35"/>
          <p:cNvSpPr txBox="1"/>
          <p:nvPr/>
        </p:nvSpPr>
        <p:spPr>
          <a:xfrm>
            <a:off x="2441903" y="1215780"/>
            <a:ext cx="153979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decomposition is sound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5333850" y="1213457"/>
            <a:ext cx="1042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we verified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2555550" y="3250643"/>
            <a:ext cx="1264500" cy="72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</a:t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5247750" y="3250643"/>
            <a:ext cx="1264500" cy="7293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</a:t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3931050" y="3358943"/>
            <a:ext cx="1205700" cy="5127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equiv</a:t>
            </a:r>
            <a:endParaRPr sz="1600" dirty="0"/>
          </a:p>
        </p:txBody>
      </p:sp>
      <p:sp>
        <p:nvSpPr>
          <p:cNvPr id="383" name="Google Shape;383;p35"/>
          <p:cNvSpPr txBox="1"/>
          <p:nvPr/>
        </p:nvSpPr>
        <p:spPr>
          <a:xfrm>
            <a:off x="1820850" y="3358943"/>
            <a:ext cx="73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389" name="Google Shape;389;p36"/>
          <p:cNvSpPr txBox="1">
            <a:spLocks noGrp="1"/>
          </p:cNvSpPr>
          <p:nvPr>
            <p:ph idx="1"/>
          </p:nvPr>
        </p:nvSpPr>
        <p:spPr>
          <a:xfrm>
            <a:off x="628650" y="1250475"/>
            <a:ext cx="7886700" cy="32635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Implemented in ALIEN tool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Programs are represented using Constrained Horn Clauses (CHCs) – all operations done on CHCs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Implemented on top of the </a:t>
            </a:r>
            <a:r>
              <a:rPr lang="en-US" sz="2400" dirty="0" err="1"/>
              <a:t>FreqHorn</a:t>
            </a:r>
            <a:r>
              <a:rPr lang="en-US" sz="2400" dirty="0"/>
              <a:t> CHC solver</a:t>
            </a:r>
            <a:endParaRPr sz="2400" dirty="0"/>
          </a:p>
          <a:p>
            <a:pPr marL="457200" lvl="0" indent="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ALIEN uses Z3 as SMT solver</a:t>
            </a:r>
            <a:endParaRPr sz="2400" dirty="0"/>
          </a:p>
        </p:txBody>
      </p:sp>
      <p:sp>
        <p:nvSpPr>
          <p:cNvPr id="392" name="Google Shape;392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90" name="Google Shape;390;p36"/>
          <p:cNvSpPr txBox="1"/>
          <p:nvPr/>
        </p:nvSpPr>
        <p:spPr>
          <a:xfrm>
            <a:off x="5398650" y="3596099"/>
            <a:ext cx="3664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[L. de Moura, N. </a:t>
            </a:r>
            <a:r>
              <a:rPr lang="en-US" sz="1800" dirty="0" err="1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Bjørner</a:t>
            </a: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, TACAS’08]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5535000" y="2979035"/>
            <a:ext cx="339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[G. </a:t>
            </a:r>
            <a:r>
              <a:rPr lang="en-US" sz="1800" dirty="0" err="1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Fedyukovich</a:t>
            </a: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, et al, FMCAD’17]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398" name="Google Shape;398;p37"/>
          <p:cNvSpPr txBox="1">
            <a:spLocks noGrp="1"/>
          </p:cNvSpPr>
          <p:nvPr>
            <p:ph idx="1"/>
          </p:nvPr>
        </p:nvSpPr>
        <p:spPr>
          <a:xfrm>
            <a:off x="457200" y="1088843"/>
            <a:ext cx="8229600" cy="35426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Benchmark suites:</a:t>
            </a:r>
            <a:endParaRPr sz="2400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Test Suite of Vectorizing Compilers (TSVC)</a:t>
            </a:r>
            <a:endParaRPr sz="2000" dirty="0"/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104 benchmarks (</a:t>
            </a:r>
            <a:r>
              <a:rPr lang="en-US" sz="1800" dirty="0" err="1"/>
              <a:t>unoptimized+optimized</a:t>
            </a:r>
            <a:r>
              <a:rPr lang="en-US" sz="1800" dirty="0"/>
              <a:t>)</a:t>
            </a:r>
            <a:endParaRPr sz="1800" dirty="0"/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All have a single loop, </a:t>
            </a:r>
            <a:r>
              <a:rPr lang="en-US" sz="1800" dirty="0" err="1"/>
              <a:t>unrolling+peeling</a:t>
            </a:r>
            <a:endParaRPr sz="1800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Multi-phase benchmarks</a:t>
            </a:r>
            <a:endParaRPr sz="2000" dirty="0"/>
          </a:p>
          <a:p>
            <a:pPr marL="1371600" lvl="2" indent="-342900">
              <a:lnSpc>
                <a:spcPct val="100000"/>
              </a:lnSpc>
              <a:spcBef>
                <a:spcPts val="0"/>
              </a:spcBef>
              <a:buSzPts val="1800"/>
              <a:buFont typeface="Courier New" panose="02070309020205020404" pitchFamily="49" charset="0"/>
              <a:buChar char="•"/>
            </a:pPr>
            <a:r>
              <a:rPr lang="en-US" sz="1800" dirty="0"/>
              <a:t>24 benchmarks (</a:t>
            </a:r>
            <a:r>
              <a:rPr lang="en-US" sz="1800" dirty="0" err="1"/>
              <a:t>unoptimized+optimized</a:t>
            </a:r>
            <a:r>
              <a:rPr lang="en-US" sz="1800" dirty="0"/>
              <a:t>)</a:t>
            </a:r>
            <a:endParaRPr sz="1800" dirty="0"/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2-3 loops, loop </a:t>
            </a:r>
            <a:r>
              <a:rPr lang="en-US" sz="1800" dirty="0" err="1"/>
              <a:t>unswitching</a:t>
            </a:r>
            <a:r>
              <a:rPr lang="en-US" sz="1800" dirty="0"/>
              <a:t> transformation</a:t>
            </a:r>
            <a:endParaRPr sz="1800"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Compared to COUNTER</a:t>
            </a:r>
            <a:endParaRPr sz="2400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 err="1"/>
              <a:t>CounterExample</a:t>
            </a:r>
            <a:r>
              <a:rPr lang="en-US" sz="2000" dirty="0"/>
              <a:t>-Guided Translation Validation tool that computes </a:t>
            </a:r>
            <a:r>
              <a:rPr lang="en-US" sz="2000" dirty="0" err="1"/>
              <a:t>bisimulations</a:t>
            </a:r>
            <a:r>
              <a:rPr lang="en-US" sz="2000" dirty="0"/>
              <a:t> between intermediate points of two programs and generates invariants</a:t>
            </a:r>
            <a:endParaRPr sz="2000" dirty="0"/>
          </a:p>
        </p:txBody>
      </p:sp>
      <p:sp>
        <p:nvSpPr>
          <p:cNvPr id="402" name="Google Shape;402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6229976" y="1554214"/>
            <a:ext cx="2667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[S. </a:t>
            </a:r>
            <a:r>
              <a:rPr lang="en-US" sz="1800" dirty="0" err="1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Maleki</a:t>
            </a: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 et al., PACT’11]</a:t>
            </a:r>
            <a:endParaRPr dirty="0"/>
          </a:p>
        </p:txBody>
      </p:sp>
      <p:sp>
        <p:nvSpPr>
          <p:cNvPr id="400" name="Google Shape;400;p37"/>
          <p:cNvSpPr/>
          <p:nvPr/>
        </p:nvSpPr>
        <p:spPr>
          <a:xfrm>
            <a:off x="5533651" y="2466488"/>
            <a:ext cx="328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[D. Riley, G. </a:t>
            </a:r>
            <a:r>
              <a:rPr lang="en-US" sz="1800" dirty="0" err="1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Fedyukovich</a:t>
            </a: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, FSE’22]</a:t>
            </a:r>
            <a:endParaRPr dirty="0"/>
          </a:p>
        </p:txBody>
      </p:sp>
      <p:sp>
        <p:nvSpPr>
          <p:cNvPr id="401" name="Google Shape;401;p37"/>
          <p:cNvSpPr/>
          <p:nvPr/>
        </p:nvSpPr>
        <p:spPr>
          <a:xfrm>
            <a:off x="5979236" y="3306636"/>
            <a:ext cx="276332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6B00"/>
                </a:solidFill>
                <a:latin typeface="Calibri"/>
                <a:ea typeface="Calibri"/>
                <a:cs typeface="Calibri"/>
                <a:sym typeface="Calibri"/>
              </a:rPr>
              <a:t>[S. Gupta et al., OOPSLA’20]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411" name="Google Shape;411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09" name="Google Shape;409;p38"/>
          <p:cNvPicPr preferRelativeResize="0"/>
          <p:nvPr/>
        </p:nvPicPr>
        <p:blipFill rotWithShape="1">
          <a:blip r:embed="rId3">
            <a:alphaModFix/>
          </a:blip>
          <a:srcRect r="50335"/>
          <a:stretch/>
        </p:blipFill>
        <p:spPr>
          <a:xfrm>
            <a:off x="3978026" y="1316734"/>
            <a:ext cx="3061351" cy="232032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0" name="Google Shape;410;p38"/>
          <p:cNvSpPr txBox="1"/>
          <p:nvPr/>
        </p:nvSpPr>
        <p:spPr>
          <a:xfrm>
            <a:off x="259109" y="975203"/>
            <a:ext cx="1659300" cy="67707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ALIEN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COUNTER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D88A2-BB18-28CA-CDBA-0C9458262520}"/>
              </a:ext>
            </a:extLst>
          </p:cNvPr>
          <p:cNvSpPr txBox="1"/>
          <p:nvPr/>
        </p:nvSpPr>
        <p:spPr>
          <a:xfrm>
            <a:off x="4575714" y="3641328"/>
            <a:ext cx="186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</a:t>
            </a:r>
            <a:r>
              <a:rPr lang="en-US" sz="1600" dirty="0"/>
              <a:t> (in seconds)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A2AA5-4026-2CB6-7C22-DC8F48040045}"/>
              </a:ext>
            </a:extLst>
          </p:cNvPr>
          <p:cNvSpPr txBox="1"/>
          <p:nvPr/>
        </p:nvSpPr>
        <p:spPr>
          <a:xfrm>
            <a:off x="2791521" y="4153752"/>
            <a:ext cx="35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TSVC benchmarks (104 benchmarks)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1F48C-9B11-5010-1D1C-7E451A505742}"/>
              </a:ext>
            </a:extLst>
          </p:cNvPr>
          <p:cNvSpPr txBox="1"/>
          <p:nvPr/>
        </p:nvSpPr>
        <p:spPr>
          <a:xfrm rot="16200000">
            <a:off x="2375788" y="2236549"/>
            <a:ext cx="208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Number</a:t>
            </a:r>
            <a:r>
              <a:rPr lang="en-US" sz="1600" dirty="0"/>
              <a:t> of benchmarks solved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06464-1489-2CBD-2E60-95569CC68635}"/>
              </a:ext>
            </a:extLst>
          </p:cNvPr>
          <p:cNvSpPr txBox="1"/>
          <p:nvPr/>
        </p:nvSpPr>
        <p:spPr>
          <a:xfrm>
            <a:off x="259108" y="2168974"/>
            <a:ext cx="2596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ALIEN solved </a:t>
            </a:r>
            <a:r>
              <a:rPr lang="en-US" b="1" dirty="0"/>
              <a:t>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COUNTER solved </a:t>
            </a:r>
            <a:r>
              <a:rPr lang="en-US" b="1" dirty="0"/>
              <a:t>24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15 correct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9 incorrect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420" name="Google Shape;420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18" name="Google Shape;418;p39"/>
          <p:cNvPicPr preferRelativeResize="0"/>
          <p:nvPr/>
        </p:nvPicPr>
        <p:blipFill rotWithShape="1">
          <a:blip r:embed="rId3">
            <a:alphaModFix/>
          </a:blip>
          <a:srcRect l="49186"/>
          <a:stretch/>
        </p:blipFill>
        <p:spPr>
          <a:xfrm>
            <a:off x="3963371" y="1297752"/>
            <a:ext cx="3132169" cy="2320325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Google Shape;410;p38">
            <a:extLst>
              <a:ext uri="{FF2B5EF4-FFF2-40B4-BE49-F238E27FC236}">
                <a16:creationId xmlns:a16="http://schemas.microsoft.com/office/drawing/2014/main" id="{ACFD1478-194F-277F-36A5-A5F8EB0D3A33}"/>
              </a:ext>
            </a:extLst>
          </p:cNvPr>
          <p:cNvSpPr txBox="1"/>
          <p:nvPr/>
        </p:nvSpPr>
        <p:spPr>
          <a:xfrm>
            <a:off x="259109" y="975203"/>
            <a:ext cx="1659300" cy="67707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ALIEN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COUNTER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D3863-E4B8-B49A-E8FB-6EC6A9AEC6AD}"/>
              </a:ext>
            </a:extLst>
          </p:cNvPr>
          <p:cNvSpPr txBox="1"/>
          <p:nvPr/>
        </p:nvSpPr>
        <p:spPr>
          <a:xfrm>
            <a:off x="3302473" y="4397931"/>
            <a:ext cx="253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Multi-phase benchmarks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CAFEE-CA70-E204-FF33-1D6B604F2B20}"/>
              </a:ext>
            </a:extLst>
          </p:cNvPr>
          <p:cNvSpPr txBox="1"/>
          <p:nvPr/>
        </p:nvSpPr>
        <p:spPr>
          <a:xfrm>
            <a:off x="4596468" y="3622344"/>
            <a:ext cx="186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Time</a:t>
            </a:r>
            <a:r>
              <a:rPr lang="en-US" sz="1600" dirty="0"/>
              <a:t> (in seconds)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DCDB9-06D7-7E3D-9687-B7975E6CCC23}"/>
              </a:ext>
            </a:extLst>
          </p:cNvPr>
          <p:cNvSpPr txBox="1"/>
          <p:nvPr/>
        </p:nvSpPr>
        <p:spPr>
          <a:xfrm rot="16200000">
            <a:off x="2396542" y="2217565"/>
            <a:ext cx="2081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Number</a:t>
            </a:r>
            <a:r>
              <a:rPr lang="en-US" sz="1600" dirty="0"/>
              <a:t> of benchmarks solved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69B91-AD19-35EC-BEBE-61818A367BF4}"/>
              </a:ext>
            </a:extLst>
          </p:cNvPr>
          <p:cNvSpPr txBox="1"/>
          <p:nvPr/>
        </p:nvSpPr>
        <p:spPr>
          <a:xfrm>
            <a:off x="259108" y="2168974"/>
            <a:ext cx="2596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ALIEN solved </a:t>
            </a:r>
            <a:r>
              <a:rPr lang="en-US" b="1" dirty="0"/>
              <a:t>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COUNTER solved </a:t>
            </a:r>
            <a:r>
              <a:rPr lang="en-US" b="1" dirty="0"/>
              <a:t>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5 correct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3 incorrect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06FAE-99F8-CCC5-B863-54272349BC81}"/>
              </a:ext>
            </a:extLst>
          </p:cNvPr>
          <p:cNvSpPr txBox="1"/>
          <p:nvPr/>
        </p:nvSpPr>
        <p:spPr>
          <a:xfrm>
            <a:off x="628650" y="2376508"/>
            <a:ext cx="3886200" cy="16004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M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K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 = 0, N = 2*M+1+K, b = 2*M+1;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assume(M &gt;= 0 &amp;&amp; K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8EE45-8721-4D7C-FD10-8825DB7A8565}"/>
              </a:ext>
            </a:extLst>
          </p:cNvPr>
          <p:cNvSpPr txBox="1"/>
          <p:nvPr/>
        </p:nvSpPr>
        <p:spPr>
          <a:xfrm>
            <a:off x="4629150" y="2249936"/>
            <a:ext cx="3886200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X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Y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c = 1, d = 2*X+1;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assume(X &gt;= 0 &amp;&amp; Y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&lt; 2*X+1)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c += 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!= 2*X+1+Y)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d++;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244108"/>
            <a:ext cx="7886700" cy="99417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Motivating Example</a:t>
            </a:r>
            <a:endParaRPr b="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61308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ea typeface="Times New Roman"/>
                <a:cs typeface="Times New Roman"/>
                <a:sym typeface="Times New Roman"/>
              </a:rPr>
              <a:t>Source program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sz="half" idx="2"/>
          </p:nvPr>
        </p:nvSpPr>
        <p:spPr>
          <a:xfrm>
            <a:off x="4629150" y="1369219"/>
            <a:ext cx="3886200" cy="6261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ea typeface="Times New Roman"/>
                <a:cs typeface="Times New Roman"/>
                <a:sym typeface="Times New Roman"/>
              </a:rPr>
              <a:t>Target program</a:t>
            </a:r>
            <a:endParaRPr sz="2400" b="1" dirty="0"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628649" y="3040566"/>
            <a:ext cx="3668287" cy="936380"/>
          </a:xfrm>
          <a:prstGeom prst="rect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628648" y="3263656"/>
            <a:ext cx="3668287" cy="245100"/>
          </a:xfrm>
          <a:prstGeom prst="rect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629148" y="2934769"/>
            <a:ext cx="3637621" cy="626188"/>
          </a:xfrm>
          <a:prstGeom prst="rect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629149" y="3560957"/>
            <a:ext cx="3637621" cy="898575"/>
          </a:xfrm>
          <a:prstGeom prst="rect">
            <a:avLst/>
          </a:prstGeom>
          <a:noFill/>
          <a:ln w="9525" cap="flat" cmpd="sng">
            <a:solidFill>
              <a:srgbClr val="66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Conclusion. Thank you!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idx="1"/>
          </p:nvPr>
        </p:nvSpPr>
        <p:spPr>
          <a:xfrm>
            <a:off x="402150" y="1268016"/>
            <a:ext cx="8229600" cy="33262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 dirty="0"/>
              <a:t>We present </a:t>
            </a:r>
            <a:r>
              <a:rPr lang="en-US" sz="2100" dirty="0"/>
              <a:t>an automated technique for Equivalence Checking of programs with unbalanced loops based on Decomposition, Refinement, and Alignment techniques</a:t>
            </a:r>
            <a:endParaRPr sz="2100" dirty="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2200" dirty="0"/>
              <a:t>ALIEN performs order of magnitudes faster than COUNTER</a:t>
            </a:r>
            <a:endParaRPr sz="3000" dirty="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2200" dirty="0"/>
              <a:t>In future, </a:t>
            </a:r>
            <a:endParaRPr sz="2200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multiple loops in source as well</a:t>
            </a:r>
            <a:endParaRPr sz="2000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support nested loops</a:t>
            </a:r>
            <a:endParaRPr sz="2000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/>
              <a:t>support for benchmarks that require universally quantified invariants</a:t>
            </a:r>
          </a:p>
        </p:txBody>
      </p:sp>
      <p:sp>
        <p:nvSpPr>
          <p:cNvPr id="427" name="Google Shape;427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Checking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idx="1"/>
          </p:nvPr>
        </p:nvSpPr>
        <p:spPr>
          <a:xfrm>
            <a:off x="628650" y="1364834"/>
            <a:ext cx="7886700" cy="32635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/>
              <a:t>For equivalence, </a:t>
            </a:r>
            <a:r>
              <a:rPr lang="en-US" sz="2400" b="1" dirty="0"/>
              <a:t>pre</a:t>
            </a:r>
            <a:r>
              <a:rPr lang="en-US" sz="2400" dirty="0"/>
              <a:t>=</a:t>
            </a:r>
            <a:r>
              <a:rPr lang="en-US" sz="2400" b="1" dirty="0"/>
              <a:t>post</a:t>
            </a:r>
            <a:r>
              <a:rPr lang="en-US" sz="2400" dirty="0"/>
              <a:t>=pairwise equality</a:t>
            </a:r>
            <a:endParaRPr sz="24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723425" y="2694050"/>
            <a:ext cx="3202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Calibri"/>
                <a:cs typeface="Calibri"/>
                <a:sym typeface="Calibri"/>
              </a:rPr>
              <a:t>check</a:t>
            </a:r>
            <a:r>
              <a:rPr lang="en-US" sz="2400" b="1" dirty="0">
                <a:ea typeface="Calibri"/>
                <a:cs typeface="Calibri"/>
                <a:sym typeface="Calibri"/>
              </a:rPr>
              <a:t> x</a:t>
            </a:r>
            <a:r>
              <a:rPr lang="en-US" sz="2400" b="1" baseline="-25000" dirty="0">
                <a:ea typeface="Calibri"/>
                <a:cs typeface="Calibri"/>
                <a:sym typeface="Calibri"/>
              </a:rPr>
              <a:t>1</a:t>
            </a:r>
            <a:r>
              <a:rPr lang="en-US" sz="2400" b="1" dirty="0"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ea typeface="Calibri"/>
                <a:cs typeface="Calibri"/>
                <a:sym typeface="Calibri"/>
              </a:rPr>
              <a:t>=</a:t>
            </a:r>
            <a:r>
              <a:rPr lang="en-US" sz="2400" b="1" dirty="0">
                <a:ea typeface="Calibri"/>
                <a:cs typeface="Calibri"/>
                <a:sym typeface="Calibri"/>
              </a:rPr>
              <a:t> x</a:t>
            </a:r>
            <a:r>
              <a:rPr lang="en-US" sz="2400" b="1" baseline="-25000" dirty="0">
                <a:ea typeface="Calibri"/>
                <a:cs typeface="Calibri"/>
                <a:sym typeface="Calibri"/>
              </a:rPr>
              <a:t>2 </a:t>
            </a:r>
            <a:r>
              <a:rPr lang="en-US" sz="2400" dirty="0">
                <a:ea typeface="Calibri"/>
                <a:cs typeface="Calibri"/>
                <a:sym typeface="Calibri"/>
              </a:rPr>
              <a:t>⇒</a:t>
            </a:r>
            <a:r>
              <a:rPr lang="en-US" sz="2400" b="1" dirty="0">
                <a:ea typeface="Calibri"/>
                <a:cs typeface="Calibri"/>
                <a:sym typeface="Calibri"/>
              </a:rPr>
              <a:t> y</a:t>
            </a:r>
            <a:r>
              <a:rPr lang="en-US" sz="2400" b="1" baseline="-25000" dirty="0">
                <a:ea typeface="Calibri"/>
                <a:cs typeface="Calibri"/>
                <a:sym typeface="Calibri"/>
              </a:rPr>
              <a:t>1</a:t>
            </a:r>
            <a:r>
              <a:rPr lang="en-US" sz="2400" b="1" dirty="0"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ea typeface="Calibri"/>
                <a:cs typeface="Calibri"/>
                <a:sym typeface="Calibri"/>
              </a:rPr>
              <a:t>=</a:t>
            </a:r>
            <a:r>
              <a:rPr lang="en-US" sz="2400" b="1" dirty="0">
                <a:ea typeface="Calibri"/>
                <a:cs typeface="Calibri"/>
                <a:sym typeface="Calibri"/>
              </a:rPr>
              <a:t> y</a:t>
            </a:r>
            <a:r>
              <a:rPr lang="en-US" sz="2400" b="1" baseline="-25000" dirty="0">
                <a:ea typeface="Calibri"/>
                <a:cs typeface="Calibri"/>
                <a:sym typeface="Calibri"/>
              </a:rPr>
              <a:t>2</a:t>
            </a:r>
            <a:endParaRPr sz="2400" b="1" baseline="-25000" dirty="0">
              <a:ea typeface="Calibri"/>
              <a:cs typeface="Calibri"/>
              <a:sym typeface="Calibri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B0879F-6B59-E4C0-76B8-E7C70FAD771B}"/>
              </a:ext>
            </a:extLst>
          </p:cNvPr>
          <p:cNvGrpSpPr/>
          <p:nvPr/>
        </p:nvGrpSpPr>
        <p:grpSpPr>
          <a:xfrm>
            <a:off x="4654950" y="1984971"/>
            <a:ext cx="3709174" cy="2463329"/>
            <a:chOff x="4654950" y="1984971"/>
            <a:chExt cx="3709174" cy="2463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2A2363E-30A4-2D5C-5382-7BAAD1AC0D18}"/>
                </a:ext>
              </a:extLst>
            </p:cNvPr>
            <p:cNvSpPr/>
            <p:nvPr/>
          </p:nvSpPr>
          <p:spPr>
            <a:xfrm>
              <a:off x="5984488" y="1984971"/>
              <a:ext cx="1003610" cy="4832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9762EB3-E27D-9575-2C86-6ABBBA1A28BF}"/>
                </a:ext>
              </a:extLst>
            </p:cNvPr>
            <p:cNvSpPr/>
            <p:nvPr/>
          </p:nvSpPr>
          <p:spPr>
            <a:xfrm>
              <a:off x="5984488" y="3965081"/>
              <a:ext cx="1003610" cy="483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=?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24A141-4799-B8E6-1D05-13AFA8F7B721}"/>
                </a:ext>
              </a:extLst>
            </p:cNvPr>
            <p:cNvSpPr/>
            <p:nvPr/>
          </p:nvSpPr>
          <p:spPr>
            <a:xfrm>
              <a:off x="4654950" y="2694050"/>
              <a:ext cx="936703" cy="1025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r>
                <a:rPr lang="en-US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A07B0-131E-D5F0-9C6A-5D8FF3469857}"/>
                </a:ext>
              </a:extLst>
            </p:cNvPr>
            <p:cNvSpPr/>
            <p:nvPr/>
          </p:nvSpPr>
          <p:spPr>
            <a:xfrm>
              <a:off x="7427421" y="2694050"/>
              <a:ext cx="936703" cy="10258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P</a:t>
              </a:r>
              <a:r>
                <a:rPr lang="en-US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62B903-E8FC-00A8-EB70-74EDE7CB724E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5123301" y="2226581"/>
              <a:ext cx="8611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26A3CF-BBD8-BC20-6D9F-49B227901956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123302" y="2226580"/>
              <a:ext cx="0" cy="467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1798A26-C924-6B7F-FF79-C71C2557407F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988098" y="2226580"/>
              <a:ext cx="9076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948400C-0E82-BD8D-E3E9-BC9361FA102B}"/>
                </a:ext>
              </a:extLst>
            </p:cNvPr>
            <p:cNvCxnSpPr>
              <a:cxnSpLocks/>
            </p:cNvCxnSpPr>
            <p:nvPr/>
          </p:nvCxnSpPr>
          <p:spPr>
            <a:xfrm>
              <a:off x="7885073" y="2230298"/>
              <a:ext cx="0" cy="467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9D9498-5D02-3155-E1A8-ECF5AC020619}"/>
                </a:ext>
              </a:extLst>
            </p:cNvPr>
            <p:cNvCxnSpPr>
              <a:cxnSpLocks/>
            </p:cNvCxnSpPr>
            <p:nvPr/>
          </p:nvCxnSpPr>
          <p:spPr>
            <a:xfrm>
              <a:off x="5119587" y="3717121"/>
              <a:ext cx="0" cy="48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C4A751E-BAEA-9AC2-C554-8A071558548E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5119587" y="4206691"/>
              <a:ext cx="864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C2F0083-6BBF-9792-D601-BE877BAAFA12}"/>
                </a:ext>
              </a:extLst>
            </p:cNvPr>
            <p:cNvCxnSpPr>
              <a:cxnSpLocks/>
            </p:cNvCxnSpPr>
            <p:nvPr/>
          </p:nvCxnSpPr>
          <p:spPr>
            <a:xfrm>
              <a:off x="7895772" y="3717120"/>
              <a:ext cx="0" cy="48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FDA2EA-091C-B1CB-78ED-FA02E386A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098" y="4206690"/>
              <a:ext cx="89697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FC664D-97D9-C658-8745-1CF58EF24591}"/>
                </a:ext>
              </a:extLst>
            </p:cNvPr>
            <p:cNvSpPr txBox="1"/>
            <p:nvPr/>
          </p:nvSpPr>
          <p:spPr>
            <a:xfrm>
              <a:off x="4677446" y="2275649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x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A0EF76-D252-F603-E506-6555FDEF9D9E}"/>
                </a:ext>
              </a:extLst>
            </p:cNvPr>
            <p:cNvSpPr txBox="1"/>
            <p:nvPr/>
          </p:nvSpPr>
          <p:spPr>
            <a:xfrm>
              <a:off x="7937301" y="2271932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x</a:t>
              </a:r>
              <a:r>
                <a:rPr lang="en-US" baseline="-25000" dirty="0">
                  <a:latin typeface="Consolas" panose="020B0609020204030204" pitchFamily="49" charset="0"/>
                </a:rPr>
                <a:t>2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2CC154-833D-8DBD-0A8C-8E33822D5E87}"/>
                </a:ext>
              </a:extLst>
            </p:cNvPr>
            <p:cNvSpPr txBox="1"/>
            <p:nvPr/>
          </p:nvSpPr>
          <p:spPr>
            <a:xfrm>
              <a:off x="7933585" y="3732739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y</a:t>
              </a:r>
              <a:r>
                <a:rPr lang="en-US" baseline="-25000" dirty="0">
                  <a:latin typeface="Consolas" panose="020B0609020204030204" pitchFamily="49" charset="0"/>
                </a:rPr>
                <a:t>2</a:t>
              </a:r>
              <a:endParaRPr lang="en-US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25D2-E022-8ED6-66EE-A212C4AE9AE6}"/>
                </a:ext>
              </a:extLst>
            </p:cNvPr>
            <p:cNvSpPr txBox="1"/>
            <p:nvPr/>
          </p:nvSpPr>
          <p:spPr>
            <a:xfrm>
              <a:off x="4704400" y="3725352"/>
              <a:ext cx="40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y</a:t>
              </a:r>
              <a:r>
                <a:rPr lang="en-US" baseline="-25000" dirty="0">
                  <a:latin typeface="Consolas" panose="020B0609020204030204" pitchFamily="49" charset="0"/>
                </a:rPr>
                <a:t>1</a:t>
              </a:r>
              <a:endParaRPr lang="en-US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06FAE-99F8-CCC5-B863-54272349BC81}"/>
              </a:ext>
            </a:extLst>
          </p:cNvPr>
          <p:cNvSpPr txBox="1"/>
          <p:nvPr/>
        </p:nvSpPr>
        <p:spPr>
          <a:xfrm>
            <a:off x="628650" y="2376508"/>
            <a:ext cx="3886200" cy="16004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M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K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 = 0, N = 2*M+1+K, b = 2*M+1;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assume(M &gt;= 0 &amp;&amp; K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8EE45-8721-4D7C-FD10-8825DB7A8565}"/>
              </a:ext>
            </a:extLst>
          </p:cNvPr>
          <p:cNvSpPr txBox="1"/>
          <p:nvPr/>
        </p:nvSpPr>
        <p:spPr>
          <a:xfrm>
            <a:off x="4629150" y="2249936"/>
            <a:ext cx="3886200" cy="224676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X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Y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c = 1, d = 2*X+1;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assume(X &gt;= 0 &amp;&amp; Y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&lt; 2*X+1)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c += 2;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(c != 2*X+1+Y)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d++;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c++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628650" y="244108"/>
            <a:ext cx="7886700" cy="99417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Motivating Example</a:t>
            </a:r>
            <a:endParaRPr b="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61308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ea typeface="Times New Roman"/>
                <a:cs typeface="Times New Roman"/>
                <a:sym typeface="Times New Roman"/>
              </a:rPr>
              <a:t>Source program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sz="half" idx="2"/>
          </p:nvPr>
        </p:nvSpPr>
        <p:spPr>
          <a:xfrm>
            <a:off x="4629150" y="1369219"/>
            <a:ext cx="3886200" cy="6261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ea typeface="Times New Roman"/>
                <a:cs typeface="Times New Roman"/>
                <a:sym typeface="Times New Roman"/>
              </a:rPr>
              <a:t>Target program</a:t>
            </a:r>
            <a:endParaRPr sz="2400" b="1" dirty="0"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B5A00-940F-EE44-323A-79ECAE2B91F4}"/>
              </a:ext>
            </a:extLst>
          </p:cNvPr>
          <p:cNvSpPr txBox="1"/>
          <p:nvPr/>
        </p:nvSpPr>
        <p:spPr>
          <a:xfrm>
            <a:off x="3583491" y="1946020"/>
            <a:ext cx="20913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pre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DD4797-98FF-C283-D909-C58CD7DEB385}"/>
              </a:ext>
            </a:extLst>
          </p:cNvPr>
          <p:cNvSpPr txBox="1"/>
          <p:nvPr/>
        </p:nvSpPr>
        <p:spPr>
          <a:xfrm>
            <a:off x="2628899" y="4521577"/>
            <a:ext cx="388620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post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a=c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b=d</a:t>
            </a:r>
          </a:p>
        </p:txBody>
      </p:sp>
    </p:spTree>
    <p:extLst>
      <p:ext uri="{BB962C8B-B14F-4D97-AF65-F5344CB8AC3E}">
        <p14:creationId xmlns:p14="http://schemas.microsoft.com/office/powerpoint/2010/main" val="121990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(Simplified) Control Flow</a:t>
            </a:r>
            <a:endParaRPr b="0"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6069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Source program</a:t>
            </a:r>
            <a:endParaRPr sz="2400" b="1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sz="half" idx="2"/>
          </p:nvPr>
        </p:nvSpPr>
        <p:spPr>
          <a:xfrm>
            <a:off x="4629150" y="1369219"/>
            <a:ext cx="3886200" cy="6069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400" b="1" dirty="0"/>
              <a:t>Target program</a:t>
            </a:r>
            <a:endParaRPr sz="2400" b="1" dirty="0"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09229E-60CB-1C90-E02F-CE02729488C7}"/>
              </a:ext>
            </a:extLst>
          </p:cNvPr>
          <p:cNvGrpSpPr/>
          <p:nvPr/>
        </p:nvGrpSpPr>
        <p:grpSpPr>
          <a:xfrm>
            <a:off x="1918010" y="2323821"/>
            <a:ext cx="1066672" cy="2063131"/>
            <a:chOff x="1918010" y="2323821"/>
            <a:chExt cx="1066672" cy="206313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B1F06E3-1B3B-AD20-C245-BA0960336F51}"/>
                </a:ext>
              </a:extLst>
            </p:cNvPr>
            <p:cNvCxnSpPr>
              <a:cxnSpLocks/>
            </p:cNvCxnSpPr>
            <p:nvPr/>
          </p:nvCxnSpPr>
          <p:spPr>
            <a:xfrm>
              <a:off x="1921523" y="2323821"/>
              <a:ext cx="0" cy="2063131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075679-DBE8-F473-B31C-F81DE1CA4AB9}"/>
                </a:ext>
              </a:extLst>
            </p:cNvPr>
            <p:cNvSpPr/>
            <p:nvPr/>
          </p:nvSpPr>
          <p:spPr>
            <a:xfrm>
              <a:off x="1918010" y="2743273"/>
              <a:ext cx="1066672" cy="848150"/>
            </a:xfrm>
            <a:custGeom>
              <a:avLst/>
              <a:gdLst>
                <a:gd name="connsiteX0" fmla="*/ 14868 w 1066672"/>
                <a:gd name="connsiteY0" fmla="*/ 476518 h 848150"/>
                <a:gd name="connsiteX1" fmla="*/ 877229 w 1066672"/>
                <a:gd name="connsiteY1" fmla="*/ 8167 h 848150"/>
                <a:gd name="connsiteX2" fmla="*/ 996175 w 1066672"/>
                <a:gd name="connsiteY2" fmla="*/ 825923 h 848150"/>
                <a:gd name="connsiteX3" fmla="*/ 0 w 1066672"/>
                <a:gd name="connsiteY3" fmla="*/ 535991 h 8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672" h="848150">
                  <a:moveTo>
                    <a:pt x="14868" y="476518"/>
                  </a:moveTo>
                  <a:cubicBezTo>
                    <a:pt x="364273" y="213225"/>
                    <a:pt x="713678" y="-50067"/>
                    <a:pt x="877229" y="8167"/>
                  </a:cubicBezTo>
                  <a:cubicBezTo>
                    <a:pt x="1040780" y="66401"/>
                    <a:pt x="1142380" y="737952"/>
                    <a:pt x="996175" y="825923"/>
                  </a:cubicBezTo>
                  <a:cubicBezTo>
                    <a:pt x="849970" y="913894"/>
                    <a:pt x="424985" y="724942"/>
                    <a:pt x="0" y="535991"/>
                  </a:cubicBezTo>
                </a:path>
              </a:pathLst>
            </a:custGeom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39943E-298E-3EC6-D961-422A1223D9F3}"/>
                </a:ext>
              </a:extLst>
            </p:cNvPr>
            <p:cNvSpPr/>
            <p:nvPr/>
          </p:nvSpPr>
          <p:spPr>
            <a:xfrm>
              <a:off x="2451346" y="2483346"/>
              <a:ext cx="533334" cy="243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LGs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66F8122-C130-2083-E5AC-4F28DC47E7A9}"/>
              </a:ext>
            </a:extLst>
          </p:cNvPr>
          <p:cNvSpPr/>
          <p:nvPr/>
        </p:nvSpPr>
        <p:spPr>
          <a:xfrm>
            <a:off x="6190034" y="2146753"/>
            <a:ext cx="599363" cy="2775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LG</a:t>
            </a:r>
            <a:r>
              <a:rPr lang="en-US" sz="1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T1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42A2387-E373-BACB-B143-A991452DAF09}"/>
              </a:ext>
            </a:extLst>
          </p:cNvPr>
          <p:cNvGrpSpPr/>
          <p:nvPr/>
        </p:nvGrpSpPr>
        <p:grpSpPr>
          <a:xfrm>
            <a:off x="5672770" y="2365905"/>
            <a:ext cx="1095824" cy="2059414"/>
            <a:chOff x="5672770" y="2365905"/>
            <a:chExt cx="1095824" cy="205941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562910-30F7-9CFA-B098-38D08D854982}"/>
                </a:ext>
              </a:extLst>
            </p:cNvPr>
            <p:cNvCxnSpPr>
              <a:cxnSpLocks/>
            </p:cNvCxnSpPr>
            <p:nvPr/>
          </p:nvCxnSpPr>
          <p:spPr>
            <a:xfrm>
              <a:off x="5676555" y="2365905"/>
              <a:ext cx="0" cy="2059414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894AFD7-7A7D-349A-1946-D0A4BACE3B21}"/>
                </a:ext>
              </a:extLst>
            </p:cNvPr>
            <p:cNvSpPr/>
            <p:nvPr/>
          </p:nvSpPr>
          <p:spPr>
            <a:xfrm>
              <a:off x="5686141" y="2422839"/>
              <a:ext cx="996323" cy="802807"/>
            </a:xfrm>
            <a:custGeom>
              <a:avLst/>
              <a:gdLst>
                <a:gd name="connsiteX0" fmla="*/ 14868 w 1066672"/>
                <a:gd name="connsiteY0" fmla="*/ 476518 h 848150"/>
                <a:gd name="connsiteX1" fmla="*/ 877229 w 1066672"/>
                <a:gd name="connsiteY1" fmla="*/ 8167 h 848150"/>
                <a:gd name="connsiteX2" fmla="*/ 996175 w 1066672"/>
                <a:gd name="connsiteY2" fmla="*/ 825923 h 848150"/>
                <a:gd name="connsiteX3" fmla="*/ 0 w 1066672"/>
                <a:gd name="connsiteY3" fmla="*/ 535991 h 8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672" h="848150">
                  <a:moveTo>
                    <a:pt x="14868" y="476518"/>
                  </a:moveTo>
                  <a:cubicBezTo>
                    <a:pt x="364273" y="213225"/>
                    <a:pt x="713678" y="-50067"/>
                    <a:pt x="877229" y="8167"/>
                  </a:cubicBezTo>
                  <a:cubicBezTo>
                    <a:pt x="1040780" y="66401"/>
                    <a:pt x="1142380" y="737952"/>
                    <a:pt x="996175" y="825923"/>
                  </a:cubicBezTo>
                  <a:cubicBezTo>
                    <a:pt x="849970" y="913894"/>
                    <a:pt x="424985" y="724942"/>
                    <a:pt x="0" y="535991"/>
                  </a:cubicBezTo>
                </a:path>
              </a:pathLst>
            </a:custGeom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0B1BBEB-8167-8F37-1E9D-41734FAC29B6}"/>
                </a:ext>
              </a:extLst>
            </p:cNvPr>
            <p:cNvSpPr/>
            <p:nvPr/>
          </p:nvSpPr>
          <p:spPr>
            <a:xfrm>
              <a:off x="5672770" y="3574109"/>
              <a:ext cx="996324" cy="802808"/>
            </a:xfrm>
            <a:custGeom>
              <a:avLst/>
              <a:gdLst>
                <a:gd name="connsiteX0" fmla="*/ 14868 w 1066672"/>
                <a:gd name="connsiteY0" fmla="*/ 476518 h 848150"/>
                <a:gd name="connsiteX1" fmla="*/ 877229 w 1066672"/>
                <a:gd name="connsiteY1" fmla="*/ 8167 h 848150"/>
                <a:gd name="connsiteX2" fmla="*/ 996175 w 1066672"/>
                <a:gd name="connsiteY2" fmla="*/ 825923 h 848150"/>
                <a:gd name="connsiteX3" fmla="*/ 0 w 1066672"/>
                <a:gd name="connsiteY3" fmla="*/ 535991 h 8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672" h="848150">
                  <a:moveTo>
                    <a:pt x="14868" y="476518"/>
                  </a:moveTo>
                  <a:cubicBezTo>
                    <a:pt x="364273" y="213225"/>
                    <a:pt x="713678" y="-50067"/>
                    <a:pt x="877229" y="8167"/>
                  </a:cubicBezTo>
                  <a:cubicBezTo>
                    <a:pt x="1040780" y="66401"/>
                    <a:pt x="1142380" y="737952"/>
                    <a:pt x="996175" y="825923"/>
                  </a:cubicBezTo>
                  <a:cubicBezTo>
                    <a:pt x="849970" y="913894"/>
                    <a:pt x="424985" y="724942"/>
                    <a:pt x="0" y="535991"/>
                  </a:cubicBezTo>
                </a:path>
              </a:pathLst>
            </a:custGeom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F26018-5545-4216-9841-3395C9C6A70E}"/>
                </a:ext>
              </a:extLst>
            </p:cNvPr>
            <p:cNvSpPr/>
            <p:nvPr/>
          </p:nvSpPr>
          <p:spPr>
            <a:xfrm>
              <a:off x="6189345" y="3304436"/>
              <a:ext cx="579249" cy="2677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DF7703-6EF5-D918-9C55-86261358EE5A}"/>
              </a:ext>
            </a:extLst>
          </p:cNvPr>
          <p:cNvSpPr txBox="1"/>
          <p:nvPr/>
        </p:nvSpPr>
        <p:spPr>
          <a:xfrm>
            <a:off x="2984680" y="2427164"/>
            <a:ext cx="120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= (a!=N)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CE6974-82E4-80D0-16E9-B145FED405D2}"/>
              </a:ext>
            </a:extLst>
          </p:cNvPr>
          <p:cNvSpPr txBox="1"/>
          <p:nvPr/>
        </p:nvSpPr>
        <p:spPr>
          <a:xfrm>
            <a:off x="6789397" y="2145036"/>
            <a:ext cx="1267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= (c&lt;2*X+1)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BB6DD2-1B4C-068E-2C0D-BCFB18CB369E}"/>
              </a:ext>
            </a:extLst>
          </p:cNvPr>
          <p:cNvSpPr txBox="1"/>
          <p:nvPr/>
        </p:nvSpPr>
        <p:spPr>
          <a:xfrm>
            <a:off x="6789397" y="3284417"/>
            <a:ext cx="160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= (c!=2*X+1+Y)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74E4C9C-75F2-43F5-FA70-A96779C2BB9A}"/>
              </a:ext>
            </a:extLst>
          </p:cNvPr>
          <p:cNvGrpSpPr/>
          <p:nvPr/>
        </p:nvGrpSpPr>
        <p:grpSpPr>
          <a:xfrm>
            <a:off x="5672770" y="2146752"/>
            <a:ext cx="1116627" cy="2278566"/>
            <a:chOff x="5672770" y="2146752"/>
            <a:chExt cx="1116627" cy="22785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2C0E3F-0845-8E7D-7641-F033411FF92F}"/>
                </a:ext>
              </a:extLst>
            </p:cNvPr>
            <p:cNvSpPr/>
            <p:nvPr/>
          </p:nvSpPr>
          <p:spPr>
            <a:xfrm>
              <a:off x="6190034" y="2146752"/>
              <a:ext cx="599363" cy="277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2A02111-C48D-29FD-BEFA-DD5E776644E4}"/>
                </a:ext>
              </a:extLst>
            </p:cNvPr>
            <p:cNvGrpSpPr/>
            <p:nvPr/>
          </p:nvGrpSpPr>
          <p:grpSpPr>
            <a:xfrm>
              <a:off x="5672770" y="2365904"/>
              <a:ext cx="1095824" cy="2059414"/>
              <a:chOff x="5672770" y="2365905"/>
              <a:chExt cx="1095824" cy="2059414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1FBB084-D92E-A3FA-E1D6-8A70687EF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6555" y="2365905"/>
                <a:ext cx="0" cy="2059414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0C2F4AF-BF37-7890-CF9E-92927C61948E}"/>
                  </a:ext>
                </a:extLst>
              </p:cNvPr>
              <p:cNvSpPr/>
              <p:nvPr/>
            </p:nvSpPr>
            <p:spPr>
              <a:xfrm>
                <a:off x="5686141" y="2422839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C38BD64-38C6-DD23-617E-0AE8CBBCE3D3}"/>
                  </a:ext>
                </a:extLst>
              </p:cNvPr>
              <p:cNvSpPr/>
              <p:nvPr/>
            </p:nvSpPr>
            <p:spPr>
              <a:xfrm>
                <a:off x="5672770" y="3574109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7DA136-9D1B-8EE6-C3A9-0BBF2CA60ECD}"/>
                  </a:ext>
                </a:extLst>
              </p:cNvPr>
              <p:cNvSpPr/>
              <p:nvPr/>
            </p:nvSpPr>
            <p:spPr>
              <a:xfrm>
                <a:off x="6189345" y="3304436"/>
                <a:ext cx="579249" cy="2677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Decomposition of Source</a:t>
            </a:r>
            <a:endParaRPr dirty="0"/>
          </a:p>
        </p:txBody>
      </p:sp>
      <p:sp>
        <p:nvSpPr>
          <p:cNvPr id="137" name="Google Shape;137;p17"/>
          <p:cNvSpPr txBox="1">
            <a:spLocks noGrp="1"/>
          </p:cNvSpPr>
          <p:nvPr>
            <p:ph idx="1"/>
          </p:nvPr>
        </p:nvSpPr>
        <p:spPr>
          <a:xfrm>
            <a:off x="457200" y="1131162"/>
            <a:ext cx="8229600" cy="53754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Step 1</a:t>
            </a:r>
            <a:r>
              <a:rPr lang="en-US" sz="2400" dirty="0"/>
              <a:t>: create two copies of the source loop </a:t>
            </a:r>
            <a:endParaRPr sz="2400" dirty="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590950" y="2846414"/>
            <a:ext cx="1104900" cy="401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6643207" y="2715862"/>
            <a:ext cx="1779000" cy="453050"/>
          </a:xfrm>
          <a:prstGeom prst="wedgeRoundRectCallout">
            <a:avLst>
              <a:gd name="adj1" fmla="val -62775"/>
              <a:gd name="adj2" fmla="val 21573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otherwise, this loop is skipped</a:t>
            </a:r>
            <a:endParaRPr sz="1400" dirty="0"/>
          </a:p>
        </p:txBody>
      </p:sp>
      <p:sp>
        <p:nvSpPr>
          <p:cNvPr id="141" name="Google Shape;141;p17"/>
          <p:cNvSpPr txBox="1"/>
          <p:nvPr/>
        </p:nvSpPr>
        <p:spPr>
          <a:xfrm>
            <a:off x="2641703" y="4069339"/>
            <a:ext cx="3003393" cy="4000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a typeface="Times New Roman"/>
                <a:cs typeface="Times New Roman"/>
                <a:sym typeface="Times New Roman"/>
              </a:rPr>
              <a:t>programs are equivalent by construction</a:t>
            </a:r>
            <a:endParaRPr sz="1400" dirty="0"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675468" y="1463381"/>
            <a:ext cx="1928700" cy="487500"/>
          </a:xfrm>
          <a:prstGeom prst="wedgeRoundRectCallout">
            <a:avLst>
              <a:gd name="adj1" fmla="val -62775"/>
              <a:gd name="adj2" fmla="val 21573"/>
              <a:gd name="adj3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we can strengthen LGs by any predicate</a:t>
            </a:r>
            <a:endParaRPr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4678CF-250A-97BC-CDAB-37CAA1E170EB}"/>
              </a:ext>
            </a:extLst>
          </p:cNvPr>
          <p:cNvGrpSpPr/>
          <p:nvPr/>
        </p:nvGrpSpPr>
        <p:grpSpPr>
          <a:xfrm>
            <a:off x="1688450" y="1934461"/>
            <a:ext cx="1066672" cy="2063131"/>
            <a:chOff x="1918010" y="2323821"/>
            <a:chExt cx="1066672" cy="206313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776F4DA-CC87-7ECA-6F11-F02CF2A14AC6}"/>
                </a:ext>
              </a:extLst>
            </p:cNvPr>
            <p:cNvCxnSpPr>
              <a:cxnSpLocks/>
            </p:cNvCxnSpPr>
            <p:nvPr/>
          </p:nvCxnSpPr>
          <p:spPr>
            <a:xfrm>
              <a:off x="1921523" y="2323821"/>
              <a:ext cx="0" cy="2063131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D3CF33-070B-9C73-48EB-63DF6C6156A8}"/>
                </a:ext>
              </a:extLst>
            </p:cNvPr>
            <p:cNvSpPr/>
            <p:nvPr/>
          </p:nvSpPr>
          <p:spPr>
            <a:xfrm>
              <a:off x="1918010" y="2743273"/>
              <a:ext cx="1066672" cy="848150"/>
            </a:xfrm>
            <a:custGeom>
              <a:avLst/>
              <a:gdLst>
                <a:gd name="connsiteX0" fmla="*/ 14868 w 1066672"/>
                <a:gd name="connsiteY0" fmla="*/ 476518 h 848150"/>
                <a:gd name="connsiteX1" fmla="*/ 877229 w 1066672"/>
                <a:gd name="connsiteY1" fmla="*/ 8167 h 848150"/>
                <a:gd name="connsiteX2" fmla="*/ 996175 w 1066672"/>
                <a:gd name="connsiteY2" fmla="*/ 825923 h 848150"/>
                <a:gd name="connsiteX3" fmla="*/ 0 w 1066672"/>
                <a:gd name="connsiteY3" fmla="*/ 535991 h 8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672" h="848150">
                  <a:moveTo>
                    <a:pt x="14868" y="476518"/>
                  </a:moveTo>
                  <a:cubicBezTo>
                    <a:pt x="364273" y="213225"/>
                    <a:pt x="713678" y="-50067"/>
                    <a:pt x="877229" y="8167"/>
                  </a:cubicBezTo>
                  <a:cubicBezTo>
                    <a:pt x="1040780" y="66401"/>
                    <a:pt x="1142380" y="737952"/>
                    <a:pt x="996175" y="825923"/>
                  </a:cubicBezTo>
                  <a:cubicBezTo>
                    <a:pt x="849970" y="913894"/>
                    <a:pt x="424985" y="724942"/>
                    <a:pt x="0" y="535991"/>
                  </a:cubicBezTo>
                </a:path>
              </a:pathLst>
            </a:custGeom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A826D8-52F5-377A-05DD-963E0902671A}"/>
                </a:ext>
              </a:extLst>
            </p:cNvPr>
            <p:cNvSpPr/>
            <p:nvPr/>
          </p:nvSpPr>
          <p:spPr>
            <a:xfrm>
              <a:off x="2451346" y="2483346"/>
              <a:ext cx="533334" cy="243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85AAA4-E707-FE89-FA02-6F1150ACB1E9}"/>
              </a:ext>
            </a:extLst>
          </p:cNvPr>
          <p:cNvGrpSpPr/>
          <p:nvPr/>
        </p:nvGrpSpPr>
        <p:grpSpPr>
          <a:xfrm>
            <a:off x="5272253" y="1707131"/>
            <a:ext cx="1110705" cy="2278566"/>
            <a:chOff x="5272253" y="2046905"/>
            <a:chExt cx="1110705" cy="22785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B8E2E7-4D02-DA86-84FA-A03EA843BF2C}"/>
                </a:ext>
              </a:extLst>
            </p:cNvPr>
            <p:cNvGrpSpPr/>
            <p:nvPr/>
          </p:nvGrpSpPr>
          <p:grpSpPr>
            <a:xfrm>
              <a:off x="5272253" y="2266057"/>
              <a:ext cx="1009694" cy="2059414"/>
              <a:chOff x="5272253" y="2266057"/>
              <a:chExt cx="1009694" cy="2059414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6CC48F2-2ACA-ED0F-A64C-54F51F07E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205941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67F960C-B9EC-EA83-089A-A2233D36A3E4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78EDCC0-80FC-6421-8BF8-E7C2293E2C19}"/>
                  </a:ext>
                </a:extLst>
              </p:cNvPr>
              <p:cNvSpPr/>
              <p:nvPr/>
            </p:nvSpPr>
            <p:spPr>
              <a:xfrm>
                <a:off x="5272253" y="3474261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01B4BB-FDE4-8C7E-BA89-50D11DA9E237}"/>
                </a:ext>
              </a:extLst>
            </p:cNvPr>
            <p:cNvGrpSpPr/>
            <p:nvPr/>
          </p:nvGrpSpPr>
          <p:grpSpPr>
            <a:xfrm>
              <a:off x="5777863" y="2046905"/>
              <a:ext cx="605095" cy="1427099"/>
              <a:chOff x="5783785" y="2046905"/>
              <a:chExt cx="605095" cy="142709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DB5A90E-246A-C2BD-F227-309AA56AC9E5}"/>
                  </a:ext>
                </a:extLst>
              </p:cNvPr>
              <p:cNvSpPr/>
              <p:nvPr/>
            </p:nvSpPr>
            <p:spPr>
              <a:xfrm>
                <a:off x="5789517" y="2046905"/>
                <a:ext cx="599363" cy="2775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615CF2D-581B-E831-B4B2-52B746A094D4}"/>
                  </a:ext>
                </a:extLst>
              </p:cNvPr>
              <p:cNvSpPr/>
              <p:nvPr/>
            </p:nvSpPr>
            <p:spPr>
              <a:xfrm>
                <a:off x="5783785" y="3206264"/>
                <a:ext cx="579249" cy="2677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A8DC0-837A-CE7F-D38F-C88EF4AC9736}"/>
              </a:ext>
            </a:extLst>
          </p:cNvPr>
          <p:cNvSpPr/>
          <p:nvPr/>
        </p:nvSpPr>
        <p:spPr>
          <a:xfrm>
            <a:off x="2371494" y="4469418"/>
            <a:ext cx="3568385" cy="412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ea typeface="Times New Roman"/>
                <a:cs typeface="Times New Roman"/>
                <a:sym typeface="Times New Roman"/>
              </a:rPr>
              <a:t>* assuming the programs are deterministic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Decomposition of Source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idx="1"/>
          </p:nvPr>
        </p:nvSpPr>
        <p:spPr>
          <a:xfrm>
            <a:off x="457200" y="1084795"/>
            <a:ext cx="8229600" cy="6888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Step 2</a:t>
            </a:r>
            <a:r>
              <a:rPr lang="en-US" sz="2400" dirty="0"/>
              <a:t>: split iterations among two loops</a:t>
            </a:r>
            <a:endParaRPr sz="2400" dirty="0"/>
          </a:p>
        </p:txBody>
      </p:sp>
      <p:sp>
        <p:nvSpPr>
          <p:cNvPr id="157" name="Google Shape;157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733888" y="2934544"/>
            <a:ext cx="787022" cy="28570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AF4AD5-CF4E-A5B9-3EF9-AD4A0CA3014C}"/>
              </a:ext>
            </a:extLst>
          </p:cNvPr>
          <p:cNvGrpSpPr/>
          <p:nvPr/>
        </p:nvGrpSpPr>
        <p:grpSpPr>
          <a:xfrm>
            <a:off x="6284262" y="2036979"/>
            <a:ext cx="1110704" cy="2278566"/>
            <a:chOff x="5272253" y="2046905"/>
            <a:chExt cx="1110704" cy="22785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DE1BBA-AB2F-FE7F-A9E6-13BEC6ED9875}"/>
                </a:ext>
              </a:extLst>
            </p:cNvPr>
            <p:cNvGrpSpPr/>
            <p:nvPr/>
          </p:nvGrpSpPr>
          <p:grpSpPr>
            <a:xfrm>
              <a:off x="5272253" y="2266057"/>
              <a:ext cx="1009694" cy="2059414"/>
              <a:chOff x="5272253" y="2266057"/>
              <a:chExt cx="1009694" cy="205941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5102260-D5E9-3D75-BAC8-18E52F35D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205941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F3D0AA2-338C-1D95-E0AB-9C0C1C9F03DD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29952F2-0E28-A155-A51F-8F9E93361662}"/>
                  </a:ext>
                </a:extLst>
              </p:cNvPr>
              <p:cNvSpPr/>
              <p:nvPr/>
            </p:nvSpPr>
            <p:spPr>
              <a:xfrm>
                <a:off x="5272253" y="3474261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F30D7A-D3A9-FE1C-7173-68B2E0150D9A}"/>
                </a:ext>
              </a:extLst>
            </p:cNvPr>
            <p:cNvGrpSpPr/>
            <p:nvPr/>
          </p:nvGrpSpPr>
          <p:grpSpPr>
            <a:xfrm>
              <a:off x="5777863" y="2046905"/>
              <a:ext cx="605094" cy="1427099"/>
              <a:chOff x="5783785" y="2046905"/>
              <a:chExt cx="605094" cy="142709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A6432E-641F-6A0C-0846-E8896E553A0A}"/>
                  </a:ext>
                </a:extLst>
              </p:cNvPr>
              <p:cNvSpPr/>
              <p:nvPr/>
            </p:nvSpPr>
            <p:spPr>
              <a:xfrm>
                <a:off x="5789516" y="2046905"/>
                <a:ext cx="599363" cy="277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64DC35-D2B7-2F63-191D-59F01918266C}"/>
                  </a:ext>
                </a:extLst>
              </p:cNvPr>
              <p:cNvSpPr/>
              <p:nvPr/>
            </p:nvSpPr>
            <p:spPr>
              <a:xfrm>
                <a:off x="5783785" y="3206264"/>
                <a:ext cx="579249" cy="2677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34ED87-B7A3-32CA-89FE-779631E72BB2}"/>
              </a:ext>
            </a:extLst>
          </p:cNvPr>
          <p:cNvGrpSpPr/>
          <p:nvPr/>
        </p:nvGrpSpPr>
        <p:grpSpPr>
          <a:xfrm>
            <a:off x="897697" y="2257154"/>
            <a:ext cx="1109942" cy="2280112"/>
            <a:chOff x="5272253" y="2045359"/>
            <a:chExt cx="1109942" cy="22801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686C8C-D465-836B-5AA0-7B967BAD2213}"/>
                </a:ext>
              </a:extLst>
            </p:cNvPr>
            <p:cNvGrpSpPr/>
            <p:nvPr/>
          </p:nvGrpSpPr>
          <p:grpSpPr>
            <a:xfrm>
              <a:off x="5272253" y="2266057"/>
              <a:ext cx="1009694" cy="2059414"/>
              <a:chOff x="5272253" y="2266057"/>
              <a:chExt cx="1009694" cy="2059414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32DDDF-3E88-B924-E4E1-53EC082D7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205941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93784B4-CDD3-EC50-7DEE-B12CBB81E350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89BA150-9289-FF89-0CD3-4A1691B1F16A}"/>
                  </a:ext>
                </a:extLst>
              </p:cNvPr>
              <p:cNvSpPr/>
              <p:nvPr/>
            </p:nvSpPr>
            <p:spPr>
              <a:xfrm>
                <a:off x="5272253" y="3474261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F45F275-8ED6-CFDA-1524-62CE69374038}"/>
                </a:ext>
              </a:extLst>
            </p:cNvPr>
            <p:cNvGrpSpPr/>
            <p:nvPr/>
          </p:nvGrpSpPr>
          <p:grpSpPr>
            <a:xfrm>
              <a:off x="5777863" y="2045359"/>
              <a:ext cx="604332" cy="1428645"/>
              <a:chOff x="5783785" y="2045359"/>
              <a:chExt cx="604332" cy="142864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8CD33D-C393-1952-C528-2B3FD4484C97}"/>
                  </a:ext>
                </a:extLst>
              </p:cNvPr>
              <p:cNvSpPr/>
              <p:nvPr/>
            </p:nvSpPr>
            <p:spPr>
              <a:xfrm>
                <a:off x="5788754" y="2045359"/>
                <a:ext cx="599363" cy="2775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487F88-3F3E-6043-BAA3-87240AB6D0D7}"/>
                  </a:ext>
                </a:extLst>
              </p:cNvPr>
              <p:cNvSpPr/>
              <p:nvPr/>
            </p:nvSpPr>
            <p:spPr>
              <a:xfrm>
                <a:off x="5783785" y="3206264"/>
                <a:ext cx="579249" cy="2677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2A5273-B879-A2D8-B3BD-F392673EFC00}"/>
              </a:ext>
            </a:extLst>
          </p:cNvPr>
          <p:cNvGrpSpPr/>
          <p:nvPr/>
        </p:nvGrpSpPr>
        <p:grpSpPr>
          <a:xfrm>
            <a:off x="2855954" y="2018579"/>
            <a:ext cx="1116627" cy="2278566"/>
            <a:chOff x="5672770" y="2146752"/>
            <a:chExt cx="1116627" cy="227856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C321B1-DD6C-A2D7-A52F-5C0E41D0EE4C}"/>
                </a:ext>
              </a:extLst>
            </p:cNvPr>
            <p:cNvSpPr/>
            <p:nvPr/>
          </p:nvSpPr>
          <p:spPr>
            <a:xfrm>
              <a:off x="6190034" y="2146752"/>
              <a:ext cx="599363" cy="277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565DA7-332B-3534-4793-52AAE076B351}"/>
                </a:ext>
              </a:extLst>
            </p:cNvPr>
            <p:cNvGrpSpPr/>
            <p:nvPr/>
          </p:nvGrpSpPr>
          <p:grpSpPr>
            <a:xfrm>
              <a:off x="5672770" y="2365904"/>
              <a:ext cx="1095824" cy="2059414"/>
              <a:chOff x="5672770" y="2365905"/>
              <a:chExt cx="1095824" cy="2059414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3AAE036-5A50-0DCD-8766-73B63E5F3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6555" y="2365905"/>
                <a:ext cx="0" cy="2059414"/>
              </a:xfrm>
              <a:prstGeom prst="straightConnector1">
                <a:avLst/>
              </a:prstGeom>
              <a:ln w="127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F1D421-96D2-E3A6-1899-C0C96061A3D9}"/>
                  </a:ext>
                </a:extLst>
              </p:cNvPr>
              <p:cNvSpPr/>
              <p:nvPr/>
            </p:nvSpPr>
            <p:spPr>
              <a:xfrm>
                <a:off x="5686141" y="2422839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7FB01C7-DDB7-3338-64F0-2E698F85852B}"/>
                  </a:ext>
                </a:extLst>
              </p:cNvPr>
              <p:cNvSpPr/>
              <p:nvPr/>
            </p:nvSpPr>
            <p:spPr>
              <a:xfrm>
                <a:off x="5672770" y="3574109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A041A6-545E-37A6-49D3-ECD317B11D59}"/>
                  </a:ext>
                </a:extLst>
              </p:cNvPr>
              <p:cNvSpPr/>
              <p:nvPr/>
            </p:nvSpPr>
            <p:spPr>
              <a:xfrm>
                <a:off x="6189345" y="3304436"/>
                <a:ext cx="579249" cy="26774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T2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3F2D21-A46F-CCA3-6417-154D2EA3B5C9}"/>
              </a:ext>
            </a:extLst>
          </p:cNvPr>
          <p:cNvGrpSpPr/>
          <p:nvPr/>
        </p:nvGrpSpPr>
        <p:grpSpPr>
          <a:xfrm>
            <a:off x="2279274" y="4459105"/>
            <a:ext cx="4585452" cy="369332"/>
            <a:chOff x="2193073" y="4415883"/>
            <a:chExt cx="458545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6D99E-221A-7B27-DDBC-388033E0CFD0}"/>
                </a:ext>
              </a:extLst>
            </p:cNvPr>
            <p:cNvSpPr txBox="1"/>
            <p:nvPr/>
          </p:nvSpPr>
          <p:spPr>
            <a:xfrm>
              <a:off x="2193073" y="4415883"/>
              <a:ext cx="4585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    =       </a:t>
              </a:r>
              <a:r>
                <a:rPr lang="en-US" dirty="0">
                  <a:solidFill>
                    <a:schemeClr val="dk1"/>
                  </a:solidFill>
                  <a:latin typeface="Consolas" panose="020B0609020204030204" pitchFamily="49" charset="0"/>
                  <a:ea typeface="Times New Roman"/>
                  <a:cs typeface="Times New Roman"/>
                  <a:sym typeface="Times New Roman"/>
                </a:rPr>
                <a:t>∧ </a:t>
              </a:r>
              <a:r>
                <a:rPr lang="en-US" dirty="0" err="1">
                  <a:latin typeface="Consolas" panose="020B0609020204030204" pitchFamily="49" charset="0"/>
                </a:rPr>
                <a:t>renameVars</a:t>
              </a:r>
              <a:r>
                <a:rPr lang="en-US" dirty="0">
                  <a:latin typeface="Consolas" panose="020B0609020204030204" pitchFamily="49" charset="0"/>
                </a:rPr>
                <a:t>(      )      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2402A7-C902-B813-877C-47A7E6C4826B}"/>
                </a:ext>
              </a:extLst>
            </p:cNvPr>
            <p:cNvSpPr/>
            <p:nvPr/>
          </p:nvSpPr>
          <p:spPr>
            <a:xfrm>
              <a:off x="2349788" y="4446473"/>
              <a:ext cx="599363" cy="2775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6BB371-C86B-9866-1AF4-E852F0309959}"/>
                </a:ext>
              </a:extLst>
            </p:cNvPr>
            <p:cNvSpPr/>
            <p:nvPr/>
          </p:nvSpPr>
          <p:spPr>
            <a:xfrm>
              <a:off x="3292943" y="4446473"/>
              <a:ext cx="599363" cy="2775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2C9E167-C0FC-8BD1-3A68-EB1DF4BD16CF}"/>
                </a:ext>
              </a:extLst>
            </p:cNvPr>
            <p:cNvSpPr/>
            <p:nvPr/>
          </p:nvSpPr>
          <p:spPr>
            <a:xfrm>
              <a:off x="5772386" y="4470011"/>
              <a:ext cx="599363" cy="2775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LG</a:t>
              </a:r>
              <a:r>
                <a:rPr lang="en-US" sz="1400" baseline="-25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EB9B6A-5EC9-13B4-A622-576B7EC6B35B}"/>
              </a:ext>
            </a:extLst>
          </p:cNvPr>
          <p:cNvSpPr txBox="1"/>
          <p:nvPr/>
        </p:nvSpPr>
        <p:spPr>
          <a:xfrm>
            <a:off x="2577660" y="1619610"/>
            <a:ext cx="3988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mapping</a:t>
            </a:r>
            <a:r>
              <a:rPr lang="en-US" dirty="0">
                <a:latin typeface="Consolas" panose="020B0609020204030204" pitchFamily="49" charset="0"/>
              </a:rPr>
              <a:t>: M=X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</a:t>
            </a:r>
            <a:r>
              <a:rPr lang="en-US" dirty="0">
                <a:latin typeface="Consolas" panose="020B0609020204030204" pitchFamily="49" charset="0"/>
              </a:rPr>
              <a:t> K=Y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Times New Roman"/>
                <a:cs typeface="Times New Roman"/>
                <a:sym typeface="Times New Roman"/>
              </a:rPr>
              <a:t>∧ a=c ∧ b=d</a:t>
            </a:r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2F2DD-3919-3584-4071-157EEF3F48B5}"/>
              </a:ext>
            </a:extLst>
          </p:cNvPr>
          <p:cNvSpPr txBox="1"/>
          <p:nvPr/>
        </p:nvSpPr>
        <p:spPr>
          <a:xfrm>
            <a:off x="2529646" y="1519487"/>
            <a:ext cx="3886200" cy="24622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int M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 K = </a:t>
            </a:r>
            <a:r>
              <a:rPr lang="en-US" sz="1400" dirty="0" err="1">
                <a:latin typeface="Consolas" panose="020B0609020204030204" pitchFamily="49" charset="0"/>
                <a:ea typeface="Verdana" panose="020B0604030504040204" pitchFamily="34" charset="0"/>
              </a:rPr>
              <a:t>nondet</a:t>
            </a: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(),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 = 0, N = 2*M+1+K, b = 2*M+1;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assume(M &gt;= 0 &amp;&amp; K &gt;= 0);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 &amp;&amp; a &lt; 2*M+1)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while (a != N) 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if (a &gt;= b) b++;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    a++;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Decomposed Source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527824" y="1416312"/>
            <a:ext cx="6138221" cy="16722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27824" y="3085172"/>
            <a:ext cx="6138221" cy="11911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594302" y="2223608"/>
            <a:ext cx="951571" cy="216631"/>
          </a:xfrm>
          <a:prstGeom prst="rect">
            <a:avLst/>
          </a:prstGeom>
          <a:noFill/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5141700" y="2532130"/>
            <a:ext cx="1292400" cy="273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added predicate</a:t>
            </a:r>
            <a:endParaRPr sz="1200"/>
          </a:p>
        </p:txBody>
      </p:sp>
      <p:sp>
        <p:nvSpPr>
          <p:cNvPr id="170" name="Google Shape;170;p19"/>
          <p:cNvSpPr txBox="1"/>
          <p:nvPr/>
        </p:nvSpPr>
        <p:spPr>
          <a:xfrm>
            <a:off x="6702552" y="1699579"/>
            <a:ext cx="2129214" cy="5847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Consolas" panose="020B0609020204030204" pitchFamily="49" charset="0"/>
              </a:rPr>
              <a:t>renameVars</a:t>
            </a:r>
            <a:r>
              <a:rPr lang="en-US" sz="1300" dirty="0">
                <a:latin typeface="Consolas" panose="020B0609020204030204" pitchFamily="49" charset="0"/>
              </a:rPr>
              <a:t>(c&lt;2*X+1)</a:t>
            </a:r>
            <a:endParaRPr sz="13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 panose="020B0609020204030204" pitchFamily="49" charset="0"/>
              </a:rPr>
              <a:t>	     = a&lt;2*M+1</a:t>
            </a:r>
            <a:endParaRPr sz="1300" dirty="0">
              <a:latin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31C0D-6476-E239-7F37-2A9CB11BB179}"/>
              </a:ext>
            </a:extLst>
          </p:cNvPr>
          <p:cNvGrpSpPr/>
          <p:nvPr/>
        </p:nvGrpSpPr>
        <p:grpSpPr>
          <a:xfrm>
            <a:off x="738491" y="1962391"/>
            <a:ext cx="1110704" cy="2278566"/>
            <a:chOff x="5272253" y="2046905"/>
            <a:chExt cx="1110704" cy="22785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E73681-E818-1F43-DB31-78D2808B2185}"/>
                </a:ext>
              </a:extLst>
            </p:cNvPr>
            <p:cNvGrpSpPr/>
            <p:nvPr/>
          </p:nvGrpSpPr>
          <p:grpSpPr>
            <a:xfrm>
              <a:off x="5272253" y="2266057"/>
              <a:ext cx="1009694" cy="2059414"/>
              <a:chOff x="5272253" y="2266057"/>
              <a:chExt cx="1009694" cy="205941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FDADBD-04C7-84AF-8004-1076C0DE08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038" y="2266057"/>
                <a:ext cx="0" cy="2059414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CBB3FCE-B9C4-A05F-5EE6-9FDB5392DED0}"/>
                  </a:ext>
                </a:extLst>
              </p:cNvPr>
              <p:cNvSpPr/>
              <p:nvPr/>
            </p:nvSpPr>
            <p:spPr>
              <a:xfrm>
                <a:off x="5285624" y="2322991"/>
                <a:ext cx="996323" cy="802807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A1E196A-8C24-70B1-5E2F-15ADBF40F2F4}"/>
                  </a:ext>
                </a:extLst>
              </p:cNvPr>
              <p:cNvSpPr/>
              <p:nvPr/>
            </p:nvSpPr>
            <p:spPr>
              <a:xfrm>
                <a:off x="5272253" y="3474261"/>
                <a:ext cx="996324" cy="802808"/>
              </a:xfrm>
              <a:custGeom>
                <a:avLst/>
                <a:gdLst>
                  <a:gd name="connsiteX0" fmla="*/ 14868 w 1066672"/>
                  <a:gd name="connsiteY0" fmla="*/ 476518 h 848150"/>
                  <a:gd name="connsiteX1" fmla="*/ 877229 w 1066672"/>
                  <a:gd name="connsiteY1" fmla="*/ 8167 h 848150"/>
                  <a:gd name="connsiteX2" fmla="*/ 996175 w 1066672"/>
                  <a:gd name="connsiteY2" fmla="*/ 825923 h 848150"/>
                  <a:gd name="connsiteX3" fmla="*/ 0 w 1066672"/>
                  <a:gd name="connsiteY3" fmla="*/ 535991 h 8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672" h="848150">
                    <a:moveTo>
                      <a:pt x="14868" y="476518"/>
                    </a:moveTo>
                    <a:cubicBezTo>
                      <a:pt x="364273" y="213225"/>
                      <a:pt x="713678" y="-50067"/>
                      <a:pt x="877229" y="8167"/>
                    </a:cubicBezTo>
                    <a:cubicBezTo>
                      <a:pt x="1040780" y="66401"/>
                      <a:pt x="1142380" y="737952"/>
                      <a:pt x="996175" y="825923"/>
                    </a:cubicBezTo>
                    <a:cubicBezTo>
                      <a:pt x="849970" y="913894"/>
                      <a:pt x="424985" y="724942"/>
                      <a:pt x="0" y="535991"/>
                    </a:cubicBezTo>
                  </a:path>
                </a:pathLst>
              </a:custGeom>
              <a:ln w="127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6572FC-33FB-8DF5-F28E-97F47D906A09}"/>
                </a:ext>
              </a:extLst>
            </p:cNvPr>
            <p:cNvGrpSpPr/>
            <p:nvPr/>
          </p:nvGrpSpPr>
          <p:grpSpPr>
            <a:xfrm>
              <a:off x="5777863" y="2046905"/>
              <a:ext cx="605094" cy="1427099"/>
              <a:chOff x="5783785" y="2046905"/>
              <a:chExt cx="605094" cy="142709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9F209B-D97C-E546-BDBC-537A6894B955}"/>
                  </a:ext>
                </a:extLst>
              </p:cNvPr>
              <p:cNvSpPr/>
              <p:nvPr/>
            </p:nvSpPr>
            <p:spPr>
              <a:xfrm>
                <a:off x="5789516" y="2046905"/>
                <a:ext cx="599363" cy="27750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1E0CE51-9BE7-24D1-B931-81C23F0FAFE6}"/>
                  </a:ext>
                </a:extLst>
              </p:cNvPr>
              <p:cNvSpPr/>
              <p:nvPr/>
            </p:nvSpPr>
            <p:spPr>
              <a:xfrm>
                <a:off x="5783785" y="3206264"/>
                <a:ext cx="579249" cy="26774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LG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2F40"/>
      </a:accent1>
      <a:accent2>
        <a:srgbClr val="CEB88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Bodoni MT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C1D214-A100-41B0-A211-4F40AFA6A94A}" vid="{1071B51B-FBFC-47B2-921C-B54F492D7C1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E59564AEEBE045B82E562D55D41F1C" ma:contentTypeVersion="13" ma:contentTypeDescription="Create a new document." ma:contentTypeScope="" ma:versionID="9134ca70970466e5d299c8a5f8a1349f">
  <xsd:schema xmlns:xsd="http://www.w3.org/2001/XMLSchema" xmlns:xs="http://www.w3.org/2001/XMLSchema" xmlns:p="http://schemas.microsoft.com/office/2006/metadata/properties" xmlns:ns3="33a04cd6-194f-46c1-af52-43013be423c4" targetNamespace="http://schemas.microsoft.com/office/2006/metadata/properties" ma:root="true" ma:fieldsID="d29df9c6ca7b201f061c33bb3645d15d" ns3:_="">
    <xsd:import namespace="33a04cd6-194f-46c1-af52-43013be423c4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a04cd6-194f-46c1-af52-43013be423c4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SecurityGroups xmlns="33a04cd6-194f-46c1-af52-43013be423c4" xsi:nil="true"/>
    <MigrationWizIdDocumentLibraryPermissions xmlns="33a04cd6-194f-46c1-af52-43013be423c4" xsi:nil="true"/>
    <MigrationWizIdPermissionLevels xmlns="33a04cd6-194f-46c1-af52-43013be423c4" xsi:nil="true"/>
    <_activity xmlns="33a04cd6-194f-46c1-af52-43013be423c4" xsi:nil="true"/>
    <MigrationWizId xmlns="33a04cd6-194f-46c1-af52-43013be423c4" xsi:nil="true"/>
    <MigrationWizIdPermissions xmlns="33a04cd6-194f-46c1-af52-43013be423c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25375C-22B7-4993-A96A-300F16216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a04cd6-194f-46c1-af52-43013be423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CB957F-F573-4185-BBE9-DC966DF1F6FE}">
  <ds:schemaRefs>
    <ds:schemaRef ds:uri="http://schemas.microsoft.com/office/2006/documentManagement/types"/>
    <ds:schemaRef ds:uri="33a04cd6-194f-46c1-af52-43013be423c4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87622FB-3D2C-441B-8E0D-33C06C56F0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1553</TotalTime>
  <Words>2705</Words>
  <Application>Microsoft Office PowerPoint</Application>
  <PresentationFormat>On-screen Show (16:9)</PresentationFormat>
  <Paragraphs>450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Bodoni MT</vt:lpstr>
      <vt:lpstr>Calibri</vt:lpstr>
      <vt:lpstr>Consolas</vt:lpstr>
      <vt:lpstr>Courier New</vt:lpstr>
      <vt:lpstr>Garamond</vt:lpstr>
      <vt:lpstr>Times New Roman</vt:lpstr>
      <vt:lpstr>Wingdings</vt:lpstr>
      <vt:lpstr>Office Theme</vt:lpstr>
      <vt:lpstr>Lockstep Composition for Unbalanced Loops</vt:lpstr>
      <vt:lpstr>Motivation</vt:lpstr>
      <vt:lpstr>Motivating Example</vt:lpstr>
      <vt:lpstr>Equivalence Checking</vt:lpstr>
      <vt:lpstr>Motivating Example</vt:lpstr>
      <vt:lpstr>(Simplified) Control Flow</vt:lpstr>
      <vt:lpstr>Decomposition of Source</vt:lpstr>
      <vt:lpstr>Decomposition of Source</vt:lpstr>
      <vt:lpstr>Decomposed Source</vt:lpstr>
      <vt:lpstr>Comparing Decomposed Source and Target</vt:lpstr>
      <vt:lpstr>Equivalence Checking</vt:lpstr>
      <vt:lpstr>Lockstep Composition</vt:lpstr>
      <vt:lpstr>Product Program</vt:lpstr>
      <vt:lpstr>Example (cont.) – First Pair of Loops</vt:lpstr>
      <vt:lpstr>Automated Finding of Alignment of Loops</vt:lpstr>
      <vt:lpstr>First Pair of Loops</vt:lpstr>
      <vt:lpstr>First Pair of Loops</vt:lpstr>
      <vt:lpstr>Equivalence Checking of Single Loops</vt:lpstr>
      <vt:lpstr>Second Pair of Loops</vt:lpstr>
      <vt:lpstr>Refinement</vt:lpstr>
      <vt:lpstr>Example (cont.) – Second Pair of Loops</vt:lpstr>
      <vt:lpstr>Second Pair of Loops</vt:lpstr>
      <vt:lpstr>Second Pair of Loops</vt:lpstr>
      <vt:lpstr>Second Pair of Loops</vt:lpstr>
      <vt:lpstr>Equivalence Checking</vt:lpstr>
      <vt:lpstr>Implementation</vt:lpstr>
      <vt:lpstr>Evaluation</vt:lpstr>
      <vt:lpstr>Evaluation</vt:lpstr>
      <vt:lpstr>Evaluation</vt:lpstr>
      <vt:lpstr>Conclusion.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Lockstep Composition for Unbalanced Loops</dc:title>
  <dc:creator>Ameer Hamza</dc:creator>
  <cp:lastModifiedBy>Ameer Hamza</cp:lastModifiedBy>
  <cp:revision>8</cp:revision>
  <dcterms:modified xsi:type="dcterms:W3CDTF">2023-04-22T16:46:43Z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0x0101001CE59564AEEBE045B82E562D55D41F1C</vt:lpwstr>
  </property>
</Properties>
</file>