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414" r:id="rId2"/>
    <p:sldId id="404" r:id="rId3"/>
    <p:sldId id="418" r:id="rId4"/>
    <p:sldId id="419" r:id="rId5"/>
    <p:sldId id="420" r:id="rId6"/>
    <p:sldId id="421" r:id="rId7"/>
    <p:sldId id="422" r:id="rId8"/>
    <p:sldId id="425" r:id="rId9"/>
    <p:sldId id="428" r:id="rId10"/>
    <p:sldId id="429" r:id="rId11"/>
  </p:sldIdLst>
  <p:sldSz cx="9144000" cy="6858000" type="screen4x3"/>
  <p:notesSz cx="7315200" cy="9601200"/>
  <p:embeddedFontLst>
    <p:embeddedFont>
      <p:font typeface="이화체" panose="020B0600000101010101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한컴바탕" panose="02030600000101010101" pitchFamily="18" charset="2"/>
      <p:regular r:id="rId17"/>
    </p:embeddedFont>
  </p:embeddedFontLst>
  <p:custDataLst>
    <p:tags r:id="rId18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CC"/>
    <a:srgbClr val="006600"/>
    <a:srgbClr val="FF0000"/>
    <a:srgbClr val="6699FF"/>
    <a:srgbClr val="FF3300"/>
    <a:srgbClr val="0033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1" autoAdjust="0"/>
    <p:restoredTop sz="94729" autoAdjust="0"/>
  </p:normalViewPr>
  <p:slideViewPr>
    <p:cSldViewPr snapToGrid="0">
      <p:cViewPr varScale="1">
        <p:scale>
          <a:sx n="73" d="100"/>
          <a:sy n="73" d="100"/>
        </p:scale>
        <p:origin x="3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4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4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5F767509-F31D-4257-8110-ED0F5B2FC2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378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1ADD2597-761D-4D78-923C-A67F4CCC4C3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895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DD2597-761D-4D78-923C-A67F4CCC4C31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72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84677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36550" y="836613"/>
            <a:ext cx="84455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Second level</a:t>
            </a:r>
            <a:endParaRPr lang="en-US" altLang="ko-KR" noProof="0" dirty="0" smtClean="0"/>
          </a:p>
          <a:p>
            <a:pPr lvl="2"/>
            <a:r>
              <a:rPr lang="en-US" altLang="ko-KR" noProof="0" dirty="0" smtClean="0"/>
              <a:t>Third Level</a:t>
            </a:r>
          </a:p>
          <a:p>
            <a:pPr lvl="3"/>
            <a:r>
              <a:rPr lang="en-US" altLang="ko-KR" noProof="0" dirty="0" smtClean="0"/>
              <a:t>Fourth Level</a:t>
            </a:r>
          </a:p>
          <a:p>
            <a:pPr lvl="2"/>
            <a:endParaRPr lang="en-US" altLang="en-US" noProof="0" dirty="0" smtClean="0"/>
          </a:p>
          <a:p>
            <a:pPr lvl="2"/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8602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84677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336550" y="836613"/>
            <a:ext cx="84455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Second level</a:t>
            </a:r>
            <a:endParaRPr lang="en-US" altLang="ko-KR" noProof="0" dirty="0" smtClean="0"/>
          </a:p>
          <a:p>
            <a:pPr lvl="2"/>
            <a:r>
              <a:rPr lang="en-US" altLang="ko-KR" noProof="0" dirty="0" smtClean="0"/>
              <a:t>Third Level</a:t>
            </a:r>
          </a:p>
          <a:p>
            <a:pPr lvl="3"/>
            <a:r>
              <a:rPr lang="en-US" altLang="ko-KR" noProof="0" dirty="0" smtClean="0"/>
              <a:t>Fourth Level</a:t>
            </a:r>
          </a:p>
          <a:p>
            <a:pPr lvl="2"/>
            <a:endParaRPr lang="en-US" altLang="en-US" noProof="0" dirty="0" smtClean="0"/>
          </a:p>
          <a:p>
            <a:pPr lvl="2"/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3848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PPT샘플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1785926"/>
            <a:ext cx="7772400" cy="1470025"/>
          </a:xfrm>
        </p:spPr>
        <p:txBody>
          <a:bodyPr>
            <a:normAutofit/>
          </a:bodyPr>
          <a:lstStyle>
            <a:lvl1pPr algn="ctr">
              <a:defRPr sz="5400" spc="-15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3429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이화체" pitchFamily="2" charset="-127"/>
                <a:ea typeface="이화체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36CCDE73-5B4E-437D-B61B-70B8F26DF840}" type="datetimeFigureOut">
              <a:rPr lang="ko-KR" altLang="en-US"/>
              <a:pPr>
                <a:defRPr/>
              </a:pPr>
              <a:t>2016-03-09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4DC406E7-93B8-4BE6-AA56-7484AA0E72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22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6093296"/>
            <a:ext cx="9180512" cy="759906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80000"/>
              </a:schemeClr>
            </a:glow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84677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836613"/>
            <a:ext cx="8445500" cy="525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737100" y="6303972"/>
            <a:ext cx="414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Information Coding and Processing Lab.</a:t>
            </a:r>
            <a:endParaRPr lang="en-US" sz="1600" b="1" dirty="0">
              <a:solidFill>
                <a:schemeClr val="accent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5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9660" y="1785938"/>
            <a:ext cx="7772400" cy="1470025"/>
          </a:xfrm>
        </p:spPr>
        <p:txBody>
          <a:bodyPr anchor="ctr" anchorCtr="0">
            <a:noAutofit/>
          </a:bodyPr>
          <a:lstStyle/>
          <a:p>
            <a:pPr>
              <a:defRPr/>
            </a:pPr>
            <a:r>
              <a:rPr lang="en-US" altLang="ko-KR" sz="2800" dirty="0" smtClean="0"/>
              <a:t>Basic </a:t>
            </a:r>
            <a:r>
              <a:rPr lang="en-US" altLang="ko-KR" sz="2800" dirty="0"/>
              <a:t>Engineering Design for Electronics </a:t>
            </a:r>
            <a:r>
              <a:rPr lang="en-US" altLang="ko-KR" sz="2800" dirty="0" smtClean="0"/>
              <a:t>Engineering</a:t>
            </a:r>
            <a:br>
              <a:rPr lang="en-US" altLang="ko-KR" sz="2800" dirty="0" smtClean="0"/>
            </a:br>
            <a:r>
              <a:rPr lang="en-US" altLang="ko-KR" sz="2800" dirty="0" smtClean="0"/>
              <a:t>2</a:t>
            </a:r>
            <a:r>
              <a:rPr lang="en-US" altLang="ko-KR" sz="2800" baseline="30000" dirty="0" smtClean="0"/>
              <a:t>nd</a:t>
            </a:r>
            <a:r>
              <a:rPr lang="en-US" altLang="ko-KR" sz="2800" dirty="0" smtClean="0"/>
              <a:t> Week</a:t>
            </a:r>
            <a:endParaRPr lang="ko-KR" altLang="en-US" sz="2800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964485" y="4891088"/>
            <a:ext cx="400806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-15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이화체" pitchFamily="2" charset="-127"/>
                <a:ea typeface="굴림" pitchFamily="50" charset="-127"/>
                <a:cs typeface="+mj-cs"/>
              </a:rPr>
              <a:t>Prof. </a:t>
            </a:r>
            <a:r>
              <a:rPr kumimoji="0" lang="en-US" altLang="ko-KR" sz="2800" b="1" i="0" u="none" strike="noStrike" kern="0" cap="none" spc="-15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이화체" pitchFamily="2" charset="-127"/>
                <a:ea typeface="굴림" pitchFamily="50" charset="-127"/>
                <a:cs typeface="+mj-cs"/>
              </a:rPr>
              <a:t>Jewon</a:t>
            </a:r>
            <a:r>
              <a:rPr kumimoji="0" lang="en-US" altLang="ko-KR" sz="2800" b="1" i="0" u="none" strike="noStrike" kern="0" cap="none" spc="-15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이화체" pitchFamily="2" charset="-127"/>
                <a:ea typeface="굴림" pitchFamily="50" charset="-127"/>
                <a:cs typeface="+mj-cs"/>
              </a:rPr>
              <a:t> Kang</a:t>
            </a:r>
            <a:endParaRPr kumimoji="0" lang="ko-KR" altLang="en-US" sz="2800" b="1" i="0" u="none" strike="noStrike" kern="0" cap="none" spc="-15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이화체" pitchFamily="2" charset="-127"/>
              <a:ea typeface="이화체" pitchFamily="2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1860" y="6022559"/>
            <a:ext cx="414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66"/>
                </a:solidFill>
              </a:rPr>
              <a:t>Information Coding and Processing Lab.</a:t>
            </a:r>
            <a:endParaRPr lang="en-US" sz="1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Schedule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and some materials are provided today</a:t>
            </a:r>
          </a:p>
          <a:p>
            <a:r>
              <a:rPr lang="en-US" dirty="0"/>
              <a:t>Lecture about Arduino in the next week</a:t>
            </a:r>
          </a:p>
          <a:p>
            <a:r>
              <a:rPr lang="en-US" dirty="0" smtClean="0"/>
              <a:t>Estimated schedules as below (but not subject to)</a:t>
            </a:r>
            <a:endParaRPr lang="en-US" dirty="0"/>
          </a:p>
        </p:txBody>
      </p:sp>
      <p:sp>
        <p:nvSpPr>
          <p:cNvPr id="4" name="줄무늬가 있는 오른쪽 화살표 3"/>
          <p:cNvSpPr/>
          <p:nvPr/>
        </p:nvSpPr>
        <p:spPr>
          <a:xfrm>
            <a:off x="2159875" y="2779329"/>
            <a:ext cx="977462" cy="2081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줄무늬가 있는 오른쪽 화살표 4"/>
          <p:cNvSpPr/>
          <p:nvPr/>
        </p:nvSpPr>
        <p:spPr>
          <a:xfrm>
            <a:off x="4078012" y="2779329"/>
            <a:ext cx="977462" cy="2081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줄무늬가 있는 오른쪽 화살표 5"/>
          <p:cNvSpPr/>
          <p:nvPr/>
        </p:nvSpPr>
        <p:spPr>
          <a:xfrm>
            <a:off x="5996149" y="2779329"/>
            <a:ext cx="977462" cy="2081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9219" y="5001282"/>
            <a:ext cx="260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Brain storming: 3/9~3/16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966542" y="5001282"/>
            <a:ext cx="260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Idea Assessment: 3/16~3/23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184224" y="5001282"/>
            <a:ext cx="260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Write-up proposal</a:t>
            </a:r>
            <a:r>
              <a:rPr lang="en-US" sz="1800" smtClean="0"/>
              <a:t>: </a:t>
            </a:r>
            <a:r>
              <a:rPr lang="en-US" sz="1800" smtClean="0"/>
              <a:t>3/24~3/29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28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Problem Solving Procedure</a:t>
            </a:r>
            <a:endParaRPr lang="en-US" dirty="0"/>
          </a:p>
        </p:txBody>
      </p:sp>
      <p:sp>
        <p:nvSpPr>
          <p:cNvPr id="4" name="AutoShape 25"/>
          <p:cNvSpPr>
            <a:spLocks noChangeArrowheads="1"/>
          </p:cNvSpPr>
          <p:nvPr/>
        </p:nvSpPr>
        <p:spPr bwMode="gray">
          <a:xfrm>
            <a:off x="1524043" y="816362"/>
            <a:ext cx="2578404" cy="584766"/>
          </a:xfrm>
          <a:prstGeom prst="roundRect">
            <a:avLst>
              <a:gd name="adj" fmla="val 25398"/>
            </a:avLst>
          </a:prstGeom>
          <a:gradFill rotWithShape="1">
            <a:gsLst>
              <a:gs pos="0">
                <a:srgbClr val="C0C0C0">
                  <a:gamma/>
                  <a:tint val="3137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dist="25400" dir="54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600" b="1" dirty="0" smtClean="0">
                <a:solidFill>
                  <a:srgbClr val="C00000"/>
                </a:solidFill>
                <a:latin typeface="+mj-lt"/>
              </a:rPr>
              <a:t>Problem identification</a:t>
            </a:r>
            <a:endParaRPr lang="ko-KR" altLang="en-US" sz="16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AutoShape 27"/>
          <p:cNvSpPr>
            <a:spLocks noChangeArrowheads="1"/>
          </p:cNvSpPr>
          <p:nvPr/>
        </p:nvSpPr>
        <p:spPr bwMode="gray">
          <a:xfrm>
            <a:off x="1524043" y="1655926"/>
            <a:ext cx="2578404" cy="584766"/>
          </a:xfrm>
          <a:prstGeom prst="roundRect">
            <a:avLst>
              <a:gd name="adj" fmla="val 25398"/>
            </a:avLst>
          </a:prstGeom>
          <a:gradFill rotWithShape="1">
            <a:gsLst>
              <a:gs pos="0">
                <a:srgbClr val="C0C0C0">
                  <a:gamma/>
                  <a:tint val="3137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dist="25400" dir="54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600" b="1" dirty="0" smtClean="0">
                <a:solidFill>
                  <a:srgbClr val="C00000"/>
                </a:solidFill>
                <a:latin typeface="+mj-lt"/>
              </a:rPr>
              <a:t>Brainstorming for ideas</a:t>
            </a:r>
            <a:endParaRPr lang="ko-KR" altLang="en-US" sz="16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AutoShape 42"/>
          <p:cNvSpPr>
            <a:spLocks noChangeArrowheads="1"/>
          </p:cNvSpPr>
          <p:nvPr/>
        </p:nvSpPr>
        <p:spPr bwMode="ltGray">
          <a:xfrm flipV="1">
            <a:off x="1841563" y="1054195"/>
            <a:ext cx="1871423" cy="395898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folHlink">
                  <a:alpha val="60001"/>
                </a:schemeClr>
              </a:gs>
              <a:gs pos="100000">
                <a:schemeClr val="fol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gray">
          <a:xfrm>
            <a:off x="1524043" y="2544554"/>
            <a:ext cx="2578404" cy="584766"/>
          </a:xfrm>
          <a:prstGeom prst="roundRect">
            <a:avLst>
              <a:gd name="adj" fmla="val 25398"/>
            </a:avLst>
          </a:prstGeom>
          <a:gradFill rotWithShape="1">
            <a:gsLst>
              <a:gs pos="0">
                <a:srgbClr val="C0C0C0">
                  <a:gamma/>
                  <a:tint val="3137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dist="25400" dir="54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600" b="1" dirty="0" smtClean="0">
                <a:latin typeface="+mj-lt"/>
              </a:rPr>
              <a:t>Idea assessment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8" name="AutoShape 27"/>
          <p:cNvSpPr>
            <a:spLocks noChangeArrowheads="1"/>
          </p:cNvSpPr>
          <p:nvPr/>
        </p:nvSpPr>
        <p:spPr bwMode="gray">
          <a:xfrm>
            <a:off x="1524043" y="3407881"/>
            <a:ext cx="2578404" cy="584766"/>
          </a:xfrm>
          <a:prstGeom prst="roundRect">
            <a:avLst>
              <a:gd name="adj" fmla="val 25398"/>
            </a:avLst>
          </a:prstGeom>
          <a:gradFill rotWithShape="1">
            <a:gsLst>
              <a:gs pos="0">
                <a:srgbClr val="C0C0C0">
                  <a:gamma/>
                  <a:tint val="3137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dist="25400" dir="54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600" b="1" dirty="0" smtClean="0">
                <a:latin typeface="+mj-lt"/>
              </a:rPr>
              <a:t>Idea judgment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gray">
          <a:xfrm>
            <a:off x="1538309" y="4232736"/>
            <a:ext cx="2578404" cy="584766"/>
          </a:xfrm>
          <a:prstGeom prst="roundRect">
            <a:avLst>
              <a:gd name="adj" fmla="val 25398"/>
            </a:avLst>
          </a:prstGeom>
          <a:gradFill rotWithShape="1">
            <a:gsLst>
              <a:gs pos="0">
                <a:srgbClr val="C0C0C0">
                  <a:gamma/>
                  <a:tint val="3137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dist="25400" dir="54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600" b="1" dirty="0" smtClean="0">
                <a:latin typeface="+mj-lt"/>
              </a:rPr>
              <a:t>Idea execution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0" name="오른쪽 화살표 21"/>
          <p:cNvSpPr/>
          <p:nvPr/>
        </p:nvSpPr>
        <p:spPr>
          <a:xfrm>
            <a:off x="4001182" y="1412776"/>
            <a:ext cx="676994" cy="21602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22"/>
          <p:cNvSpPr/>
          <p:nvPr/>
        </p:nvSpPr>
        <p:spPr>
          <a:xfrm>
            <a:off x="4829630" y="1086054"/>
            <a:ext cx="3153477" cy="844442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+mj-lt"/>
              </a:rPr>
              <a:t>Sentence for problem definition</a:t>
            </a:r>
            <a:endParaRPr lang="ko-KR" alt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오른쪽 화살표 23"/>
          <p:cNvSpPr/>
          <p:nvPr/>
        </p:nvSpPr>
        <p:spPr>
          <a:xfrm>
            <a:off x="4001182" y="2272615"/>
            <a:ext cx="676994" cy="21602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24"/>
          <p:cNvSpPr/>
          <p:nvPr/>
        </p:nvSpPr>
        <p:spPr>
          <a:xfrm>
            <a:off x="4800649" y="1998155"/>
            <a:ext cx="3211438" cy="844442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+mj-lt"/>
              </a:rPr>
              <a:t>Idea generations</a:t>
            </a:r>
            <a:endParaRPr lang="ko-KR" alt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오른쪽 화살표 25"/>
          <p:cNvSpPr/>
          <p:nvPr/>
        </p:nvSpPr>
        <p:spPr>
          <a:xfrm>
            <a:off x="4001182" y="3155896"/>
            <a:ext cx="676994" cy="21602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26"/>
          <p:cNvSpPr/>
          <p:nvPr/>
        </p:nvSpPr>
        <p:spPr>
          <a:xfrm>
            <a:off x="4822192" y="2910256"/>
            <a:ext cx="3168352" cy="844442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+mj-lt"/>
              </a:rPr>
              <a:t>Idea screening</a:t>
            </a:r>
            <a:endParaRPr lang="ko-KR" alt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오른쪽 화살표 27"/>
          <p:cNvSpPr/>
          <p:nvPr/>
        </p:nvSpPr>
        <p:spPr>
          <a:xfrm>
            <a:off x="4001182" y="4047788"/>
            <a:ext cx="676994" cy="21602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28"/>
          <p:cNvSpPr/>
          <p:nvPr/>
        </p:nvSpPr>
        <p:spPr>
          <a:xfrm>
            <a:off x="4786188" y="3822358"/>
            <a:ext cx="3240360" cy="844442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+mj-lt"/>
              </a:rPr>
              <a:t>Final idea selection</a:t>
            </a:r>
            <a:endParaRPr lang="ko-KR" altLang="en-US" sz="18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8" name="그룹 2"/>
          <p:cNvGrpSpPr>
            <a:grpSpLocks/>
          </p:cNvGrpSpPr>
          <p:nvPr/>
        </p:nvGrpSpPr>
        <p:grpSpPr bwMode="auto">
          <a:xfrm>
            <a:off x="1889001" y="5007446"/>
            <a:ext cx="1849437" cy="1085850"/>
            <a:chOff x="1315143" y="5302724"/>
            <a:chExt cx="1849263" cy="1085850"/>
          </a:xfrm>
        </p:grpSpPr>
        <p:grpSp>
          <p:nvGrpSpPr>
            <p:cNvPr id="19" name="Group 283"/>
            <p:cNvGrpSpPr>
              <a:grpSpLocks/>
            </p:cNvGrpSpPr>
            <p:nvPr/>
          </p:nvGrpSpPr>
          <p:grpSpPr bwMode="auto">
            <a:xfrm>
              <a:off x="1315143" y="5302724"/>
              <a:ext cx="1849263" cy="1085850"/>
              <a:chOff x="912" y="2640"/>
              <a:chExt cx="792" cy="814"/>
            </a:xfrm>
          </p:grpSpPr>
          <p:pic>
            <p:nvPicPr>
              <p:cNvPr id="21" name="Picture 261" descr="shadow_1_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" y="3156"/>
                <a:ext cx="79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2" name="Group 282"/>
              <p:cNvGrpSpPr>
                <a:grpSpLocks/>
              </p:cNvGrpSpPr>
              <p:nvPr/>
            </p:nvGrpSpPr>
            <p:grpSpPr bwMode="auto">
              <a:xfrm>
                <a:off x="939" y="2640"/>
                <a:ext cx="754" cy="753"/>
                <a:chOff x="960" y="2640"/>
                <a:chExt cx="754" cy="753"/>
              </a:xfrm>
            </p:grpSpPr>
            <p:sp>
              <p:nvSpPr>
                <p:cNvPr id="23" name="Oval 281"/>
                <p:cNvSpPr>
                  <a:spLocks noChangeArrowheads="1"/>
                </p:cNvSpPr>
                <p:nvPr/>
              </p:nvSpPr>
              <p:spPr bwMode="gray">
                <a:xfrm rot="76022" flipH="1">
                  <a:off x="960" y="2640"/>
                  <a:ext cx="754" cy="75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latinLnBrk="1" hangingPunct="1">
                    <a:spcBef>
                      <a:spcPct val="0"/>
                    </a:spcBef>
                    <a:buFontTx/>
                    <a:buNone/>
                  </a:pPr>
                  <a:endParaRPr kumimoji="1" lang="ko-KR" altLang="en-US" sz="2000" b="1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4" name="Oval 263"/>
                <p:cNvSpPr>
                  <a:spLocks noChangeArrowheads="1"/>
                </p:cNvSpPr>
                <p:nvPr/>
              </p:nvSpPr>
              <p:spPr bwMode="gray">
                <a:xfrm rot="76022" flipH="1">
                  <a:off x="960" y="2640"/>
                  <a:ext cx="754" cy="7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tint val="25490"/>
                        <a:invGamma/>
                        <a:alpha val="39999"/>
                      </a:schemeClr>
                    </a:gs>
                    <a:gs pos="100000">
                      <a:schemeClr val="accent1">
                        <a:alpha val="39999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 algn="ctr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latin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kumimoji="1" lang="ko-KR" altLang="en-US" sz="2000" b="1">
                    <a:solidFill>
                      <a:srgbClr val="000000"/>
                    </a:solidFill>
                    <a:latin typeface="+mj-lt"/>
                    <a:ea typeface="굴림" charset="-127"/>
                  </a:endParaRPr>
                </a:p>
              </p:txBody>
            </p:sp>
            <p:pic>
              <p:nvPicPr>
                <p:cNvPr id="25" name="Picture 265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contrast="6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1070" y="2663"/>
                  <a:ext cx="533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264" descr="light_shadow"/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contrast="6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7" r="5331" b="2487"/>
                <a:stretch>
                  <a:fillRect/>
                </a:stretch>
              </p:blipFill>
              <p:spPr bwMode="auto">
                <a:xfrm>
                  <a:off x="1039" y="2973"/>
                  <a:ext cx="594" cy="4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0" name="Rectangle 949"/>
            <p:cNvSpPr>
              <a:spLocks noChangeArrowheads="1"/>
            </p:cNvSpPr>
            <p:nvPr/>
          </p:nvSpPr>
          <p:spPr bwMode="gray">
            <a:xfrm>
              <a:off x="1347876" y="5470013"/>
              <a:ext cx="179529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latin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2000" b="1" dirty="0">
                  <a:latin typeface="+mj-lt"/>
                  <a:cs typeface="Arial" charset="0"/>
                </a:rPr>
                <a:t>Problem </a:t>
              </a:r>
              <a:r>
                <a:rPr kumimoji="1" lang="en-US" altLang="ko-KR" sz="2000" b="1" dirty="0" smtClean="0">
                  <a:latin typeface="+mj-lt"/>
                  <a:cs typeface="Arial" charset="0"/>
                </a:rPr>
                <a:t>Solved!</a:t>
              </a:r>
              <a:endParaRPr kumimoji="1" lang="en-US" altLang="ko-KR" b="1" dirty="0">
                <a:latin typeface="+mj-lt"/>
                <a:cs typeface="Arial" charset="0"/>
              </a:endParaRPr>
            </a:p>
          </p:txBody>
        </p:sp>
      </p:grpSp>
      <p:sp>
        <p:nvSpPr>
          <p:cNvPr id="3" name="왼쪽 중괄호 2"/>
          <p:cNvSpPr/>
          <p:nvPr/>
        </p:nvSpPr>
        <p:spPr>
          <a:xfrm>
            <a:off x="945931" y="930166"/>
            <a:ext cx="409903" cy="30624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22" y="2397190"/>
            <a:ext cx="119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Proposal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98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ko-KR" dirty="0">
                <a:ea typeface="굴림" pitchFamily="50" charset="-127"/>
              </a:rPr>
              <a:t>Brain + Storming</a:t>
            </a:r>
          </a:p>
          <a:p>
            <a:pPr algn="just">
              <a:lnSpc>
                <a:spcPct val="120000"/>
              </a:lnSpc>
            </a:pPr>
            <a:r>
              <a:rPr lang="en-US" altLang="ko-KR" dirty="0">
                <a:ea typeface="굴림" pitchFamily="50" charset="-127"/>
              </a:rPr>
              <a:t>A </a:t>
            </a:r>
            <a:r>
              <a:rPr lang="en-US" altLang="ko-KR" dirty="0" smtClean="0">
                <a:ea typeface="굴림" pitchFamily="50" charset="-127"/>
              </a:rPr>
              <a:t>way of creating </a:t>
            </a:r>
            <a:r>
              <a:rPr lang="en-US" altLang="ko-KR" dirty="0">
                <a:ea typeface="굴림" pitchFamily="50" charset="-127"/>
              </a:rPr>
              <a:t>ideas in </a:t>
            </a:r>
            <a:r>
              <a:rPr lang="en-US" altLang="ko-KR" dirty="0" smtClean="0">
                <a:ea typeface="굴림" pitchFamily="50" charset="-127"/>
              </a:rPr>
              <a:t>groups</a:t>
            </a:r>
            <a:endParaRPr lang="en-US" altLang="ko-KR" dirty="0">
              <a:ea typeface="굴림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dirty="0" smtClean="0">
                <a:ea typeface="굴림" pitchFamily="50" charset="-127"/>
              </a:rPr>
              <a:t>Group (or team) </a:t>
            </a:r>
            <a:r>
              <a:rPr lang="en-US" altLang="ko-KR" dirty="0">
                <a:ea typeface="굴림" pitchFamily="50" charset="-127"/>
              </a:rPr>
              <a:t>members </a:t>
            </a:r>
            <a:endParaRPr lang="en-US" altLang="ko-KR" dirty="0" smtClean="0">
              <a:ea typeface="굴림" pitchFamily="50" charset="-127"/>
            </a:endParaRPr>
          </a:p>
          <a:p>
            <a:pPr lvl="1" algn="just">
              <a:lnSpc>
                <a:spcPct val="120000"/>
              </a:lnSpc>
            </a:pPr>
            <a:r>
              <a:rPr lang="en-US" altLang="ko-KR" dirty="0" smtClean="0">
                <a:ea typeface="굴림" pitchFamily="50" charset="-127"/>
              </a:rPr>
              <a:t>generate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ea typeface="굴림" pitchFamily="50" charset="-127"/>
              </a:rPr>
              <a:t>as many ideas as </a:t>
            </a:r>
            <a:r>
              <a:rPr lang="en-US" altLang="ko-KR" dirty="0" smtClean="0">
                <a:ea typeface="굴림" pitchFamily="50" charset="-127"/>
              </a:rPr>
              <a:t>possible</a:t>
            </a:r>
          </a:p>
          <a:p>
            <a:pPr lvl="1" algn="just">
              <a:lnSpc>
                <a:spcPct val="120000"/>
              </a:lnSpc>
            </a:pPr>
            <a:r>
              <a:rPr lang="en-US" altLang="ko-KR" dirty="0" smtClean="0">
                <a:ea typeface="굴림" pitchFamily="50" charset="-127"/>
              </a:rPr>
              <a:t>post </a:t>
            </a:r>
            <a:r>
              <a:rPr lang="en-US" altLang="ko-KR" dirty="0">
                <a:ea typeface="굴림" pitchFamily="50" charset="-127"/>
              </a:rPr>
              <a:t>them </a:t>
            </a:r>
            <a:r>
              <a:rPr lang="en-US" altLang="ko-KR" dirty="0" smtClean="0">
                <a:ea typeface="굴림" pitchFamily="50" charset="-127"/>
              </a:rPr>
              <a:t>so </a:t>
            </a:r>
            <a:r>
              <a:rPr lang="en-US" altLang="ko-KR" dirty="0">
                <a:ea typeface="굴림" pitchFamily="50" charset="-127"/>
              </a:rPr>
              <a:t>that everyone can see </a:t>
            </a:r>
            <a:r>
              <a:rPr lang="en-US" altLang="ko-KR" dirty="0" smtClean="0">
                <a:ea typeface="굴림" pitchFamily="50" charset="-127"/>
              </a:rPr>
              <a:t>them</a:t>
            </a:r>
          </a:p>
          <a:p>
            <a:pPr lvl="1" algn="just">
              <a:lnSpc>
                <a:spcPct val="120000"/>
              </a:lnSpc>
            </a:pPr>
            <a:r>
              <a:rPr lang="en-US" altLang="ko-KR" dirty="0" smtClean="0">
                <a:ea typeface="굴림" pitchFamily="50" charset="-127"/>
              </a:rPr>
              <a:t>use </a:t>
            </a:r>
            <a:r>
              <a:rPr lang="en-US" altLang="ko-KR" dirty="0">
                <a:ea typeface="굴림" pitchFamily="50" charset="-127"/>
              </a:rPr>
              <a:t>the ideas as building blocks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ea typeface="굴림" pitchFamily="50" charset="-127"/>
                <a:sym typeface="Symbol" pitchFamily="18" charset="2"/>
              </a:rPr>
              <a:t>Do not evaluate the ideas. This rule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should be kept during </a:t>
            </a:r>
            <a:r>
              <a:rPr lang="en-US" altLang="ko-KR" dirty="0" smtClean="0">
                <a:ea typeface="굴림" pitchFamily="50" charset="-127"/>
                <a:sym typeface="Symbol" pitchFamily="18" charset="2"/>
              </a:rPr>
              <a:t>brainstorming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ea typeface="굴림" pitchFamily="50" charset="-127"/>
                <a:sym typeface="Symbol" pitchFamily="18" charset="2"/>
              </a:rPr>
              <a:t>Discussed in detail next</a:t>
            </a:r>
            <a:endParaRPr lang="ko-KR" altLang="en-US" dirty="0">
              <a:ea typeface="굴림" pitchFamily="50" charset="-127"/>
              <a:sym typeface="Symbol" pitchFamily="18" charset="2"/>
            </a:endParaRPr>
          </a:p>
          <a:p>
            <a:pPr algn="just">
              <a:lnSpc>
                <a:spcPct val="120000"/>
              </a:lnSpc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Rules </a:t>
            </a:r>
            <a:r>
              <a:rPr lang="en-US" altLang="ko-KR" dirty="0">
                <a:ea typeface="굴림" pitchFamily="50" charset="-127"/>
              </a:rPr>
              <a:t>of 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836613"/>
            <a:ext cx="8445500" cy="5146675"/>
          </a:xfrm>
        </p:spPr>
        <p:txBody>
          <a:bodyPr/>
          <a:lstStyle/>
          <a:p>
            <a:pPr marL="0" indent="-349250" algn="just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ea typeface="굴림" pitchFamily="50" charset="-127"/>
              </a:rPr>
              <a:t>The more </a:t>
            </a:r>
            <a:r>
              <a:rPr lang="en-US" altLang="ko-KR" dirty="0">
                <a:ea typeface="굴림" pitchFamily="50" charset="-127"/>
              </a:rPr>
              <a:t>ideas,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ea typeface="굴림" pitchFamily="50" charset="-127"/>
              </a:rPr>
              <a:t>the 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itchFamily="50" charset="-127"/>
              </a:rPr>
              <a:t>better</a:t>
            </a:r>
          </a:p>
          <a:p>
            <a:pPr marL="0" indent="-349250" algn="just"/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itchFamily="50" charset="-127"/>
              </a:rPr>
              <a:t>All ideas </a:t>
            </a:r>
            <a:r>
              <a:rPr lang="en-US" altLang="ko-KR" dirty="0">
                <a:ea typeface="굴림" pitchFamily="50" charset="-127"/>
              </a:rPr>
              <a:t>are 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itchFamily="50" charset="-127"/>
              </a:rPr>
              <a:t>acceptable</a:t>
            </a:r>
          </a:p>
          <a:p>
            <a:pPr marL="0" indent="-349250" algn="just"/>
            <a:r>
              <a:rPr lang="en-US" altLang="ko-KR" dirty="0" smtClean="0">
                <a:ea typeface="굴림" pitchFamily="50" charset="-127"/>
              </a:rPr>
              <a:t>Other members</a:t>
            </a:r>
            <a:r>
              <a:rPr lang="en-US" altLang="ko-KR" dirty="0">
                <a:ea typeface="굴림" pitchFamily="50" charset="-127"/>
              </a:rPr>
              <a:t>’ ideas should be used to come up with </a:t>
            </a:r>
            <a:r>
              <a:rPr lang="en-US" altLang="ko-KR" dirty="0" smtClean="0">
                <a:ea typeface="굴림" pitchFamily="50" charset="-127"/>
              </a:rPr>
              <a:t>more ideas</a:t>
            </a:r>
          </a:p>
          <a:p>
            <a:pPr marL="0" indent="-349250" algn="just"/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itchFamily="50" charset="-127"/>
              </a:rPr>
              <a:t>Criticism or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ea typeface="굴림" pitchFamily="50" charset="-127"/>
              </a:rPr>
              <a:t>evaluation </a:t>
            </a:r>
            <a:r>
              <a:rPr lang="en-US" altLang="ko-KR" dirty="0">
                <a:ea typeface="굴림" pitchFamily="50" charset="-127"/>
              </a:rPr>
              <a:t>of ideas is </a:t>
            </a:r>
            <a:r>
              <a:rPr lang="en-US" altLang="ko-KR" dirty="0" smtClean="0">
                <a:ea typeface="굴림" pitchFamily="50" charset="-127"/>
              </a:rPr>
              <a:t>generally 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itchFamily="50" charset="-127"/>
              </a:rPr>
              <a:t>NOT allowed</a:t>
            </a:r>
          </a:p>
          <a:p>
            <a:pPr marL="0" indent="-349250" algn="just"/>
            <a:endParaRPr lang="en-US" altLang="ko-KR" dirty="0">
              <a:ea typeface="굴림" pitchFamily="50" charset="-127"/>
            </a:endParaRPr>
          </a:p>
          <a:p>
            <a:pPr marL="0" indent="-349250" algn="just"/>
            <a:endParaRPr lang="en-US" altLang="ko-KR" dirty="0" smtClean="0">
              <a:ea typeface="굴림" pitchFamily="50" charset="-127"/>
            </a:endParaRPr>
          </a:p>
          <a:p>
            <a:pPr marL="0" indent="-349250" algn="just"/>
            <a:endParaRPr lang="en-US" altLang="ko-KR" dirty="0">
              <a:ea typeface="굴림" pitchFamily="50" charset="-127"/>
            </a:endParaRPr>
          </a:p>
          <a:p>
            <a:pPr marL="0" indent="-349250" algn="just"/>
            <a:endParaRPr lang="en-US" altLang="ko-KR" dirty="0" smtClean="0">
              <a:ea typeface="굴림" pitchFamily="50" charset="-127"/>
            </a:endParaRPr>
          </a:p>
          <a:p>
            <a:pPr marL="0" indent="-349250" algn="just"/>
            <a:endParaRPr lang="en-US" altLang="ko-KR" dirty="0">
              <a:ea typeface="굴림" pitchFamily="50" charset="-127"/>
            </a:endParaRPr>
          </a:p>
          <a:p>
            <a:pPr marL="0" indent="-349250" algn="just"/>
            <a:endParaRPr lang="en-US" altLang="ko-KR" dirty="0" smtClean="0">
              <a:ea typeface="굴림" pitchFamily="50" charset="-127"/>
            </a:endParaRPr>
          </a:p>
          <a:p>
            <a:pPr marL="0" indent="-349250" algn="just"/>
            <a:endParaRPr lang="en-US" altLang="ko-KR" dirty="0">
              <a:ea typeface="굴림" pitchFamily="50" charset="-127"/>
            </a:endParaRPr>
          </a:p>
          <a:p>
            <a:pPr marL="0" indent="-349250" algn="just"/>
            <a:r>
              <a:rPr lang="en-US" altLang="ko-KR" dirty="0" smtClean="0">
                <a:ea typeface="굴림" pitchFamily="50" charset="-127"/>
              </a:rPr>
              <a:t>Interesting website for brainstorming: </a:t>
            </a:r>
          </a:p>
          <a:p>
            <a:pPr marL="0" indent="0" algn="just">
              <a:buNone/>
            </a:pPr>
            <a:r>
              <a:rPr lang="en-US" altLang="ko-KR" sz="16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   http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://www.ideachampions.com/weblogs/archives/brainstorming</a:t>
            </a:r>
            <a:r>
              <a:rPr lang="en-US" altLang="ko-KR" sz="1600" dirty="0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/</a:t>
            </a:r>
            <a:endParaRPr lang="en-US" altLang="ko-KR" sz="1600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269875" lvl="1" indent="-269875" algn="just">
              <a:buFont typeface="Times New Roman" pitchFamily="18" charset="0"/>
              <a:buAutoNum type="arabicPeriod"/>
            </a:pPr>
            <a:endParaRPr lang="en-US" altLang="ko-KR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  <a:p>
            <a:endParaRPr lang="en-US" dirty="0"/>
          </a:p>
        </p:txBody>
      </p:sp>
      <p:pic>
        <p:nvPicPr>
          <p:cNvPr id="2050" name="Picture 2" descr="tmp_clip_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04" y="2550264"/>
            <a:ext cx="2880320" cy="215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7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Tips for </a:t>
            </a:r>
            <a:r>
              <a:rPr lang="en-US" altLang="ko-KR" dirty="0" smtClean="0">
                <a:ea typeface="굴림" pitchFamily="50" charset="-127"/>
              </a:rPr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49" y="1026087"/>
            <a:ext cx="6616186" cy="5146675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Members from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ea typeface="굴림" pitchFamily="50" charset="-127"/>
              </a:rPr>
              <a:t>various fields </a:t>
            </a:r>
            <a:r>
              <a:rPr lang="en-US" altLang="ko-KR" dirty="0">
                <a:ea typeface="굴림" pitchFamily="50" charset="-127"/>
              </a:rPr>
              <a:t>related to the topic</a:t>
            </a:r>
          </a:p>
          <a:p>
            <a:r>
              <a:rPr lang="en-US" altLang="ko-KR" dirty="0" smtClean="0">
                <a:ea typeface="굴림" pitchFamily="50" charset="-127"/>
              </a:rPr>
              <a:t>Not </a:t>
            </a:r>
            <a:r>
              <a:rPr lang="en-US" altLang="ko-KR" dirty="0">
                <a:ea typeface="굴림" pitchFamily="50" charset="-127"/>
              </a:rPr>
              <a:t>just </a:t>
            </a:r>
            <a:r>
              <a:rPr lang="en-US" altLang="ko-KR" dirty="0" smtClean="0">
                <a:ea typeface="굴림" pitchFamily="50" charset="-127"/>
              </a:rPr>
              <a:t>in the same </a:t>
            </a:r>
            <a:r>
              <a:rPr lang="en-US" altLang="ko-KR" dirty="0">
                <a:ea typeface="굴림" pitchFamily="50" charset="-127"/>
              </a:rPr>
              <a:t>conference room </a:t>
            </a:r>
            <a:endParaRPr lang="en-US" altLang="ko-KR" dirty="0" smtClean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New, </a:t>
            </a:r>
            <a:r>
              <a:rPr lang="en-US" altLang="ko-KR" sz="1800" dirty="0" smtClean="0">
                <a:ea typeface="굴림" pitchFamily="50" charset="-127"/>
                <a:sym typeface="Wingdings" pitchFamily="2" charset="2"/>
              </a:rPr>
              <a:t>beautiful</a:t>
            </a:r>
            <a:r>
              <a:rPr lang="en-US" altLang="ko-KR" sz="1800" dirty="0">
                <a:ea typeface="굴림" pitchFamily="50" charset="-127"/>
                <a:sym typeface="Wingdings" pitchFamily="2" charset="2"/>
              </a:rPr>
              <a:t>, comfortable places</a:t>
            </a:r>
          </a:p>
          <a:p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Recording device</a:t>
            </a:r>
          </a:p>
          <a:p>
            <a:pPr lvl="1"/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Voice 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recorder, white board, notebook, 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post-it, etc.</a:t>
            </a:r>
            <a:endParaRPr lang="en-US" altLang="ko-KR" dirty="0">
              <a:ea typeface="굴림" pitchFamily="50" charset="-127"/>
              <a:sym typeface="Wingdings" pitchFamily="2" charset="2"/>
            </a:endParaRPr>
          </a:p>
          <a:p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Keep remembering </a:t>
            </a:r>
            <a:r>
              <a:rPr lang="en-US" altLang="ko-KR" dirty="0">
                <a:ea typeface="굴림" pitchFamily="50" charset="-127"/>
                <a:sym typeface="Wingdings" pitchFamily="2" charset="2"/>
              </a:rPr>
              <a:t>the 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following rules</a:t>
            </a:r>
            <a:endParaRPr lang="en-US" altLang="ko-KR" dirty="0">
              <a:ea typeface="굴림" pitchFamily="50" charset="-127"/>
              <a:sym typeface="Wingdings" pitchFamily="2" charset="2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Focus on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ea typeface="굴림" pitchFamily="50" charset="-127"/>
              </a:rPr>
              <a:t>quantity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Welcome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ea typeface="굴림" pitchFamily="50" charset="-127"/>
              </a:rPr>
              <a:t>unusual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ideas</a:t>
            </a:r>
          </a:p>
          <a:p>
            <a:pPr lvl="1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ea typeface="굴림" pitchFamily="50" charset="-127"/>
              </a:rPr>
              <a:t>Combine and improve </a:t>
            </a:r>
            <a:r>
              <a:rPr lang="en-US" altLang="ko-KR" dirty="0">
                <a:ea typeface="굴림" pitchFamily="50" charset="-127"/>
              </a:rPr>
              <a:t>ideas</a:t>
            </a:r>
          </a:p>
          <a:p>
            <a:pPr lvl="1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ea typeface="굴림" pitchFamily="50" charset="-127"/>
              </a:rPr>
              <a:t>Withhold criticism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No more than 3 hours</a:t>
            </a:r>
          </a:p>
          <a:p>
            <a:pPr lvl="1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ea typeface="굴림" pitchFamily="50" charset="-127"/>
              </a:rPr>
              <a:t>Morning meeting </a:t>
            </a:r>
            <a:r>
              <a:rPr lang="en-US" altLang="ko-KR" dirty="0">
                <a:ea typeface="굴림" pitchFamily="50" charset="-127"/>
              </a:rPr>
              <a:t>is more productive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Arrange </a:t>
            </a:r>
            <a:r>
              <a:rPr lang="en-US" altLang="ko-KR" dirty="0" smtClean="0">
                <a:ea typeface="굴림" pitchFamily="50" charset="-127"/>
              </a:rPr>
              <a:t>enough </a:t>
            </a:r>
            <a:r>
              <a:rPr lang="en-US" altLang="ko-KR" dirty="0">
                <a:ea typeface="굴림" pitchFamily="50" charset="-127"/>
              </a:rPr>
              <a:t>time for the meeting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Provide </a:t>
            </a:r>
            <a:r>
              <a:rPr lang="en-US" altLang="ko-KR" dirty="0" smtClean="0">
                <a:ea typeface="굴림" pitchFamily="50" charset="-127"/>
              </a:rPr>
              <a:t>refreshing </a:t>
            </a:r>
            <a:r>
              <a:rPr lang="en-US" altLang="ko-KR" dirty="0">
                <a:ea typeface="굴림" pitchFamily="50" charset="-127"/>
              </a:rPr>
              <a:t>environments</a:t>
            </a:r>
          </a:p>
          <a:p>
            <a:endParaRPr lang="en-US" altLang="ko-KR" dirty="0">
              <a:ea typeface="굴림" pitchFamily="50" charset="-127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51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59"/>
          <p:cNvGraphicFramePr>
            <a:graphicFrameLocks noGrp="1"/>
          </p:cNvGraphicFramePr>
          <p:nvPr>
            <p:extLst/>
          </p:nvPr>
        </p:nvGraphicFramePr>
        <p:xfrm>
          <a:off x="115788" y="641432"/>
          <a:ext cx="8928993" cy="5383724"/>
        </p:xfrm>
        <a:graphic>
          <a:graphicData uri="http://schemas.openxmlformats.org/drawingml/2006/table">
            <a:tbl>
              <a:tblPr/>
              <a:tblGrid>
                <a:gridCol w="630691"/>
                <a:gridCol w="1817581"/>
                <a:gridCol w="3161749"/>
                <a:gridCol w="3318972"/>
              </a:tblGrid>
              <a:tr h="409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Meaning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Description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Example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497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S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Substitute 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대체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Substitute with different material, element, process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Paper cup, wooden chopstick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0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C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Combine 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결합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Mix, assemble, or combine the functions, methods, ideas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Pencil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with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 eraser, cigarette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with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 filter, Rice cooker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with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 warmer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94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A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Adapt 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적용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Adopt ideas to different places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Rose thorn vine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dirty="0" smtClean="0">
                          <a:latin typeface="+mn-lt"/>
                          <a:ea typeface="맑은 고딕" pitchFamily="50" charset="-127"/>
                        </a:rPr>
                        <a:t>→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barbed wire entanglement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 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6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M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Modify, Magnify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변형 및 확대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Modify or add new concepts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Magnify a specific function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Air injection into the soap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dirty="0" smtClean="0">
                          <a:latin typeface="+mn-lt"/>
                          <a:ea typeface="맑은 고딕" pitchFamily="50" charset="-127"/>
                        </a:rPr>
                        <a:t>→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  <a:sym typeface="Wingdings" pitchFamily="2" charset="2"/>
                        </a:rPr>
                        <a:t> floating soap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Failure to develop a new adhesive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dirty="0" smtClean="0">
                          <a:latin typeface="+mn-lt"/>
                          <a:ea typeface="맑은 고딕" pitchFamily="50" charset="-127"/>
                        </a:rPr>
                        <a:t>→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Post-it (3M)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6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P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Put to other Use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다른 용도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Use to suit different purposes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Egg package </a:t>
                      </a:r>
                      <a:r>
                        <a:rPr lang="en-US" altLang="ko-KR" sz="1400" dirty="0" smtClean="0">
                          <a:latin typeface="+mn-lt"/>
                          <a:ea typeface="맑은 고딕" pitchFamily="50" charset="-127"/>
                        </a:rPr>
                        <a:t>→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  <a:sym typeface="Wingdings" pitchFamily="2" charset="2"/>
                        </a:rPr>
                        <a:t> sound absorbing wall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Garbage </a:t>
                      </a:r>
                      <a:r>
                        <a:rPr lang="en-US" altLang="ko-KR" sz="1400" dirty="0" smtClean="0">
                          <a:latin typeface="+mn-lt"/>
                          <a:ea typeface="맑은 고딕" pitchFamily="50" charset="-127"/>
                        </a:rPr>
                        <a:t>→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  <a:sym typeface="Wingdings" pitchFamily="2" charset="2"/>
                        </a:rPr>
                        <a:t> building block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itchFamily="50" charset="-127"/>
                        <a:cs typeface="한컴바탕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Used tires </a:t>
                      </a:r>
                      <a:r>
                        <a:rPr lang="en-US" altLang="ko-KR" sz="1400" dirty="0" smtClean="0">
                          <a:latin typeface="+mn-lt"/>
                          <a:ea typeface="맑은 고딕" pitchFamily="50" charset="-127"/>
                        </a:rPr>
                        <a:t>→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  <a:sym typeface="Wingdings" pitchFamily="2" charset="2"/>
                        </a:rPr>
                        <a:t> energy source for the generator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8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E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Eliminate, Minify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제거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,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최소화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Make it smaller, lighter or into small pieces.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Transistor, laptop (tablet) PC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94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R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Reverse, Rearrange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역방향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Reverse the function or the direction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한컴바탕" pitchFamily="18" charset="2"/>
                        </a:rPr>
                        <a:t>Electric motor and generator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0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Example of </a:t>
            </a:r>
            <a:r>
              <a:rPr lang="en-US" altLang="ko-KR" dirty="0" smtClean="0">
                <a:ea typeface="굴림" pitchFamily="50" charset="-127"/>
              </a:rPr>
              <a:t>SCAMPER: </a:t>
            </a:r>
            <a:r>
              <a:rPr lang="en-US" altLang="ko-KR" dirty="0" smtClean="0">
                <a:ea typeface="굴림" pitchFamily="50" charset="-127"/>
                <a:sym typeface="Wingdings" pitchFamily="2" charset="2"/>
              </a:rPr>
              <a:t>Pencil</a:t>
            </a:r>
            <a:endParaRPr lang="en-US" dirty="0"/>
          </a:p>
        </p:txBody>
      </p:sp>
      <p:graphicFrame>
        <p:nvGraphicFramePr>
          <p:cNvPr id="4" name="Group 635"/>
          <p:cNvGraphicFramePr>
            <a:graphicFrameLocks noGrp="1"/>
          </p:cNvGraphicFramePr>
          <p:nvPr>
            <p:extLst/>
          </p:nvPr>
        </p:nvGraphicFramePr>
        <p:xfrm>
          <a:off x="539552" y="1844824"/>
          <a:ext cx="7993062" cy="3253550"/>
        </p:xfrm>
        <a:graphic>
          <a:graphicData uri="http://schemas.openxmlformats.org/drawingml/2006/table">
            <a:tbl>
              <a:tblPr/>
              <a:tblGrid>
                <a:gridCol w="3240087"/>
                <a:gridCol w="288677"/>
                <a:gridCol w="1080120"/>
                <a:gridCol w="215528"/>
                <a:gridCol w="3168650"/>
              </a:tblGrid>
              <a:tr h="3603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한컴바탕" pitchFamily="18" charset="2"/>
                          <a:cs typeface="한컴바탕" pitchFamily="18" charset="2"/>
                        </a:rPr>
                        <a:t>S (Substitute)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한컴바탕" pitchFamily="18" charset="2"/>
                          <a:cs typeface="한컴바탕" pitchFamily="18" charset="2"/>
                        </a:rPr>
                        <a:t>What can we use instead of the pencil?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한컴바탕" pitchFamily="18" charset="2"/>
                          <a:cs typeface="한컴바탕" pitchFamily="18" charset="2"/>
                        </a:rPr>
                        <a:t>C (Combine)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한컴바탕" pitchFamily="18" charset="2"/>
                          <a:cs typeface="한컴바탕" pitchFamily="18" charset="2"/>
                        </a:rPr>
                        <a:t>What can we combine with the pencil?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24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한컴바탕" pitchFamily="18" charset="2"/>
                          <a:cs typeface="한컴바탕" pitchFamily="18" charset="2"/>
                        </a:rPr>
                        <a:t>A (Adapt)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한컴바탕" pitchFamily="18" charset="2"/>
                          <a:cs typeface="한컴바탕" pitchFamily="18" charset="2"/>
                        </a:rPr>
                        <a:t>What or where can we adapt the pencil to?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한컴바탕" pitchFamily="18" charset="2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Pencil</a:t>
                      </a:r>
                      <a:endParaRPr kumimoji="1" lang="ko-KR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한컴바탕" pitchFamily="18" charset="2"/>
                          <a:cs typeface="한컴바탕" pitchFamily="18" charset="2"/>
                        </a:rPr>
                        <a:t>M (Modify)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한컴바탕" pitchFamily="18" charset="2"/>
                          <a:cs typeface="한컴바탕" pitchFamily="18" charset="2"/>
                        </a:rPr>
                        <a:t>How can we modify the pencil?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한컴바탕" pitchFamily="18" charset="2"/>
                          <a:cs typeface="한컴바탕" pitchFamily="18" charset="2"/>
                        </a:rPr>
                        <a:t>Color, shape, structure?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60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한컴바탕" pitchFamily="18" charset="2"/>
                          <a:cs typeface="한컴바탕" pitchFamily="18" charset="2"/>
                        </a:rPr>
                        <a:t>M (Magnify)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한컴바탕" pitchFamily="18" charset="2"/>
                          <a:cs typeface="한컴바탕" pitchFamily="18" charset="2"/>
                        </a:rPr>
                        <a:t>What if we make the pencil bigger?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한컴바탕" pitchFamily="18" charset="2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P (Put to other use)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What can we do with the pencil except for writing?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3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한컴바탕" pitchFamily="18" charset="2"/>
                          <a:cs typeface="한컴바탕" pitchFamily="18" charset="2"/>
                        </a:rPr>
                        <a:t>E (Eliminate)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한컴바탕" pitchFamily="18" charset="2"/>
                          <a:cs typeface="한컴바탕" pitchFamily="18" charset="2"/>
                        </a:rPr>
                        <a:t>What if we eliminate the wood from the pencil?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한컴바탕" pitchFamily="18" charset="2"/>
                          <a:cs typeface="한컴바탕" pitchFamily="18" charset="2"/>
                        </a:rPr>
                        <a:t>R (Reverse)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한컴바탕" pitchFamily="18" charset="2"/>
                        <a:cs typeface="한컴바탕" pitchFamily="18" charset="2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한컴바탕" pitchFamily="18" charset="2"/>
                          <a:cs typeface="한컴바탕" pitchFamily="18" charset="2"/>
                        </a:rPr>
                        <a:t>What can we do to reverse the pencil’s function?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What to do when brainstorming is stuck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367481"/>
            <a:ext cx="8445500" cy="46158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>
                <a:ea typeface="굴림" pitchFamily="50" charset="-127"/>
              </a:rPr>
              <a:t>Imagine the success or the </a:t>
            </a:r>
            <a:r>
              <a:rPr lang="en-US" altLang="ko-KR" dirty="0" smtClean="0">
                <a:ea typeface="굴림" pitchFamily="50" charset="-127"/>
              </a:rPr>
              <a:t>worst (think of “extreme”!)</a:t>
            </a:r>
            <a:endParaRPr lang="ko-KR" altLang="en-US" dirty="0">
              <a:ea typeface="굴림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ea typeface="굴림" pitchFamily="50" charset="-127"/>
              </a:rPr>
              <a:t>Combine two irreverent ideas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ea typeface="굴림" pitchFamily="50" charset="-127"/>
              </a:rPr>
              <a:t>Apply </a:t>
            </a:r>
            <a:r>
              <a:rPr lang="en-US" altLang="ko-KR" dirty="0">
                <a:ea typeface="굴림" pitchFamily="50" charset="-127"/>
              </a:rPr>
              <a:t>Osborn’s SCAMPER method</a:t>
            </a:r>
            <a:endParaRPr lang="ko-KR" altLang="en-US" dirty="0">
              <a:ea typeface="굴림" pitchFamily="50" charset="-127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Weekly Report	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more than 5 problems that you found.</a:t>
            </a:r>
          </a:p>
          <a:p>
            <a:r>
              <a:rPr lang="en-US" dirty="0" smtClean="0"/>
              <a:t>Write more than 10 brainstorming results discussed in your group.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483"/>
  <p:tag name="DEFAULTHEIGHT" val="392"/>
  <p:tag name="FONTSIZE" val="10"/>
  <p:tag name="PREAMBLE" val="\documentclass{article}&#10;\pagestyle{empty}&#10;\usepackage{xspace,amssymb,amsfonts,amsmath}&#10;\usepackage{color}&#10;\usepackage{TeX4PPT}&#10;"/>
  <p:tag name="MAGPC" val="200"/>
</p:tagLst>
</file>

<file path=ppt/theme/theme1.xml><?xml version="1.0" encoding="utf-8"?>
<a:theme xmlns:a="http://schemas.openxmlformats.org/drawingml/2006/main" name="LTS4template">
  <a:themeElements>
    <a:clrScheme name="LTS4templat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LTS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TS4templat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S4templat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14009</TotalTime>
  <Words>604</Words>
  <Application>Microsoft Office PowerPoint</Application>
  <PresentationFormat>화면 슬라이드 쇼(4:3)</PresentationFormat>
  <Paragraphs>142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이화체</vt:lpstr>
      <vt:lpstr>맑은 고딕</vt:lpstr>
      <vt:lpstr>한컴바탕</vt:lpstr>
      <vt:lpstr>Arial</vt:lpstr>
      <vt:lpstr>Wingdings</vt:lpstr>
      <vt:lpstr>Symbol</vt:lpstr>
      <vt:lpstr>Courier New</vt:lpstr>
      <vt:lpstr>Times New Roman</vt:lpstr>
      <vt:lpstr>바탕</vt:lpstr>
      <vt:lpstr>굴림</vt:lpstr>
      <vt:lpstr>LTS4template</vt:lpstr>
      <vt:lpstr>Basic Engineering Design for Electronics Engineering 2nd Week</vt:lpstr>
      <vt:lpstr>General Problem Solving Procedure</vt:lpstr>
      <vt:lpstr>Brainstorming</vt:lpstr>
      <vt:lpstr>Rules of Brainstorming</vt:lpstr>
      <vt:lpstr>Tips for Brainstorming</vt:lpstr>
      <vt:lpstr>PowerPoint 프레젠테이션</vt:lpstr>
      <vt:lpstr>Example of SCAMPER: Pencil</vt:lpstr>
      <vt:lpstr>What to do when brainstorming is stuck</vt:lpstr>
      <vt:lpstr>Next Weekly Report </vt:lpstr>
      <vt:lpstr>Next Schedule</vt:lpstr>
    </vt:vector>
  </TitlesOfParts>
  <Company>EPFL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frossard</dc:creator>
  <cp:lastModifiedBy>Jewon Kang</cp:lastModifiedBy>
  <cp:revision>567</cp:revision>
  <cp:lastPrinted>1601-01-01T00:00:00Z</cp:lastPrinted>
  <dcterms:created xsi:type="dcterms:W3CDTF">2006-08-12T12:19:02Z</dcterms:created>
  <dcterms:modified xsi:type="dcterms:W3CDTF">2016-03-09T00:56:59Z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