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5" r:id="rId1"/>
  </p:sldMasterIdLst>
  <p:notesMasterIdLst>
    <p:notesMasterId r:id="rId14"/>
  </p:notesMasterIdLst>
  <p:handoutMasterIdLst>
    <p:handoutMasterId r:id="rId15"/>
  </p:handoutMasterIdLst>
  <p:sldIdLst>
    <p:sldId id="374" r:id="rId2"/>
    <p:sldId id="387" r:id="rId3"/>
    <p:sldId id="379" r:id="rId4"/>
    <p:sldId id="395" r:id="rId5"/>
    <p:sldId id="389" r:id="rId6"/>
    <p:sldId id="380" r:id="rId7"/>
    <p:sldId id="381" r:id="rId8"/>
    <p:sldId id="391" r:id="rId9"/>
    <p:sldId id="388" r:id="rId10"/>
    <p:sldId id="390" r:id="rId11"/>
    <p:sldId id="393" r:id="rId12"/>
    <p:sldId id="394" r:id="rId13"/>
  </p:sldIdLst>
  <p:sldSz cx="9144000" cy="6858000" type="screen4x3"/>
  <p:notesSz cx="7315200" cy="9601200"/>
  <p:embeddedFontLst>
    <p:embeddedFont>
      <p:font typeface="이화체" panose="020B0600000101010101" charset="-127"/>
      <p:regular r:id="rId16"/>
    </p:embeddedFont>
  </p:embeddedFontLst>
  <p:custDataLst>
    <p:tags r:id="rId17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66"/>
    <a:srgbClr val="0000CC"/>
    <a:srgbClr val="FF0000"/>
    <a:srgbClr val="6699FF"/>
    <a:srgbClr val="FF3300"/>
    <a:srgbClr val="0033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1" autoAdjust="0"/>
    <p:restoredTop sz="94729" autoAdjust="0"/>
  </p:normalViewPr>
  <p:slideViewPr>
    <p:cSldViewPr snapToGrid="0">
      <p:cViewPr varScale="1">
        <p:scale>
          <a:sx n="93" d="100"/>
          <a:sy n="93" d="100"/>
        </p:scale>
        <p:origin x="96" y="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11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34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34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fld id="{5F767509-F31D-4257-8110-ED0F5B2FC2B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3783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6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굴림" charset="-127"/>
                <a:cs typeface="Arial" charset="0"/>
              </a:defRPr>
            </a:lvl1pPr>
          </a:lstStyle>
          <a:p>
            <a:pPr>
              <a:defRPr/>
            </a:pPr>
            <a:fld id="{1ADD2597-761D-4D78-923C-A67F4CCC4C3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2895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22238"/>
            <a:ext cx="846772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xfrm>
            <a:off x="336550" y="836613"/>
            <a:ext cx="84455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altLang="en-US" noProof="0" dirty="0" smtClean="0"/>
              <a:t>Click to edit Master text styles</a:t>
            </a:r>
          </a:p>
          <a:p>
            <a:pPr lvl="1"/>
            <a:r>
              <a:rPr lang="en-US" altLang="en-US" noProof="0" dirty="0" smtClean="0"/>
              <a:t>Second level</a:t>
            </a:r>
            <a:endParaRPr lang="en-US" altLang="ko-KR" noProof="0" dirty="0" smtClean="0"/>
          </a:p>
          <a:p>
            <a:pPr lvl="2"/>
            <a:r>
              <a:rPr lang="en-US" altLang="ko-KR" noProof="0" dirty="0" smtClean="0"/>
              <a:t>Third Level</a:t>
            </a:r>
          </a:p>
          <a:p>
            <a:pPr lvl="3"/>
            <a:r>
              <a:rPr lang="en-US" altLang="ko-KR" noProof="0" dirty="0" smtClean="0"/>
              <a:t>Fourth Level</a:t>
            </a:r>
          </a:p>
          <a:p>
            <a:pPr lvl="2"/>
            <a:endParaRPr lang="en-US" altLang="en-US" noProof="0" dirty="0" smtClean="0"/>
          </a:p>
          <a:p>
            <a:pPr lvl="2"/>
            <a:endParaRPr lang="en-US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486024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22238"/>
            <a:ext cx="846772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336550" y="836613"/>
            <a:ext cx="84455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altLang="en-US" noProof="0" dirty="0" smtClean="0"/>
              <a:t>Click to edit Master text styles</a:t>
            </a:r>
          </a:p>
          <a:p>
            <a:pPr lvl="1"/>
            <a:r>
              <a:rPr lang="en-US" altLang="en-US" noProof="0" dirty="0" smtClean="0"/>
              <a:t>Second level</a:t>
            </a:r>
            <a:endParaRPr lang="en-US" altLang="ko-KR" noProof="0" dirty="0" smtClean="0"/>
          </a:p>
          <a:p>
            <a:pPr lvl="2"/>
            <a:r>
              <a:rPr lang="en-US" altLang="ko-KR" noProof="0" dirty="0" smtClean="0"/>
              <a:t>Third Level</a:t>
            </a:r>
          </a:p>
          <a:p>
            <a:pPr lvl="3"/>
            <a:r>
              <a:rPr lang="en-US" altLang="ko-KR" noProof="0" dirty="0" smtClean="0"/>
              <a:t>Fourth Level</a:t>
            </a:r>
          </a:p>
          <a:p>
            <a:pPr lvl="2"/>
            <a:endParaRPr lang="en-US" altLang="en-US" noProof="0" dirty="0" smtClean="0"/>
          </a:p>
          <a:p>
            <a:pPr lvl="2"/>
            <a:endParaRPr lang="en-US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03848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 descr="PPT샘플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1785926"/>
            <a:ext cx="7772400" cy="1470025"/>
          </a:xfrm>
        </p:spPr>
        <p:txBody>
          <a:bodyPr>
            <a:normAutofit/>
          </a:bodyPr>
          <a:lstStyle>
            <a:lvl1pPr algn="ctr">
              <a:defRPr sz="5400" spc="-150">
                <a:solidFill>
                  <a:srgbClr val="006600"/>
                </a:solidFill>
                <a:latin typeface="이화체" pitchFamily="2" charset="-127"/>
                <a:ea typeface="이화체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28728" y="34290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이화체" pitchFamily="2" charset="-127"/>
                <a:ea typeface="이화체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</a:t>
            </a:r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fld id="{36CCDE73-5B4E-437D-B61B-70B8F26DF840}" type="datetimeFigureOut">
              <a:rPr lang="ko-KR" altLang="en-US"/>
              <a:pPr>
                <a:defRPr/>
              </a:pPr>
              <a:t>2016-03-01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fld id="{4DC406E7-93B8-4BE6-AA56-7484AA0E72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722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48425"/>
            <a:ext cx="2133600" cy="1968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6BB0822-4F89-4CF6-B65E-A3C795A1794B}" type="datetimeFigureOut">
              <a:rPr lang="ko-KR" altLang="en-US"/>
              <a:pPr/>
              <a:t>2016-03-01</a:t>
            </a:fld>
            <a:endParaRPr lang="en-US" altLang="ko-KR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48425"/>
            <a:ext cx="2895600" cy="1968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Rectangle 5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48425"/>
            <a:ext cx="2133600" cy="1968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1C88874-3DF3-413F-84C4-E009C52148E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6093296"/>
            <a:ext cx="9180512" cy="759906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80000"/>
              </a:schemeClr>
            </a:glow>
            <a:outerShdw dist="35921" dir="2700000" algn="ctr" rotWithShape="0">
              <a:schemeClr val="bg2"/>
            </a:outerShdw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22238"/>
            <a:ext cx="846772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6550" y="836613"/>
            <a:ext cx="8445500" cy="5256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  <a:endParaRPr lang="en-US" altLang="ko-KR" smtClean="0"/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2"/>
            <a:endParaRPr lang="en-US" altLang="en-US" smtClean="0"/>
          </a:p>
          <a:p>
            <a:pPr lvl="2"/>
            <a:endParaRPr lang="en-US" altLang="en-US" smtClean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737100" y="6303972"/>
            <a:ext cx="414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3"/>
                </a:solidFill>
              </a:rPr>
              <a:t>Information Coding and Processing Lab.</a:t>
            </a:r>
            <a:endParaRPr lang="en-US" sz="1600" b="1" dirty="0">
              <a:solidFill>
                <a:schemeClr val="accent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5" r:id="rId3"/>
    <p:sldLayoutId id="2147483736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rgbClr val="0000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rgbClr val="0000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rgbClr val="0000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rgbClr val="0000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7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ewonk@ewha.ac.kr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9660" y="1785938"/>
            <a:ext cx="7772400" cy="1470025"/>
          </a:xfrm>
        </p:spPr>
        <p:txBody>
          <a:bodyPr anchor="ctr" anchorCtr="0">
            <a:noAutofit/>
          </a:bodyPr>
          <a:lstStyle/>
          <a:p>
            <a:pPr>
              <a:defRPr/>
            </a:pPr>
            <a:r>
              <a:rPr lang="en-US" altLang="ko-KR" sz="2800" dirty="0">
                <a:ea typeface="굴림" pitchFamily="50" charset="-127"/>
              </a:rPr>
              <a:t>Introduction to </a:t>
            </a:r>
            <a:br>
              <a:rPr lang="en-US" altLang="ko-KR" sz="2800" dirty="0">
                <a:ea typeface="굴림" pitchFamily="50" charset="-127"/>
              </a:rPr>
            </a:br>
            <a:r>
              <a:rPr lang="en-US" altLang="ko-KR" sz="2800" dirty="0"/>
              <a:t>Basic Engineering Design for Electronics Engineering</a:t>
            </a:r>
            <a:endParaRPr lang="ko-KR" altLang="en-US" sz="2800" dirty="0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4964485" y="4891088"/>
            <a:ext cx="4008065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-15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이화체" pitchFamily="2" charset="-127"/>
                <a:ea typeface="굴림" pitchFamily="50" charset="-127"/>
                <a:cs typeface="+mj-cs"/>
              </a:rPr>
              <a:t>Prof. </a:t>
            </a:r>
            <a:r>
              <a:rPr kumimoji="0" lang="en-US" altLang="ko-KR" sz="2800" b="1" i="0" u="none" strike="noStrike" kern="0" cap="none" spc="-150" normalizeH="0" baseline="0" noProof="0" dirty="0" err="1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이화체" pitchFamily="2" charset="-127"/>
                <a:ea typeface="굴림" pitchFamily="50" charset="-127"/>
                <a:cs typeface="+mj-cs"/>
              </a:rPr>
              <a:t>Jewon</a:t>
            </a:r>
            <a:r>
              <a:rPr kumimoji="0" lang="en-US" altLang="ko-KR" sz="2800" b="1" i="0" u="none" strike="noStrike" kern="0" cap="none" spc="-15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이화체" pitchFamily="2" charset="-127"/>
                <a:ea typeface="굴림" pitchFamily="50" charset="-127"/>
                <a:cs typeface="+mj-cs"/>
              </a:rPr>
              <a:t> Kang</a:t>
            </a:r>
            <a:endParaRPr kumimoji="0" lang="ko-KR" altLang="en-US" sz="2800" b="1" i="0" u="none" strike="noStrike" kern="0" cap="none" spc="-15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이화체" pitchFamily="2" charset="-127"/>
              <a:ea typeface="이화체" pitchFamily="2" charset="-127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78945" y="5991781"/>
            <a:ext cx="5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6600"/>
                </a:solidFill>
              </a:rPr>
              <a:t>Information Coding and Processing Lab.</a:t>
            </a:r>
            <a:endParaRPr lang="en-US" sz="18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3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building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9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summary of the previous projects, uploaded in cyber  campus.</a:t>
            </a:r>
          </a:p>
          <a:p>
            <a:r>
              <a:rPr lang="en-US" dirty="0" smtClean="0"/>
              <a:t>Any topics related to electrical engineering</a:t>
            </a:r>
          </a:p>
          <a:p>
            <a:pPr lvl="1"/>
            <a:r>
              <a:rPr lang="en-US" dirty="0" smtClean="0"/>
              <a:t>Analog circuits</a:t>
            </a:r>
          </a:p>
          <a:p>
            <a:pPr lvl="1"/>
            <a:r>
              <a:rPr lang="en-US" dirty="0" smtClean="0"/>
              <a:t>Using Arduino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75" y="2697162"/>
            <a:ext cx="4286250" cy="29622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124450" y="3116470"/>
            <a:ext cx="35687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2200" dirty="0"/>
          </a:p>
          <a:p>
            <a:pPr algn="l"/>
            <a:r>
              <a:rPr lang="en-US" sz="2200" dirty="0"/>
              <a:t>Educational </a:t>
            </a:r>
            <a:r>
              <a:rPr lang="en-US" sz="2200" dirty="0" err="1" smtClean="0"/>
              <a:t>microcontrol</a:t>
            </a:r>
            <a:r>
              <a:rPr lang="en-US" sz="2200" dirty="0" smtClean="0"/>
              <a:t> board platform </a:t>
            </a:r>
            <a:r>
              <a:rPr lang="en-US" sz="2200" dirty="0"/>
              <a:t>for inexperienced embedded </a:t>
            </a:r>
            <a:r>
              <a:rPr lang="en-US" sz="2200" dirty="0" smtClean="0"/>
              <a:t>system developer.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034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Weekly Report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your team and members.</a:t>
            </a:r>
          </a:p>
          <a:p>
            <a:r>
              <a:rPr lang="en-US" dirty="0" smtClean="0"/>
              <a:t>Decide a (internal) team name, </a:t>
            </a:r>
            <a:r>
              <a:rPr lang="en-US" dirty="0" smtClean="0"/>
              <a:t>a leader, etc. </a:t>
            </a:r>
          </a:p>
          <a:p>
            <a:pPr marL="344487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5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95325" y="1139825"/>
            <a:ext cx="7824788" cy="3344863"/>
          </a:xfrm>
          <a:noFill/>
          <a:ln/>
        </p:spPr>
        <p:txBody>
          <a:bodyPr/>
          <a:lstStyle/>
          <a:p>
            <a:r>
              <a:rPr lang="en-US" altLang="ko-KR" sz="2800" dirty="0" smtClean="0">
                <a:ea typeface="굴림" pitchFamily="50" charset="-127"/>
              </a:rPr>
              <a:t>Professor: </a:t>
            </a:r>
            <a:r>
              <a:rPr lang="en-US" altLang="ko-KR" sz="2800" dirty="0" smtClean="0">
                <a:ea typeface="굴림" pitchFamily="50" charset="-127"/>
              </a:rPr>
              <a:t>Je-Won </a:t>
            </a:r>
            <a:r>
              <a:rPr lang="en-US" altLang="ko-KR" sz="2800" dirty="0" smtClean="0">
                <a:ea typeface="굴림" pitchFamily="50" charset="-127"/>
              </a:rPr>
              <a:t>Kang</a:t>
            </a:r>
          </a:p>
          <a:p>
            <a:pPr lvl="1"/>
            <a:r>
              <a:rPr lang="en-US" altLang="ko-KR" sz="2200" dirty="0" smtClean="0">
                <a:ea typeface="굴림" pitchFamily="50" charset="-127"/>
              </a:rPr>
              <a:t>Office: </a:t>
            </a:r>
            <a:r>
              <a:rPr lang="en-US" altLang="ko-KR" sz="2200" dirty="0" err="1" smtClean="0">
                <a:ea typeface="굴림" pitchFamily="50" charset="-127"/>
              </a:rPr>
              <a:t>Eng</a:t>
            </a:r>
            <a:r>
              <a:rPr lang="en-US" altLang="ko-KR" sz="2200" dirty="0" smtClean="0">
                <a:ea typeface="굴림" pitchFamily="50" charset="-127"/>
              </a:rPr>
              <a:t>-B</a:t>
            </a:r>
            <a:r>
              <a:rPr lang="ko-KR" altLang="en-US" sz="2200" smtClean="0">
                <a:ea typeface="굴림" pitchFamily="50" charset="-127"/>
              </a:rPr>
              <a:t> </a:t>
            </a:r>
            <a:r>
              <a:rPr lang="en-US" altLang="ko-KR" sz="2200" dirty="0" smtClean="0">
                <a:ea typeface="굴림" pitchFamily="50" charset="-127"/>
              </a:rPr>
              <a:t>254</a:t>
            </a:r>
          </a:p>
          <a:p>
            <a:pPr lvl="1"/>
            <a:r>
              <a:rPr lang="en-US" altLang="ko-KR" sz="2200" dirty="0" smtClean="0">
                <a:ea typeface="굴림" pitchFamily="50" charset="-127"/>
              </a:rPr>
              <a:t>Email: </a:t>
            </a:r>
            <a:r>
              <a:rPr lang="en-US" altLang="ko-KR" sz="2200" dirty="0" smtClean="0">
                <a:ea typeface="굴림" pitchFamily="50" charset="-127"/>
                <a:hlinkClick r:id="rId2"/>
              </a:rPr>
              <a:t>jewonk@ewha.ac.kr</a:t>
            </a:r>
            <a:endParaRPr lang="en-US" altLang="ko-KR" sz="2200" dirty="0" smtClean="0">
              <a:ea typeface="굴림" pitchFamily="50" charset="-127"/>
            </a:endParaRPr>
          </a:p>
          <a:p>
            <a:pPr lvl="1"/>
            <a:r>
              <a:rPr lang="en-US" altLang="ko-KR" sz="2200" dirty="0" smtClean="0">
                <a:ea typeface="굴림" pitchFamily="50" charset="-127"/>
              </a:rPr>
              <a:t>Office Hour: TBA (appointment with email)</a:t>
            </a:r>
          </a:p>
          <a:p>
            <a:r>
              <a:rPr lang="en-US" altLang="ko-KR" sz="2800" dirty="0" smtClean="0"/>
              <a:t>TA: </a:t>
            </a:r>
            <a:r>
              <a:rPr lang="en-US" altLang="ko-KR" sz="2800" dirty="0" smtClean="0"/>
              <a:t>Min-</a:t>
            </a:r>
            <a:r>
              <a:rPr lang="en-US" altLang="ko-KR" sz="2800" dirty="0" err="1" smtClean="0"/>
              <a:t>Joo</a:t>
            </a:r>
            <a:r>
              <a:rPr lang="en-US" altLang="ko-KR" sz="2800" dirty="0" smtClean="0"/>
              <a:t> Kang</a:t>
            </a:r>
            <a:endParaRPr lang="en-US" altLang="ko-KR" sz="2800" dirty="0" smtClean="0"/>
          </a:p>
          <a:p>
            <a:pPr lvl="1"/>
            <a:r>
              <a:rPr lang="en-US" altLang="ko-KR" sz="2200" dirty="0" smtClean="0">
                <a:ea typeface="굴림" pitchFamily="50" charset="-127"/>
              </a:rPr>
              <a:t>Email: </a:t>
            </a:r>
            <a:r>
              <a:rPr lang="en-US" altLang="ko-KR" sz="2200" dirty="0">
                <a:ea typeface="굴림" pitchFamily="50" charset="-127"/>
              </a:rPr>
              <a:t>basic.36564@gmail.com</a:t>
            </a:r>
            <a:endParaRPr lang="en-US" altLang="ko-KR" sz="2200" dirty="0" smtClean="0">
              <a:ea typeface="굴림" pitchFamily="50" charset="-127"/>
            </a:endParaRPr>
          </a:p>
          <a:p>
            <a:pPr lvl="1"/>
            <a:endParaRPr lang="en-US" altLang="ko-KR" sz="2600" dirty="0" smtClean="0">
              <a:ea typeface="굴림" pitchFamily="50" charset="-127"/>
            </a:endParaRPr>
          </a:p>
          <a:p>
            <a:pPr lvl="1">
              <a:buNone/>
            </a:pPr>
            <a:r>
              <a:rPr lang="en-US" altLang="ko-KR" sz="1800" dirty="0" smtClean="0">
                <a:ea typeface="굴림" pitchFamily="50" charset="-127"/>
              </a:rPr>
              <a:t/>
            </a:r>
            <a:br>
              <a:rPr lang="en-US" altLang="ko-KR" sz="1800" dirty="0" smtClean="0">
                <a:ea typeface="굴림" pitchFamily="50" charset="-127"/>
              </a:rPr>
            </a:br>
            <a:endParaRPr lang="en-US" altLang="ko-KR" sz="1800" dirty="0" smtClean="0">
              <a:ea typeface="굴림" pitchFamily="50" charset="-127"/>
            </a:endParaRP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Instructors Info.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Introduction </a:t>
            </a:r>
            <a:r>
              <a:rPr lang="en-US" dirty="0"/>
              <a:t>- Objectives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6550" y="1066800"/>
            <a:ext cx="8445500" cy="4916488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Develop skills </a:t>
            </a:r>
            <a:r>
              <a:rPr lang="en-US" altLang="ko-KR" dirty="0"/>
              <a:t>for creative engineering </a:t>
            </a:r>
            <a:r>
              <a:rPr lang="en-US" altLang="ko-KR" dirty="0" smtClean="0"/>
              <a:t>design</a:t>
            </a:r>
            <a:endParaRPr lang="en-US" altLang="ko-KR" dirty="0"/>
          </a:p>
          <a:p>
            <a:r>
              <a:rPr lang="en-US" altLang="ko-KR" dirty="0"/>
              <a:t>Perform </a:t>
            </a:r>
            <a:r>
              <a:rPr lang="en-US" altLang="ko-KR" dirty="0" smtClean="0"/>
              <a:t>project </a:t>
            </a:r>
            <a:r>
              <a:rPr lang="en-US" altLang="ko-KR" dirty="0"/>
              <a:t>from idea generation to final product</a:t>
            </a:r>
          </a:p>
          <a:p>
            <a:r>
              <a:rPr lang="en-US" altLang="ko-KR" dirty="0" smtClean="0"/>
              <a:t>Team activities </a:t>
            </a:r>
            <a:r>
              <a:rPr lang="en-US" altLang="ko-KR" dirty="0"/>
              <a:t>and </a:t>
            </a:r>
            <a:r>
              <a:rPr lang="en-US" altLang="ko-KR" dirty="0" smtClean="0"/>
              <a:t>presentations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sym typeface="Wingdings" pitchFamily="2" charset="2"/>
              </a:rPr>
              <a:t>	→ “</a:t>
            </a:r>
            <a:r>
              <a:rPr lang="en-US" altLang="ko-KR" sz="2800" b="1" dirty="0" smtClean="0">
                <a:solidFill>
                  <a:srgbClr val="FF0000"/>
                </a:solidFill>
                <a:sym typeface="Wingdings" pitchFamily="2" charset="2"/>
              </a:rPr>
              <a:t>Creative Thinking</a:t>
            </a:r>
            <a:r>
              <a:rPr lang="en-US" altLang="ko-KR" dirty="0" smtClean="0">
                <a:sym typeface="Wingdings" pitchFamily="2" charset="2"/>
              </a:rPr>
              <a:t>” </a:t>
            </a:r>
            <a:r>
              <a:rPr lang="en-US" altLang="ko-KR" dirty="0">
                <a:sym typeface="Wingdings" pitchFamily="2" charset="2"/>
              </a:rPr>
              <a:t>is </a:t>
            </a:r>
            <a:r>
              <a:rPr lang="en-US" altLang="ko-KR" dirty="0" smtClean="0">
                <a:sym typeface="Wingdings" pitchFamily="2" charset="2"/>
              </a:rPr>
              <a:t>the most </a:t>
            </a:r>
            <a:r>
              <a:rPr lang="en-US" altLang="ko-KR" dirty="0">
                <a:sym typeface="Wingdings" pitchFamily="2" charset="2"/>
              </a:rPr>
              <a:t>important </a:t>
            </a:r>
            <a:r>
              <a:rPr lang="en-US" altLang="ko-KR" dirty="0" smtClean="0">
                <a:sym typeface="Wingdings" pitchFamily="2" charset="2"/>
              </a:rPr>
              <a:t>part!</a:t>
            </a:r>
            <a:endParaRPr lang="en-US" altLang="ko-KR" dirty="0">
              <a:sym typeface="Wingdings" pitchFamily="2" charset="2"/>
            </a:endParaRPr>
          </a:p>
          <a:p>
            <a:pPr>
              <a:buFont typeface="Wingdings"/>
              <a:buChar char="è"/>
            </a:pPr>
            <a:endParaRPr lang="en-US" altLang="ko-KR" dirty="0">
              <a:sym typeface="Wingdings" pitchFamily="2" charset="2"/>
            </a:endParaRPr>
          </a:p>
          <a:p>
            <a:r>
              <a:rPr lang="en-US" altLang="ko-KR" dirty="0"/>
              <a:t>Textbooks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창의공학</a:t>
            </a:r>
            <a:r>
              <a:rPr lang="en-US" altLang="ko-KR" dirty="0" smtClean="0"/>
              <a:t>’, </a:t>
            </a:r>
            <a:r>
              <a:rPr lang="ko-KR" altLang="en-US" dirty="0" smtClean="0"/>
              <a:t>박강 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교보문고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Ralph M. Ford and Chris S. </a:t>
            </a:r>
            <a:r>
              <a:rPr lang="en-US" altLang="ko-KR" dirty="0" err="1" smtClean="0"/>
              <a:t>Coulston</a:t>
            </a:r>
            <a:r>
              <a:rPr lang="en-US" altLang="ko-KR" dirty="0" smtClean="0"/>
              <a:t>, “Design </a:t>
            </a:r>
            <a:r>
              <a:rPr lang="en-US" altLang="ko-KR" dirty="0"/>
              <a:t>for electrical and computer </a:t>
            </a:r>
            <a:r>
              <a:rPr lang="en-US" altLang="ko-KR" dirty="0" smtClean="0"/>
              <a:t>engineers,” </a:t>
            </a:r>
            <a:r>
              <a:rPr lang="en-US" altLang="ko-KR" i="1" dirty="0" err="1" smtClean="0"/>
              <a:t>McGrawHill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 - </a:t>
            </a: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오른쪽 화살표 설명선 3"/>
          <p:cNvSpPr/>
          <p:nvPr/>
        </p:nvSpPr>
        <p:spPr>
          <a:xfrm>
            <a:off x="1212352" y="1900720"/>
            <a:ext cx="3911190" cy="2611407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Project implementation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Research/study/survey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Etc.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51074" y="1887038"/>
            <a:ext cx="2824416" cy="2637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Sharing results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Discussion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Planning</a:t>
            </a:r>
          </a:p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56949" y="3942932"/>
            <a:ext cx="14473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Weekly report</a:t>
            </a:r>
            <a:endParaRPr 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5204394" y="4680959"/>
            <a:ext cx="29177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In-Class (team meeting)</a:t>
            </a:r>
            <a:endParaRPr 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2031257" y="4680959"/>
            <a:ext cx="1138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At home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110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Introduction </a:t>
            </a:r>
            <a:r>
              <a:rPr lang="en-US" dirty="0"/>
              <a:t>- </a:t>
            </a:r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36550" y="1066800"/>
            <a:ext cx="8445500" cy="4916488"/>
          </a:xfrm>
        </p:spPr>
        <p:txBody>
          <a:bodyPr/>
          <a:lstStyle/>
          <a:p>
            <a:r>
              <a:rPr lang="en-US" dirty="0" smtClean="0"/>
              <a:t>Schedule &amp; To do </a:t>
            </a:r>
            <a:r>
              <a:rPr lang="en-US" dirty="0" smtClean="0"/>
              <a:t>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Requirement</a:t>
            </a:r>
          </a:p>
          <a:p>
            <a:pPr lvl="1"/>
            <a:r>
              <a:rPr lang="en-US" dirty="0" smtClean="0"/>
              <a:t>Project proposal, mid-presentation, and final demo</a:t>
            </a:r>
          </a:p>
          <a:p>
            <a:pPr lvl="1"/>
            <a:r>
              <a:rPr lang="en-US" dirty="0" smtClean="0"/>
              <a:t>Weekly progress report (starting from the 2</a:t>
            </a:r>
            <a:r>
              <a:rPr lang="en-US" baseline="30000" dirty="0" smtClean="0"/>
              <a:t>nd</a:t>
            </a:r>
            <a:r>
              <a:rPr lang="en-US" dirty="0" smtClean="0"/>
              <a:t> week)</a:t>
            </a:r>
            <a:endParaRPr 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2346" y="1541562"/>
            <a:ext cx="748755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 smtClean="0">
                <a:solidFill>
                  <a:srgbClr val="00B050"/>
                </a:solidFill>
              </a:rPr>
              <a:t>Proposal submission at</a:t>
            </a:r>
            <a:r>
              <a:rPr lang="ko-KR" altLang="en-US" sz="2000" smtClean="0">
                <a:solidFill>
                  <a:srgbClr val="00B050"/>
                </a:solidFill>
              </a:rPr>
              <a:t> </a:t>
            </a:r>
            <a:r>
              <a:rPr lang="en-US" altLang="ko-KR" sz="2000" u="sng" dirty="0" smtClean="0">
                <a:solidFill>
                  <a:srgbClr val="00B050"/>
                </a:solidFill>
              </a:rPr>
              <a:t>3/30</a:t>
            </a:r>
            <a:r>
              <a:rPr lang="en-US" altLang="ko-KR" sz="2000" dirty="0" smtClean="0">
                <a:solidFill>
                  <a:srgbClr val="00B050"/>
                </a:solidFill>
              </a:rPr>
              <a:t> </a:t>
            </a:r>
            <a:r>
              <a:rPr lang="en-US" altLang="ko-KR" sz="2000" dirty="0" smtClean="0">
                <a:solidFill>
                  <a:srgbClr val="00B050"/>
                </a:solidFill>
              </a:rPr>
              <a:t>(36564-1</a:t>
            </a:r>
            <a:r>
              <a:rPr lang="en-US" altLang="ko-KR" sz="2000" dirty="0">
                <a:solidFill>
                  <a:srgbClr val="00B050"/>
                </a:solidFill>
              </a:rPr>
              <a:t>) &amp; </a:t>
            </a:r>
            <a:r>
              <a:rPr lang="en-US" altLang="ko-KR" sz="2000" u="sng" dirty="0" smtClean="0">
                <a:solidFill>
                  <a:srgbClr val="00B050"/>
                </a:solidFill>
              </a:rPr>
              <a:t>3/29</a:t>
            </a:r>
            <a:r>
              <a:rPr lang="en-US" altLang="ko-KR" sz="2000" dirty="0" smtClean="0">
                <a:solidFill>
                  <a:srgbClr val="00B050"/>
                </a:solidFill>
              </a:rPr>
              <a:t>(36564-2</a:t>
            </a:r>
            <a:r>
              <a:rPr lang="en-US" altLang="ko-KR" sz="2000" dirty="0" smtClean="0">
                <a:solidFill>
                  <a:srgbClr val="00B050"/>
                </a:solidFill>
              </a:rPr>
              <a:t>) </a:t>
            </a:r>
          </a:p>
          <a:p>
            <a:pPr algn="l"/>
            <a:r>
              <a:rPr lang="en-US" altLang="ko-KR" sz="1600" dirty="0" smtClean="0"/>
              <a:t>-</a:t>
            </a:r>
            <a:r>
              <a:rPr lang="en-US" altLang="ko-KR" sz="1600" dirty="0" smtClean="0"/>
              <a:t>Template provided; 2-3 page report (motivation, problem statement, prior arts, the </a:t>
            </a:r>
            <a:r>
              <a:rPr lang="en-US" altLang="ko-KR" sz="1600" dirty="0" smtClean="0">
                <a:solidFill>
                  <a:srgbClr val="FF0000"/>
                </a:solidFill>
              </a:rPr>
              <a:t>improvements</a:t>
            </a:r>
            <a:r>
              <a:rPr lang="en-US" altLang="ko-KR" sz="1600" dirty="0" smtClean="0"/>
              <a:t> as compared with the prior arts.)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2346" y="2579436"/>
            <a:ext cx="64556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 smtClean="0">
                <a:solidFill>
                  <a:srgbClr val="00B050"/>
                </a:solidFill>
              </a:rPr>
              <a:t>Mid presentation (report, 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ppt</a:t>
            </a:r>
            <a:r>
              <a:rPr lang="en-US" altLang="ko-KR" sz="2000" dirty="0" smtClean="0">
                <a:solidFill>
                  <a:srgbClr val="00B050"/>
                </a:solidFill>
              </a:rPr>
              <a:t>, prototype of final product) in the late Apr or early May</a:t>
            </a:r>
            <a:r>
              <a:rPr lang="en-US" altLang="ko-KR" sz="2000" dirty="0" smtClean="0">
                <a:solidFill>
                  <a:srgbClr val="00B050"/>
                </a:solidFill>
              </a:rPr>
              <a:t>.</a:t>
            </a:r>
            <a:endParaRPr lang="en-US" altLang="ko-KR" sz="2000" dirty="0" smtClean="0">
              <a:solidFill>
                <a:srgbClr val="00B05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2346" y="3525044"/>
            <a:ext cx="6455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2000" dirty="0" smtClean="0">
                <a:solidFill>
                  <a:srgbClr val="00B050"/>
                </a:solidFill>
              </a:rPr>
              <a:t>Final </a:t>
            </a:r>
            <a:r>
              <a:rPr lang="en-US" altLang="ko-KR" sz="2000" dirty="0" smtClean="0">
                <a:solidFill>
                  <a:srgbClr val="00B050"/>
                </a:solidFill>
              </a:rPr>
              <a:t>demo (report</a:t>
            </a:r>
            <a:r>
              <a:rPr lang="en-US" altLang="ko-KR" sz="2000" dirty="0" smtClean="0">
                <a:solidFill>
                  <a:srgbClr val="00B050"/>
                </a:solidFill>
              </a:rPr>
              <a:t>, 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ppt</a:t>
            </a:r>
            <a:r>
              <a:rPr lang="en-US" altLang="ko-KR" sz="2000" dirty="0" smtClean="0">
                <a:solidFill>
                  <a:srgbClr val="00B050"/>
                </a:solidFill>
              </a:rPr>
              <a:t>, </a:t>
            </a:r>
            <a:r>
              <a:rPr lang="en-US" altLang="ko-KR" sz="2000" dirty="0" smtClean="0">
                <a:solidFill>
                  <a:srgbClr val="00B050"/>
                </a:solidFill>
              </a:rPr>
              <a:t>demo of the </a:t>
            </a:r>
            <a:r>
              <a:rPr lang="en-US" altLang="ko-KR" sz="2000" dirty="0" smtClean="0">
                <a:solidFill>
                  <a:srgbClr val="00B050"/>
                </a:solidFill>
              </a:rPr>
              <a:t>final product)</a:t>
            </a:r>
          </a:p>
        </p:txBody>
      </p:sp>
    </p:spTree>
    <p:extLst>
      <p:ext uri="{BB962C8B-B14F-4D97-AF65-F5344CB8AC3E}">
        <p14:creationId xmlns:p14="http://schemas.microsoft.com/office/powerpoint/2010/main" val="27253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</a:t>
            </a:r>
            <a:r>
              <a:rPr lang="en-US" altLang="ko-KR" dirty="0"/>
              <a:t>Introduction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66800"/>
            <a:ext cx="8445500" cy="4916488"/>
          </a:xfrm>
        </p:spPr>
        <p:txBody>
          <a:bodyPr/>
          <a:lstStyle/>
          <a:p>
            <a:pPr lvl="1">
              <a:buNone/>
            </a:pPr>
            <a:endParaRPr lang="en-US" altLang="ko-KR" i="1" dirty="0" smtClean="0"/>
          </a:p>
          <a:p>
            <a:r>
              <a:rPr lang="en-US" dirty="0" smtClean="0"/>
              <a:t>Evaluation </a:t>
            </a:r>
            <a:r>
              <a:rPr lang="en-US" dirty="0"/>
              <a:t>and Grades</a:t>
            </a:r>
          </a:p>
          <a:p>
            <a:pPr lvl="1"/>
            <a:r>
              <a:rPr lang="en-US" dirty="0"/>
              <a:t>Project </a:t>
            </a:r>
            <a:r>
              <a:rPr lang="en-US" dirty="0" smtClean="0"/>
              <a:t>proposal</a:t>
            </a:r>
            <a:r>
              <a:rPr lang="en-US" dirty="0"/>
              <a:t>: 10%</a:t>
            </a:r>
          </a:p>
          <a:p>
            <a:pPr lvl="1"/>
            <a:r>
              <a:rPr lang="en-US" dirty="0"/>
              <a:t>Midterm </a:t>
            </a:r>
            <a:r>
              <a:rPr lang="en-US" dirty="0" smtClean="0"/>
              <a:t>report </a:t>
            </a:r>
            <a:r>
              <a:rPr lang="en-US" dirty="0"/>
              <a:t>and </a:t>
            </a:r>
            <a:r>
              <a:rPr lang="en-US" dirty="0" smtClean="0"/>
              <a:t>presentation</a:t>
            </a:r>
            <a:r>
              <a:rPr lang="en-US" dirty="0"/>
              <a:t>: </a:t>
            </a:r>
            <a:r>
              <a:rPr lang="en-US" dirty="0" smtClean="0"/>
              <a:t>30</a:t>
            </a:r>
            <a:r>
              <a:rPr lang="en-US" dirty="0"/>
              <a:t>% (</a:t>
            </a:r>
            <a:r>
              <a:rPr lang="en-US" dirty="0" smtClean="0"/>
              <a:t>15%, 15%)</a:t>
            </a:r>
            <a:endParaRPr lang="en-US" dirty="0"/>
          </a:p>
          <a:p>
            <a:pPr lvl="1"/>
            <a:r>
              <a:rPr lang="en-US" dirty="0"/>
              <a:t>Final </a:t>
            </a:r>
            <a:r>
              <a:rPr lang="en-US" dirty="0" smtClean="0"/>
              <a:t>report </a:t>
            </a:r>
            <a:r>
              <a:rPr lang="en-US" dirty="0"/>
              <a:t>and </a:t>
            </a:r>
            <a:r>
              <a:rPr lang="en-US" dirty="0" smtClean="0"/>
              <a:t>presentation</a:t>
            </a:r>
            <a:r>
              <a:rPr lang="en-US" dirty="0"/>
              <a:t>: 30% (15%, 15%)</a:t>
            </a:r>
          </a:p>
          <a:p>
            <a:pPr lvl="1"/>
            <a:r>
              <a:rPr lang="en-US" dirty="0"/>
              <a:t>Team </a:t>
            </a:r>
            <a:r>
              <a:rPr lang="en-US" dirty="0" smtClean="0"/>
              <a:t>meeting report &amp; class attendance: 10%</a:t>
            </a:r>
            <a:endParaRPr lang="en-US" dirty="0"/>
          </a:p>
          <a:p>
            <a:pPr lvl="1"/>
            <a:r>
              <a:rPr lang="en-US" dirty="0" smtClean="0"/>
              <a:t>Final product evaluation (demo): 20%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5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</a:t>
            </a:r>
            <a:r>
              <a:rPr lang="en-US" altLang="ko-KR" dirty="0"/>
              <a:t>Introduction</a:t>
            </a:r>
            <a:r>
              <a:rPr lang="en-US" dirty="0" smtClean="0"/>
              <a:t> – Important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38225"/>
            <a:ext cx="8445500" cy="4945063"/>
          </a:xfrm>
        </p:spPr>
        <p:txBody>
          <a:bodyPr/>
          <a:lstStyle/>
          <a:p>
            <a:r>
              <a:rPr lang="en-US" dirty="0"/>
              <a:t>Team </a:t>
            </a:r>
          </a:p>
          <a:p>
            <a:pPr lvl="1"/>
            <a:r>
              <a:rPr lang="en-US" dirty="0" smtClean="0"/>
              <a:t>Basically 5 members randomly determined</a:t>
            </a:r>
            <a:endParaRPr lang="en-US" dirty="0" smtClean="0"/>
          </a:p>
          <a:p>
            <a:r>
              <a:rPr lang="en-US" dirty="0" smtClean="0"/>
              <a:t>Homework/reports </a:t>
            </a:r>
            <a:r>
              <a:rPr lang="en-US" dirty="0"/>
              <a:t>due</a:t>
            </a:r>
          </a:p>
          <a:p>
            <a:pPr lvl="1"/>
            <a:r>
              <a:rPr lang="en-US" dirty="0"/>
              <a:t>Announced in cyber-campus</a:t>
            </a:r>
          </a:p>
          <a:p>
            <a:pPr lvl="1"/>
            <a:r>
              <a:rPr lang="en-US" dirty="0" smtClean="0"/>
              <a:t>Late submission will </a:t>
            </a:r>
            <a:r>
              <a:rPr lang="en-US" b="1" dirty="0" smtClean="0">
                <a:solidFill>
                  <a:srgbClr val="FF0000"/>
                </a:solidFill>
              </a:rPr>
              <a:t>give 10% penalty per day.</a:t>
            </a:r>
            <a:endParaRPr lang="en-US" dirty="0"/>
          </a:p>
          <a:p>
            <a:r>
              <a:rPr lang="en-US" dirty="0"/>
              <a:t>Attendance</a:t>
            </a:r>
          </a:p>
          <a:p>
            <a:pPr lvl="1"/>
            <a:r>
              <a:rPr lang="en-US" dirty="0"/>
              <a:t>According to school regulations, </a:t>
            </a:r>
            <a:r>
              <a:rPr lang="en-US" b="1" dirty="0">
                <a:solidFill>
                  <a:srgbClr val="FF0000"/>
                </a:solidFill>
              </a:rPr>
              <a:t>5 absences </a:t>
            </a:r>
            <a:r>
              <a:rPr lang="en-US" dirty="0"/>
              <a:t>without notice will result in 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dirty="0"/>
              <a:t>.</a:t>
            </a:r>
          </a:p>
          <a:p>
            <a:r>
              <a:rPr lang="en-US" dirty="0" smtClean="0"/>
              <a:t>Material distribution, submission, all important announcements</a:t>
            </a:r>
            <a:endParaRPr lang="en-US" dirty="0"/>
          </a:p>
          <a:p>
            <a:pPr lvl="1"/>
            <a:r>
              <a:rPr lang="en-US" dirty="0"/>
              <a:t>Via cyber-campus</a:t>
            </a:r>
          </a:p>
          <a:p>
            <a:pPr lvl="1"/>
            <a:r>
              <a:rPr lang="en-US" dirty="0" smtClean="0"/>
              <a:t>Do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use cyber-campus for questions</a:t>
            </a:r>
            <a:r>
              <a:rPr lang="en-US" dirty="0" smtClean="0"/>
              <a:t>. (email is preferred)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</a:t>
            </a:r>
            <a:r>
              <a:rPr lang="en-US" altLang="ko-KR" dirty="0"/>
              <a:t>Introduction</a:t>
            </a:r>
            <a:r>
              <a:rPr lang="en-US" dirty="0" smtClean="0"/>
              <a:t> – Lecture,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38225"/>
            <a:ext cx="8445500" cy="49450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Lecture or important announcement in the first 30 minutes.</a:t>
            </a:r>
            <a:endParaRPr lang="en-US" dirty="0"/>
          </a:p>
          <a:p>
            <a:r>
              <a:rPr lang="en-US" dirty="0" smtClean="0"/>
              <a:t>Team activity later (</a:t>
            </a:r>
            <a:r>
              <a:rPr lang="en-US" dirty="0" err="1" smtClean="0"/>
              <a:t>Asan</a:t>
            </a:r>
            <a:r>
              <a:rPr lang="en-US" dirty="0" smtClean="0"/>
              <a:t> 424 or 410, computer lab.)</a:t>
            </a:r>
          </a:p>
          <a:p>
            <a:pPr lvl="1"/>
            <a:r>
              <a:rPr lang="en-US" dirty="0" smtClean="0"/>
              <a:t>410 is reserved for this course from </a:t>
            </a:r>
            <a:r>
              <a:rPr lang="en-US" dirty="0" smtClean="0"/>
              <a:t>3:30 </a:t>
            </a:r>
            <a:r>
              <a:rPr lang="en-US" dirty="0" smtClean="0"/>
              <a:t>– </a:t>
            </a:r>
            <a:r>
              <a:rPr lang="en-US" dirty="0" smtClean="0"/>
              <a:t>6:15</a:t>
            </a:r>
            <a:r>
              <a:rPr lang="en-US" dirty="0" smtClean="0"/>
              <a:t>, Tue. and </a:t>
            </a:r>
            <a:r>
              <a:rPr lang="en-US" dirty="0" smtClean="0"/>
              <a:t>12:30-3:15</a:t>
            </a:r>
            <a:r>
              <a:rPr lang="en-US" dirty="0" smtClean="0"/>
              <a:t>, </a:t>
            </a:r>
            <a:r>
              <a:rPr lang="en-US" dirty="0" smtClean="0"/>
              <a:t>Wed.  </a:t>
            </a:r>
            <a:endParaRPr lang="en-US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 smtClean="0"/>
              <a:t>Facility/Lab.</a:t>
            </a:r>
            <a:endParaRPr lang="en-US" dirty="0"/>
          </a:p>
          <a:p>
            <a:pPr lvl="1"/>
            <a:r>
              <a:rPr lang="en-US" dirty="0" err="1" smtClean="0"/>
              <a:t>Asan</a:t>
            </a:r>
            <a:r>
              <a:rPr lang="en-US" dirty="0" smtClean="0"/>
              <a:t> 424 / 410 (computer Lab.) / 422 </a:t>
            </a:r>
            <a:r>
              <a:rPr lang="en-US" dirty="0" smtClean="0"/>
              <a:t>(circuit implementation/experiments</a:t>
            </a:r>
            <a:r>
              <a:rPr lang="en-US" dirty="0" smtClean="0"/>
              <a:t>) </a:t>
            </a:r>
          </a:p>
          <a:p>
            <a:endParaRPr lang="en-US" dirty="0"/>
          </a:p>
          <a:p>
            <a:r>
              <a:rPr lang="en-US" dirty="0"/>
              <a:t>Cyber Campus</a:t>
            </a:r>
          </a:p>
          <a:p>
            <a:pPr lvl="1"/>
            <a:r>
              <a:rPr lang="en-US" dirty="0"/>
              <a:t>Team board per </a:t>
            </a:r>
            <a:r>
              <a:rPr lang="en-US" dirty="0" smtClean="0"/>
              <a:t>team</a:t>
            </a:r>
          </a:p>
          <a:p>
            <a:endParaRPr lang="en-US" dirty="0" smtClean="0"/>
          </a:p>
          <a:p>
            <a:r>
              <a:rPr lang="en-US" dirty="0" smtClean="0"/>
              <a:t>Budget ( </a:t>
            </a:r>
            <a:r>
              <a:rPr lang="en-US" dirty="0" smtClean="0"/>
              <a:t>50,000 </a:t>
            </a:r>
            <a:r>
              <a:rPr lang="en-US" dirty="0" smtClean="0"/>
              <a:t>~ 70,000) </a:t>
            </a:r>
            <a:endParaRPr lang="en-US" dirty="0"/>
          </a:p>
          <a:p>
            <a:pPr marL="344487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4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Weekly report (before the next class)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038225"/>
            <a:ext cx="8445500" cy="4945063"/>
          </a:xfrm>
        </p:spPr>
        <p:txBody>
          <a:bodyPr/>
          <a:lstStyle/>
          <a:p>
            <a:r>
              <a:rPr lang="en-US" dirty="0" smtClean="0"/>
              <a:t>Show team activity in this week</a:t>
            </a:r>
          </a:p>
          <a:p>
            <a:r>
              <a:rPr lang="en-US" dirty="0" smtClean="0"/>
              <a:t>Report submitted via cyber campus (1page limit)</a:t>
            </a:r>
          </a:p>
          <a:p>
            <a:r>
              <a:rPr lang="en-US" dirty="0" smtClean="0"/>
              <a:t>Used for the </a:t>
            </a:r>
            <a:r>
              <a:rPr lang="en-US" dirty="0" smtClean="0"/>
              <a:t>communication with </a:t>
            </a:r>
            <a:r>
              <a:rPr lang="en-US" dirty="0" smtClean="0"/>
              <a:t>the advisor in the class.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ORDWRAP" val="0"/>
  <p:tag name="DEFAULTWIDTH" val="483"/>
  <p:tag name="DEFAULTHEIGHT" val="392"/>
  <p:tag name="FONTSIZE" val="10"/>
  <p:tag name="PREAMBLE" val="\documentclass{article}&#10;\pagestyle{empty}&#10;\usepackage{xspace,amssymb,amsfonts,amsmath}&#10;\usepackage{color}&#10;\usepackage{TeX4PPT}&#10;"/>
  <p:tag name="MAGPC" val="200"/>
</p:tagLst>
</file>

<file path=ppt/theme/theme1.xml><?xml version="1.0" encoding="utf-8"?>
<a:theme xmlns:a="http://schemas.openxmlformats.org/drawingml/2006/main" name="LTS4template">
  <a:themeElements>
    <a:clrScheme name="LTS4template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LTS4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TS4template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S4template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S4template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S4template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S4template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S4template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S4template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S4template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TS4template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TS4template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11498</TotalTime>
  <Words>464</Words>
  <Application>Microsoft Office PowerPoint</Application>
  <PresentationFormat>화면 슬라이드 쇼(4:3)</PresentationFormat>
  <Paragraphs>99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</vt:lpstr>
      <vt:lpstr>Wingdings</vt:lpstr>
      <vt:lpstr>이화체</vt:lpstr>
      <vt:lpstr>굴림</vt:lpstr>
      <vt:lpstr>LTS4template</vt:lpstr>
      <vt:lpstr>Introduction to  Basic Engineering Design for Electronics Engineering</vt:lpstr>
      <vt:lpstr>Instructors Info.</vt:lpstr>
      <vt:lpstr>Course Introduction - Objectives</vt:lpstr>
      <vt:lpstr>Course Introduction - Outline</vt:lpstr>
      <vt:lpstr>Course Introduction - Requirement</vt:lpstr>
      <vt:lpstr>Course Introduction - Evaluation</vt:lpstr>
      <vt:lpstr>Course Introduction – Important Notes</vt:lpstr>
      <vt:lpstr>Course Introduction – Lecture, Resources</vt:lpstr>
      <vt:lpstr>Weekly report (before the next class)</vt:lpstr>
      <vt:lpstr>Team building</vt:lpstr>
      <vt:lpstr>Topics</vt:lpstr>
      <vt:lpstr>Next Weekly Report</vt:lpstr>
    </vt:vector>
  </TitlesOfParts>
  <Company>EPFL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frossard</dc:creator>
  <cp:lastModifiedBy>Jewon Kang</cp:lastModifiedBy>
  <cp:revision>573</cp:revision>
  <cp:lastPrinted>1601-01-01T00:00:00Z</cp:lastPrinted>
  <dcterms:created xsi:type="dcterms:W3CDTF">2006-08-12T12:19:02Z</dcterms:created>
  <dcterms:modified xsi:type="dcterms:W3CDTF">2016-03-01T05:16:19Z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