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2" r:id="rId5"/>
    <p:sldId id="271" r:id="rId6"/>
    <p:sldId id="259" r:id="rId7"/>
    <p:sldId id="262" r:id="rId8"/>
    <p:sldId id="263" r:id="rId9"/>
    <p:sldId id="268" r:id="rId10"/>
    <p:sldId id="266" r:id="rId11"/>
    <p:sldId id="269" r:id="rId12"/>
    <p:sldId id="267" r:id="rId13"/>
    <p:sldId id="264" r:id="rId14"/>
    <p:sldId id="265"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CD2FA-6425-422E-ADE8-908DAF20664C}" v="28" dt="2025-05-19T06:33:26.28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67" autoAdjust="0"/>
  </p:normalViewPr>
  <p:slideViewPr>
    <p:cSldViewPr snapToGrid="0">
      <p:cViewPr varScale="1">
        <p:scale>
          <a:sx n="169" d="100"/>
          <a:sy n="169" d="100"/>
        </p:scale>
        <p:origin x="1524" y="1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o Hirota" userId="ca4e088850e9932f" providerId="LiveId" clId="{68DCD2FA-6425-422E-ADE8-908DAF20664C}"/>
    <pc:docChg chg="custSel modSld modMainMaster">
      <pc:chgData name="Akio Hirota" userId="ca4e088850e9932f" providerId="LiveId" clId="{68DCD2FA-6425-422E-ADE8-908DAF20664C}" dt="2025-05-19T06:33:26.284" v="151" actId="404"/>
      <pc:docMkLst>
        <pc:docMk/>
      </pc:docMkLst>
      <pc:sldChg chg="modSp mod">
        <pc:chgData name="Akio Hirota" userId="ca4e088850e9932f" providerId="LiveId" clId="{68DCD2FA-6425-422E-ADE8-908DAF20664C}" dt="2025-05-19T06:28:28.656" v="115" actId="404"/>
        <pc:sldMkLst>
          <pc:docMk/>
          <pc:sldMk cId="2484089229" sldId="258"/>
        </pc:sldMkLst>
        <pc:spChg chg="mod">
          <ac:chgData name="Akio Hirota" userId="ca4e088850e9932f" providerId="LiveId" clId="{68DCD2FA-6425-422E-ADE8-908DAF20664C}" dt="2025-05-19T06:28:28.656" v="115" actId="404"/>
          <ac:spMkLst>
            <pc:docMk/>
            <pc:sldMk cId="2484089229" sldId="258"/>
            <ac:spMk id="3" creationId="{F3D2E9B4-9888-8DED-D046-1E62C560D532}"/>
          </ac:spMkLst>
        </pc:spChg>
      </pc:sldChg>
      <pc:sldChg chg="addSp delSp modSp mod">
        <pc:chgData name="Akio Hirota" userId="ca4e088850e9932f" providerId="LiveId" clId="{68DCD2FA-6425-422E-ADE8-908DAF20664C}" dt="2025-05-19T05:55:09.721" v="112"/>
        <pc:sldMkLst>
          <pc:docMk/>
          <pc:sldMk cId="2540607268" sldId="259"/>
        </pc:sldMkLst>
        <pc:spChg chg="del">
          <ac:chgData name="Akio Hirota" userId="ca4e088850e9932f" providerId="LiveId" clId="{68DCD2FA-6425-422E-ADE8-908DAF20664C}" dt="2025-05-19T05:47:03.472" v="0"/>
          <ac:spMkLst>
            <pc:docMk/>
            <pc:sldMk cId="2540607268" sldId="259"/>
            <ac:spMk id="3" creationId="{CB793FA0-D7DD-38A7-B559-CF4151A8C833}"/>
          </ac:spMkLst>
        </pc:spChg>
        <pc:spChg chg="add mod">
          <ac:chgData name="Akio Hirota" userId="ca4e088850e9932f" providerId="LiveId" clId="{68DCD2FA-6425-422E-ADE8-908DAF20664C}" dt="2025-05-19T05:55:09.721" v="112"/>
          <ac:spMkLst>
            <pc:docMk/>
            <pc:sldMk cId="2540607268" sldId="259"/>
            <ac:spMk id="7" creationId="{1E71D956-EA16-A5C2-DF9B-4A428CF37188}"/>
          </ac:spMkLst>
        </pc:spChg>
        <pc:picChg chg="add del mod">
          <ac:chgData name="Akio Hirota" userId="ca4e088850e9932f" providerId="LiveId" clId="{68DCD2FA-6425-422E-ADE8-908DAF20664C}" dt="2025-05-19T05:54:39.183" v="75" actId="478"/>
          <ac:picMkLst>
            <pc:docMk/>
            <pc:sldMk cId="2540607268" sldId="259"/>
            <ac:picMk id="4" creationId="{D0E1411B-2E6F-BC1B-9B37-7BFABB4588BD}"/>
          </ac:picMkLst>
        </pc:picChg>
        <pc:picChg chg="add mod">
          <ac:chgData name="Akio Hirota" userId="ca4e088850e9932f" providerId="LiveId" clId="{68DCD2FA-6425-422E-ADE8-908DAF20664C}" dt="2025-05-19T05:54:54.835" v="79" actId="14100"/>
          <ac:picMkLst>
            <pc:docMk/>
            <pc:sldMk cId="2540607268" sldId="259"/>
            <ac:picMk id="5" creationId="{44202ABB-B3C8-C00F-E50D-B8AC4094CDA6}"/>
          </ac:picMkLst>
        </pc:picChg>
      </pc:sldChg>
      <pc:sldChg chg="addSp delSp modSp mod">
        <pc:chgData name="Akio Hirota" userId="ca4e088850e9932f" providerId="LiveId" clId="{68DCD2FA-6425-422E-ADE8-908DAF20664C}" dt="2025-05-19T05:54:25.701" v="72" actId="478"/>
        <pc:sldMkLst>
          <pc:docMk/>
          <pc:sldMk cId="4065644954" sldId="260"/>
        </pc:sldMkLst>
        <pc:spChg chg="del">
          <ac:chgData name="Akio Hirota" userId="ca4e088850e9932f" providerId="LiveId" clId="{68DCD2FA-6425-422E-ADE8-908DAF20664C}" dt="2025-05-19T05:52:16.008" v="71"/>
          <ac:spMkLst>
            <pc:docMk/>
            <pc:sldMk cId="4065644954" sldId="260"/>
            <ac:spMk id="3" creationId="{217784F4-9E19-BB3E-9025-3BBB0FDFD0B2}"/>
          </ac:spMkLst>
        </pc:spChg>
        <pc:spChg chg="add mod">
          <ac:chgData name="Akio Hirota" userId="ca4e088850e9932f" providerId="LiveId" clId="{68DCD2FA-6425-422E-ADE8-908DAF20664C}" dt="2025-05-19T05:54:25.701" v="72" actId="478"/>
          <ac:spMkLst>
            <pc:docMk/>
            <pc:sldMk cId="4065644954" sldId="260"/>
            <ac:spMk id="6" creationId="{AE764BE8-9EB9-E2D6-1523-F83BC67AB9C8}"/>
          </ac:spMkLst>
        </pc:spChg>
        <pc:picChg chg="add del mod">
          <ac:chgData name="Akio Hirota" userId="ca4e088850e9932f" providerId="LiveId" clId="{68DCD2FA-6425-422E-ADE8-908DAF20664C}" dt="2025-05-19T05:54:25.701" v="72" actId="478"/>
          <ac:picMkLst>
            <pc:docMk/>
            <pc:sldMk cId="4065644954" sldId="260"/>
            <ac:picMk id="4" creationId="{E0255975-AEBB-AEFB-733C-9454C3D86CF9}"/>
          </ac:picMkLst>
        </pc:picChg>
      </pc:sldChg>
      <pc:sldMasterChg chg="delSp modSp mod modSldLayout">
        <pc:chgData name="Akio Hirota" userId="ca4e088850e9932f" providerId="LiveId" clId="{68DCD2FA-6425-422E-ADE8-908DAF20664C}" dt="2025-05-19T06:33:26.284" v="151" actId="404"/>
        <pc:sldMasterMkLst>
          <pc:docMk/>
          <pc:sldMasterMk cId="1268336135" sldId="2147483660"/>
        </pc:sldMasterMkLst>
        <pc:spChg chg="mod">
          <ac:chgData name="Akio Hirota" userId="ca4e088850e9932f" providerId="LiveId" clId="{68DCD2FA-6425-422E-ADE8-908DAF20664C}" dt="2025-05-19T06:31:32.354" v="126" actId="14100"/>
          <ac:spMkLst>
            <pc:docMk/>
            <pc:sldMasterMk cId="1268336135" sldId="2147483660"/>
            <ac:spMk id="2" creationId="{00000000-0000-0000-0000-000000000000}"/>
          </ac:spMkLst>
        </pc:spChg>
        <pc:spChg chg="mod">
          <ac:chgData name="Akio Hirota" userId="ca4e088850e9932f" providerId="LiveId" clId="{68DCD2FA-6425-422E-ADE8-908DAF20664C}" dt="2025-05-19T06:33:26.284" v="151" actId="404"/>
          <ac:spMkLst>
            <pc:docMk/>
            <pc:sldMasterMk cId="1268336135" sldId="2147483660"/>
            <ac:spMk id="3" creationId="{00000000-0000-0000-0000-000000000000}"/>
          </ac:spMkLst>
        </pc:spChg>
        <pc:spChg chg="del">
          <ac:chgData name="Akio Hirota" userId="ca4e088850e9932f" providerId="LiveId" clId="{68DCD2FA-6425-422E-ADE8-908DAF20664C}" dt="2025-05-19T06:32:15.467" v="129" actId="478"/>
          <ac:spMkLst>
            <pc:docMk/>
            <pc:sldMasterMk cId="1268336135" sldId="2147483660"/>
            <ac:spMk id="4" creationId="{00000000-0000-0000-0000-000000000000}"/>
          </ac:spMkLst>
        </pc:spChg>
        <pc:spChg chg="del">
          <ac:chgData name="Akio Hirota" userId="ca4e088850e9932f" providerId="LiveId" clId="{68DCD2FA-6425-422E-ADE8-908DAF20664C}" dt="2025-05-19T06:32:15.467" v="129" actId="478"/>
          <ac:spMkLst>
            <pc:docMk/>
            <pc:sldMasterMk cId="1268336135" sldId="2147483660"/>
            <ac:spMk id="5" creationId="{00000000-0000-0000-0000-000000000000}"/>
          </ac:spMkLst>
        </pc:spChg>
        <pc:spChg chg="mod">
          <ac:chgData name="Akio Hirota" userId="ca4e088850e9932f" providerId="LiveId" clId="{68DCD2FA-6425-422E-ADE8-908DAF20664C}" dt="2025-05-19T06:32:40.299" v="135" actId="1076"/>
          <ac:spMkLst>
            <pc:docMk/>
            <pc:sldMasterMk cId="1268336135" sldId="2147483660"/>
            <ac:spMk id="6" creationId="{00000000-0000-0000-0000-000000000000}"/>
          </ac:spMkLst>
        </pc:spChg>
        <pc:sldLayoutChg chg="modSp">
          <pc:chgData name="Akio Hirota" userId="ca4e088850e9932f" providerId="LiveId" clId="{68DCD2FA-6425-422E-ADE8-908DAF20664C}" dt="2025-05-19T06:29:31.684" v="119" actId="404"/>
          <pc:sldLayoutMkLst>
            <pc:docMk/>
            <pc:sldMasterMk cId="1268336135" sldId="2147483660"/>
            <pc:sldLayoutMk cId="3093055319" sldId="2147483662"/>
          </pc:sldLayoutMkLst>
          <pc:spChg chg="mod">
            <ac:chgData name="Akio Hirota" userId="ca4e088850e9932f" providerId="LiveId" clId="{68DCD2FA-6425-422E-ADE8-908DAF20664C}" dt="2025-05-19T06:29:31.684" v="119" actId="404"/>
            <ac:spMkLst>
              <pc:docMk/>
              <pc:sldMasterMk cId="1268336135" sldId="2147483660"/>
              <pc:sldLayoutMk cId="3093055319" sldId="2147483662"/>
              <ac:spMk id="3"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2AE7E2-7B22-4021-A2B2-F9B70148BFC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AA2B4DE1-CB83-42A9-BA7C-B74F20456A4A}">
      <dgm:prSet phldrT="[テキスト]"/>
      <dgm:spPr/>
      <dgm:t>
        <a:bodyPr/>
        <a:lstStyle/>
        <a:p>
          <a:r>
            <a:rPr kumimoji="1" lang="en-US" altLang="ja-JP" dirty="0"/>
            <a:t>Ph0</a:t>
          </a:r>
          <a:endParaRPr kumimoji="1" lang="ja-JP" altLang="en-US" dirty="0"/>
        </a:p>
      </dgm:t>
    </dgm:pt>
    <dgm:pt modelId="{3C9257C6-3490-468A-9C96-CAFCE1B5819C}" type="parTrans" cxnId="{14CB4AC3-6001-4AA5-BE90-CB8F2F685EA1}">
      <dgm:prSet/>
      <dgm:spPr/>
      <dgm:t>
        <a:bodyPr/>
        <a:lstStyle/>
        <a:p>
          <a:endParaRPr kumimoji="1" lang="ja-JP" altLang="en-US"/>
        </a:p>
      </dgm:t>
    </dgm:pt>
    <dgm:pt modelId="{936D00DA-9DE0-4442-9184-58FEDE422F18}" type="sibTrans" cxnId="{14CB4AC3-6001-4AA5-BE90-CB8F2F685EA1}">
      <dgm:prSet/>
      <dgm:spPr/>
      <dgm:t>
        <a:bodyPr/>
        <a:lstStyle/>
        <a:p>
          <a:endParaRPr kumimoji="1" lang="ja-JP" altLang="en-US"/>
        </a:p>
      </dgm:t>
    </dgm:pt>
    <dgm:pt modelId="{47FF4C18-C599-404F-8656-1B1A9B6D857B}">
      <dgm:prSet phldrT="[テキスト]"/>
      <dgm:spPr/>
      <dgm:t>
        <a:bodyPr/>
        <a:lstStyle/>
        <a:p>
          <a:r>
            <a:rPr kumimoji="1" lang="en-US" altLang="ja-JP" dirty="0"/>
            <a:t>PostgreSQL </a:t>
          </a:r>
          <a:r>
            <a:rPr kumimoji="1" lang="ja-JP" altLang="en-US" dirty="0"/>
            <a:t>データ吸い上げ：</a:t>
          </a:r>
          <a:r>
            <a:rPr kumimoji="1" lang="en-US" altLang="ja-JP" dirty="0"/>
            <a:t>COPY BINARY</a:t>
          </a:r>
          <a:endParaRPr kumimoji="1" lang="ja-JP" altLang="en-US" dirty="0"/>
        </a:p>
      </dgm:t>
    </dgm:pt>
    <dgm:pt modelId="{51A5E683-7BFC-4C85-A4C1-1F402273C3D8}" type="parTrans" cxnId="{C3A738F1-208C-4CB1-8824-D6553E64585B}">
      <dgm:prSet/>
      <dgm:spPr/>
      <dgm:t>
        <a:bodyPr/>
        <a:lstStyle/>
        <a:p>
          <a:endParaRPr kumimoji="1" lang="ja-JP" altLang="en-US"/>
        </a:p>
      </dgm:t>
    </dgm:pt>
    <dgm:pt modelId="{836C2F0B-4F2F-44AF-B4A4-E645813FCF11}" type="sibTrans" cxnId="{C3A738F1-208C-4CB1-8824-D6553E64585B}">
      <dgm:prSet/>
      <dgm:spPr/>
      <dgm:t>
        <a:bodyPr/>
        <a:lstStyle/>
        <a:p>
          <a:endParaRPr kumimoji="1" lang="ja-JP" altLang="en-US"/>
        </a:p>
      </dgm:t>
    </dgm:pt>
    <dgm:pt modelId="{B594E58C-3D81-4D26-B59E-6E69AE8F65E5}">
      <dgm:prSet phldrT="[テキスト]"/>
      <dgm:spPr/>
      <dgm:t>
        <a:bodyPr/>
        <a:lstStyle/>
        <a:p>
          <a:r>
            <a:rPr kumimoji="1" lang="en-US" altLang="ja-JP" dirty="0"/>
            <a:t>GPU</a:t>
          </a:r>
          <a:r>
            <a:rPr kumimoji="1" lang="ja-JP" altLang="en-US" dirty="0"/>
            <a:t>メモリ転送：メモリ転送・ヘッダ検出</a:t>
          </a:r>
        </a:p>
      </dgm:t>
    </dgm:pt>
    <dgm:pt modelId="{3B4D0D0D-6D07-47D9-B5E0-B7FB0FCDA113}" type="parTrans" cxnId="{2940A956-4327-4690-BAE6-5BAD2C9055C4}">
      <dgm:prSet/>
      <dgm:spPr/>
      <dgm:t>
        <a:bodyPr/>
        <a:lstStyle/>
        <a:p>
          <a:endParaRPr kumimoji="1" lang="ja-JP" altLang="en-US"/>
        </a:p>
      </dgm:t>
    </dgm:pt>
    <dgm:pt modelId="{A3AC1AAA-FC4E-4FF9-A962-045469F1911A}" type="sibTrans" cxnId="{2940A956-4327-4690-BAE6-5BAD2C9055C4}">
      <dgm:prSet/>
      <dgm:spPr/>
      <dgm:t>
        <a:bodyPr/>
        <a:lstStyle/>
        <a:p>
          <a:endParaRPr kumimoji="1" lang="ja-JP" altLang="en-US"/>
        </a:p>
      </dgm:t>
    </dgm:pt>
    <dgm:pt modelId="{45DFF9B1-4E4B-4C29-AD2C-3D9B622A56C9}">
      <dgm:prSet phldrT="[テキスト]"/>
      <dgm:spPr/>
      <dgm:t>
        <a:bodyPr/>
        <a:lstStyle/>
        <a:p>
          <a:r>
            <a:rPr kumimoji="1" lang="en-US" altLang="ja-JP" dirty="0"/>
            <a:t>Ph1</a:t>
          </a:r>
          <a:endParaRPr kumimoji="1" lang="ja-JP" altLang="en-US" dirty="0"/>
        </a:p>
      </dgm:t>
    </dgm:pt>
    <dgm:pt modelId="{BCDDEB8E-0749-44CF-BFD4-9625A38B5125}" type="parTrans" cxnId="{B137F133-7F42-4167-A5F9-184564365DA2}">
      <dgm:prSet/>
      <dgm:spPr/>
      <dgm:t>
        <a:bodyPr/>
        <a:lstStyle/>
        <a:p>
          <a:endParaRPr kumimoji="1" lang="ja-JP" altLang="en-US"/>
        </a:p>
      </dgm:t>
    </dgm:pt>
    <dgm:pt modelId="{9FCAC6F3-C781-4582-A0E0-B97B46E90F63}" type="sibTrans" cxnId="{B137F133-7F42-4167-A5F9-184564365DA2}">
      <dgm:prSet/>
      <dgm:spPr/>
      <dgm:t>
        <a:bodyPr/>
        <a:lstStyle/>
        <a:p>
          <a:endParaRPr kumimoji="1" lang="ja-JP" altLang="en-US"/>
        </a:p>
      </dgm:t>
    </dgm:pt>
    <dgm:pt modelId="{716F7F75-69F8-44B6-8249-D6ED34CCB790}">
      <dgm:prSet phldrT="[テキスト]"/>
      <dgm:spPr/>
      <dgm:t>
        <a:bodyPr/>
        <a:lstStyle/>
        <a:p>
          <a:r>
            <a:rPr kumimoji="1" lang="ja-JP" altLang="en-US" dirty="0"/>
            <a:t>行数カウント</a:t>
          </a:r>
          <a:r>
            <a:rPr kumimoji="1" lang="en-US" altLang="ja-JP" dirty="0"/>
            <a:t>&gt;</a:t>
          </a:r>
          <a:r>
            <a:rPr kumimoji="1" lang="ja-JP" altLang="en-US" dirty="0"/>
            <a:t>行オフセット</a:t>
          </a:r>
          <a:r>
            <a:rPr kumimoji="1" lang="en-US" altLang="ja-JP" dirty="0"/>
            <a:t>&gt;</a:t>
          </a:r>
          <a:r>
            <a:rPr kumimoji="1" lang="ja-JP" altLang="en-US" dirty="0"/>
            <a:t>行長＞フィールド解析</a:t>
          </a:r>
        </a:p>
      </dgm:t>
    </dgm:pt>
    <dgm:pt modelId="{2409F46D-919B-4B7F-920D-2A89B168CB60}" type="parTrans" cxnId="{ADBE8404-B184-4555-951B-16506356A91D}">
      <dgm:prSet/>
      <dgm:spPr/>
      <dgm:t>
        <a:bodyPr/>
        <a:lstStyle/>
        <a:p>
          <a:endParaRPr kumimoji="1" lang="ja-JP" altLang="en-US"/>
        </a:p>
      </dgm:t>
    </dgm:pt>
    <dgm:pt modelId="{BD305F6E-FF5B-4901-B118-72C59BFF0580}" type="sibTrans" cxnId="{ADBE8404-B184-4555-951B-16506356A91D}">
      <dgm:prSet/>
      <dgm:spPr/>
      <dgm:t>
        <a:bodyPr/>
        <a:lstStyle/>
        <a:p>
          <a:endParaRPr kumimoji="1" lang="ja-JP" altLang="en-US"/>
        </a:p>
      </dgm:t>
    </dgm:pt>
    <dgm:pt modelId="{6C70917A-47AC-45BC-9AD4-1FF1E5F4FF4A}">
      <dgm:prSet phldrT="[テキスト]"/>
      <dgm:spPr/>
      <dgm:t>
        <a:bodyPr/>
        <a:lstStyle/>
        <a:p>
          <a:r>
            <a:rPr kumimoji="1" lang="ja-JP" altLang="en-US" dirty="0"/>
            <a:t>オフセット計算</a:t>
          </a:r>
        </a:p>
      </dgm:t>
    </dgm:pt>
    <dgm:pt modelId="{E2F2E1C1-8B2B-4523-BEEA-E577668D2AB8}" type="parTrans" cxnId="{79BAFF95-D73E-4423-960A-9B500EC84DCE}">
      <dgm:prSet/>
      <dgm:spPr/>
      <dgm:t>
        <a:bodyPr/>
        <a:lstStyle/>
        <a:p>
          <a:endParaRPr kumimoji="1" lang="ja-JP" altLang="en-US"/>
        </a:p>
      </dgm:t>
    </dgm:pt>
    <dgm:pt modelId="{86D4C41A-AE2E-48B0-9D8B-60B3AD4A31EA}" type="sibTrans" cxnId="{79BAFF95-D73E-4423-960A-9B500EC84DCE}">
      <dgm:prSet/>
      <dgm:spPr/>
      <dgm:t>
        <a:bodyPr/>
        <a:lstStyle/>
        <a:p>
          <a:endParaRPr kumimoji="1" lang="ja-JP" altLang="en-US"/>
        </a:p>
      </dgm:t>
    </dgm:pt>
    <dgm:pt modelId="{1D69623D-63A3-4BF7-B224-9467B6DCA5FC}">
      <dgm:prSet phldrT="[テキスト]"/>
      <dgm:spPr/>
      <dgm:t>
        <a:bodyPr/>
        <a:lstStyle/>
        <a:p>
          <a:r>
            <a:rPr kumimoji="1" lang="en-US" altLang="ja-JP" dirty="0"/>
            <a:t>Ph2</a:t>
          </a:r>
          <a:endParaRPr kumimoji="1" lang="ja-JP" altLang="en-US" dirty="0"/>
        </a:p>
      </dgm:t>
    </dgm:pt>
    <dgm:pt modelId="{AA8C078D-257B-4745-AFBC-D3741B4D74E2}" type="parTrans" cxnId="{5836C264-0214-4362-8F95-B1A6FCA4DC99}">
      <dgm:prSet/>
      <dgm:spPr/>
      <dgm:t>
        <a:bodyPr/>
        <a:lstStyle/>
        <a:p>
          <a:endParaRPr kumimoji="1" lang="ja-JP" altLang="en-US"/>
        </a:p>
      </dgm:t>
    </dgm:pt>
    <dgm:pt modelId="{D7D6AB0F-53A9-433E-9860-7CEE5431C2A0}" type="sibTrans" cxnId="{5836C264-0214-4362-8F95-B1A6FCA4DC99}">
      <dgm:prSet/>
      <dgm:spPr/>
      <dgm:t>
        <a:bodyPr/>
        <a:lstStyle/>
        <a:p>
          <a:endParaRPr kumimoji="1" lang="ja-JP" altLang="en-US"/>
        </a:p>
      </dgm:t>
    </dgm:pt>
    <dgm:pt modelId="{3295CEE7-0D3C-4E6F-B9A0-D00F30312280}">
      <dgm:prSet phldrT="[テキスト]"/>
      <dgm:spPr/>
      <dgm:t>
        <a:bodyPr/>
        <a:lstStyle/>
        <a:p>
          <a:r>
            <a:rPr kumimoji="1" lang="en-US" altLang="ja-JP" dirty="0" err="1"/>
            <a:t>Validataion</a:t>
          </a:r>
          <a:r>
            <a:rPr kumimoji="1" lang="en-US" altLang="ja-JP" dirty="0"/>
            <a:t> map</a:t>
          </a:r>
          <a:endParaRPr kumimoji="1" lang="ja-JP" altLang="en-US" dirty="0"/>
        </a:p>
      </dgm:t>
    </dgm:pt>
    <dgm:pt modelId="{0F73AA85-CA6F-433A-917B-000BAF9142D0}" type="parTrans" cxnId="{988F758F-EA80-4EEC-86AB-0F2DBDB974CC}">
      <dgm:prSet/>
      <dgm:spPr/>
      <dgm:t>
        <a:bodyPr/>
        <a:lstStyle/>
        <a:p>
          <a:endParaRPr kumimoji="1" lang="ja-JP" altLang="en-US"/>
        </a:p>
      </dgm:t>
    </dgm:pt>
    <dgm:pt modelId="{2D6A43E2-C31B-47E3-B909-3A4A1C48B16A}" type="sibTrans" cxnId="{988F758F-EA80-4EEC-86AB-0F2DBDB974CC}">
      <dgm:prSet/>
      <dgm:spPr/>
      <dgm:t>
        <a:bodyPr/>
        <a:lstStyle/>
        <a:p>
          <a:endParaRPr kumimoji="1" lang="ja-JP" altLang="en-US"/>
        </a:p>
      </dgm:t>
    </dgm:pt>
    <dgm:pt modelId="{09C2DB02-71F9-4AE3-B52E-DC7180498027}">
      <dgm:prSet phldrT="[テキスト]"/>
      <dgm:spPr/>
      <dgm:t>
        <a:bodyPr/>
        <a:lstStyle/>
        <a:p>
          <a:r>
            <a:rPr kumimoji="1" lang="en-US" altLang="ja-JP" dirty="0"/>
            <a:t>Column Arrays</a:t>
          </a:r>
          <a:endParaRPr kumimoji="1" lang="ja-JP" altLang="en-US" dirty="0"/>
        </a:p>
      </dgm:t>
    </dgm:pt>
    <dgm:pt modelId="{D675F790-8428-4A89-AFCE-9BD09E2DBF85}" type="parTrans" cxnId="{FA5D2921-D3F6-44DF-8F04-8E2B05DA60D9}">
      <dgm:prSet/>
      <dgm:spPr/>
      <dgm:t>
        <a:bodyPr/>
        <a:lstStyle/>
        <a:p>
          <a:endParaRPr kumimoji="1" lang="ja-JP" altLang="en-US"/>
        </a:p>
      </dgm:t>
    </dgm:pt>
    <dgm:pt modelId="{44945E97-7DEC-42B2-91C1-4C0D368B5ADD}" type="sibTrans" cxnId="{FA5D2921-D3F6-44DF-8F04-8E2B05DA60D9}">
      <dgm:prSet/>
      <dgm:spPr/>
      <dgm:t>
        <a:bodyPr/>
        <a:lstStyle/>
        <a:p>
          <a:endParaRPr kumimoji="1" lang="ja-JP" altLang="en-US"/>
        </a:p>
      </dgm:t>
    </dgm:pt>
    <dgm:pt modelId="{53888663-EB4F-429F-AC1A-13DCA29F04E9}" type="pres">
      <dgm:prSet presAssocID="{C22AE7E2-7B22-4021-A2B2-F9B70148BFCE}" presName="linearFlow" presStyleCnt="0">
        <dgm:presLayoutVars>
          <dgm:dir/>
          <dgm:animLvl val="lvl"/>
          <dgm:resizeHandles val="exact"/>
        </dgm:presLayoutVars>
      </dgm:prSet>
      <dgm:spPr/>
    </dgm:pt>
    <dgm:pt modelId="{59177EF1-2A97-4606-971E-68D5A6A750A6}" type="pres">
      <dgm:prSet presAssocID="{AA2B4DE1-CB83-42A9-BA7C-B74F20456A4A}" presName="composite" presStyleCnt="0"/>
      <dgm:spPr/>
    </dgm:pt>
    <dgm:pt modelId="{4E26F3B4-4E9D-46FF-9E6B-C6686FBEF294}" type="pres">
      <dgm:prSet presAssocID="{AA2B4DE1-CB83-42A9-BA7C-B74F20456A4A}" presName="parentText" presStyleLbl="alignNode1" presStyleIdx="0" presStyleCnt="3">
        <dgm:presLayoutVars>
          <dgm:chMax val="1"/>
          <dgm:bulletEnabled val="1"/>
        </dgm:presLayoutVars>
      </dgm:prSet>
      <dgm:spPr/>
    </dgm:pt>
    <dgm:pt modelId="{0C5D1585-11F9-498C-8DE8-B71099CDC4FE}" type="pres">
      <dgm:prSet presAssocID="{AA2B4DE1-CB83-42A9-BA7C-B74F20456A4A}" presName="descendantText" presStyleLbl="alignAcc1" presStyleIdx="0" presStyleCnt="3">
        <dgm:presLayoutVars>
          <dgm:bulletEnabled val="1"/>
        </dgm:presLayoutVars>
      </dgm:prSet>
      <dgm:spPr/>
    </dgm:pt>
    <dgm:pt modelId="{4A549A8F-46DC-4B29-ACCF-AA05DF82F5D5}" type="pres">
      <dgm:prSet presAssocID="{936D00DA-9DE0-4442-9184-58FEDE422F18}" presName="sp" presStyleCnt="0"/>
      <dgm:spPr/>
    </dgm:pt>
    <dgm:pt modelId="{45A8CC7B-165E-46B9-8245-583D945CB4A9}" type="pres">
      <dgm:prSet presAssocID="{45DFF9B1-4E4B-4C29-AD2C-3D9B622A56C9}" presName="composite" presStyleCnt="0"/>
      <dgm:spPr/>
    </dgm:pt>
    <dgm:pt modelId="{74A7D49F-C479-489C-8DC9-FC198158E26A}" type="pres">
      <dgm:prSet presAssocID="{45DFF9B1-4E4B-4C29-AD2C-3D9B622A56C9}" presName="parentText" presStyleLbl="alignNode1" presStyleIdx="1" presStyleCnt="3">
        <dgm:presLayoutVars>
          <dgm:chMax val="1"/>
          <dgm:bulletEnabled val="1"/>
        </dgm:presLayoutVars>
      </dgm:prSet>
      <dgm:spPr/>
    </dgm:pt>
    <dgm:pt modelId="{C0A67194-3BFA-4904-B6F6-4AD98E6BECF4}" type="pres">
      <dgm:prSet presAssocID="{45DFF9B1-4E4B-4C29-AD2C-3D9B622A56C9}" presName="descendantText" presStyleLbl="alignAcc1" presStyleIdx="1" presStyleCnt="3">
        <dgm:presLayoutVars>
          <dgm:bulletEnabled val="1"/>
        </dgm:presLayoutVars>
      </dgm:prSet>
      <dgm:spPr/>
    </dgm:pt>
    <dgm:pt modelId="{B5F39BFB-B482-4665-A5BC-48BC4E2BC31F}" type="pres">
      <dgm:prSet presAssocID="{9FCAC6F3-C781-4582-A0E0-B97B46E90F63}" presName="sp" presStyleCnt="0"/>
      <dgm:spPr/>
    </dgm:pt>
    <dgm:pt modelId="{08F3520E-53F4-4386-867C-2D518320C25A}" type="pres">
      <dgm:prSet presAssocID="{1D69623D-63A3-4BF7-B224-9467B6DCA5FC}" presName="composite" presStyleCnt="0"/>
      <dgm:spPr/>
    </dgm:pt>
    <dgm:pt modelId="{A36EC50D-E8F3-4ED1-A022-9610FDCC1AB8}" type="pres">
      <dgm:prSet presAssocID="{1D69623D-63A3-4BF7-B224-9467B6DCA5FC}" presName="parentText" presStyleLbl="alignNode1" presStyleIdx="2" presStyleCnt="3">
        <dgm:presLayoutVars>
          <dgm:chMax val="1"/>
          <dgm:bulletEnabled val="1"/>
        </dgm:presLayoutVars>
      </dgm:prSet>
      <dgm:spPr/>
    </dgm:pt>
    <dgm:pt modelId="{5271DDED-E31D-4586-9138-AE60AFDA4DFF}" type="pres">
      <dgm:prSet presAssocID="{1D69623D-63A3-4BF7-B224-9467B6DCA5FC}" presName="descendantText" presStyleLbl="alignAcc1" presStyleIdx="2" presStyleCnt="3">
        <dgm:presLayoutVars>
          <dgm:bulletEnabled val="1"/>
        </dgm:presLayoutVars>
      </dgm:prSet>
      <dgm:spPr/>
    </dgm:pt>
  </dgm:ptLst>
  <dgm:cxnLst>
    <dgm:cxn modelId="{2A592204-A15C-4F9E-A954-2FF0DDEA26D1}" type="presOf" srcId="{C22AE7E2-7B22-4021-A2B2-F9B70148BFCE}" destId="{53888663-EB4F-429F-AC1A-13DCA29F04E9}" srcOrd="0" destOrd="0" presId="urn:microsoft.com/office/officeart/2005/8/layout/chevron2"/>
    <dgm:cxn modelId="{ADBE8404-B184-4555-951B-16506356A91D}" srcId="{45DFF9B1-4E4B-4C29-AD2C-3D9B622A56C9}" destId="{716F7F75-69F8-44B6-8249-D6ED34CCB790}" srcOrd="0" destOrd="0" parTransId="{2409F46D-919B-4B7F-920D-2A89B168CB60}" sibTransId="{BD305F6E-FF5B-4901-B118-72C59BFF0580}"/>
    <dgm:cxn modelId="{76DC1516-36F7-4B97-B8AE-62EDDD063F11}" type="presOf" srcId="{AA2B4DE1-CB83-42A9-BA7C-B74F20456A4A}" destId="{4E26F3B4-4E9D-46FF-9E6B-C6686FBEF294}" srcOrd="0" destOrd="0" presId="urn:microsoft.com/office/officeart/2005/8/layout/chevron2"/>
    <dgm:cxn modelId="{FA5D2921-D3F6-44DF-8F04-8E2B05DA60D9}" srcId="{1D69623D-63A3-4BF7-B224-9467B6DCA5FC}" destId="{09C2DB02-71F9-4AE3-B52E-DC7180498027}" srcOrd="1" destOrd="0" parTransId="{D675F790-8428-4A89-AFCE-9BD09E2DBF85}" sibTransId="{44945E97-7DEC-42B2-91C1-4C0D368B5ADD}"/>
    <dgm:cxn modelId="{EE08F32C-A8BF-4AE3-90EF-C29A6E1CF65A}" type="presOf" srcId="{6C70917A-47AC-45BC-9AD4-1FF1E5F4FF4A}" destId="{C0A67194-3BFA-4904-B6F6-4AD98E6BECF4}" srcOrd="0" destOrd="1" presId="urn:microsoft.com/office/officeart/2005/8/layout/chevron2"/>
    <dgm:cxn modelId="{B137F133-7F42-4167-A5F9-184564365DA2}" srcId="{C22AE7E2-7B22-4021-A2B2-F9B70148BFCE}" destId="{45DFF9B1-4E4B-4C29-AD2C-3D9B622A56C9}" srcOrd="1" destOrd="0" parTransId="{BCDDEB8E-0749-44CF-BFD4-9625A38B5125}" sibTransId="{9FCAC6F3-C781-4582-A0E0-B97B46E90F63}"/>
    <dgm:cxn modelId="{5836C264-0214-4362-8F95-B1A6FCA4DC99}" srcId="{C22AE7E2-7B22-4021-A2B2-F9B70148BFCE}" destId="{1D69623D-63A3-4BF7-B224-9467B6DCA5FC}" srcOrd="2" destOrd="0" parTransId="{AA8C078D-257B-4745-AFBC-D3741B4D74E2}" sibTransId="{D7D6AB0F-53A9-433E-9860-7CEE5431C2A0}"/>
    <dgm:cxn modelId="{6B16DD52-A96F-4C0D-8D83-54F3CE0CC91A}" type="presOf" srcId="{09C2DB02-71F9-4AE3-B52E-DC7180498027}" destId="{5271DDED-E31D-4586-9138-AE60AFDA4DFF}" srcOrd="0" destOrd="1" presId="urn:microsoft.com/office/officeart/2005/8/layout/chevron2"/>
    <dgm:cxn modelId="{2940A956-4327-4690-BAE6-5BAD2C9055C4}" srcId="{AA2B4DE1-CB83-42A9-BA7C-B74F20456A4A}" destId="{B594E58C-3D81-4D26-B59E-6E69AE8F65E5}" srcOrd="1" destOrd="0" parTransId="{3B4D0D0D-6D07-47D9-B5E0-B7FB0FCDA113}" sibTransId="{A3AC1AAA-FC4E-4FF9-A962-045469F1911A}"/>
    <dgm:cxn modelId="{978F975A-CF96-4763-B385-73CFD5536763}" type="presOf" srcId="{B594E58C-3D81-4D26-B59E-6E69AE8F65E5}" destId="{0C5D1585-11F9-498C-8DE8-B71099CDC4FE}" srcOrd="0" destOrd="1" presId="urn:microsoft.com/office/officeart/2005/8/layout/chevron2"/>
    <dgm:cxn modelId="{988F758F-EA80-4EEC-86AB-0F2DBDB974CC}" srcId="{1D69623D-63A3-4BF7-B224-9467B6DCA5FC}" destId="{3295CEE7-0D3C-4E6F-B9A0-D00F30312280}" srcOrd="0" destOrd="0" parTransId="{0F73AA85-CA6F-433A-917B-000BAF9142D0}" sibTransId="{2D6A43E2-C31B-47E3-B909-3A4A1C48B16A}"/>
    <dgm:cxn modelId="{79BAFF95-D73E-4423-960A-9B500EC84DCE}" srcId="{45DFF9B1-4E4B-4C29-AD2C-3D9B622A56C9}" destId="{6C70917A-47AC-45BC-9AD4-1FF1E5F4FF4A}" srcOrd="1" destOrd="0" parTransId="{E2F2E1C1-8B2B-4523-BEEA-E577668D2AB8}" sibTransId="{86D4C41A-AE2E-48B0-9D8B-60B3AD4A31EA}"/>
    <dgm:cxn modelId="{53D5D8BE-8B52-4F66-989B-ABCE157E4DE6}" type="presOf" srcId="{47FF4C18-C599-404F-8656-1B1A9B6D857B}" destId="{0C5D1585-11F9-498C-8DE8-B71099CDC4FE}" srcOrd="0" destOrd="0" presId="urn:microsoft.com/office/officeart/2005/8/layout/chevron2"/>
    <dgm:cxn modelId="{14CB4AC3-6001-4AA5-BE90-CB8F2F685EA1}" srcId="{C22AE7E2-7B22-4021-A2B2-F9B70148BFCE}" destId="{AA2B4DE1-CB83-42A9-BA7C-B74F20456A4A}" srcOrd="0" destOrd="0" parTransId="{3C9257C6-3490-468A-9C96-CAFCE1B5819C}" sibTransId="{936D00DA-9DE0-4442-9184-58FEDE422F18}"/>
    <dgm:cxn modelId="{A3B539CC-036B-4806-9F12-9F7F46FFDC62}" type="presOf" srcId="{45DFF9B1-4E4B-4C29-AD2C-3D9B622A56C9}" destId="{74A7D49F-C479-489C-8DC9-FC198158E26A}" srcOrd="0" destOrd="0" presId="urn:microsoft.com/office/officeart/2005/8/layout/chevron2"/>
    <dgm:cxn modelId="{B5C1E5E3-AFE6-4BE3-B73A-9AA6DCB0ECFA}" type="presOf" srcId="{3295CEE7-0D3C-4E6F-B9A0-D00F30312280}" destId="{5271DDED-E31D-4586-9138-AE60AFDA4DFF}" srcOrd="0" destOrd="0" presId="urn:microsoft.com/office/officeart/2005/8/layout/chevron2"/>
    <dgm:cxn modelId="{834D4CE7-5E18-4D03-B66E-977FE6546DFD}" type="presOf" srcId="{716F7F75-69F8-44B6-8249-D6ED34CCB790}" destId="{C0A67194-3BFA-4904-B6F6-4AD98E6BECF4}" srcOrd="0" destOrd="0" presId="urn:microsoft.com/office/officeart/2005/8/layout/chevron2"/>
    <dgm:cxn modelId="{C3A738F1-208C-4CB1-8824-D6553E64585B}" srcId="{AA2B4DE1-CB83-42A9-BA7C-B74F20456A4A}" destId="{47FF4C18-C599-404F-8656-1B1A9B6D857B}" srcOrd="0" destOrd="0" parTransId="{51A5E683-7BFC-4C85-A4C1-1F402273C3D8}" sibTransId="{836C2F0B-4F2F-44AF-B4A4-E645813FCF11}"/>
    <dgm:cxn modelId="{81559DF6-4258-4B0B-8CD5-18FCA435BF05}" type="presOf" srcId="{1D69623D-63A3-4BF7-B224-9467B6DCA5FC}" destId="{A36EC50D-E8F3-4ED1-A022-9610FDCC1AB8}" srcOrd="0" destOrd="0" presId="urn:microsoft.com/office/officeart/2005/8/layout/chevron2"/>
    <dgm:cxn modelId="{82782388-D3F8-428A-BDD5-AF3090F0E5C6}" type="presParOf" srcId="{53888663-EB4F-429F-AC1A-13DCA29F04E9}" destId="{59177EF1-2A97-4606-971E-68D5A6A750A6}" srcOrd="0" destOrd="0" presId="urn:microsoft.com/office/officeart/2005/8/layout/chevron2"/>
    <dgm:cxn modelId="{CBA04ED0-E1F4-4606-BD49-BD57BB05B55A}" type="presParOf" srcId="{59177EF1-2A97-4606-971E-68D5A6A750A6}" destId="{4E26F3B4-4E9D-46FF-9E6B-C6686FBEF294}" srcOrd="0" destOrd="0" presId="urn:microsoft.com/office/officeart/2005/8/layout/chevron2"/>
    <dgm:cxn modelId="{777BA9A5-1F3A-4B75-A7E0-8309DC0EE28B}" type="presParOf" srcId="{59177EF1-2A97-4606-971E-68D5A6A750A6}" destId="{0C5D1585-11F9-498C-8DE8-B71099CDC4FE}" srcOrd="1" destOrd="0" presId="urn:microsoft.com/office/officeart/2005/8/layout/chevron2"/>
    <dgm:cxn modelId="{7671BD9F-3068-4B90-B1BE-119CD8F232B7}" type="presParOf" srcId="{53888663-EB4F-429F-AC1A-13DCA29F04E9}" destId="{4A549A8F-46DC-4B29-ACCF-AA05DF82F5D5}" srcOrd="1" destOrd="0" presId="urn:microsoft.com/office/officeart/2005/8/layout/chevron2"/>
    <dgm:cxn modelId="{D146716F-3FF9-4FCF-9600-4C5C6009757B}" type="presParOf" srcId="{53888663-EB4F-429F-AC1A-13DCA29F04E9}" destId="{45A8CC7B-165E-46B9-8245-583D945CB4A9}" srcOrd="2" destOrd="0" presId="urn:microsoft.com/office/officeart/2005/8/layout/chevron2"/>
    <dgm:cxn modelId="{64D22F1A-D57F-4278-85BE-B2BCE6E47E3F}" type="presParOf" srcId="{45A8CC7B-165E-46B9-8245-583D945CB4A9}" destId="{74A7D49F-C479-489C-8DC9-FC198158E26A}" srcOrd="0" destOrd="0" presId="urn:microsoft.com/office/officeart/2005/8/layout/chevron2"/>
    <dgm:cxn modelId="{9220C04D-40C9-4F05-968A-388BA50308F1}" type="presParOf" srcId="{45A8CC7B-165E-46B9-8245-583D945CB4A9}" destId="{C0A67194-3BFA-4904-B6F6-4AD98E6BECF4}" srcOrd="1" destOrd="0" presId="urn:microsoft.com/office/officeart/2005/8/layout/chevron2"/>
    <dgm:cxn modelId="{25E12BA9-3787-4D18-9D95-A9932F6189CE}" type="presParOf" srcId="{53888663-EB4F-429F-AC1A-13DCA29F04E9}" destId="{B5F39BFB-B482-4665-A5BC-48BC4E2BC31F}" srcOrd="3" destOrd="0" presId="urn:microsoft.com/office/officeart/2005/8/layout/chevron2"/>
    <dgm:cxn modelId="{934F3E49-C627-4230-8210-5212F6961F1B}" type="presParOf" srcId="{53888663-EB4F-429F-AC1A-13DCA29F04E9}" destId="{08F3520E-53F4-4386-867C-2D518320C25A}" srcOrd="4" destOrd="0" presId="urn:microsoft.com/office/officeart/2005/8/layout/chevron2"/>
    <dgm:cxn modelId="{140B40B2-6D2E-40F2-82DB-633EB2B98814}" type="presParOf" srcId="{08F3520E-53F4-4386-867C-2D518320C25A}" destId="{A36EC50D-E8F3-4ED1-A022-9610FDCC1AB8}" srcOrd="0" destOrd="0" presId="urn:microsoft.com/office/officeart/2005/8/layout/chevron2"/>
    <dgm:cxn modelId="{6FDF7A5E-936D-44C5-AC2C-3CFD63A1053B}" type="presParOf" srcId="{08F3520E-53F4-4386-867C-2D518320C25A}" destId="{5271DDED-E31D-4586-9138-AE60AFDA4DF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6F3B4-4E9D-46FF-9E6B-C6686FBEF294}">
      <dsp:nvSpPr>
        <dsp:cNvPr id="0" name=""/>
        <dsp:cNvSpPr/>
      </dsp:nvSpPr>
      <dsp:spPr>
        <a:xfrm rot="5400000">
          <a:off x="-222646" y="223826"/>
          <a:ext cx="1484312" cy="103901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kumimoji="1" lang="en-US" altLang="ja-JP" sz="2900" kern="1200" dirty="0"/>
            <a:t>Ph0</a:t>
          </a:r>
          <a:endParaRPr kumimoji="1" lang="ja-JP" altLang="en-US" sz="2900" kern="1200" dirty="0"/>
        </a:p>
      </dsp:txBody>
      <dsp:txXfrm rot="-5400000">
        <a:off x="1" y="520688"/>
        <a:ext cx="1039018" cy="445294"/>
      </dsp:txXfrm>
    </dsp:sp>
    <dsp:sp modelId="{0C5D1585-11F9-498C-8DE8-B71099CDC4FE}">
      <dsp:nvSpPr>
        <dsp:cNvPr id="0" name=""/>
        <dsp:cNvSpPr/>
      </dsp:nvSpPr>
      <dsp:spPr>
        <a:xfrm rot="5400000">
          <a:off x="3085107" y="-2044909"/>
          <a:ext cx="964803" cy="505698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kumimoji="1" lang="en-US" altLang="ja-JP" sz="1600" kern="1200" dirty="0"/>
            <a:t>PostgreSQL </a:t>
          </a:r>
          <a:r>
            <a:rPr kumimoji="1" lang="ja-JP" altLang="en-US" sz="1600" kern="1200" dirty="0"/>
            <a:t>データ吸い上げ：</a:t>
          </a:r>
          <a:r>
            <a:rPr kumimoji="1" lang="en-US" altLang="ja-JP" sz="1600" kern="1200" dirty="0"/>
            <a:t>COPY BINARY</a:t>
          </a:r>
          <a:endParaRPr kumimoji="1" lang="ja-JP" altLang="en-US" sz="1600" kern="1200" dirty="0"/>
        </a:p>
        <a:p>
          <a:pPr marL="171450" lvl="1" indent="-171450" algn="l" defTabSz="711200">
            <a:lnSpc>
              <a:spcPct val="90000"/>
            </a:lnSpc>
            <a:spcBef>
              <a:spcPct val="0"/>
            </a:spcBef>
            <a:spcAft>
              <a:spcPct val="15000"/>
            </a:spcAft>
            <a:buChar char="•"/>
          </a:pPr>
          <a:r>
            <a:rPr kumimoji="1" lang="en-US" altLang="ja-JP" sz="1600" kern="1200" dirty="0"/>
            <a:t>GPU</a:t>
          </a:r>
          <a:r>
            <a:rPr kumimoji="1" lang="ja-JP" altLang="en-US" sz="1600" kern="1200" dirty="0"/>
            <a:t>メモリ転送：メモリ転送・ヘッダ検出</a:t>
          </a:r>
        </a:p>
      </dsp:txBody>
      <dsp:txXfrm rot="-5400000">
        <a:off x="1039018" y="48278"/>
        <a:ext cx="5009883" cy="870607"/>
      </dsp:txXfrm>
    </dsp:sp>
    <dsp:sp modelId="{74A7D49F-C479-489C-8DC9-FC198158E26A}">
      <dsp:nvSpPr>
        <dsp:cNvPr id="0" name=""/>
        <dsp:cNvSpPr/>
      </dsp:nvSpPr>
      <dsp:spPr>
        <a:xfrm rot="5400000">
          <a:off x="-222646" y="1512490"/>
          <a:ext cx="1484312" cy="103901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kumimoji="1" lang="en-US" altLang="ja-JP" sz="2900" kern="1200" dirty="0"/>
            <a:t>Ph1</a:t>
          </a:r>
          <a:endParaRPr kumimoji="1" lang="ja-JP" altLang="en-US" sz="2900" kern="1200" dirty="0"/>
        </a:p>
      </dsp:txBody>
      <dsp:txXfrm rot="-5400000">
        <a:off x="1" y="1809352"/>
        <a:ext cx="1039018" cy="445294"/>
      </dsp:txXfrm>
    </dsp:sp>
    <dsp:sp modelId="{C0A67194-3BFA-4904-B6F6-4AD98E6BECF4}">
      <dsp:nvSpPr>
        <dsp:cNvPr id="0" name=""/>
        <dsp:cNvSpPr/>
      </dsp:nvSpPr>
      <dsp:spPr>
        <a:xfrm rot="5400000">
          <a:off x="3085107" y="-756245"/>
          <a:ext cx="964803" cy="505698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kumimoji="1" lang="ja-JP" altLang="en-US" sz="1600" kern="1200" dirty="0"/>
            <a:t>行数カウント</a:t>
          </a:r>
          <a:r>
            <a:rPr kumimoji="1" lang="en-US" altLang="ja-JP" sz="1600" kern="1200" dirty="0"/>
            <a:t>&gt;</a:t>
          </a:r>
          <a:r>
            <a:rPr kumimoji="1" lang="ja-JP" altLang="en-US" sz="1600" kern="1200" dirty="0"/>
            <a:t>行オフセット</a:t>
          </a:r>
          <a:r>
            <a:rPr kumimoji="1" lang="en-US" altLang="ja-JP" sz="1600" kern="1200" dirty="0"/>
            <a:t>&gt;</a:t>
          </a:r>
          <a:r>
            <a:rPr kumimoji="1" lang="ja-JP" altLang="en-US" sz="1600" kern="1200" dirty="0"/>
            <a:t>行長＞フィールド解析</a:t>
          </a:r>
        </a:p>
        <a:p>
          <a:pPr marL="171450" lvl="1" indent="-171450" algn="l" defTabSz="711200">
            <a:lnSpc>
              <a:spcPct val="90000"/>
            </a:lnSpc>
            <a:spcBef>
              <a:spcPct val="0"/>
            </a:spcBef>
            <a:spcAft>
              <a:spcPct val="15000"/>
            </a:spcAft>
            <a:buChar char="•"/>
          </a:pPr>
          <a:r>
            <a:rPr kumimoji="1" lang="ja-JP" altLang="en-US" sz="1600" kern="1200" dirty="0"/>
            <a:t>オフセット計算</a:t>
          </a:r>
        </a:p>
      </dsp:txBody>
      <dsp:txXfrm rot="-5400000">
        <a:off x="1039018" y="1336942"/>
        <a:ext cx="5009883" cy="870607"/>
      </dsp:txXfrm>
    </dsp:sp>
    <dsp:sp modelId="{A36EC50D-E8F3-4ED1-A022-9610FDCC1AB8}">
      <dsp:nvSpPr>
        <dsp:cNvPr id="0" name=""/>
        <dsp:cNvSpPr/>
      </dsp:nvSpPr>
      <dsp:spPr>
        <a:xfrm rot="5400000">
          <a:off x="-222646" y="2801154"/>
          <a:ext cx="1484312" cy="1039018"/>
        </a:xfrm>
        <a:prstGeom prst="chevron">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kumimoji="1" lang="en-US" altLang="ja-JP" sz="2900" kern="1200" dirty="0"/>
            <a:t>Ph2</a:t>
          </a:r>
          <a:endParaRPr kumimoji="1" lang="ja-JP" altLang="en-US" sz="2900" kern="1200" dirty="0"/>
        </a:p>
      </dsp:txBody>
      <dsp:txXfrm rot="-5400000">
        <a:off x="1" y="3098016"/>
        <a:ext cx="1039018" cy="445294"/>
      </dsp:txXfrm>
    </dsp:sp>
    <dsp:sp modelId="{5271DDED-E31D-4586-9138-AE60AFDA4DFF}">
      <dsp:nvSpPr>
        <dsp:cNvPr id="0" name=""/>
        <dsp:cNvSpPr/>
      </dsp:nvSpPr>
      <dsp:spPr>
        <a:xfrm rot="5400000">
          <a:off x="3085107" y="532418"/>
          <a:ext cx="964803" cy="5056981"/>
        </a:xfrm>
        <a:prstGeom prst="round2Same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kumimoji="1" lang="en-US" altLang="ja-JP" sz="1600" kern="1200" dirty="0" err="1"/>
            <a:t>Validataion</a:t>
          </a:r>
          <a:r>
            <a:rPr kumimoji="1" lang="en-US" altLang="ja-JP" sz="1600" kern="1200" dirty="0"/>
            <a:t> map</a:t>
          </a:r>
          <a:endParaRPr kumimoji="1" lang="ja-JP" altLang="en-US" sz="1600" kern="1200" dirty="0"/>
        </a:p>
        <a:p>
          <a:pPr marL="171450" lvl="1" indent="-171450" algn="l" defTabSz="711200">
            <a:lnSpc>
              <a:spcPct val="90000"/>
            </a:lnSpc>
            <a:spcBef>
              <a:spcPct val="0"/>
            </a:spcBef>
            <a:spcAft>
              <a:spcPct val="15000"/>
            </a:spcAft>
            <a:buChar char="•"/>
          </a:pPr>
          <a:r>
            <a:rPr kumimoji="1" lang="en-US" altLang="ja-JP" sz="1600" kern="1200" dirty="0"/>
            <a:t>Column Arrays</a:t>
          </a:r>
          <a:endParaRPr kumimoji="1" lang="ja-JP" altLang="en-US" sz="1600" kern="1200" dirty="0"/>
        </a:p>
      </dsp:txBody>
      <dsp:txXfrm rot="-5400000">
        <a:off x="1039018" y="2625605"/>
        <a:ext cx="5009883" cy="87060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5FA8E-37B5-4FAA-93ED-02FBC8AB36DF}" type="datetimeFigureOut">
              <a:rPr kumimoji="1" lang="ja-JP" altLang="en-US" smtClean="0"/>
              <a:t>2025/5/29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A37E3F-3AC2-4E4D-B52A-E6753E9CB797}" type="slidenum">
              <a:rPr kumimoji="1" lang="ja-JP" altLang="en-US" smtClean="0"/>
              <a:t>‹#›</a:t>
            </a:fld>
            <a:endParaRPr kumimoji="1" lang="ja-JP" altLang="en-US"/>
          </a:p>
        </p:txBody>
      </p:sp>
    </p:spTree>
    <p:extLst>
      <p:ext uri="{BB962C8B-B14F-4D97-AF65-F5344CB8AC3E}">
        <p14:creationId xmlns:p14="http://schemas.microsoft.com/office/powerpoint/2010/main" val="7723241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122363"/>
            <a:ext cx="7772400" cy="1180570"/>
          </a:xfrm>
        </p:spPr>
        <p:txBody>
          <a:bodyPr anchor="t">
            <a:normAutofit/>
          </a:bodyPr>
          <a:lstStyle>
            <a:lvl1pPr algn="l">
              <a:defRPr sz="3600"/>
            </a:lvl1pPr>
          </a:lstStyle>
          <a:p>
            <a:r>
              <a:rPr lang="ja-JP" altLang="en-US" dirty="0"/>
              <a:t>マスター タイトルの書式設定</a:t>
            </a:r>
            <a:br>
              <a:rPr lang="en-US" altLang="ja-JP" dirty="0"/>
            </a:br>
            <a:r>
              <a:rPr lang="en-US" altLang="ja-JP" dirty="0" err="1"/>
              <a:t>aaa</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F8C6DE61-A4DF-4B67-A081-0C734BEFF4B2}" type="datetimeFigureOut">
              <a:rPr kumimoji="1" lang="ja-JP" altLang="en-US" smtClean="0"/>
              <a:t>2025/5/29</a:t>
            </a:fld>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kumimoji="1" lang="ja-JP" altLang="en-US"/>
          </a:p>
        </p:txBody>
      </p:sp>
      <p:sp>
        <p:nvSpPr>
          <p:cNvPr id="6" name="Slide Number Placeholder 5"/>
          <p:cNvSpPr>
            <a:spLocks noGrp="1"/>
          </p:cNvSpPr>
          <p:nvPr>
            <p:ph type="sldNum" sz="quarter" idx="12"/>
          </p:nvPr>
        </p:nvSpPr>
        <p:spPr/>
        <p:txBody>
          <a:bodyPr/>
          <a:lstStyle/>
          <a:p>
            <a:fld id="{AEECFE53-562A-4A10-BFD4-354C3B92A2CD}" type="slidenum">
              <a:rPr kumimoji="1" lang="ja-JP" altLang="en-US" smtClean="0"/>
              <a:t>‹#›</a:t>
            </a:fld>
            <a:endParaRPr kumimoji="1" lang="ja-JP" altLang="en-US"/>
          </a:p>
        </p:txBody>
      </p:sp>
    </p:spTree>
    <p:extLst>
      <p:ext uri="{BB962C8B-B14F-4D97-AF65-F5344CB8AC3E}">
        <p14:creationId xmlns:p14="http://schemas.microsoft.com/office/powerpoint/2010/main" val="265450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EECFE53-562A-4A10-BFD4-354C3B92A2CD}" type="slidenum">
              <a:rPr kumimoji="1" lang="ja-JP" altLang="en-US" smtClean="0"/>
              <a:t>‹#›</a:t>
            </a:fld>
            <a:endParaRPr kumimoji="1" lang="ja-JP" altLang="en-US"/>
          </a:p>
        </p:txBody>
      </p:sp>
      <p:sp>
        <p:nvSpPr>
          <p:cNvPr id="9" name="Text Placeholder 2">
            <a:extLst>
              <a:ext uri="{FF2B5EF4-FFF2-40B4-BE49-F238E27FC236}">
                <a16:creationId xmlns:a16="http://schemas.microsoft.com/office/drawing/2014/main" id="{4E78EA4F-8CAA-674B-85F1-1412D7346FBC}"/>
              </a:ext>
            </a:extLst>
          </p:cNvPr>
          <p:cNvSpPr>
            <a:spLocks noGrp="1"/>
          </p:cNvSpPr>
          <p:nvPr>
            <p:ph idx="1" hasCustomPrompt="1"/>
          </p:nvPr>
        </p:nvSpPr>
        <p:spPr>
          <a:xfrm>
            <a:off x="628650" y="883714"/>
            <a:ext cx="7886700" cy="5609159"/>
          </a:xfrm>
          <a:prstGeom prst="rect">
            <a:avLst/>
          </a:prstGeom>
        </p:spPr>
        <p:txBody>
          <a:bodyPr vert="horz" lIns="91440" tIns="45720" rIns="91440" bIns="45720" rtlCol="0">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dirty="0">
                <a:ln>
                  <a:noFill/>
                </a:ln>
                <a:solidFill>
                  <a:prstClr val="black"/>
                </a:solidFill>
                <a:effectLst/>
                <a:uLnTx/>
                <a:uFillTx/>
                <a:latin typeface="Calibri"/>
                <a:ea typeface="メイリオ"/>
                <a:cs typeface="+mn-cs"/>
              </a:rPr>
              <a:t>マスター テキストの書式設定</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dirty="0">
                <a:ln>
                  <a:noFill/>
                </a:ln>
                <a:solidFill>
                  <a:prstClr val="black"/>
                </a:solidFill>
                <a:effectLst/>
                <a:uLnTx/>
                <a:uFillTx/>
                <a:latin typeface="Calibri"/>
                <a:ea typeface="メイリオ"/>
                <a:cs typeface="+mn-cs"/>
              </a:rPr>
              <a:t>第 </a:t>
            </a:r>
            <a:r>
              <a:rPr kumimoji="1" lang="en-US" altLang="ja-JP" sz="1400" b="0" i="0" u="none" strike="noStrike" kern="1200" cap="none" spc="0" normalizeH="0" baseline="0" noProof="0" dirty="0">
                <a:ln>
                  <a:noFill/>
                </a:ln>
                <a:solidFill>
                  <a:prstClr val="black"/>
                </a:solidFill>
                <a:effectLst/>
                <a:uLnTx/>
                <a:uFillTx/>
                <a:latin typeface="Calibri"/>
                <a:ea typeface="メイリオ"/>
                <a:cs typeface="+mn-cs"/>
              </a:rPr>
              <a:t>2 </a:t>
            </a:r>
            <a:r>
              <a:rPr kumimoji="1" lang="ja-JP" altLang="en-US" sz="1400" b="0" i="0" u="none" strike="noStrike" kern="1200" cap="none" spc="0" normalizeH="0" baseline="0" noProof="0" dirty="0">
                <a:ln>
                  <a:noFill/>
                </a:ln>
                <a:solidFill>
                  <a:prstClr val="black"/>
                </a:solidFill>
                <a:effectLst/>
                <a:uLnTx/>
                <a:uFillTx/>
                <a:latin typeface="Calibri"/>
                <a:ea typeface="メイリオ"/>
                <a:cs typeface="+mn-cs"/>
              </a:rPr>
              <a:t>レベル</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1" lang="ja-JP" altLang="en-US" sz="1200" b="0" i="0" u="none" strike="noStrike" kern="1200" cap="none" spc="0" normalizeH="0" baseline="0" noProof="0" dirty="0">
                <a:ln>
                  <a:noFill/>
                </a:ln>
                <a:solidFill>
                  <a:prstClr val="black"/>
                </a:solidFill>
                <a:effectLst/>
                <a:uLnTx/>
                <a:uFillTx/>
                <a:latin typeface="Calibri"/>
                <a:ea typeface="メイリオ"/>
                <a:cs typeface="+mn-cs"/>
              </a:rPr>
              <a:t>第 </a:t>
            </a:r>
            <a:r>
              <a:rPr kumimoji="1" lang="en-US" altLang="ja-JP" sz="1200" b="0" i="0" u="none" strike="noStrike" kern="1200" cap="none" spc="0" normalizeH="0" baseline="0" noProof="0" dirty="0">
                <a:ln>
                  <a:noFill/>
                </a:ln>
                <a:solidFill>
                  <a:prstClr val="black"/>
                </a:solidFill>
                <a:effectLst/>
                <a:uLnTx/>
                <a:uFillTx/>
                <a:latin typeface="Calibri"/>
                <a:ea typeface="メイリオ"/>
                <a:cs typeface="+mn-cs"/>
              </a:rPr>
              <a:t>3 </a:t>
            </a:r>
            <a:r>
              <a:rPr kumimoji="1" lang="ja-JP" altLang="en-US" sz="1200" b="0" i="0" u="none" strike="noStrike" kern="1200" cap="none" spc="0" normalizeH="0" baseline="0" noProof="0" dirty="0">
                <a:ln>
                  <a:noFill/>
                </a:ln>
                <a:solidFill>
                  <a:prstClr val="black"/>
                </a:solidFill>
                <a:effectLst/>
                <a:uLnTx/>
                <a:uFillTx/>
                <a:latin typeface="Calibri"/>
                <a:ea typeface="メイリオ"/>
                <a:cs typeface="+mn-cs"/>
              </a:rPr>
              <a:t>レベル</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1" lang="ja-JP" altLang="en-US" sz="1100" b="0" i="0" u="none" strike="noStrike" kern="1200" cap="none" spc="0" normalizeH="0" baseline="0" noProof="0" dirty="0">
                <a:ln>
                  <a:noFill/>
                </a:ln>
                <a:solidFill>
                  <a:prstClr val="black"/>
                </a:solidFill>
                <a:effectLst/>
                <a:uLnTx/>
                <a:uFillTx/>
                <a:latin typeface="Calibri"/>
                <a:ea typeface="メイリオ"/>
                <a:cs typeface="+mn-cs"/>
              </a:rPr>
              <a:t>第 </a:t>
            </a:r>
            <a:r>
              <a:rPr kumimoji="1" lang="en-US" altLang="ja-JP" sz="1100" b="0" i="0" u="none" strike="noStrike" kern="1200" cap="none" spc="0" normalizeH="0" baseline="0" noProof="0" dirty="0">
                <a:ln>
                  <a:noFill/>
                </a:ln>
                <a:solidFill>
                  <a:prstClr val="black"/>
                </a:solidFill>
                <a:effectLst/>
                <a:uLnTx/>
                <a:uFillTx/>
                <a:latin typeface="Calibri"/>
                <a:ea typeface="メイリオ"/>
                <a:cs typeface="+mn-cs"/>
              </a:rPr>
              <a:t>4 </a:t>
            </a:r>
            <a:r>
              <a:rPr kumimoji="1" lang="ja-JP" altLang="en-US" sz="1100" b="0" i="0" u="none" strike="noStrike" kern="1200" cap="none" spc="0" normalizeH="0" baseline="0" noProof="0" dirty="0">
                <a:ln>
                  <a:noFill/>
                </a:ln>
                <a:solidFill>
                  <a:prstClr val="black"/>
                </a:solidFill>
                <a:effectLst/>
                <a:uLnTx/>
                <a:uFillTx/>
                <a:latin typeface="Calibri"/>
                <a:ea typeface="メイリオ"/>
                <a:cs typeface="+mn-cs"/>
              </a:rPr>
              <a:t>レベル</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1" lang="ja-JP" altLang="en-US" sz="1050" b="0" i="0" u="none" strike="noStrike" kern="1200" cap="none" spc="0" normalizeH="0" baseline="0" noProof="0" dirty="0">
                <a:ln>
                  <a:noFill/>
                </a:ln>
                <a:solidFill>
                  <a:prstClr val="black"/>
                </a:solidFill>
                <a:effectLst/>
                <a:uLnTx/>
                <a:uFillTx/>
                <a:latin typeface="Calibri"/>
                <a:ea typeface="メイリオ"/>
                <a:cs typeface="+mn-cs"/>
              </a:rPr>
              <a:t>第 </a:t>
            </a:r>
            <a:r>
              <a:rPr kumimoji="1" lang="en-US" altLang="ja-JP" sz="1050" b="0" i="0" u="none" strike="noStrike" kern="1200" cap="none" spc="0" normalizeH="0" baseline="0" noProof="0" dirty="0">
                <a:ln>
                  <a:noFill/>
                </a:ln>
                <a:solidFill>
                  <a:prstClr val="black"/>
                </a:solidFill>
                <a:effectLst/>
                <a:uLnTx/>
                <a:uFillTx/>
                <a:latin typeface="Calibri"/>
                <a:ea typeface="メイリオ"/>
                <a:cs typeface="+mn-cs"/>
              </a:rPr>
              <a:t>5 </a:t>
            </a:r>
            <a:r>
              <a:rPr kumimoji="1" lang="ja-JP" altLang="en-US" sz="1050" b="0" i="0" u="none" strike="noStrike" kern="1200" cap="none" spc="0" normalizeH="0" baseline="0" noProof="0" dirty="0">
                <a:ln>
                  <a:noFill/>
                </a:ln>
                <a:solidFill>
                  <a:prstClr val="black"/>
                </a:solidFill>
                <a:effectLst/>
                <a:uLnTx/>
                <a:uFillTx/>
                <a:latin typeface="Calibri"/>
                <a:ea typeface="メイリオ"/>
                <a:cs typeface="+mn-cs"/>
              </a:rPr>
              <a:t>レベル</a:t>
            </a:r>
            <a:endParaRPr kumimoji="1" lang="en-US" altLang="ja-JP" sz="1050" b="0" i="0" u="none" strike="noStrike" kern="1200" cap="none" spc="0" normalizeH="0" baseline="0" noProof="0" dirty="0">
              <a:ln>
                <a:noFill/>
              </a:ln>
              <a:solidFill>
                <a:prstClr val="black"/>
              </a:solidFill>
              <a:effectLst/>
              <a:uLnTx/>
              <a:uFillTx/>
              <a:latin typeface="Calibri"/>
              <a:ea typeface="メイリオ"/>
              <a:cs typeface="+mn-cs"/>
            </a:endParaRPr>
          </a:p>
        </p:txBody>
      </p:sp>
      <p:sp>
        <p:nvSpPr>
          <p:cNvPr id="10" name="タイトル 1">
            <a:extLst>
              <a:ext uri="{FF2B5EF4-FFF2-40B4-BE49-F238E27FC236}">
                <a16:creationId xmlns:a16="http://schemas.microsoft.com/office/drawing/2014/main" id="{5ACFF0DC-AE24-BF49-62C8-D89E30C99A7D}"/>
              </a:ext>
            </a:extLst>
          </p:cNvPr>
          <p:cNvSpPr>
            <a:spLocks noGrp="1"/>
          </p:cNvSpPr>
          <p:nvPr>
            <p:ph type="title"/>
          </p:nvPr>
        </p:nvSpPr>
        <p:spPr>
          <a:xfrm>
            <a:off x="628650" y="365126"/>
            <a:ext cx="7886700" cy="360000"/>
          </a:xfrm>
        </p:spPr>
        <p:txBody>
          <a:bodyPr/>
          <a:lstStyle/>
          <a:p>
            <a:r>
              <a:rPr kumimoji="1" lang="ja-JP" altLang="en-US"/>
              <a:t>マスター タイトルの書式設定</a:t>
            </a:r>
          </a:p>
        </p:txBody>
      </p:sp>
    </p:spTree>
    <p:extLst>
      <p:ext uri="{BB962C8B-B14F-4D97-AF65-F5344CB8AC3E}">
        <p14:creationId xmlns:p14="http://schemas.microsoft.com/office/powerpoint/2010/main" val="30930553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3600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883714"/>
            <a:ext cx="7886700" cy="5609159"/>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7086600" y="6629397"/>
            <a:ext cx="2057400" cy="228603"/>
          </a:xfrm>
          <a:prstGeom prst="rect">
            <a:avLst/>
          </a:prstGeom>
        </p:spPr>
        <p:txBody>
          <a:bodyPr vert="horz" lIns="91440" tIns="45720" rIns="91440" bIns="45720" rtlCol="0" anchor="ctr"/>
          <a:lstStyle>
            <a:lvl1pPr algn="r">
              <a:defRPr sz="1200">
                <a:solidFill>
                  <a:schemeClr val="tx1">
                    <a:tint val="82000"/>
                  </a:schemeClr>
                </a:solidFill>
              </a:defRPr>
            </a:lvl1pPr>
          </a:lstStyle>
          <a:p>
            <a:fld id="{AEECFE53-562A-4A10-BFD4-354C3B92A2CD}" type="slidenum">
              <a:rPr kumimoji="1" lang="ja-JP" altLang="en-US" smtClean="0"/>
              <a:t>‹#›</a:t>
            </a:fld>
            <a:endParaRPr kumimoji="1" lang="ja-JP" altLang="en-US"/>
          </a:p>
        </p:txBody>
      </p:sp>
    </p:spTree>
    <p:extLst>
      <p:ext uri="{BB962C8B-B14F-4D97-AF65-F5344CB8AC3E}">
        <p14:creationId xmlns:p14="http://schemas.microsoft.com/office/powerpoint/2010/main" val="1268336135"/>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914400" rtl="0" eaLnBrk="1" latinLnBrk="0" hangingPunct="1">
        <a:lnSpc>
          <a:spcPct val="90000"/>
        </a:lnSpc>
        <a:spcBef>
          <a:spcPct val="0"/>
        </a:spcBef>
        <a:buNone/>
        <a:defRPr kumimoji="1" sz="2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kumimoji="1" sz="16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kumimoji="1" sz="12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kumimoji="1" sz="11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kumimoji="1" sz="105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hirota/gpupgparser/blob/8a30574871cbca4dffb0a1ac59be4a51cdaec43b/src/cuda_kernels/pg_parser_kernels.py#L59-L6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DF1C8-82A4-EFD1-1532-0DAA385EB9C6}"/>
              </a:ext>
            </a:extLst>
          </p:cNvPr>
          <p:cNvSpPr>
            <a:spLocks noGrp="1"/>
          </p:cNvSpPr>
          <p:nvPr>
            <p:ph type="ctrTitle"/>
          </p:nvPr>
        </p:nvSpPr>
        <p:spPr/>
        <p:txBody>
          <a:bodyPr>
            <a:normAutofit/>
          </a:bodyPr>
          <a:lstStyle/>
          <a:p>
            <a:pPr algn="l"/>
            <a:endParaRPr kumimoji="1" lang="ja-JP" altLang="en-US" dirty="0"/>
          </a:p>
        </p:txBody>
      </p:sp>
    </p:spTree>
    <p:extLst>
      <p:ext uri="{BB962C8B-B14F-4D97-AF65-F5344CB8AC3E}">
        <p14:creationId xmlns:p14="http://schemas.microsoft.com/office/powerpoint/2010/main" val="108351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8CF84-580B-B0EE-2C66-45B8A489B884}"/>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96D2923-FFD9-7212-FC78-7DA606D97D39}"/>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B60424ED-B1F6-2873-2F98-B1B359420B5D}"/>
              </a:ext>
            </a:extLst>
          </p:cNvPr>
          <p:cNvGraphicFramePr>
            <a:graphicFrameLocks noGrp="1"/>
          </p:cNvGraphicFramePr>
          <p:nvPr>
            <p:extLst>
              <p:ext uri="{D42A27DB-BD31-4B8C-83A1-F6EECF244321}">
                <p14:modId xmlns:p14="http://schemas.microsoft.com/office/powerpoint/2010/main" val="2433744728"/>
              </p:ext>
            </p:extLst>
          </p:nvPr>
        </p:nvGraphicFramePr>
        <p:xfrm>
          <a:off x="320040" y="2336800"/>
          <a:ext cx="8234674" cy="423672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solidFill>
                            <a:schemeClr val="bg1"/>
                          </a:solidFill>
                        </a:rPr>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69663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36419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68131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78150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114818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0009588"/>
                  </a:ext>
                </a:extLst>
              </a:tr>
              <a:tr h="365760">
                <a:tc>
                  <a:txBody>
                    <a:bodyPr/>
                    <a:lstStyle/>
                    <a:p>
                      <a:r>
                        <a:rPr kumimoji="1" lang="en-US" altLang="ja-JP" sz="900" dirty="0"/>
                        <a:t>-1(0xffff)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847924"/>
                  </a:ext>
                </a:extLst>
              </a:tr>
            </a:tbl>
          </a:graphicData>
        </a:graphic>
      </p:graphicFrame>
      <p:sp>
        <p:nvSpPr>
          <p:cNvPr id="9" name="テキスト ボックス 8">
            <a:extLst>
              <a:ext uri="{FF2B5EF4-FFF2-40B4-BE49-F238E27FC236}">
                <a16:creationId xmlns:a16="http://schemas.microsoft.com/office/drawing/2014/main" id="{BDCD3EF9-6C8E-995F-F4AC-567BC848739D}"/>
              </a:ext>
            </a:extLst>
          </p:cNvPr>
          <p:cNvSpPr txBox="1"/>
          <p:nvPr/>
        </p:nvSpPr>
        <p:spPr>
          <a:xfrm>
            <a:off x="8730290" y="3898897"/>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7" name="楕円 6">
            <a:extLst>
              <a:ext uri="{FF2B5EF4-FFF2-40B4-BE49-F238E27FC236}">
                <a16:creationId xmlns:a16="http://schemas.microsoft.com/office/drawing/2014/main" id="{9F40009B-82C7-D824-3BB8-386C42DE086D}"/>
              </a:ext>
            </a:extLst>
          </p:cNvPr>
          <p:cNvSpPr/>
          <p:nvPr/>
        </p:nvSpPr>
        <p:spPr>
          <a:xfrm>
            <a:off x="237067" y="3212817"/>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表 11">
            <a:extLst>
              <a:ext uri="{FF2B5EF4-FFF2-40B4-BE49-F238E27FC236}">
                <a16:creationId xmlns:a16="http://schemas.microsoft.com/office/drawing/2014/main" id="{DA62C4B3-C783-AC97-84E6-1B4A748D88E1}"/>
              </a:ext>
            </a:extLst>
          </p:cNvPr>
          <p:cNvGraphicFramePr>
            <a:graphicFrameLocks noGrp="1"/>
          </p:cNvGraphicFramePr>
          <p:nvPr>
            <p:extLst>
              <p:ext uri="{D42A27DB-BD31-4B8C-83A1-F6EECF244321}">
                <p14:modId xmlns:p14="http://schemas.microsoft.com/office/powerpoint/2010/main" val="2211658963"/>
              </p:ext>
            </p:extLst>
          </p:nvPr>
        </p:nvGraphicFramePr>
        <p:xfrm>
          <a:off x="-2077329" y="4078848"/>
          <a:ext cx="1782862" cy="2550160"/>
        </p:xfrm>
        <a:graphic>
          <a:graphicData uri="http://schemas.openxmlformats.org/drawingml/2006/table">
            <a:tbl>
              <a:tblPr firstRow="1" bandRow="1">
                <a:tableStyleId>{5C22544A-7EE6-4342-B048-85BDC9FD1C3A}</a:tableStyleId>
              </a:tblPr>
              <a:tblGrid>
                <a:gridCol w="891431">
                  <a:extLst>
                    <a:ext uri="{9D8B030D-6E8A-4147-A177-3AD203B41FA5}">
                      <a16:colId xmlns:a16="http://schemas.microsoft.com/office/drawing/2014/main" val="3031551291"/>
                    </a:ext>
                  </a:extLst>
                </a:gridCol>
                <a:gridCol w="891431">
                  <a:extLst>
                    <a:ext uri="{9D8B030D-6E8A-4147-A177-3AD203B41FA5}">
                      <a16:colId xmlns:a16="http://schemas.microsoft.com/office/drawing/2014/main" val="1731388393"/>
                    </a:ext>
                  </a:extLst>
                </a:gridCol>
              </a:tblGrid>
              <a:tr h="370840">
                <a:tc>
                  <a:txBody>
                    <a:bodyPr/>
                    <a:lstStyle/>
                    <a:p>
                      <a:r>
                        <a:rPr kumimoji="1" lang="ja-JP" altLang="en-US" dirty="0"/>
                        <a:t>行オフセット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667716852"/>
                  </a:ext>
                </a:extLst>
              </a:tr>
              <a:tr h="370840">
                <a:tc>
                  <a:txBody>
                    <a:bodyPr/>
                    <a:lstStyle/>
                    <a:p>
                      <a:r>
                        <a:rPr kumimoji="1" lang="en-US" altLang="ja-JP" sz="1100" dirty="0"/>
                        <a:t>2+4*4+2+8+2+11=47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762472"/>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93622"/>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0287357"/>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9967823"/>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200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2334272"/>
                  </a:ext>
                </a:extLst>
              </a:tr>
            </a:tbl>
          </a:graphicData>
        </a:graphic>
      </p:graphicFrame>
      <p:sp>
        <p:nvSpPr>
          <p:cNvPr id="20" name="楕円 19">
            <a:extLst>
              <a:ext uri="{FF2B5EF4-FFF2-40B4-BE49-F238E27FC236}">
                <a16:creationId xmlns:a16="http://schemas.microsoft.com/office/drawing/2014/main" id="{F5103C83-28C5-5681-81FC-51E20C07EF54}"/>
              </a:ext>
            </a:extLst>
          </p:cNvPr>
          <p:cNvSpPr/>
          <p:nvPr/>
        </p:nvSpPr>
        <p:spPr>
          <a:xfrm>
            <a:off x="1236681" y="3229750"/>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DFD75292-6A8B-4760-D80F-5C818A3BEBF2}"/>
              </a:ext>
            </a:extLst>
          </p:cNvPr>
          <p:cNvSpPr/>
          <p:nvPr/>
        </p:nvSpPr>
        <p:spPr>
          <a:xfrm>
            <a:off x="2772322" y="3229750"/>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コンテンツ プレースホルダー 1">
            <a:extLst>
              <a:ext uri="{FF2B5EF4-FFF2-40B4-BE49-F238E27FC236}">
                <a16:creationId xmlns:a16="http://schemas.microsoft.com/office/drawing/2014/main" id="{834C3FA4-EF90-2586-81E9-20AF5647764E}"/>
              </a:ext>
            </a:extLst>
          </p:cNvPr>
          <p:cNvSpPr>
            <a:spLocks noGrp="1"/>
          </p:cNvSpPr>
          <p:nvPr>
            <p:ph idx="1"/>
          </p:nvPr>
        </p:nvSpPr>
        <p:spPr>
          <a:xfrm>
            <a:off x="628650" y="883714"/>
            <a:ext cx="7886700" cy="2854568"/>
          </a:xfrm>
        </p:spPr>
        <p:txBody>
          <a:bodyPr>
            <a:normAutofit/>
          </a:bodyPr>
          <a:lstStyle/>
          <a:p>
            <a:pPr lvl="0"/>
            <a:r>
              <a:rPr lang="ja-JP" altLang="en-US" dirty="0"/>
              <a:t>行区切り探索（スレッド並列にパースしたいので）</a:t>
            </a:r>
            <a:br>
              <a:rPr lang="en-US" altLang="ja-JP" dirty="0"/>
            </a:br>
            <a:r>
              <a:rPr lang="ja-JP" altLang="en-US" dirty="0"/>
              <a:t>案</a:t>
            </a:r>
            <a:r>
              <a:rPr lang="en-US" altLang="ja-JP" dirty="0"/>
              <a:t>2</a:t>
            </a:r>
          </a:p>
          <a:p>
            <a:pPr lvl="1"/>
            <a:r>
              <a:rPr lang="ja-JP" altLang="en-US" dirty="0"/>
              <a:t>メモリ行ヘッダ、カラム長をポインタ移動しながら累積和をとっていく。（</a:t>
            </a:r>
            <a:r>
              <a:rPr lang="en-US" altLang="ja-JP" dirty="0"/>
              <a:t>1thread</a:t>
            </a:r>
            <a:r>
              <a:rPr lang="ja-JP" altLang="en-US" dirty="0"/>
              <a:t>）</a:t>
            </a:r>
            <a:br>
              <a:rPr lang="en-US" altLang="ja-JP" dirty="0"/>
            </a:br>
            <a:endParaRPr lang="ja-JP" altLang="en-US" dirty="0"/>
          </a:p>
        </p:txBody>
      </p:sp>
    </p:spTree>
    <p:extLst>
      <p:ext uri="{BB962C8B-B14F-4D97-AF65-F5344CB8AC3E}">
        <p14:creationId xmlns:p14="http://schemas.microsoft.com/office/powerpoint/2010/main" val="22566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7A563-31A7-00A2-1196-5F7644FE2813}"/>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F089D1EE-DFAD-79B2-2686-502D59720BFA}"/>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2CABEA50-6123-1789-B057-3A139A0CC089}"/>
              </a:ext>
            </a:extLst>
          </p:cNvPr>
          <p:cNvGraphicFramePr>
            <a:graphicFrameLocks noGrp="1"/>
          </p:cNvGraphicFramePr>
          <p:nvPr>
            <p:extLst>
              <p:ext uri="{D42A27DB-BD31-4B8C-83A1-F6EECF244321}">
                <p14:modId xmlns:p14="http://schemas.microsoft.com/office/powerpoint/2010/main" val="1555847996"/>
              </p:ext>
            </p:extLst>
          </p:nvPr>
        </p:nvGraphicFramePr>
        <p:xfrm>
          <a:off x="320040" y="3799840"/>
          <a:ext cx="8234674" cy="277368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solidFill>
                            <a:schemeClr val="bg1"/>
                          </a:solidFill>
                        </a:rPr>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69663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364193"/>
                  </a:ext>
                </a:extLst>
              </a:tr>
              <a:tr h="365760">
                <a:tc>
                  <a:txBody>
                    <a:bodyPr/>
                    <a:lstStyle/>
                    <a:p>
                      <a:r>
                        <a:rPr kumimoji="1" lang="en-US" altLang="ja-JP" sz="900" dirty="0"/>
                        <a:t>-1(0xffff)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847924"/>
                  </a:ext>
                </a:extLst>
              </a:tr>
            </a:tbl>
          </a:graphicData>
        </a:graphic>
      </p:graphicFrame>
      <p:sp>
        <p:nvSpPr>
          <p:cNvPr id="9" name="テキスト ボックス 8">
            <a:extLst>
              <a:ext uri="{FF2B5EF4-FFF2-40B4-BE49-F238E27FC236}">
                <a16:creationId xmlns:a16="http://schemas.microsoft.com/office/drawing/2014/main" id="{82D15423-43B9-847F-402A-A93823A8EA30}"/>
              </a:ext>
            </a:extLst>
          </p:cNvPr>
          <p:cNvSpPr txBox="1"/>
          <p:nvPr/>
        </p:nvSpPr>
        <p:spPr>
          <a:xfrm>
            <a:off x="8730290" y="3898897"/>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7" name="楕円 6">
            <a:extLst>
              <a:ext uri="{FF2B5EF4-FFF2-40B4-BE49-F238E27FC236}">
                <a16:creationId xmlns:a16="http://schemas.microsoft.com/office/drawing/2014/main" id="{C14C2BF4-26C2-5075-0182-63E89A6FADB8}"/>
              </a:ext>
            </a:extLst>
          </p:cNvPr>
          <p:cNvSpPr/>
          <p:nvPr/>
        </p:nvSpPr>
        <p:spPr>
          <a:xfrm>
            <a:off x="2036745" y="4672739"/>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2" name="表 11">
            <a:extLst>
              <a:ext uri="{FF2B5EF4-FFF2-40B4-BE49-F238E27FC236}">
                <a16:creationId xmlns:a16="http://schemas.microsoft.com/office/drawing/2014/main" id="{C0A5D4ED-C08D-45A5-4C52-E604A4C06CC1}"/>
              </a:ext>
            </a:extLst>
          </p:cNvPr>
          <p:cNvGraphicFramePr>
            <a:graphicFrameLocks noGrp="1"/>
          </p:cNvGraphicFramePr>
          <p:nvPr/>
        </p:nvGraphicFramePr>
        <p:xfrm>
          <a:off x="-2077329" y="4078848"/>
          <a:ext cx="1782862" cy="2550160"/>
        </p:xfrm>
        <a:graphic>
          <a:graphicData uri="http://schemas.openxmlformats.org/drawingml/2006/table">
            <a:tbl>
              <a:tblPr firstRow="1" bandRow="1">
                <a:tableStyleId>{5C22544A-7EE6-4342-B048-85BDC9FD1C3A}</a:tableStyleId>
              </a:tblPr>
              <a:tblGrid>
                <a:gridCol w="891431">
                  <a:extLst>
                    <a:ext uri="{9D8B030D-6E8A-4147-A177-3AD203B41FA5}">
                      <a16:colId xmlns:a16="http://schemas.microsoft.com/office/drawing/2014/main" val="3031551291"/>
                    </a:ext>
                  </a:extLst>
                </a:gridCol>
                <a:gridCol w="891431">
                  <a:extLst>
                    <a:ext uri="{9D8B030D-6E8A-4147-A177-3AD203B41FA5}">
                      <a16:colId xmlns:a16="http://schemas.microsoft.com/office/drawing/2014/main" val="1731388393"/>
                    </a:ext>
                  </a:extLst>
                </a:gridCol>
              </a:tblGrid>
              <a:tr h="370840">
                <a:tc>
                  <a:txBody>
                    <a:bodyPr/>
                    <a:lstStyle/>
                    <a:p>
                      <a:r>
                        <a:rPr kumimoji="1" lang="ja-JP" altLang="en-US" dirty="0"/>
                        <a:t>行オフセット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667716852"/>
                  </a:ext>
                </a:extLst>
              </a:tr>
              <a:tr h="370840">
                <a:tc>
                  <a:txBody>
                    <a:bodyPr/>
                    <a:lstStyle/>
                    <a:p>
                      <a:r>
                        <a:rPr kumimoji="1" lang="en-US" altLang="ja-JP" sz="1100" dirty="0"/>
                        <a:t>2+4*4+2+8+2+11=47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762472"/>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93622"/>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0287357"/>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9967823"/>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200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2334272"/>
                  </a:ext>
                </a:extLst>
              </a:tr>
            </a:tbl>
          </a:graphicData>
        </a:graphic>
      </p:graphicFrame>
      <p:sp>
        <p:nvSpPr>
          <p:cNvPr id="20" name="楕円 19">
            <a:extLst>
              <a:ext uri="{FF2B5EF4-FFF2-40B4-BE49-F238E27FC236}">
                <a16:creationId xmlns:a16="http://schemas.microsoft.com/office/drawing/2014/main" id="{03E88C5F-5B14-4D62-8136-21E8B5EFDB99}"/>
              </a:ext>
            </a:extLst>
          </p:cNvPr>
          <p:cNvSpPr/>
          <p:nvPr/>
        </p:nvSpPr>
        <p:spPr>
          <a:xfrm>
            <a:off x="3640631" y="4672738"/>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9276753E-C01E-4805-A337-25778BA64206}"/>
              </a:ext>
            </a:extLst>
          </p:cNvPr>
          <p:cNvSpPr/>
          <p:nvPr/>
        </p:nvSpPr>
        <p:spPr>
          <a:xfrm>
            <a:off x="7516677" y="4702838"/>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コンテンツ プレースホルダー 1">
            <a:extLst>
              <a:ext uri="{FF2B5EF4-FFF2-40B4-BE49-F238E27FC236}">
                <a16:creationId xmlns:a16="http://schemas.microsoft.com/office/drawing/2014/main" id="{6E622626-485C-A80F-A996-7FB8F473B0DE}"/>
              </a:ext>
            </a:extLst>
          </p:cNvPr>
          <p:cNvSpPr>
            <a:spLocks noGrp="1"/>
          </p:cNvSpPr>
          <p:nvPr>
            <p:ph idx="1"/>
          </p:nvPr>
        </p:nvSpPr>
        <p:spPr>
          <a:xfrm>
            <a:off x="628650" y="883714"/>
            <a:ext cx="7886700" cy="2854568"/>
          </a:xfrm>
        </p:spPr>
        <p:txBody>
          <a:bodyPr>
            <a:normAutofit lnSpcReduction="10000"/>
          </a:bodyPr>
          <a:lstStyle/>
          <a:p>
            <a:pPr lvl="0"/>
            <a:r>
              <a:rPr lang="en-US" altLang="ja-JP" dirty="0" err="1"/>
              <a:t>Gpu</a:t>
            </a:r>
            <a:r>
              <a:rPr lang="en-US" altLang="ja-JP" dirty="0"/>
              <a:t> decoder</a:t>
            </a:r>
            <a:br>
              <a:rPr lang="en-US" altLang="ja-JP" dirty="0"/>
            </a:br>
            <a:endParaRPr lang="en-US" altLang="ja-JP" dirty="0"/>
          </a:p>
          <a:p>
            <a:pPr marL="800100" lvl="1" indent="-342900">
              <a:buFont typeface="+mj-lt"/>
              <a:buAutoNum type="arabicPeriod"/>
            </a:pPr>
            <a:r>
              <a:rPr lang="en-US" altLang="ja-JP" dirty="0"/>
              <a:t>GPU</a:t>
            </a:r>
            <a:r>
              <a:rPr lang="ja-JP" altLang="en-US" dirty="0"/>
              <a:t>カーネル（</a:t>
            </a:r>
            <a:r>
              <a:rPr lang="en-US" altLang="ja-JP" dirty="0" err="1"/>
              <a:t>varlen</a:t>
            </a:r>
            <a:r>
              <a:rPr lang="ja-JP" altLang="en-US" dirty="0"/>
              <a:t>の場合はパス</a:t>
            </a:r>
            <a:r>
              <a:rPr lang="en-US" altLang="ja-JP" dirty="0"/>
              <a:t>2</a:t>
            </a:r>
            <a:r>
              <a:rPr lang="ja-JP" altLang="en-US" dirty="0"/>
              <a:t>）は、可変長フィールドデータを生のバッファから連続する値バッファに分散コピーします（</a:t>
            </a:r>
            <a:r>
              <a:rPr lang="en-US" altLang="ja-JP" dirty="0" err="1"/>
              <a:t>varlen</a:t>
            </a:r>
            <a:r>
              <a:rPr lang="ja-JP" altLang="en-US" dirty="0"/>
              <a:t>列ごとに起動されます）。</a:t>
            </a:r>
            <a:endParaRPr lang="en-US" altLang="ja-JP" dirty="0"/>
          </a:p>
          <a:p>
            <a:pPr marL="800100" lvl="1" indent="-342900">
              <a:buFont typeface="+mj-lt"/>
              <a:buAutoNum type="arabicPeriod"/>
            </a:pPr>
            <a:r>
              <a:rPr lang="en-US" altLang="ja-JP" dirty="0"/>
              <a:t>GPU</a:t>
            </a:r>
            <a:r>
              <a:rPr lang="ja-JP" altLang="en-US" dirty="0"/>
              <a:t>カーネル（特殊パス</a:t>
            </a:r>
            <a:r>
              <a:rPr lang="en-US" altLang="ja-JP" dirty="0"/>
              <a:t>2</a:t>
            </a:r>
            <a:r>
              <a:rPr lang="ja-JP" altLang="en-US" dirty="0"/>
              <a:t>）は</a:t>
            </a:r>
            <a:r>
              <a:rPr lang="en-US" altLang="ja-JP" dirty="0"/>
              <a:t>NUMERIC</a:t>
            </a:r>
            <a:r>
              <a:rPr lang="ja-JP" altLang="en-US" dirty="0"/>
              <a:t>バイナリデータを</a:t>
            </a:r>
            <a:r>
              <a:rPr lang="en-US" altLang="ja-JP" dirty="0"/>
              <a:t>Arrow Decimal128</a:t>
            </a:r>
            <a:r>
              <a:rPr lang="ja-JP" altLang="en-US" dirty="0"/>
              <a:t>形式（</a:t>
            </a:r>
            <a:r>
              <a:rPr lang="en-US" altLang="ja-JP" dirty="0"/>
              <a:t>DECIMAL</a:t>
            </a:r>
            <a:r>
              <a:rPr lang="ja-JP" altLang="en-US" dirty="0"/>
              <a:t>列に使用）に変換します。</a:t>
            </a:r>
            <a:endParaRPr lang="en-US" altLang="ja-JP" dirty="0"/>
          </a:p>
          <a:p>
            <a:pPr marL="800100" lvl="1" indent="-342900">
              <a:buFont typeface="+mj-lt"/>
              <a:buAutoNum type="arabicPeriod"/>
            </a:pPr>
            <a:r>
              <a:rPr lang="en-US" altLang="ja-JP" dirty="0"/>
              <a:t>GPU</a:t>
            </a:r>
            <a:r>
              <a:rPr lang="ja-JP" altLang="en-US" dirty="0"/>
              <a:t>カーネル（固定長列の場合はパス</a:t>
            </a:r>
            <a:r>
              <a:rPr lang="en-US" altLang="ja-JP" dirty="0"/>
              <a:t>2</a:t>
            </a:r>
            <a:r>
              <a:rPr lang="ja-JP" altLang="en-US" dirty="0"/>
              <a:t>）で、固定サイズの値を（必要なエンディアン変換</a:t>
            </a:r>
            <a:r>
              <a:rPr lang="en-US" altLang="ja-JP" dirty="0"/>
              <a:t>/</a:t>
            </a:r>
            <a:r>
              <a:rPr lang="ja-JP" altLang="en-US" dirty="0"/>
              <a:t>パディング付きで）出力バッファに分散コピーします。</a:t>
            </a:r>
            <a:endParaRPr lang="en-US" altLang="ja-JP" dirty="0"/>
          </a:p>
          <a:p>
            <a:pPr lvl="1"/>
            <a:br>
              <a:rPr lang="en-US" altLang="ja-JP" dirty="0"/>
            </a:br>
            <a:endParaRPr lang="ja-JP" altLang="en-US" dirty="0"/>
          </a:p>
        </p:txBody>
      </p:sp>
      <p:sp>
        <p:nvSpPr>
          <p:cNvPr id="2" name="楕円 1">
            <a:extLst>
              <a:ext uri="{FF2B5EF4-FFF2-40B4-BE49-F238E27FC236}">
                <a16:creationId xmlns:a16="http://schemas.microsoft.com/office/drawing/2014/main" id="{495E666E-3A9D-8499-3097-57E24741D512}"/>
              </a:ext>
            </a:extLst>
          </p:cNvPr>
          <p:cNvSpPr/>
          <p:nvPr/>
        </p:nvSpPr>
        <p:spPr>
          <a:xfrm>
            <a:off x="5521208" y="4672738"/>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D25AC7BA-A115-A7F7-D3CA-C2CBD1286D50}"/>
              </a:ext>
            </a:extLst>
          </p:cNvPr>
          <p:cNvCxnSpPr>
            <a:cxnSpLocks/>
            <a:stCxn id="7" idx="4"/>
          </p:cNvCxnSpPr>
          <p:nvPr/>
        </p:nvCxnSpPr>
        <p:spPr>
          <a:xfrm>
            <a:off x="2232537" y="5096072"/>
            <a:ext cx="0" cy="294978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9115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0E3EC-5D3F-9DA4-2D57-248A6CCAE6B9}"/>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4D6606DD-E0D0-ACB8-7278-BCE5AED2F799}"/>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98AF9BCB-339D-2C0B-05DB-8B502F7884F9}"/>
              </a:ext>
            </a:extLst>
          </p:cNvPr>
          <p:cNvGraphicFramePr>
            <a:graphicFrameLocks noGrp="1"/>
          </p:cNvGraphicFramePr>
          <p:nvPr/>
        </p:nvGraphicFramePr>
        <p:xfrm>
          <a:off x="320040" y="1231897"/>
          <a:ext cx="8234674" cy="533400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solidFill>
                            <a:schemeClr val="bg1"/>
                          </a:solidFill>
                        </a:rPr>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69663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36419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68131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277371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7985397"/>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557309"/>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78150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114818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0009588"/>
                  </a:ext>
                </a:extLst>
              </a:tr>
              <a:tr h="365760">
                <a:tc>
                  <a:txBody>
                    <a:bodyPr/>
                    <a:lstStyle/>
                    <a:p>
                      <a:r>
                        <a:rPr kumimoji="1" lang="en-US" altLang="ja-JP" sz="900" dirty="0"/>
                        <a:t>-1(0xffff)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847924"/>
                  </a:ext>
                </a:extLst>
              </a:tr>
            </a:tbl>
          </a:graphicData>
        </a:graphic>
      </p:graphicFrame>
      <p:sp>
        <p:nvSpPr>
          <p:cNvPr id="9" name="テキスト ボックス 8">
            <a:extLst>
              <a:ext uri="{FF2B5EF4-FFF2-40B4-BE49-F238E27FC236}">
                <a16:creationId xmlns:a16="http://schemas.microsoft.com/office/drawing/2014/main" id="{EC2C9F01-9377-2A1B-DAD6-32F9C00E2281}"/>
              </a:ext>
            </a:extLst>
          </p:cNvPr>
          <p:cNvSpPr txBox="1"/>
          <p:nvPr/>
        </p:nvSpPr>
        <p:spPr>
          <a:xfrm>
            <a:off x="8730290" y="3898897"/>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7" name="楕円 6">
            <a:extLst>
              <a:ext uri="{FF2B5EF4-FFF2-40B4-BE49-F238E27FC236}">
                <a16:creationId xmlns:a16="http://schemas.microsoft.com/office/drawing/2014/main" id="{C0054C27-6BC4-39D7-32D9-41174141602B}"/>
              </a:ext>
            </a:extLst>
          </p:cNvPr>
          <p:cNvSpPr/>
          <p:nvPr/>
        </p:nvSpPr>
        <p:spPr>
          <a:xfrm>
            <a:off x="237067" y="2108200"/>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CCA87A00-4AA5-7865-FAD8-BBBAD5DE4FD0}"/>
              </a:ext>
            </a:extLst>
          </p:cNvPr>
          <p:cNvCxnSpPr/>
          <p:nvPr/>
        </p:nvCxnSpPr>
        <p:spPr>
          <a:xfrm>
            <a:off x="628650" y="2336800"/>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表 11">
            <a:extLst>
              <a:ext uri="{FF2B5EF4-FFF2-40B4-BE49-F238E27FC236}">
                <a16:creationId xmlns:a16="http://schemas.microsoft.com/office/drawing/2014/main" id="{ABA9A75D-208D-053E-C1F2-A717FCBA56A6}"/>
              </a:ext>
            </a:extLst>
          </p:cNvPr>
          <p:cNvGraphicFramePr>
            <a:graphicFrameLocks noGrp="1"/>
          </p:cNvGraphicFramePr>
          <p:nvPr/>
        </p:nvGraphicFramePr>
        <p:xfrm>
          <a:off x="-2913380" y="1812356"/>
          <a:ext cx="3191934" cy="2225040"/>
        </p:xfrm>
        <a:graphic>
          <a:graphicData uri="http://schemas.openxmlformats.org/drawingml/2006/table">
            <a:tbl>
              <a:tblPr firstRow="1" bandRow="1">
                <a:tableStyleId>{5C22544A-7EE6-4342-B048-85BDC9FD1C3A}</a:tableStyleId>
              </a:tblPr>
              <a:tblGrid>
                <a:gridCol w="1595967">
                  <a:extLst>
                    <a:ext uri="{9D8B030D-6E8A-4147-A177-3AD203B41FA5}">
                      <a16:colId xmlns:a16="http://schemas.microsoft.com/office/drawing/2014/main" val="3031551291"/>
                    </a:ext>
                  </a:extLst>
                </a:gridCol>
                <a:gridCol w="1595967">
                  <a:extLst>
                    <a:ext uri="{9D8B030D-6E8A-4147-A177-3AD203B41FA5}">
                      <a16:colId xmlns:a16="http://schemas.microsoft.com/office/drawing/2014/main" val="1731388393"/>
                    </a:ext>
                  </a:extLst>
                </a:gridCol>
              </a:tblGrid>
              <a:tr h="370840">
                <a:tc>
                  <a:txBody>
                    <a:bodyPr/>
                    <a:lstStyle/>
                    <a:p>
                      <a:r>
                        <a:rPr kumimoji="1" lang="ja-JP" altLang="en-US" dirty="0"/>
                        <a:t>行オフセット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667716852"/>
                  </a:ext>
                </a:extLst>
              </a:tr>
              <a:tr h="370840">
                <a:tc>
                  <a:txBody>
                    <a:bodyPr/>
                    <a:lstStyle/>
                    <a:p>
                      <a:r>
                        <a:rPr kumimoji="1" lang="en-US" altLang="ja-JP" sz="1100" dirty="0"/>
                        <a:t>2+4*4+2+8+2+11=47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762472"/>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893622"/>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0287357"/>
                  </a:ext>
                </a:extLst>
              </a:tr>
              <a:tr h="370840">
                <a:tc>
                  <a:txBody>
                    <a:bodyPr/>
                    <a:lstStyle/>
                    <a:p>
                      <a:r>
                        <a:rPr kumimoji="1" lang="en-US" altLang="ja-JP" sz="1100" dirty="0"/>
                        <a:t>53</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147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9967823"/>
                  </a:ext>
                </a:extLst>
              </a:tr>
              <a:tr h="370840">
                <a:tc>
                  <a:txBody>
                    <a:bodyPr/>
                    <a:lstStyle/>
                    <a:p>
                      <a:r>
                        <a:rPr kumimoji="1" lang="en-US" altLang="ja-JP" sz="1100" dirty="0"/>
                        <a:t>47</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100" dirty="0"/>
                        <a:t>200</a:t>
                      </a:r>
                      <a:endParaRPr kumimoji="1" lang="ja-JP" alt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2334272"/>
                  </a:ext>
                </a:extLst>
              </a:tr>
            </a:tbl>
          </a:graphicData>
        </a:graphic>
      </p:graphicFrame>
      <p:sp>
        <p:nvSpPr>
          <p:cNvPr id="13" name="楕円 12">
            <a:extLst>
              <a:ext uri="{FF2B5EF4-FFF2-40B4-BE49-F238E27FC236}">
                <a16:creationId xmlns:a16="http://schemas.microsoft.com/office/drawing/2014/main" id="{28554EF5-9849-002F-A2B4-27C2A5F44F2E}"/>
              </a:ext>
            </a:extLst>
          </p:cNvPr>
          <p:cNvSpPr/>
          <p:nvPr/>
        </p:nvSpPr>
        <p:spPr>
          <a:xfrm>
            <a:off x="712196" y="2535678"/>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8F8C697A-7E01-7512-A3FD-408AE7A38A8F}"/>
              </a:ext>
            </a:extLst>
          </p:cNvPr>
          <p:cNvCxnSpPr/>
          <p:nvPr/>
        </p:nvCxnSpPr>
        <p:spPr>
          <a:xfrm>
            <a:off x="1103779" y="2764278"/>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楕円 15">
            <a:extLst>
              <a:ext uri="{FF2B5EF4-FFF2-40B4-BE49-F238E27FC236}">
                <a16:creationId xmlns:a16="http://schemas.microsoft.com/office/drawing/2014/main" id="{3AF0935F-E681-F70A-2D3B-9191ACC2369C}"/>
              </a:ext>
            </a:extLst>
          </p:cNvPr>
          <p:cNvSpPr/>
          <p:nvPr/>
        </p:nvSpPr>
        <p:spPr>
          <a:xfrm>
            <a:off x="1250079" y="2927635"/>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6FCE5F67-BD71-3264-816A-B9348F39AF2F}"/>
              </a:ext>
            </a:extLst>
          </p:cNvPr>
          <p:cNvCxnSpPr/>
          <p:nvPr/>
        </p:nvCxnSpPr>
        <p:spPr>
          <a:xfrm>
            <a:off x="1641662" y="3156235"/>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楕円 17">
            <a:extLst>
              <a:ext uri="{FF2B5EF4-FFF2-40B4-BE49-F238E27FC236}">
                <a16:creationId xmlns:a16="http://schemas.microsoft.com/office/drawing/2014/main" id="{EE7052A8-CA00-F8ED-EE4C-AE591B957A1C}"/>
              </a:ext>
            </a:extLst>
          </p:cNvPr>
          <p:cNvSpPr/>
          <p:nvPr/>
        </p:nvSpPr>
        <p:spPr>
          <a:xfrm>
            <a:off x="2106892" y="4978156"/>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68505823-820B-2C73-2CF6-00F5D0B1BFC8}"/>
              </a:ext>
            </a:extLst>
          </p:cNvPr>
          <p:cNvCxnSpPr/>
          <p:nvPr/>
        </p:nvCxnSpPr>
        <p:spPr>
          <a:xfrm>
            <a:off x="2498475" y="5206756"/>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楕円 19">
            <a:extLst>
              <a:ext uri="{FF2B5EF4-FFF2-40B4-BE49-F238E27FC236}">
                <a16:creationId xmlns:a16="http://schemas.microsoft.com/office/drawing/2014/main" id="{E91F5070-550D-985E-45FD-CE568CF856D2}"/>
              </a:ext>
            </a:extLst>
          </p:cNvPr>
          <p:cNvSpPr/>
          <p:nvPr/>
        </p:nvSpPr>
        <p:spPr>
          <a:xfrm>
            <a:off x="2582021" y="5405634"/>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61B5D7E9-FA1F-2682-1D58-767773FB4BD1}"/>
              </a:ext>
            </a:extLst>
          </p:cNvPr>
          <p:cNvCxnSpPr/>
          <p:nvPr/>
        </p:nvCxnSpPr>
        <p:spPr>
          <a:xfrm>
            <a:off x="2973604" y="5634234"/>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楕円 21">
            <a:extLst>
              <a:ext uri="{FF2B5EF4-FFF2-40B4-BE49-F238E27FC236}">
                <a16:creationId xmlns:a16="http://schemas.microsoft.com/office/drawing/2014/main" id="{FF0609E3-D518-7EAF-217C-C764256199BE}"/>
              </a:ext>
            </a:extLst>
          </p:cNvPr>
          <p:cNvSpPr/>
          <p:nvPr/>
        </p:nvSpPr>
        <p:spPr>
          <a:xfrm>
            <a:off x="3119904" y="5797591"/>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40B14475-A861-6D22-8558-6F2DB264C369}"/>
              </a:ext>
            </a:extLst>
          </p:cNvPr>
          <p:cNvCxnSpPr>
            <a:cxnSpLocks/>
          </p:cNvCxnSpPr>
          <p:nvPr/>
        </p:nvCxnSpPr>
        <p:spPr>
          <a:xfrm>
            <a:off x="3511487" y="6026191"/>
            <a:ext cx="5003863"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C9301EEA-1BFF-09A1-5EAA-8C0DF0201929}"/>
              </a:ext>
            </a:extLst>
          </p:cNvPr>
          <p:cNvCxnSpPr>
            <a:cxnSpLocks/>
          </p:cNvCxnSpPr>
          <p:nvPr/>
        </p:nvCxnSpPr>
        <p:spPr>
          <a:xfrm>
            <a:off x="320040" y="6402709"/>
            <a:ext cx="93003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コンテンツ プレースホルダー 1">
            <a:extLst>
              <a:ext uri="{FF2B5EF4-FFF2-40B4-BE49-F238E27FC236}">
                <a16:creationId xmlns:a16="http://schemas.microsoft.com/office/drawing/2014/main" id="{1EFB6283-D25A-5A23-8F06-1063F26364C6}"/>
              </a:ext>
            </a:extLst>
          </p:cNvPr>
          <p:cNvSpPr>
            <a:spLocks noGrp="1"/>
          </p:cNvSpPr>
          <p:nvPr>
            <p:ph idx="1"/>
          </p:nvPr>
        </p:nvSpPr>
        <p:spPr>
          <a:xfrm>
            <a:off x="628650" y="883714"/>
            <a:ext cx="7886700" cy="2854568"/>
          </a:xfrm>
        </p:spPr>
        <p:txBody>
          <a:bodyPr>
            <a:normAutofit/>
          </a:bodyPr>
          <a:lstStyle/>
          <a:p>
            <a:pPr lvl="0"/>
            <a:r>
              <a:rPr lang="en-US" altLang="ja-JP" dirty="0"/>
              <a:t>src/meta_fetch.py</a:t>
            </a:r>
            <a:br>
              <a:rPr lang="en-US" altLang="ja-JP" dirty="0"/>
            </a:br>
            <a:r>
              <a:rPr lang="ja-JP" altLang="en-US" dirty="0"/>
              <a:t>テーブルのメタデータ（カラム名、型など）をから</a:t>
            </a:r>
            <a:r>
              <a:rPr lang="en-US" altLang="ja-JP" dirty="0"/>
              <a:t>Arrow</a:t>
            </a:r>
            <a:r>
              <a:rPr lang="ja-JP" altLang="en-US" dirty="0"/>
              <a:t>メタデータを生成します。</a:t>
            </a:r>
            <a:br>
              <a:rPr lang="en-US" altLang="ja-JP" dirty="0"/>
            </a:br>
            <a:r>
              <a:rPr lang="ja-JP" altLang="en-US" dirty="0"/>
              <a:t>具体的には</a:t>
            </a:r>
            <a:r>
              <a:rPr lang="en-US" altLang="ja-JP" b="1" dirty="0"/>
              <a:t>SELECT * FROM (</a:t>
            </a:r>
            <a:r>
              <a:rPr lang="ja-JP" altLang="en-US" b="1" dirty="0"/>
              <a:t>ユーザ</a:t>
            </a:r>
            <a:r>
              <a:rPr lang="en-US" altLang="ja-JP" b="1" dirty="0"/>
              <a:t>SQL) AS __t LIMIT 0</a:t>
            </a:r>
            <a:r>
              <a:rPr lang="ja-JP" altLang="en-US" b="0" dirty="0"/>
              <a:t>より各列の名前</a:t>
            </a:r>
            <a:r>
              <a:rPr lang="en-US" altLang="ja-JP" b="0" dirty="0"/>
              <a:t>, </a:t>
            </a:r>
            <a:r>
              <a:rPr lang="ja-JP" altLang="en-US" b="0" dirty="0"/>
              <a:t>型</a:t>
            </a:r>
            <a:r>
              <a:rPr lang="en-US" altLang="ja-JP" b="0" dirty="0"/>
              <a:t>OID, </a:t>
            </a:r>
            <a:r>
              <a:rPr lang="en-US" altLang="ja-JP" b="0" dirty="0" err="1"/>
              <a:t>pg_typmod</a:t>
            </a:r>
            <a:r>
              <a:rPr lang="ja-JP" altLang="en-US" b="0" dirty="0"/>
              <a:t>（型修飾子）を取得します。以下の「</a:t>
            </a:r>
            <a:r>
              <a:rPr lang="en-US" altLang="ja-JP" b="0" dirty="0"/>
              <a:t>Postgres </a:t>
            </a:r>
            <a:r>
              <a:rPr lang="en-US" altLang="ja-JP" b="0" dirty="0" err="1"/>
              <a:t>OID→Arrow</a:t>
            </a:r>
            <a:r>
              <a:rPr lang="ja-JP" altLang="en-US" b="0" dirty="0"/>
              <a:t>型」マッピング表から対応する</a:t>
            </a:r>
            <a:r>
              <a:rPr lang="en-US" altLang="ja-JP" b="0" dirty="0"/>
              <a:t>Arrow</a:t>
            </a:r>
            <a:r>
              <a:rPr lang="ja-JP" altLang="en-US" b="0" dirty="0"/>
              <a:t>側の型</a:t>
            </a:r>
            <a:r>
              <a:rPr lang="en-US" altLang="ja-JP" b="0" dirty="0"/>
              <a:t>ID</a:t>
            </a:r>
            <a:r>
              <a:rPr lang="ja-JP" altLang="en-US" b="0" dirty="0"/>
              <a:t>および要素サイズを引き当てています</a:t>
            </a:r>
            <a:endParaRPr kumimoji="1" lang="ja-JP" altLang="en-US" dirty="0"/>
          </a:p>
          <a:p>
            <a:endParaRPr lang="ja-JP" altLang="en-US" dirty="0"/>
          </a:p>
        </p:txBody>
      </p:sp>
    </p:spTree>
    <p:extLst>
      <p:ext uri="{BB962C8B-B14F-4D97-AF65-F5344CB8AC3E}">
        <p14:creationId xmlns:p14="http://schemas.microsoft.com/office/powerpoint/2010/main" val="1893579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F53B5-AB27-BEB2-2D18-7D741F3E3B4C}"/>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56B175D-9F2D-7F97-3721-7512BFF1BFFF}"/>
              </a:ext>
            </a:extLst>
          </p:cNvPr>
          <p:cNvSpPr>
            <a:spLocks noGrp="1"/>
          </p:cNvSpPr>
          <p:nvPr>
            <p:ph idx="1"/>
          </p:nvPr>
        </p:nvSpPr>
        <p:spPr>
          <a:xfrm>
            <a:off x="628650" y="883713"/>
            <a:ext cx="7886700" cy="4198115"/>
          </a:xfrm>
        </p:spPr>
        <p:txBody>
          <a:bodyPr>
            <a:normAutofit fontScale="92500"/>
          </a:bodyPr>
          <a:lstStyle/>
          <a:p>
            <a:pPr marL="342900" lvl="0" indent="-342900">
              <a:buFont typeface="+mj-lt"/>
              <a:buAutoNum type="arabicPeriod"/>
            </a:pPr>
            <a:r>
              <a:rPr lang="en-US" altLang="ja-JP" dirty="0"/>
              <a:t>src/gpu_parse_wrapper.py</a:t>
            </a:r>
          </a:p>
          <a:p>
            <a:pPr marL="800100" lvl="1" indent="-342900">
              <a:buFont typeface="+mj-lt"/>
              <a:buAutoNum type="arabicPeriod"/>
            </a:pPr>
            <a:r>
              <a:rPr lang="en-US" altLang="ja-JP" dirty="0"/>
              <a:t>Postgres COPY</a:t>
            </a:r>
            <a:r>
              <a:rPr lang="ja-JP" altLang="en-US" dirty="0"/>
              <a:t>バイナリデータのヘッダーサイズを検出します（決定するために呼び出されます</a:t>
            </a:r>
            <a:r>
              <a:rPr lang="en-US" altLang="ja-JP" dirty="0" err="1"/>
              <a:t>header_size</a:t>
            </a:r>
            <a:r>
              <a:rPr lang="ja-JP" altLang="en-US" dirty="0"/>
              <a:t>）</a:t>
            </a:r>
            <a:endParaRPr lang="en-US" altLang="ja-JP" dirty="0"/>
          </a:p>
          <a:p>
            <a:pPr marL="800100" lvl="1" indent="-342900">
              <a:buFont typeface="+mj-lt"/>
              <a:buAutoNum type="arabicPeriod"/>
            </a:pPr>
            <a:r>
              <a:rPr lang="ja-JP" altLang="en-US" dirty="0"/>
              <a:t>バイナリチャンクの</a:t>
            </a:r>
            <a:r>
              <a:rPr lang="en-US" altLang="ja-JP" dirty="0"/>
              <a:t>GPU</a:t>
            </a:r>
            <a:r>
              <a:rPr lang="ja-JP" altLang="en-US" dirty="0"/>
              <a:t>ベースの解析（行数をカウントし、オフセットを計算し、フィールドを解析する）</a:t>
            </a:r>
            <a:endParaRPr lang="en-US" altLang="ja-JP" dirty="0"/>
          </a:p>
          <a:p>
            <a:pPr marL="914400" lvl="2" indent="0">
              <a:buNone/>
            </a:pPr>
            <a:r>
              <a:rPr lang="ja-JP" altLang="en-US" dirty="0"/>
              <a:t>＜</a:t>
            </a:r>
            <a:r>
              <a:rPr lang="en-US" altLang="ja-JP" dirty="0"/>
              <a:t>pg_parser_kernels.py</a:t>
            </a:r>
            <a:r>
              <a:rPr lang="ja-JP" altLang="en-US" dirty="0"/>
              <a:t>＞</a:t>
            </a:r>
            <a:endParaRPr lang="en-US" altLang="ja-JP" dirty="0"/>
          </a:p>
          <a:p>
            <a:pPr marL="1257300" lvl="2" indent="-342900">
              <a:buFont typeface="+mj-lt"/>
              <a:buAutoNum type="arabicPeriod"/>
            </a:pPr>
            <a:r>
              <a:rPr lang="ja-JP" altLang="en-US" dirty="0"/>
              <a:t>バイナリデータの行数をカウントする</a:t>
            </a:r>
            <a:r>
              <a:rPr lang="en-US" altLang="ja-JP" dirty="0"/>
              <a:t>GPU</a:t>
            </a:r>
            <a:r>
              <a:rPr lang="ja-JP" altLang="en-US" dirty="0"/>
              <a:t>カーネル</a:t>
            </a:r>
            <a:br>
              <a:rPr lang="en-US" altLang="ja-JP" dirty="0"/>
            </a:br>
            <a:r>
              <a:rPr lang="ja-JP" altLang="en-US" b="1" dirty="0"/>
              <a:t>グリッド内の各スレッド</a:t>
            </a:r>
            <a:r>
              <a:rPr lang="ja-JP" altLang="en-US" dirty="0"/>
              <a:t>がデータ配列中の異なる位置から走査を開始し、一定間隔（グリッド全体のスレッド数</a:t>
            </a:r>
            <a:r>
              <a:rPr lang="en-US" altLang="ja-JP" dirty="0"/>
              <a:t>=</a:t>
            </a:r>
            <a:r>
              <a:rPr lang="ja-JP" altLang="en-US" dirty="0"/>
              <a:t>グリッドサイズ）ごとにデータを読み進めて</a:t>
            </a:r>
            <a:r>
              <a:rPr lang="ja-JP" altLang="en-US" b="1" dirty="0"/>
              <a:t>行区切り（</a:t>
            </a:r>
            <a:r>
              <a:rPr lang="en-US" altLang="ja-JP" b="1" dirty="0"/>
              <a:t>0xFFFF</a:t>
            </a:r>
            <a:r>
              <a:rPr lang="ja-JP" altLang="en-US" b="1" dirty="0"/>
              <a:t>のフィールド数）を探索</a:t>
            </a:r>
            <a:r>
              <a:rPr lang="ja-JP" altLang="en-US" dirty="0"/>
              <a:t>します</a:t>
            </a:r>
            <a:endParaRPr lang="en-US" altLang="ja-JP" dirty="0"/>
          </a:p>
          <a:p>
            <a:pPr marL="1257300" lvl="2" indent="-342900">
              <a:buFont typeface="+mj-lt"/>
              <a:buAutoNum type="arabicPeriod"/>
            </a:pPr>
            <a:r>
              <a:rPr lang="ja-JP" altLang="en-US" dirty="0"/>
              <a:t>各行のバイト長を計算する</a:t>
            </a:r>
            <a:r>
              <a:rPr lang="en-US" altLang="ja-JP" dirty="0"/>
              <a:t>GPU</a:t>
            </a:r>
            <a:r>
              <a:rPr lang="ja-JP" altLang="en-US" dirty="0"/>
              <a:t>カーネル</a:t>
            </a:r>
            <a:br>
              <a:rPr lang="en-US" altLang="ja-JP" dirty="0"/>
            </a:br>
            <a:r>
              <a:rPr lang="ja-JP" altLang="en-US" b="1" dirty="0"/>
              <a:t>各スレッドが</a:t>
            </a:r>
            <a:r>
              <a:rPr lang="en-US" altLang="ja-JP" b="1" dirty="0"/>
              <a:t>1</a:t>
            </a:r>
            <a:r>
              <a:rPr lang="ja-JP" altLang="en-US" b="1" dirty="0"/>
              <a:t>行分を担当</a:t>
            </a:r>
            <a:r>
              <a:rPr lang="ja-JP" altLang="en-US" dirty="0"/>
              <a:t>し、自分の行の開始位置まで順次データを読み飛ばして行長を算出しています</a:t>
            </a:r>
            <a:r>
              <a:rPr lang="en-US" altLang="ja-JP" dirty="0">
                <a:hlinkClick r:id="rId2"/>
              </a:rPr>
              <a:t>github.com</a:t>
            </a:r>
            <a:r>
              <a:rPr lang="ja-JP" altLang="en-US" dirty="0"/>
              <a:t>。スレッドごとに自分より前の行を</a:t>
            </a:r>
            <a:r>
              <a:rPr lang="ja-JP" altLang="en-US" b="1" dirty="0"/>
              <a:t>順次スキップするループ</a:t>
            </a:r>
            <a:r>
              <a:rPr lang="ja-JP" altLang="en-US" dirty="0"/>
              <a:t>を持つため、計算量が多くなる実装ですが、</a:t>
            </a:r>
            <a:r>
              <a:rPr lang="en-US" altLang="ja-JP" dirty="0"/>
              <a:t>1</a:t>
            </a:r>
            <a:r>
              <a:rPr lang="ja-JP" altLang="en-US" dirty="0"/>
              <a:t>ブロックあたり</a:t>
            </a:r>
            <a:r>
              <a:rPr lang="en-US" altLang="ja-JP" dirty="0"/>
              <a:t>256</a:t>
            </a:r>
            <a:r>
              <a:rPr lang="ja-JP" altLang="en-US" dirty="0"/>
              <a:t>スレッド</a:t>
            </a:r>
            <a:r>
              <a:rPr lang="en-US" altLang="ja-JP" dirty="0"/>
              <a:t>×</a:t>
            </a:r>
            <a:r>
              <a:rPr lang="ja-JP" altLang="en-US" dirty="0"/>
              <a:t>複数ブロックの並列実行により</a:t>
            </a:r>
            <a:r>
              <a:rPr lang="en-US" altLang="ja-JP" dirty="0"/>
              <a:t>GPU</a:t>
            </a:r>
            <a:r>
              <a:rPr lang="ja-JP" altLang="en-US" dirty="0"/>
              <a:t>全体で処理を分散しています</a:t>
            </a:r>
            <a:endParaRPr lang="en-US" altLang="ja-JP" dirty="0"/>
          </a:p>
          <a:p>
            <a:pPr marL="1257300" lvl="2" indent="-342900">
              <a:buFont typeface="+mj-lt"/>
              <a:buAutoNum type="arabicPeriod"/>
            </a:pPr>
            <a:r>
              <a:rPr lang="en-US" altLang="ja-JP" dirty="0"/>
              <a:t>GPU</a:t>
            </a:r>
            <a:r>
              <a:rPr lang="ja-JP" altLang="en-US" dirty="0"/>
              <a:t>カーネルが各行のすべてのフィールドオフセット</a:t>
            </a:r>
            <a:r>
              <a:rPr lang="en-US" altLang="ja-JP" dirty="0"/>
              <a:t>/</a:t>
            </a:r>
            <a:r>
              <a:rPr lang="ja-JP" altLang="en-US" dirty="0"/>
              <a:t>長さを解析する（行開始オフセットを指定）</a:t>
            </a:r>
            <a:br>
              <a:rPr lang="en-US" altLang="ja-JP" dirty="0"/>
            </a:br>
            <a:endParaRPr lang="ja-JP" altLang="en-US" dirty="0"/>
          </a:p>
        </p:txBody>
      </p:sp>
      <p:sp>
        <p:nvSpPr>
          <p:cNvPr id="3" name="タイトル 2">
            <a:extLst>
              <a:ext uri="{FF2B5EF4-FFF2-40B4-BE49-F238E27FC236}">
                <a16:creationId xmlns:a16="http://schemas.microsoft.com/office/drawing/2014/main" id="{5E28CE1E-CFE3-BA6F-E029-3F1F1B9D8D36}"/>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EF2B04A6-6912-0C4E-3F6B-E8524065CE2B}"/>
              </a:ext>
            </a:extLst>
          </p:cNvPr>
          <p:cNvGraphicFramePr>
            <a:graphicFrameLocks noGrp="1"/>
          </p:cNvGraphicFramePr>
          <p:nvPr>
            <p:extLst>
              <p:ext uri="{D42A27DB-BD31-4B8C-83A1-F6EECF244321}">
                <p14:modId xmlns:p14="http://schemas.microsoft.com/office/powerpoint/2010/main" val="291600575"/>
              </p:ext>
            </p:extLst>
          </p:nvPr>
        </p:nvGraphicFramePr>
        <p:xfrm>
          <a:off x="320040" y="5081829"/>
          <a:ext cx="8234674" cy="176784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0">
                <a:tc>
                  <a:txBody>
                    <a:bodyPr/>
                    <a:lstStyle/>
                    <a:p>
                      <a:r>
                        <a:rPr kumimoji="1" lang="en-US" altLang="ja-JP" sz="900" dirty="0"/>
                        <a:t>-1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7985397"/>
                  </a:ext>
                </a:extLst>
              </a:tr>
            </a:tbl>
          </a:graphicData>
        </a:graphic>
      </p:graphicFrame>
      <p:sp>
        <p:nvSpPr>
          <p:cNvPr id="9" name="テキスト ボックス 8">
            <a:extLst>
              <a:ext uri="{FF2B5EF4-FFF2-40B4-BE49-F238E27FC236}">
                <a16:creationId xmlns:a16="http://schemas.microsoft.com/office/drawing/2014/main" id="{E032EADD-0D30-BE36-C4D9-F96EDE3DC4D6}"/>
              </a:ext>
            </a:extLst>
          </p:cNvPr>
          <p:cNvSpPr txBox="1"/>
          <p:nvPr/>
        </p:nvSpPr>
        <p:spPr>
          <a:xfrm>
            <a:off x="7147023" y="4804830"/>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14" name="テキスト ボックス 13">
            <a:extLst>
              <a:ext uri="{FF2B5EF4-FFF2-40B4-BE49-F238E27FC236}">
                <a16:creationId xmlns:a16="http://schemas.microsoft.com/office/drawing/2014/main" id="{542CF6B1-6E0D-1393-B3E6-3037D6C3282C}"/>
              </a:ext>
            </a:extLst>
          </p:cNvPr>
          <p:cNvSpPr txBox="1"/>
          <p:nvPr/>
        </p:nvSpPr>
        <p:spPr>
          <a:xfrm>
            <a:off x="3510983" y="6665003"/>
            <a:ext cx="5471370" cy="369332"/>
          </a:xfrm>
          <a:prstGeom prst="rect">
            <a:avLst/>
          </a:prstGeom>
          <a:noFill/>
        </p:spPr>
        <p:txBody>
          <a:bodyPr wrap="none" rtlCol="0">
            <a:spAutoFit/>
          </a:bodyPr>
          <a:lstStyle/>
          <a:p>
            <a:r>
              <a:rPr kumimoji="1" lang="ja-JP" altLang="en-US" dirty="0">
                <a:solidFill>
                  <a:srgbClr val="FF0000"/>
                </a:solidFill>
              </a:rPr>
              <a:t>ポインタ移動で各フィード長を収集→累積和にする</a:t>
            </a:r>
          </a:p>
        </p:txBody>
      </p:sp>
    </p:spTree>
    <p:extLst>
      <p:ext uri="{BB962C8B-B14F-4D97-AF65-F5344CB8AC3E}">
        <p14:creationId xmlns:p14="http://schemas.microsoft.com/office/powerpoint/2010/main" val="1093709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63A71-985D-EC70-C1A7-11A17B770BE7}"/>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DD4D1E5-02A2-B677-526E-C14C720D00BA}"/>
              </a:ext>
            </a:extLst>
          </p:cNvPr>
          <p:cNvSpPr>
            <a:spLocks noGrp="1"/>
          </p:cNvSpPr>
          <p:nvPr>
            <p:ph idx="1"/>
          </p:nvPr>
        </p:nvSpPr>
        <p:spPr>
          <a:xfrm>
            <a:off x="628650" y="883713"/>
            <a:ext cx="7886700" cy="5799027"/>
          </a:xfrm>
        </p:spPr>
        <p:txBody>
          <a:bodyPr>
            <a:normAutofit/>
          </a:bodyPr>
          <a:lstStyle/>
          <a:p>
            <a:pPr marL="342900" lvl="0" indent="-342900">
              <a:buFont typeface="+mj-lt"/>
              <a:buAutoNum type="arabicPeriod"/>
            </a:pPr>
            <a:r>
              <a:rPr lang="en-US" altLang="ja-JP" dirty="0"/>
              <a:t>src/gpu_decoder_v2.py</a:t>
            </a:r>
            <a:br>
              <a:rPr lang="en-US" altLang="ja-JP" dirty="0"/>
            </a:br>
            <a:r>
              <a:rPr lang="en-US" altLang="ja-JP" dirty="0"/>
              <a:t>2</a:t>
            </a:r>
            <a:r>
              <a:rPr lang="ja-JP" altLang="en-US" dirty="0"/>
              <a:t>パスの</a:t>
            </a:r>
            <a:r>
              <a:rPr lang="en-US" altLang="ja-JP" dirty="0"/>
              <a:t>GPU</a:t>
            </a:r>
            <a:r>
              <a:rPr lang="ja-JP" altLang="en-US" dirty="0"/>
              <a:t>デコードを実行し、解析されたデータを</a:t>
            </a:r>
            <a:r>
              <a:rPr lang="en-US" altLang="ja-JP" dirty="0"/>
              <a:t>Arrow</a:t>
            </a:r>
            <a:r>
              <a:rPr lang="ja-JP" altLang="en-US" dirty="0"/>
              <a:t>に変換する</a:t>
            </a:r>
            <a:endParaRPr lang="en-US" altLang="ja-JP" dirty="0"/>
          </a:p>
          <a:p>
            <a:pPr marL="800100" lvl="1" indent="-342900">
              <a:buFont typeface="+mj-lt"/>
              <a:buAutoNum type="arabicPeriod"/>
            </a:pPr>
            <a:r>
              <a:rPr lang="en-US" altLang="ja-JP" dirty="0"/>
              <a:t>GPU </a:t>
            </a:r>
            <a:r>
              <a:rPr lang="ja-JP" altLang="en-US" dirty="0"/>
              <a:t>メモリ マネージャーを初期化するコンストラクター </a:t>
            </a:r>
            <a:r>
              <a:rPr lang="en-US" altLang="ja-JP" dirty="0"/>
              <a:t>(CUDA </a:t>
            </a:r>
            <a:r>
              <a:rPr lang="ja-JP" altLang="en-US" dirty="0"/>
              <a:t>コンテキストなどを確保する</a:t>
            </a:r>
            <a:r>
              <a:rPr lang="en-US" altLang="ja-JP" dirty="0"/>
              <a:t>)</a:t>
            </a:r>
          </a:p>
          <a:p>
            <a:pPr marL="800100" lvl="1" indent="-342900">
              <a:buFont typeface="+mj-lt"/>
              <a:buAutoNum type="arabicPeriod"/>
            </a:pPr>
            <a:r>
              <a:rPr lang="en-US" altLang="ja-JP" dirty="0"/>
              <a:t>Arrow</a:t>
            </a:r>
            <a:r>
              <a:rPr lang="ja-JP" altLang="en-US" dirty="0"/>
              <a:t>メタデータ配列よりすべての列（固定長と可変長）に初期</a:t>
            </a:r>
            <a:r>
              <a:rPr lang="en-US" altLang="ja-JP" dirty="0"/>
              <a:t>GPU</a:t>
            </a:r>
            <a:r>
              <a:rPr lang="ja-JP" altLang="en-US" dirty="0"/>
              <a:t>バッファを割り当てます</a:t>
            </a:r>
            <a:endParaRPr lang="en-US" altLang="ja-JP" dirty="0"/>
          </a:p>
          <a:p>
            <a:pPr marL="800100" lvl="1" indent="-342900">
              <a:buFont typeface="+mj-lt"/>
              <a:buAutoNum type="arabicPeriod"/>
            </a:pPr>
            <a:r>
              <a:rPr lang="ja-JP" altLang="en-US" dirty="0"/>
              <a:t>可変長列のインデックスマッピングを作成する（パス</a:t>
            </a:r>
            <a:r>
              <a:rPr lang="en-US" altLang="ja-JP" dirty="0"/>
              <a:t>1</a:t>
            </a:r>
            <a:r>
              <a:rPr lang="ja-JP" altLang="en-US" dirty="0"/>
              <a:t>の準備に使用）</a:t>
            </a:r>
            <a:endParaRPr lang="en-US" altLang="ja-JP" dirty="0"/>
          </a:p>
          <a:p>
            <a:pPr marL="800100" lvl="1" indent="-342900">
              <a:buFont typeface="+mj-lt"/>
              <a:buAutoNum type="arabicPeriod"/>
            </a:pPr>
            <a:r>
              <a:rPr lang="en-US" altLang="ja-JP" dirty="0"/>
              <a:t>GPU</a:t>
            </a:r>
            <a:r>
              <a:rPr lang="ja-JP" altLang="en-US" dirty="0"/>
              <a:t>カーネル（パス</a:t>
            </a:r>
            <a:r>
              <a:rPr lang="en-US" altLang="ja-JP" dirty="0"/>
              <a:t>1</a:t>
            </a:r>
            <a:r>
              <a:rPr lang="ja-JP" altLang="en-US" dirty="0"/>
              <a:t>）で列ごとにフィールド長と</a:t>
            </a:r>
            <a:r>
              <a:rPr lang="en-US" altLang="ja-JP" dirty="0"/>
              <a:t>NULL</a:t>
            </a:r>
            <a:r>
              <a:rPr lang="ja-JP" altLang="en-US" dirty="0"/>
              <a:t>フラグを収集する（</a:t>
            </a:r>
            <a:r>
              <a:rPr lang="en-US" altLang="ja-JP" dirty="0"/>
              <a:t>NULL</a:t>
            </a:r>
            <a:r>
              <a:rPr lang="ja-JP" altLang="en-US" dirty="0"/>
              <a:t>ビットマップと</a:t>
            </a:r>
            <a:r>
              <a:rPr lang="en-US" altLang="ja-JP" dirty="0" err="1"/>
              <a:t>varlength</a:t>
            </a:r>
            <a:r>
              <a:rPr lang="ja-JP" altLang="en-US" dirty="0"/>
              <a:t>のサイズを書き込む）</a:t>
            </a:r>
            <a:endParaRPr lang="en-US" altLang="ja-JP" dirty="0"/>
          </a:p>
          <a:p>
            <a:pPr marL="800100" lvl="1" indent="-342900">
              <a:buFont typeface="+mj-lt"/>
              <a:buAutoNum type="arabicPeriod"/>
            </a:pPr>
            <a:r>
              <a:rPr lang="ja-JP" altLang="en-US" dirty="0"/>
              <a:t>可変長列の</a:t>
            </a:r>
            <a:r>
              <a:rPr lang="en-US" altLang="ja-JP" dirty="0"/>
              <a:t>GPU</a:t>
            </a:r>
            <a:r>
              <a:rPr lang="ja-JP" altLang="en-US" dirty="0"/>
              <a:t>バッファを必要なサイズに正確に再割り当てします（プレフィックス合計で合計バイト数を計算した後に呼び出されます</a:t>
            </a:r>
            <a:endParaRPr lang="en-US" altLang="ja-JP" dirty="0"/>
          </a:p>
          <a:p>
            <a:pPr marL="800100" lvl="1" indent="-342900">
              <a:buFont typeface="+mj-lt"/>
              <a:buAutoNum type="arabicPeriod"/>
            </a:pPr>
            <a:r>
              <a:rPr lang="en-US" altLang="ja-JP" dirty="0"/>
              <a:t>GPU</a:t>
            </a:r>
            <a:r>
              <a:rPr lang="ja-JP" altLang="en-US" dirty="0"/>
              <a:t>カーネル（</a:t>
            </a:r>
            <a:r>
              <a:rPr lang="en-US" altLang="ja-JP" dirty="0" err="1"/>
              <a:t>varlen</a:t>
            </a:r>
            <a:r>
              <a:rPr lang="ja-JP" altLang="en-US" dirty="0"/>
              <a:t>の場合はパス</a:t>
            </a:r>
            <a:r>
              <a:rPr lang="en-US" altLang="ja-JP" dirty="0"/>
              <a:t>2</a:t>
            </a:r>
            <a:r>
              <a:rPr lang="ja-JP" altLang="en-US" dirty="0"/>
              <a:t>）は、可変長フィールドデータを生のバッファから連続する値バッファに分散コピーします（</a:t>
            </a:r>
            <a:r>
              <a:rPr lang="en-US" altLang="ja-JP" dirty="0" err="1"/>
              <a:t>varlen</a:t>
            </a:r>
            <a:r>
              <a:rPr lang="ja-JP" altLang="en-US" dirty="0"/>
              <a:t>列ごとに起動されます）。</a:t>
            </a:r>
            <a:endParaRPr lang="en-US" altLang="ja-JP" dirty="0"/>
          </a:p>
          <a:p>
            <a:pPr marL="800100" lvl="1" indent="-342900">
              <a:buFont typeface="+mj-lt"/>
              <a:buAutoNum type="arabicPeriod"/>
            </a:pPr>
            <a:r>
              <a:rPr lang="en-US" altLang="ja-JP" dirty="0"/>
              <a:t>GPU</a:t>
            </a:r>
            <a:r>
              <a:rPr lang="ja-JP" altLang="en-US" dirty="0"/>
              <a:t>カーネル（特殊パス</a:t>
            </a:r>
            <a:r>
              <a:rPr lang="en-US" altLang="ja-JP" dirty="0"/>
              <a:t>2</a:t>
            </a:r>
            <a:r>
              <a:rPr lang="ja-JP" altLang="en-US" dirty="0"/>
              <a:t>）は</a:t>
            </a:r>
            <a:r>
              <a:rPr lang="en-US" altLang="ja-JP" dirty="0"/>
              <a:t>NUMERIC</a:t>
            </a:r>
            <a:r>
              <a:rPr lang="ja-JP" altLang="en-US" dirty="0"/>
              <a:t>バイナリデータを</a:t>
            </a:r>
            <a:r>
              <a:rPr lang="en-US" altLang="ja-JP" dirty="0"/>
              <a:t>Arrow Decimal128</a:t>
            </a:r>
            <a:r>
              <a:rPr lang="ja-JP" altLang="en-US" dirty="0"/>
              <a:t>形式（</a:t>
            </a:r>
            <a:r>
              <a:rPr lang="en-US" altLang="ja-JP" dirty="0"/>
              <a:t>DECIMAL</a:t>
            </a:r>
            <a:r>
              <a:rPr lang="ja-JP" altLang="en-US" dirty="0"/>
              <a:t>列に使用）に変換します。</a:t>
            </a:r>
            <a:endParaRPr lang="en-US" altLang="ja-JP" dirty="0"/>
          </a:p>
          <a:p>
            <a:pPr marL="800100" lvl="1" indent="-342900">
              <a:buFont typeface="+mj-lt"/>
              <a:buAutoNum type="arabicPeriod"/>
            </a:pPr>
            <a:r>
              <a:rPr lang="en-US" altLang="ja-JP" dirty="0"/>
              <a:t>GPU</a:t>
            </a:r>
            <a:r>
              <a:rPr lang="ja-JP" altLang="en-US" dirty="0"/>
              <a:t>カーネル（固定長列の場合はパス</a:t>
            </a:r>
            <a:r>
              <a:rPr lang="en-US" altLang="ja-JP" dirty="0"/>
              <a:t>2</a:t>
            </a:r>
            <a:r>
              <a:rPr lang="ja-JP" altLang="en-US" dirty="0"/>
              <a:t>）で、固定サイズの値を（必要なエンディアン変換</a:t>
            </a:r>
            <a:r>
              <a:rPr lang="en-US" altLang="ja-JP" dirty="0"/>
              <a:t>/</a:t>
            </a:r>
            <a:r>
              <a:rPr lang="ja-JP" altLang="en-US" dirty="0"/>
              <a:t>パディング付きで）出力バッファに分散コピーします。</a:t>
            </a:r>
            <a:endParaRPr lang="en-US" altLang="ja-JP" dirty="0"/>
          </a:p>
          <a:p>
            <a:pPr marL="800100" lvl="1" indent="-342900">
              <a:buFont typeface="+mj-lt"/>
              <a:buAutoNum type="arabicPeriod"/>
            </a:pPr>
            <a:r>
              <a:rPr lang="ja-JP" altLang="en-US" dirty="0"/>
              <a:t>有効性ビットマップ（ ）を構築します（最終的な</a:t>
            </a:r>
            <a:r>
              <a:rPr lang="en-US" altLang="ja-JP" dirty="0" err="1"/>
              <a:t>RecordBatch</a:t>
            </a:r>
            <a:r>
              <a:rPr lang="ja-JP" altLang="en-US" dirty="0"/>
              <a:t>アセンブリで使用されます）</a:t>
            </a:r>
            <a:endParaRPr lang="en-US" altLang="ja-JP" dirty="0"/>
          </a:p>
          <a:p>
            <a:pPr marL="800100" lvl="1" indent="-342900">
              <a:buFont typeface="+mj-lt"/>
              <a:buAutoNum type="arabicPeriod"/>
            </a:pPr>
            <a:endParaRPr lang="en-US" altLang="ja-JP" dirty="0"/>
          </a:p>
          <a:p>
            <a:pPr marL="800100" lvl="1" indent="-342900">
              <a:buFont typeface="+mj-lt"/>
              <a:buAutoNum type="arabicPeriod"/>
            </a:pPr>
            <a:endParaRPr lang="en-US" altLang="ja-JP" dirty="0"/>
          </a:p>
        </p:txBody>
      </p:sp>
      <p:sp>
        <p:nvSpPr>
          <p:cNvPr id="3" name="タイトル 2">
            <a:extLst>
              <a:ext uri="{FF2B5EF4-FFF2-40B4-BE49-F238E27FC236}">
                <a16:creationId xmlns:a16="http://schemas.microsoft.com/office/drawing/2014/main" id="{49EF8C74-C6BC-836A-31CD-01996B8A52B0}"/>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spTree>
    <p:extLst>
      <p:ext uri="{BB962C8B-B14F-4D97-AF65-F5344CB8AC3E}">
        <p14:creationId xmlns:p14="http://schemas.microsoft.com/office/powerpoint/2010/main" val="1280013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5C9B7-CE5C-1737-1FAC-3F588580BC64}"/>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572A8F8-6270-AAA6-4022-88187A8E4669}"/>
              </a:ext>
            </a:extLst>
          </p:cNvPr>
          <p:cNvSpPr>
            <a:spLocks noGrp="1"/>
          </p:cNvSpPr>
          <p:nvPr>
            <p:ph idx="1"/>
          </p:nvPr>
        </p:nvSpPr>
        <p:spPr>
          <a:xfrm>
            <a:off x="628650" y="883713"/>
            <a:ext cx="7886700" cy="5799027"/>
          </a:xfrm>
        </p:spPr>
        <p:txBody>
          <a:bodyPr>
            <a:normAutofit/>
          </a:bodyPr>
          <a:lstStyle/>
          <a:p>
            <a:pPr marL="342900" indent="-342900">
              <a:buFont typeface="+mj-lt"/>
              <a:buAutoNum type="arabicPeriod"/>
            </a:pPr>
            <a:r>
              <a:rPr lang="en-US" altLang="ja-JP" dirty="0"/>
              <a:t>Postgres</a:t>
            </a:r>
            <a:r>
              <a:rPr lang="ja-JP" altLang="en-US" dirty="0"/>
              <a:t>の</a:t>
            </a:r>
            <a:r>
              <a:rPr lang="en-US" altLang="ja-JP" dirty="0"/>
              <a:t>Numeric</a:t>
            </a:r>
            <a:r>
              <a:rPr lang="ja-JP" altLang="en-US" dirty="0"/>
              <a:t>（</a:t>
            </a:r>
            <a:r>
              <a:rPr lang="en-US" altLang="ja-JP" dirty="0"/>
              <a:t>OID 1700</a:t>
            </a:r>
            <a:r>
              <a:rPr lang="ja-JP" altLang="en-US" dirty="0"/>
              <a:t>）可変長。直接対応する型が</a:t>
            </a:r>
            <a:r>
              <a:rPr lang="en-US" altLang="ja-JP" dirty="0" err="1"/>
              <a:t>ApacheArrow</a:t>
            </a:r>
            <a:r>
              <a:rPr lang="ja-JP" altLang="en-US" dirty="0"/>
              <a:t>に存在しない。そのため既存ライブラリもどの型に対応するかは異なる。</a:t>
            </a:r>
            <a:br>
              <a:rPr lang="en-US" altLang="ja-JP" dirty="0"/>
            </a:br>
            <a:r>
              <a:rPr lang="en-US" altLang="ja-JP" dirty="0"/>
              <a:t>ADBC</a:t>
            </a:r>
            <a:r>
              <a:rPr lang="ja-JP" altLang="en-US" dirty="0"/>
              <a:t>ドライバ：</a:t>
            </a:r>
            <a:r>
              <a:rPr lang="en-US" altLang="ja-JP" dirty="0"/>
              <a:t>Apache Arrow String</a:t>
            </a:r>
            <a:r>
              <a:rPr lang="ja-JP" altLang="en-US" dirty="0"/>
              <a:t>型</a:t>
            </a:r>
            <a:br>
              <a:rPr lang="en-US" altLang="ja-JP" dirty="0"/>
            </a:br>
            <a:r>
              <a:rPr lang="en-US" altLang="ja-JP" dirty="0"/>
              <a:t>PG-Strom</a:t>
            </a:r>
            <a:r>
              <a:rPr lang="ja-JP" altLang="en-US" dirty="0"/>
              <a:t>：</a:t>
            </a:r>
            <a:r>
              <a:rPr lang="en-US" altLang="ja-JP" dirty="0" err="1"/>
              <a:t>ApacheArrow</a:t>
            </a:r>
            <a:r>
              <a:rPr lang="en-US" altLang="ja-JP" dirty="0"/>
              <a:t> Decimal128</a:t>
            </a:r>
            <a:r>
              <a:rPr lang="ja-JP" altLang="en-US" dirty="0"/>
              <a:t>型</a:t>
            </a:r>
            <a:br>
              <a:rPr lang="en-US" altLang="ja-JP" dirty="0"/>
            </a:br>
            <a:r>
              <a:rPr lang="en-US" altLang="ja-JP" dirty="0"/>
              <a:t>Numeric</a:t>
            </a:r>
            <a:r>
              <a:rPr lang="ja-JP" altLang="en-US" dirty="0"/>
              <a:t>が数値が入ることを考慮し、さらに桁落ちを極力抑えるとすると</a:t>
            </a:r>
            <a:r>
              <a:rPr lang="en-US" altLang="ja-JP" dirty="0"/>
              <a:t>Decimal</a:t>
            </a:r>
            <a:r>
              <a:rPr lang="ja-JP" altLang="en-US" dirty="0"/>
              <a:t>型がよいと判断、</a:t>
            </a:r>
            <a:r>
              <a:rPr lang="en-US" altLang="ja-JP" dirty="0"/>
              <a:t>Decimal128</a:t>
            </a:r>
            <a:r>
              <a:rPr lang="ja-JP" altLang="en-US" dirty="0"/>
              <a:t>を採用した。</a:t>
            </a:r>
            <a:r>
              <a:rPr lang="en-US" altLang="ja-JP" dirty="0"/>
              <a:t>GPU</a:t>
            </a:r>
            <a:r>
              <a:rPr lang="ja-JP" altLang="en-US" dirty="0"/>
              <a:t>に</a:t>
            </a:r>
            <a:r>
              <a:rPr lang="en-US" altLang="ja-JP" dirty="0"/>
              <a:t>Decimal128</a:t>
            </a:r>
            <a:r>
              <a:rPr lang="ja-JP" altLang="en-US" dirty="0"/>
              <a:t>エンジンが存在しないため、速度が少なくとも半分になることが気になるが、今後のオプションとして桁落ちを気にせず速度に特化するバージョンとして</a:t>
            </a:r>
            <a:r>
              <a:rPr lang="en-US" altLang="ja-JP" dirty="0"/>
              <a:t>float128</a:t>
            </a:r>
            <a:r>
              <a:rPr lang="ja-JP" altLang="en-US" dirty="0"/>
              <a:t>への対応が考えられる。</a:t>
            </a:r>
            <a:endParaRPr lang="en-US" altLang="ja-JP" dirty="0"/>
          </a:p>
          <a:p>
            <a:pPr marL="342900" indent="-342900">
              <a:buFont typeface="+mj-lt"/>
              <a:buAutoNum type="arabicPeriod"/>
            </a:pPr>
            <a:endParaRPr lang="en-US" altLang="ja-JP" dirty="0"/>
          </a:p>
          <a:p>
            <a:pPr marL="342900" indent="-342900">
              <a:buFont typeface="+mj-lt"/>
              <a:buAutoNum type="arabicPeriod"/>
            </a:pPr>
            <a:endParaRPr lang="en-US" altLang="ja-JP" dirty="0"/>
          </a:p>
        </p:txBody>
      </p:sp>
      <p:sp>
        <p:nvSpPr>
          <p:cNvPr id="3" name="タイトル 2">
            <a:extLst>
              <a:ext uri="{FF2B5EF4-FFF2-40B4-BE49-F238E27FC236}">
                <a16:creationId xmlns:a16="http://schemas.microsoft.com/office/drawing/2014/main" id="{4E4E0248-FE28-D8F9-486B-4E44E88C0DF6}"/>
              </a:ext>
            </a:extLst>
          </p:cNvPr>
          <p:cNvSpPr>
            <a:spLocks noGrp="1"/>
          </p:cNvSpPr>
          <p:nvPr>
            <p:ph type="title"/>
          </p:nvPr>
        </p:nvSpPr>
        <p:spPr/>
        <p:txBody>
          <a:bodyPr>
            <a:normAutofit fontScale="90000"/>
          </a:bodyPr>
          <a:lstStyle/>
          <a:p>
            <a:r>
              <a:rPr kumimoji="1" lang="en-US" altLang="ja-JP" dirty="0"/>
              <a:t>Numeric</a:t>
            </a:r>
            <a:r>
              <a:rPr kumimoji="1" lang="ja-JP" altLang="en-US" dirty="0"/>
              <a:t>変換</a:t>
            </a:r>
          </a:p>
        </p:txBody>
      </p:sp>
    </p:spTree>
    <p:extLst>
      <p:ext uri="{BB962C8B-B14F-4D97-AF65-F5344CB8AC3E}">
        <p14:creationId xmlns:p14="http://schemas.microsoft.com/office/powerpoint/2010/main" val="260218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8D0255-721B-5D48-4F01-378207C861A8}"/>
              </a:ext>
            </a:extLst>
          </p:cNvPr>
          <p:cNvSpPr>
            <a:spLocks noGrp="1"/>
          </p:cNvSpPr>
          <p:nvPr>
            <p:ph type="title"/>
          </p:nvPr>
        </p:nvSpPr>
        <p:spPr>
          <a:xfrm>
            <a:off x="628650" y="365127"/>
            <a:ext cx="7886700" cy="625474"/>
          </a:xfrm>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48640818-9BCE-1A8A-7BFB-B652A52BFC3B}"/>
              </a:ext>
            </a:extLst>
          </p:cNvPr>
          <p:cNvSpPr>
            <a:spLocks noGrp="1"/>
          </p:cNvSpPr>
          <p:nvPr>
            <p:ph idx="4294967295"/>
          </p:nvPr>
        </p:nvSpPr>
        <p:spPr>
          <a:xfrm>
            <a:off x="628650" y="1168400"/>
            <a:ext cx="7886700" cy="5008563"/>
          </a:xfrm>
        </p:spPr>
        <p:txBody>
          <a:bodyPr/>
          <a:lstStyle/>
          <a:p>
            <a:r>
              <a:rPr kumimoji="1" lang="en-US" altLang="ja-JP" dirty="0"/>
              <a:t>https://chatgpt.com/c/6802603f-7ff0-8003-a93e-af6295cbe136</a:t>
            </a:r>
            <a:endParaRPr kumimoji="1" lang="ja-JP" altLang="en-US" dirty="0"/>
          </a:p>
        </p:txBody>
      </p:sp>
    </p:spTree>
    <p:extLst>
      <p:ext uri="{BB962C8B-B14F-4D97-AF65-F5344CB8AC3E}">
        <p14:creationId xmlns:p14="http://schemas.microsoft.com/office/powerpoint/2010/main" val="4160365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A3FDD-A656-510A-275D-B7773C5E43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A8F1B96-001F-A332-AA97-83178A6DFBF4}"/>
              </a:ext>
            </a:extLst>
          </p:cNvPr>
          <p:cNvSpPr>
            <a:spLocks noGrp="1"/>
          </p:cNvSpPr>
          <p:nvPr>
            <p:ph type="title"/>
          </p:nvPr>
        </p:nvSpPr>
        <p:spPr>
          <a:xfrm>
            <a:off x="628650" y="365127"/>
            <a:ext cx="7886700" cy="625474"/>
          </a:xfrm>
        </p:spPr>
        <p:txBody>
          <a:bodyPr/>
          <a:lstStyle/>
          <a:p>
            <a:r>
              <a:rPr kumimoji="1" lang="en-US" altLang="ja-JP" dirty="0"/>
              <a:t>PostgreSQL GPU Parse</a:t>
            </a:r>
            <a:endParaRPr kumimoji="1" lang="ja-JP" altLang="en-US" dirty="0"/>
          </a:p>
        </p:txBody>
      </p:sp>
      <p:sp>
        <p:nvSpPr>
          <p:cNvPr id="3" name="コンテンツ プレースホルダー 2">
            <a:extLst>
              <a:ext uri="{FF2B5EF4-FFF2-40B4-BE49-F238E27FC236}">
                <a16:creationId xmlns:a16="http://schemas.microsoft.com/office/drawing/2014/main" id="{F3D2E9B4-9888-8DED-D046-1E62C560D532}"/>
              </a:ext>
            </a:extLst>
          </p:cNvPr>
          <p:cNvSpPr>
            <a:spLocks noGrp="1"/>
          </p:cNvSpPr>
          <p:nvPr>
            <p:ph idx="4294967295"/>
          </p:nvPr>
        </p:nvSpPr>
        <p:spPr>
          <a:xfrm>
            <a:off x="628650" y="1168400"/>
            <a:ext cx="7886700" cy="1940560"/>
          </a:xfrm>
        </p:spPr>
        <p:txBody>
          <a:bodyPr>
            <a:noAutofit/>
          </a:bodyPr>
          <a:lstStyle/>
          <a:p>
            <a:pPr>
              <a:lnSpc>
                <a:spcPct val="150000"/>
              </a:lnSpc>
            </a:pPr>
            <a:r>
              <a:rPr lang="en-US" altLang="ja-JP" dirty="0" err="1"/>
              <a:t>ApacheArrow</a:t>
            </a:r>
            <a:r>
              <a:rPr lang="ja-JP" altLang="en-US" dirty="0"/>
              <a:t>の考えと同様に</a:t>
            </a:r>
            <a:r>
              <a:rPr lang="en-US" altLang="ja-JP" dirty="0"/>
              <a:t>I/O</a:t>
            </a:r>
            <a:r>
              <a:rPr lang="ja-JP" altLang="en-US" dirty="0"/>
              <a:t>バスが太くなると</a:t>
            </a:r>
            <a:r>
              <a:rPr lang="en-US" altLang="ja-JP" dirty="0"/>
              <a:t>CPU </a:t>
            </a:r>
            <a:r>
              <a:rPr lang="ja-JP" altLang="en-US" dirty="0"/>
              <a:t>処理（</a:t>
            </a:r>
            <a:r>
              <a:rPr lang="en-US" altLang="ja-JP" dirty="0" err="1"/>
              <a:t>serization</a:t>
            </a:r>
            <a:r>
              <a:rPr lang="ja-JP" altLang="en-US" dirty="0"/>
              <a:t>）がボトルネックとなる。</a:t>
            </a:r>
            <a:r>
              <a:rPr lang="en-US" altLang="ja-JP" dirty="0"/>
              <a:t> </a:t>
            </a:r>
            <a:r>
              <a:rPr lang="en-US" altLang="ja-JP" dirty="0" err="1"/>
              <a:t>serization</a:t>
            </a:r>
            <a:r>
              <a:rPr lang="ja-JP" altLang="en-US" dirty="0"/>
              <a:t>を</a:t>
            </a:r>
            <a:r>
              <a:rPr lang="en-US" altLang="ja-JP" dirty="0"/>
              <a:t>GPU</a:t>
            </a:r>
            <a:r>
              <a:rPr lang="ja-JP" altLang="en-US" dirty="0"/>
              <a:t>化することで</a:t>
            </a:r>
            <a:r>
              <a:rPr lang="en-US" altLang="ja-JP" dirty="0"/>
              <a:t>I/O</a:t>
            </a:r>
            <a:r>
              <a:rPr lang="ja-JP" altLang="en-US" dirty="0"/>
              <a:t>バス限界まで速度を引き出す。</a:t>
            </a:r>
            <a:endParaRPr lang="en-US" altLang="ja-JP" dirty="0"/>
          </a:p>
          <a:p>
            <a:pPr>
              <a:lnSpc>
                <a:spcPct val="150000"/>
              </a:lnSpc>
            </a:pPr>
            <a:r>
              <a:rPr lang="ja-JP" altLang="en-US" dirty="0"/>
              <a:t>メモリ表現は</a:t>
            </a:r>
            <a:r>
              <a:rPr lang="en-US" altLang="ja-JP" dirty="0"/>
              <a:t>Rapids</a:t>
            </a:r>
            <a:r>
              <a:rPr lang="ja-JP" altLang="en-US" dirty="0"/>
              <a:t>エコシステムが強力なので、</a:t>
            </a:r>
            <a:r>
              <a:rPr lang="en-US" altLang="ja-JP" dirty="0" err="1"/>
              <a:t>ApacheArrow</a:t>
            </a:r>
            <a:r>
              <a:rPr lang="ja-JP" altLang="en-US" dirty="0"/>
              <a:t>に向けた変換を実装する。</a:t>
            </a:r>
            <a:endParaRPr lang="en-US" altLang="ja-JP" sz="1600" dirty="0"/>
          </a:p>
          <a:p>
            <a:endParaRPr kumimoji="1" lang="en-US" altLang="ja-JP" sz="1600" dirty="0"/>
          </a:p>
        </p:txBody>
      </p:sp>
      <p:pic>
        <p:nvPicPr>
          <p:cNvPr id="6" name="グラフィックス 5" descr="データベース 単色塗りつぶし">
            <a:extLst>
              <a:ext uri="{FF2B5EF4-FFF2-40B4-BE49-F238E27FC236}">
                <a16:creationId xmlns:a16="http://schemas.microsoft.com/office/drawing/2014/main" id="{795A67C4-CC73-25AB-1FAA-066A432A90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740" y="3767852"/>
            <a:ext cx="914400" cy="914400"/>
          </a:xfrm>
          <a:prstGeom prst="rect">
            <a:avLst/>
          </a:prstGeom>
        </p:spPr>
      </p:pic>
      <p:sp>
        <p:nvSpPr>
          <p:cNvPr id="8" name="テキスト ボックス 7">
            <a:extLst>
              <a:ext uri="{FF2B5EF4-FFF2-40B4-BE49-F238E27FC236}">
                <a16:creationId xmlns:a16="http://schemas.microsoft.com/office/drawing/2014/main" id="{3403FDCD-2137-3F9A-F6A5-FDBE961A941C}"/>
              </a:ext>
            </a:extLst>
          </p:cNvPr>
          <p:cNvSpPr txBox="1"/>
          <p:nvPr/>
        </p:nvSpPr>
        <p:spPr>
          <a:xfrm>
            <a:off x="841831" y="3429000"/>
            <a:ext cx="1166217" cy="369332"/>
          </a:xfrm>
          <a:prstGeom prst="rect">
            <a:avLst/>
          </a:prstGeom>
          <a:noFill/>
        </p:spPr>
        <p:txBody>
          <a:bodyPr wrap="none" rtlCol="0">
            <a:spAutoFit/>
          </a:bodyPr>
          <a:lstStyle/>
          <a:p>
            <a:r>
              <a:rPr kumimoji="1" lang="en-US" altLang="ja-JP" dirty="0" err="1"/>
              <a:t>PostgeSQL</a:t>
            </a:r>
            <a:endParaRPr kumimoji="1" lang="ja-JP" altLang="en-US" dirty="0"/>
          </a:p>
        </p:txBody>
      </p:sp>
      <p:pic>
        <p:nvPicPr>
          <p:cNvPr id="10" name="グラフィックス 9" descr="線矢印: 直線 単色塗りつぶし">
            <a:extLst>
              <a:ext uri="{FF2B5EF4-FFF2-40B4-BE49-F238E27FC236}">
                <a16:creationId xmlns:a16="http://schemas.microsoft.com/office/drawing/2014/main" id="{FB2F305A-B0E6-5C45-B2EB-9522FF9442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2508462" y="3844052"/>
            <a:ext cx="914400" cy="914400"/>
          </a:xfrm>
          <a:prstGeom prst="rect">
            <a:avLst/>
          </a:prstGeom>
        </p:spPr>
      </p:pic>
      <p:pic>
        <p:nvPicPr>
          <p:cNvPr id="11" name="グラフィックス 10" descr="線矢印: 直線 単色塗りつぶし">
            <a:extLst>
              <a:ext uri="{FF2B5EF4-FFF2-40B4-BE49-F238E27FC236}">
                <a16:creationId xmlns:a16="http://schemas.microsoft.com/office/drawing/2014/main" id="{212EF6EF-A4CD-2C2A-66EE-4A09B2A888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0800000">
            <a:off x="5176258" y="3844052"/>
            <a:ext cx="914400" cy="914400"/>
          </a:xfrm>
          <a:prstGeom prst="rect">
            <a:avLst/>
          </a:prstGeom>
        </p:spPr>
      </p:pic>
      <p:pic>
        <p:nvPicPr>
          <p:cNvPr id="1026" name="Picture 2">
            <a:extLst>
              <a:ext uri="{FF2B5EF4-FFF2-40B4-BE49-F238E27FC236}">
                <a16:creationId xmlns:a16="http://schemas.microsoft.com/office/drawing/2014/main" id="{D84BFF8F-E784-3B9C-4F61-EF291AF20E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3330" y="3677364"/>
            <a:ext cx="2606728" cy="1355408"/>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1F7E985F-F5CC-0CF0-B2C0-0B8693FCC007}"/>
              </a:ext>
            </a:extLst>
          </p:cNvPr>
          <p:cNvSpPr txBox="1"/>
          <p:nvPr/>
        </p:nvSpPr>
        <p:spPr>
          <a:xfrm>
            <a:off x="3840480" y="4116585"/>
            <a:ext cx="596638" cy="369332"/>
          </a:xfrm>
          <a:prstGeom prst="rect">
            <a:avLst/>
          </a:prstGeom>
          <a:noFill/>
        </p:spPr>
        <p:txBody>
          <a:bodyPr wrap="none" rtlCol="0">
            <a:spAutoFit/>
          </a:bodyPr>
          <a:lstStyle/>
          <a:p>
            <a:r>
              <a:rPr kumimoji="1" lang="en-US" altLang="ja-JP" dirty="0"/>
              <a:t>GPU</a:t>
            </a:r>
          </a:p>
        </p:txBody>
      </p:sp>
      <p:sp>
        <p:nvSpPr>
          <p:cNvPr id="13" name="テキスト ボックス 12">
            <a:extLst>
              <a:ext uri="{FF2B5EF4-FFF2-40B4-BE49-F238E27FC236}">
                <a16:creationId xmlns:a16="http://schemas.microsoft.com/office/drawing/2014/main" id="{C066E75F-22F5-4080-880E-FC768E89C050}"/>
              </a:ext>
            </a:extLst>
          </p:cNvPr>
          <p:cNvSpPr txBox="1"/>
          <p:nvPr/>
        </p:nvSpPr>
        <p:spPr>
          <a:xfrm>
            <a:off x="841831" y="4848106"/>
            <a:ext cx="1463221" cy="369332"/>
          </a:xfrm>
          <a:prstGeom prst="rect">
            <a:avLst/>
          </a:prstGeom>
          <a:noFill/>
        </p:spPr>
        <p:txBody>
          <a:bodyPr wrap="none" rtlCol="0">
            <a:spAutoFit/>
          </a:bodyPr>
          <a:lstStyle/>
          <a:p>
            <a:r>
              <a:rPr kumimoji="1" lang="en-US" altLang="ja-JP" dirty="0"/>
              <a:t>Row-oriented</a:t>
            </a:r>
            <a:endParaRPr kumimoji="1" lang="ja-JP" altLang="en-US" dirty="0"/>
          </a:p>
        </p:txBody>
      </p:sp>
      <p:sp>
        <p:nvSpPr>
          <p:cNvPr id="14" name="テキスト ボックス 13">
            <a:extLst>
              <a:ext uri="{FF2B5EF4-FFF2-40B4-BE49-F238E27FC236}">
                <a16:creationId xmlns:a16="http://schemas.microsoft.com/office/drawing/2014/main" id="{BD98132D-BD38-C755-6E85-A593205A2B5F}"/>
              </a:ext>
            </a:extLst>
          </p:cNvPr>
          <p:cNvSpPr txBox="1"/>
          <p:nvPr/>
        </p:nvSpPr>
        <p:spPr>
          <a:xfrm>
            <a:off x="6475289" y="4848106"/>
            <a:ext cx="1783052" cy="369332"/>
          </a:xfrm>
          <a:prstGeom prst="rect">
            <a:avLst/>
          </a:prstGeom>
          <a:noFill/>
        </p:spPr>
        <p:txBody>
          <a:bodyPr wrap="none" rtlCol="0">
            <a:spAutoFit/>
          </a:bodyPr>
          <a:lstStyle/>
          <a:p>
            <a:r>
              <a:rPr kumimoji="1" lang="en-US" altLang="ja-JP" dirty="0"/>
              <a:t>Column-oriented</a:t>
            </a:r>
            <a:endParaRPr kumimoji="1" lang="ja-JP" altLang="en-US" dirty="0"/>
          </a:p>
        </p:txBody>
      </p:sp>
    </p:spTree>
    <p:extLst>
      <p:ext uri="{BB962C8B-B14F-4D97-AF65-F5344CB8AC3E}">
        <p14:creationId xmlns:p14="http://schemas.microsoft.com/office/powerpoint/2010/main" val="2484089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13DF-03D3-AA69-BC76-B53B20690C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0C8151-3635-39EA-D271-1D3B70D0A092}"/>
              </a:ext>
            </a:extLst>
          </p:cNvPr>
          <p:cNvSpPr>
            <a:spLocks noGrp="1"/>
          </p:cNvSpPr>
          <p:nvPr>
            <p:ph type="title"/>
          </p:nvPr>
        </p:nvSpPr>
        <p:spPr>
          <a:xfrm>
            <a:off x="628650" y="365127"/>
            <a:ext cx="7886700" cy="625474"/>
          </a:xfrm>
        </p:spPr>
        <p:txBody>
          <a:bodyPr/>
          <a:lstStyle/>
          <a:p>
            <a:r>
              <a:rPr kumimoji="1" lang="ja-JP" altLang="en-US" dirty="0"/>
              <a:t>処理フロー</a:t>
            </a:r>
          </a:p>
        </p:txBody>
      </p:sp>
      <p:graphicFrame>
        <p:nvGraphicFramePr>
          <p:cNvPr id="4" name="図表 3">
            <a:extLst>
              <a:ext uri="{FF2B5EF4-FFF2-40B4-BE49-F238E27FC236}">
                <a16:creationId xmlns:a16="http://schemas.microsoft.com/office/drawing/2014/main" id="{AFAC015B-7D42-4556-0A6F-006B7862F834}"/>
              </a:ext>
            </a:extLst>
          </p:cNvPr>
          <p:cNvGraphicFramePr/>
          <p:nvPr>
            <p:extLst>
              <p:ext uri="{D42A27DB-BD31-4B8C-83A1-F6EECF244321}">
                <p14:modId xmlns:p14="http://schemas.microsoft.com/office/powerpoint/2010/main" val="1829629028"/>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593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6CD81-BDA7-AD10-8E2F-6F4BD3F99D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242BA1-5F80-813F-61FF-C34FC019DC0F}"/>
              </a:ext>
            </a:extLst>
          </p:cNvPr>
          <p:cNvSpPr>
            <a:spLocks noGrp="1"/>
          </p:cNvSpPr>
          <p:nvPr>
            <p:ph type="title"/>
          </p:nvPr>
        </p:nvSpPr>
        <p:spPr>
          <a:xfrm>
            <a:off x="628650" y="365127"/>
            <a:ext cx="7886700" cy="625474"/>
          </a:xfrm>
        </p:spPr>
        <p:txBody>
          <a:bodyPr/>
          <a:lstStyle/>
          <a:p>
            <a:r>
              <a:rPr kumimoji="1" lang="en-US" altLang="ja-JP" dirty="0"/>
              <a:t>Postgres Binary Data</a:t>
            </a:r>
            <a:endParaRPr kumimoji="1" lang="ja-JP" altLang="en-US" dirty="0"/>
          </a:p>
        </p:txBody>
      </p:sp>
      <p:sp>
        <p:nvSpPr>
          <p:cNvPr id="3" name="コンテンツ プレースホルダー 2">
            <a:extLst>
              <a:ext uri="{FF2B5EF4-FFF2-40B4-BE49-F238E27FC236}">
                <a16:creationId xmlns:a16="http://schemas.microsoft.com/office/drawing/2014/main" id="{568B731B-02D2-77DE-AAA1-8116C05821EA}"/>
              </a:ext>
            </a:extLst>
          </p:cNvPr>
          <p:cNvSpPr>
            <a:spLocks noGrp="1"/>
          </p:cNvSpPr>
          <p:nvPr>
            <p:ph idx="4294967295"/>
          </p:nvPr>
        </p:nvSpPr>
        <p:spPr>
          <a:xfrm>
            <a:off x="628650" y="1168400"/>
            <a:ext cx="7886700" cy="4362196"/>
          </a:xfrm>
        </p:spPr>
        <p:txBody>
          <a:bodyPr>
            <a:noAutofit/>
          </a:bodyPr>
          <a:lstStyle/>
          <a:p>
            <a:r>
              <a:rPr kumimoji="1" lang="ja-JP" altLang="en-US" sz="1600" dirty="0"/>
              <a:t>データ解析方法</a:t>
            </a:r>
            <a:endParaRPr kumimoji="1" lang="en-US" altLang="ja-JP" sz="1600" dirty="0"/>
          </a:p>
          <a:p>
            <a:pPr lvl="1">
              <a:lnSpc>
                <a:spcPct val="150000"/>
              </a:lnSpc>
            </a:pPr>
            <a:br>
              <a:rPr lang="en-US" altLang="ja-JP" sz="1400" dirty="0"/>
            </a:br>
            <a:r>
              <a:rPr lang="en-US" altLang="ja-JP" sz="1400" dirty="0" err="1"/>
              <a:t>TupleReader</a:t>
            </a:r>
            <a:r>
              <a:rPr lang="en-US" altLang="ja-JP" sz="1400" dirty="0"/>
              <a:t>::</a:t>
            </a:r>
            <a:r>
              <a:rPr lang="en-US" altLang="ja-JP" sz="1400" dirty="0" err="1"/>
              <a:t>GetNext</a:t>
            </a:r>
            <a:r>
              <a:rPr lang="ja-JP" altLang="en-US" sz="1400" dirty="0"/>
              <a:t>はまず</a:t>
            </a:r>
            <a:r>
              <a:rPr lang="en-US" altLang="ja-JP" sz="1400" dirty="0" err="1"/>
              <a:t>PQgetCopyData</a:t>
            </a:r>
            <a:r>
              <a:rPr lang="ja-JP" altLang="en-US" sz="1400" dirty="0"/>
              <a:t>を使い、上記ヘッダ部を含む最初のチャンクを取得します。シグネチャやフラグを検証し、不整合があればエラーにします</a:t>
            </a:r>
            <a:endParaRPr lang="en-US" altLang="ja-JP" sz="1400" dirty="0"/>
          </a:p>
          <a:p>
            <a:pPr lvl="1">
              <a:lnSpc>
                <a:spcPct val="150000"/>
              </a:lnSpc>
            </a:pPr>
            <a:r>
              <a:rPr lang="en-US" altLang="ja-JP" sz="1400" dirty="0"/>
              <a:t>flags</a:t>
            </a:r>
            <a:r>
              <a:rPr lang="ja-JP" altLang="en-US" sz="1400" dirty="0"/>
              <a:t>が</a:t>
            </a:r>
            <a:r>
              <a:rPr lang="en-US" altLang="ja-JP" sz="1400" dirty="0"/>
              <a:t>0</a:t>
            </a:r>
            <a:r>
              <a:rPr lang="ja-JP" altLang="en-US" sz="1400" dirty="0"/>
              <a:t>以外の場合や、シグネチャが期待通りでない場合は入出力エラーとみなします。拡張領域（通常未使用）もスキップし、以降のバッファを「行データの先頭位置」として処理を開始します。</a:t>
            </a:r>
          </a:p>
          <a:p>
            <a:endParaRPr lang="en-US" altLang="ja-JP" sz="1600" dirty="0"/>
          </a:p>
          <a:p>
            <a:endParaRPr kumimoji="1" lang="en-US" altLang="ja-JP" sz="1600" dirty="0"/>
          </a:p>
        </p:txBody>
      </p:sp>
      <p:graphicFrame>
        <p:nvGraphicFramePr>
          <p:cNvPr id="7" name="表 6">
            <a:extLst>
              <a:ext uri="{FF2B5EF4-FFF2-40B4-BE49-F238E27FC236}">
                <a16:creationId xmlns:a16="http://schemas.microsoft.com/office/drawing/2014/main" id="{91917867-C3AC-9F90-D0C9-DD29E624EF6E}"/>
              </a:ext>
            </a:extLst>
          </p:cNvPr>
          <p:cNvGraphicFramePr>
            <a:graphicFrameLocks noGrp="1"/>
          </p:cNvGraphicFramePr>
          <p:nvPr/>
        </p:nvGraphicFramePr>
        <p:xfrm>
          <a:off x="737616" y="4872353"/>
          <a:ext cx="8158734" cy="1620520"/>
        </p:xfrm>
        <a:graphic>
          <a:graphicData uri="http://schemas.openxmlformats.org/drawingml/2006/table">
            <a:tbl>
              <a:tblPr firstRow="1" bandRow="1">
                <a:tableStyleId>{5C22544A-7EE6-4342-B048-85BDC9FD1C3A}</a:tableStyleId>
              </a:tblPr>
              <a:tblGrid>
                <a:gridCol w="1272159">
                  <a:extLst>
                    <a:ext uri="{9D8B030D-6E8A-4147-A177-3AD203B41FA5}">
                      <a16:colId xmlns:a16="http://schemas.microsoft.com/office/drawing/2014/main" val="908591338"/>
                    </a:ext>
                  </a:extLst>
                </a:gridCol>
                <a:gridCol w="923925">
                  <a:extLst>
                    <a:ext uri="{9D8B030D-6E8A-4147-A177-3AD203B41FA5}">
                      <a16:colId xmlns:a16="http://schemas.microsoft.com/office/drawing/2014/main" val="2340671968"/>
                    </a:ext>
                  </a:extLst>
                </a:gridCol>
                <a:gridCol w="1095375">
                  <a:extLst>
                    <a:ext uri="{9D8B030D-6E8A-4147-A177-3AD203B41FA5}">
                      <a16:colId xmlns:a16="http://schemas.microsoft.com/office/drawing/2014/main" val="3004305619"/>
                    </a:ext>
                  </a:extLst>
                </a:gridCol>
                <a:gridCol w="1622425">
                  <a:extLst>
                    <a:ext uri="{9D8B030D-6E8A-4147-A177-3AD203B41FA5}">
                      <a16:colId xmlns:a16="http://schemas.microsoft.com/office/drawing/2014/main" val="2847198683"/>
                    </a:ext>
                  </a:extLst>
                </a:gridCol>
                <a:gridCol w="1622425">
                  <a:extLst>
                    <a:ext uri="{9D8B030D-6E8A-4147-A177-3AD203B41FA5}">
                      <a16:colId xmlns:a16="http://schemas.microsoft.com/office/drawing/2014/main" val="2574961405"/>
                    </a:ext>
                  </a:extLst>
                </a:gridCol>
                <a:gridCol w="1622425">
                  <a:extLst>
                    <a:ext uri="{9D8B030D-6E8A-4147-A177-3AD203B41FA5}">
                      <a16:colId xmlns:a16="http://schemas.microsoft.com/office/drawing/2014/main" val="3389477785"/>
                    </a:ext>
                  </a:extLst>
                </a:gridCol>
              </a:tblGrid>
              <a:tr h="434848">
                <a:tc gridSpan="3">
                  <a:txBody>
                    <a:bodyPr/>
                    <a:lstStyle/>
                    <a:p>
                      <a:r>
                        <a:rPr kumimoji="1" lang="ja-JP" altLang="en-US" sz="1400" dirty="0"/>
                        <a:t>ファイルヘッダ</a:t>
                      </a:r>
                      <a:r>
                        <a:rPr kumimoji="1" lang="en-US" altLang="ja-JP" sz="1400" dirty="0"/>
                        <a:t>:</a:t>
                      </a:r>
                    </a:p>
                    <a:p>
                      <a:r>
                        <a:rPr kumimoji="1" lang="en-US" altLang="ja-JP" sz="1400" dirty="0"/>
                        <a:t>19Byte</a:t>
                      </a:r>
                    </a:p>
                  </a:txBody>
                  <a:tcPr/>
                </a:tc>
                <a:tc hMerge="1">
                  <a:txBody>
                    <a:bodyPr/>
                    <a:lstStyle/>
                    <a:p>
                      <a:endParaRPr kumimoji="1" lang="ja-JP" altLang="en-US" dirty="0"/>
                    </a:p>
                  </a:txBody>
                  <a:tcPr/>
                </a:tc>
                <a:tc hMerge="1">
                  <a:txBody>
                    <a:bodyPr/>
                    <a:lstStyle/>
                    <a:p>
                      <a:endParaRPr kumimoji="1" lang="ja-JP" altLang="en-US" dirty="0"/>
                    </a:p>
                  </a:txBody>
                  <a:tcPr/>
                </a:tc>
                <a:tc gridSpan="3">
                  <a:txBody>
                    <a:bodyPr/>
                    <a:lstStyle/>
                    <a:p>
                      <a:r>
                        <a:rPr kumimoji="1" lang="ja-JP" altLang="en-US" sz="1400" dirty="0"/>
                        <a:t>各行データ</a:t>
                      </a:r>
                      <a:r>
                        <a:rPr kumimoji="1" lang="en-US" altLang="ja-JP" sz="1400" dirty="0"/>
                        <a:t>(</a:t>
                      </a:r>
                      <a:r>
                        <a:rPr kumimoji="1" lang="ja-JP" altLang="en-US" sz="1400" dirty="0"/>
                        <a:t>繰り返す</a:t>
                      </a:r>
                      <a:r>
                        <a:rPr kumimoji="1" lang="en-US" altLang="ja-JP" sz="1400" dirty="0"/>
                        <a:t>):</a:t>
                      </a:r>
                    </a:p>
                    <a:p>
                      <a:r>
                        <a:rPr kumimoji="1" lang="ja-JP" altLang="en-US" sz="1400" dirty="0"/>
                        <a:t>可変長</a:t>
                      </a:r>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912038159"/>
                  </a:ext>
                </a:extLst>
              </a:tr>
              <a:tr h="400939">
                <a:tc>
                  <a:txBody>
                    <a:bodyPr/>
                    <a:lstStyle/>
                    <a:p>
                      <a:r>
                        <a:rPr kumimoji="1" lang="en-US" altLang="ja-JP" dirty="0"/>
                        <a:t>11Byte</a:t>
                      </a:r>
                      <a:endParaRPr kumimoji="1" lang="ja-JP" altLang="en-US" dirty="0"/>
                    </a:p>
                  </a:txBody>
                  <a:tcPr/>
                </a:tc>
                <a:tc>
                  <a:txBody>
                    <a:bodyPr/>
                    <a:lstStyle/>
                    <a:p>
                      <a:r>
                        <a:rPr kumimoji="1" lang="en-US" altLang="ja-JP" dirty="0"/>
                        <a:t>4Byte</a:t>
                      </a:r>
                      <a:endParaRPr kumimoji="1" lang="ja-JP" altLang="en-US" dirty="0"/>
                    </a:p>
                  </a:txBody>
                  <a:tcPr/>
                </a:tc>
                <a:tc>
                  <a:txBody>
                    <a:bodyPr/>
                    <a:lstStyle/>
                    <a:p>
                      <a:r>
                        <a:rPr kumimoji="1" lang="en-US" altLang="ja-JP" dirty="0"/>
                        <a:t>4Byte</a:t>
                      </a:r>
                      <a:endParaRPr kumimoji="1" lang="ja-JP" altLang="en-US" dirty="0"/>
                    </a:p>
                  </a:txBody>
                  <a:tcPr/>
                </a:tc>
                <a:tc>
                  <a:txBody>
                    <a:bodyPr/>
                    <a:lstStyle/>
                    <a:p>
                      <a:r>
                        <a:rPr kumimoji="1" lang="en-US" altLang="ja-JP" dirty="0"/>
                        <a:t>2Byte:int16</a:t>
                      </a:r>
                      <a:endParaRPr kumimoji="1" lang="ja-JP" altLang="en-US" dirty="0"/>
                    </a:p>
                  </a:txBody>
                  <a:tcPr/>
                </a:tc>
                <a:tc>
                  <a:txBody>
                    <a:bodyPr/>
                    <a:lstStyle/>
                    <a:p>
                      <a:r>
                        <a:rPr kumimoji="1" lang="en-US" altLang="ja-JP" dirty="0"/>
                        <a:t>4Byte:int32</a:t>
                      </a:r>
                      <a:endParaRPr kumimoji="1" lang="ja-JP" altLang="en-US" dirty="0"/>
                    </a:p>
                  </a:txBody>
                  <a:tcPr/>
                </a:tc>
                <a:tc>
                  <a:txBody>
                    <a:bodyPr/>
                    <a:lstStyle/>
                    <a:p>
                      <a:r>
                        <a:rPr kumimoji="1" lang="ja-JP" altLang="en-US" dirty="0"/>
                        <a:t>可変長</a:t>
                      </a:r>
                      <a:r>
                        <a:rPr kumimoji="1" lang="en-US" altLang="ja-JP" dirty="0"/>
                        <a:t>Byte</a:t>
                      </a:r>
                      <a:endParaRPr kumimoji="1" lang="ja-JP" altLang="en-US" dirty="0"/>
                    </a:p>
                  </a:txBody>
                  <a:tcPr/>
                </a:tc>
                <a:extLst>
                  <a:ext uri="{0D108BD9-81ED-4DB2-BD59-A6C34878D82A}">
                    <a16:rowId xmlns:a16="http://schemas.microsoft.com/office/drawing/2014/main" val="3483902968"/>
                  </a:ext>
                </a:extLst>
              </a:tr>
              <a:tr h="701421">
                <a:tc>
                  <a:txBody>
                    <a:bodyPr/>
                    <a:lstStyle/>
                    <a:p>
                      <a:r>
                        <a:rPr lang="pt-BR" altLang="ja-JP" sz="1200" dirty="0"/>
                        <a:t>PGCOPY\n</a:t>
                      </a:r>
                    </a:p>
                    <a:p>
                      <a:r>
                        <a:rPr lang="pt-BR" altLang="ja-JP" sz="1200" dirty="0"/>
                        <a:t>\377\r\n\0</a:t>
                      </a:r>
                      <a:endParaRPr kumimoji="1" lang="ja-JP" altLang="en-US" sz="1200" dirty="0"/>
                    </a:p>
                  </a:txBody>
                  <a:tcPr/>
                </a:tc>
                <a:tc>
                  <a:txBody>
                    <a:bodyPr/>
                    <a:lstStyle/>
                    <a:p>
                      <a:r>
                        <a:rPr kumimoji="1" lang="en-US" altLang="ja-JP" sz="1200" dirty="0"/>
                        <a:t>Flag</a:t>
                      </a:r>
                      <a:br>
                        <a:rPr kumimoji="1" lang="en-US" altLang="ja-JP" sz="1200" dirty="0"/>
                      </a:br>
                      <a:r>
                        <a:rPr kumimoji="1" lang="en-US" altLang="ja-JP" sz="1200" dirty="0"/>
                        <a:t>(0</a:t>
                      </a:r>
                      <a:r>
                        <a:rPr kumimoji="1" lang="ja-JP" altLang="en-US" sz="1200" dirty="0"/>
                        <a:t>以外はエラー</a:t>
                      </a:r>
                      <a:r>
                        <a:rPr kumimoji="1" lang="en-US" altLang="ja-JP" sz="1200" dirty="0"/>
                        <a:t>)</a:t>
                      </a:r>
                      <a:endParaRPr kumimoji="1" lang="ja-JP" altLang="en-US" sz="1200" dirty="0"/>
                    </a:p>
                  </a:txBody>
                  <a:tcPr/>
                </a:tc>
                <a:tc>
                  <a:txBody>
                    <a:bodyPr/>
                    <a:lstStyle/>
                    <a:p>
                      <a:r>
                        <a:rPr kumimoji="1" lang="ja-JP" altLang="en-US" sz="1200" dirty="0"/>
                        <a:t>拡張領域サイズ</a:t>
                      </a:r>
                    </a:p>
                  </a:txBody>
                  <a:tcPr/>
                </a:tc>
                <a:tc>
                  <a:txBody>
                    <a:bodyPr/>
                    <a:lstStyle/>
                    <a:p>
                      <a:r>
                        <a:rPr kumimoji="1" lang="ja-JP" altLang="en-US" sz="1200" dirty="0"/>
                        <a:t>フィールド数</a:t>
                      </a:r>
                      <a:endParaRPr kumimoji="1" lang="en-US" altLang="ja-JP" sz="1200" dirty="0"/>
                    </a:p>
                    <a:p>
                      <a:r>
                        <a:rPr kumimoji="1" lang="en-US" altLang="ja-JP" sz="1200" dirty="0"/>
                        <a:t>(</a:t>
                      </a:r>
                      <a:r>
                        <a:rPr kumimoji="1" lang="ja-JP" altLang="en-US" sz="1200" dirty="0"/>
                        <a:t>ファイル終端</a:t>
                      </a:r>
                      <a:r>
                        <a:rPr kumimoji="1" lang="en-US" altLang="ja-JP" sz="1200" dirty="0"/>
                        <a:t>:-1</a:t>
                      </a:r>
                    </a:p>
                    <a:p>
                      <a:r>
                        <a:rPr lang="en-US" altLang="ja-JP" sz="1200" dirty="0"/>
                        <a:t>0xFFFF</a:t>
                      </a:r>
                      <a:r>
                        <a:rPr kumimoji="1" lang="en-US" altLang="ja-JP" sz="1200" dirty="0"/>
                        <a:t>)</a:t>
                      </a:r>
                      <a:endParaRPr kumimoji="1" lang="ja-JP" altLang="en-US" sz="1200" dirty="0"/>
                    </a:p>
                  </a:txBody>
                  <a:tcPr/>
                </a:tc>
                <a:tc>
                  <a:txBody>
                    <a:bodyPr/>
                    <a:lstStyle/>
                    <a:p>
                      <a:r>
                        <a:rPr kumimoji="1" lang="ja-JP" altLang="en-US" sz="1200" dirty="0"/>
                        <a:t>長さ</a:t>
                      </a:r>
                      <a:endParaRPr kumimoji="1" lang="en-US" altLang="ja-JP" sz="1200" dirty="0"/>
                    </a:p>
                    <a:p>
                      <a:r>
                        <a:rPr kumimoji="1" lang="en-US" altLang="ja-JP" sz="1200" dirty="0"/>
                        <a:t>(NULL:-1</a:t>
                      </a:r>
                    </a:p>
                    <a:p>
                      <a:r>
                        <a:rPr lang="en-US" altLang="ja-JP" sz="1200" dirty="0"/>
                        <a:t>0xFFFFFFFF</a:t>
                      </a:r>
                      <a:r>
                        <a:rPr kumimoji="1" lang="en-US" altLang="ja-JP" sz="1200" dirty="0"/>
                        <a:t>)</a:t>
                      </a:r>
                      <a:endParaRPr kumimoji="1" lang="ja-JP" altLang="en-US" sz="1200" dirty="0"/>
                    </a:p>
                  </a:txBody>
                  <a:tcPr/>
                </a:tc>
                <a:tc>
                  <a:txBody>
                    <a:bodyPr/>
                    <a:lstStyle/>
                    <a:p>
                      <a:r>
                        <a:rPr kumimoji="1" lang="ja-JP" altLang="en-US" sz="1200" dirty="0"/>
                        <a:t>実データ</a:t>
                      </a:r>
                    </a:p>
                  </a:txBody>
                  <a:tcPr/>
                </a:tc>
                <a:extLst>
                  <a:ext uri="{0D108BD9-81ED-4DB2-BD59-A6C34878D82A}">
                    <a16:rowId xmlns:a16="http://schemas.microsoft.com/office/drawing/2014/main" val="3113560916"/>
                  </a:ext>
                </a:extLst>
              </a:tr>
            </a:tbl>
          </a:graphicData>
        </a:graphic>
      </p:graphicFrame>
    </p:spTree>
    <p:extLst>
      <p:ext uri="{BB962C8B-B14F-4D97-AF65-F5344CB8AC3E}">
        <p14:creationId xmlns:p14="http://schemas.microsoft.com/office/powerpoint/2010/main" val="817959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4085F-9D5E-57B2-9B9E-3FFC8B6632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2BE7B0-478A-2615-F8D8-59542D3DE9DD}"/>
              </a:ext>
            </a:extLst>
          </p:cNvPr>
          <p:cNvSpPr>
            <a:spLocks noGrp="1"/>
          </p:cNvSpPr>
          <p:nvPr>
            <p:ph type="title"/>
          </p:nvPr>
        </p:nvSpPr>
        <p:spPr>
          <a:xfrm>
            <a:off x="628650" y="365127"/>
            <a:ext cx="7886700" cy="625474"/>
          </a:xfrm>
        </p:spPr>
        <p:txBody>
          <a:bodyPr/>
          <a:lstStyle/>
          <a:p>
            <a:r>
              <a:rPr kumimoji="1" lang="ja-JP" altLang="en-US" dirty="0"/>
              <a:t>全体処理フローは以下の通り</a:t>
            </a:r>
          </a:p>
        </p:txBody>
      </p:sp>
      <p:sp>
        <p:nvSpPr>
          <p:cNvPr id="7" name="コンテンツ プレースホルダー 6">
            <a:extLst>
              <a:ext uri="{FF2B5EF4-FFF2-40B4-BE49-F238E27FC236}">
                <a16:creationId xmlns:a16="http://schemas.microsoft.com/office/drawing/2014/main" id="{1E71D956-EA16-A5C2-DF9B-4A428CF37188}"/>
              </a:ext>
            </a:extLst>
          </p:cNvPr>
          <p:cNvSpPr>
            <a:spLocks noGrp="1"/>
          </p:cNvSpPr>
          <p:nvPr>
            <p:ph idx="4294967295"/>
          </p:nvPr>
        </p:nvSpPr>
        <p:spPr>
          <a:xfrm>
            <a:off x="628650" y="1168401"/>
            <a:ext cx="7886700" cy="770128"/>
          </a:xfrm>
        </p:spPr>
        <p:txBody>
          <a:bodyPr/>
          <a:lstStyle/>
          <a:p>
            <a:r>
              <a:rPr lang="ja-JP" altLang="en-US"/>
              <a:t>全体フローは以下の通り。</a:t>
            </a:r>
            <a:endParaRPr lang="ja-JP" altLang="en-US" dirty="0"/>
          </a:p>
        </p:txBody>
      </p:sp>
      <p:pic>
        <p:nvPicPr>
          <p:cNvPr id="9" name="図 8">
            <a:extLst>
              <a:ext uri="{FF2B5EF4-FFF2-40B4-BE49-F238E27FC236}">
                <a16:creationId xmlns:a16="http://schemas.microsoft.com/office/drawing/2014/main" id="{7378949A-2EB6-6BF6-1261-4D127B2B4C40}"/>
              </a:ext>
            </a:extLst>
          </p:cNvPr>
          <p:cNvPicPr>
            <a:picLocks noChangeAspect="1"/>
          </p:cNvPicPr>
          <p:nvPr/>
        </p:nvPicPr>
        <p:blipFill>
          <a:blip r:embed="rId2"/>
          <a:stretch>
            <a:fillRect/>
          </a:stretch>
        </p:blipFill>
        <p:spPr>
          <a:xfrm>
            <a:off x="0" y="2195512"/>
            <a:ext cx="9144000" cy="2466975"/>
          </a:xfrm>
          <a:prstGeom prst="rect">
            <a:avLst/>
          </a:prstGeom>
        </p:spPr>
      </p:pic>
    </p:spTree>
    <p:extLst>
      <p:ext uri="{BB962C8B-B14F-4D97-AF65-F5344CB8AC3E}">
        <p14:creationId xmlns:p14="http://schemas.microsoft.com/office/powerpoint/2010/main" val="2540607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6B723AD-FD8D-FB4D-C4CB-89E5D4CC8897}"/>
              </a:ext>
            </a:extLst>
          </p:cNvPr>
          <p:cNvSpPr>
            <a:spLocks noGrp="1"/>
          </p:cNvSpPr>
          <p:nvPr>
            <p:ph idx="1"/>
          </p:nvPr>
        </p:nvSpPr>
        <p:spPr/>
        <p:txBody>
          <a:bodyPr/>
          <a:lstStyle/>
          <a:p>
            <a:r>
              <a:rPr lang="en-US" altLang="ja-JP" dirty="0"/>
              <a:t>src/pg_connector.py</a:t>
            </a:r>
            <a:br>
              <a:rPr lang="en-US" altLang="ja-JP" dirty="0"/>
            </a:br>
            <a:r>
              <a:rPr lang="en-US" altLang="ja-JP" dirty="0"/>
              <a:t>PostgreSQL</a:t>
            </a:r>
            <a:r>
              <a:rPr lang="ja-JP" altLang="en-US" dirty="0"/>
              <a:t>への接続とデータ取得（</a:t>
            </a:r>
            <a:r>
              <a:rPr lang="en-US" altLang="ja-JP" dirty="0"/>
              <a:t>`COPY BINARY`</a:t>
            </a:r>
            <a:r>
              <a:rPr lang="ja-JP" altLang="en-US" dirty="0"/>
              <a:t>）を行います。</a:t>
            </a:r>
            <a:endParaRPr lang="en-US" altLang="ja-JP" dirty="0"/>
          </a:p>
          <a:p>
            <a:r>
              <a:rPr lang="ja-JP" altLang="ja-JP" dirty="0"/>
              <a:t>psycopgを用いて、COPY (SELECT * FROM lineorder LIMIT N) TO STDOUT (FORMAT binary)というSQL文を発行し、取得データをバイナリ形式で読込しています。</a:t>
            </a:r>
            <a:endParaRPr lang="en-US" altLang="ja-JP" dirty="0"/>
          </a:p>
          <a:p>
            <a:r>
              <a:rPr lang="ja-JP" altLang="ja-JP" dirty="0"/>
              <a:t>スクリプトでは、まず全行数N（デフォルト100万行）のデータをサーバから一括で読み込み、Python上でbytearrayに蓄積してからNumPyのuint8配列 に</a:t>
            </a:r>
            <a:r>
              <a:rPr lang="en-US" altLang="ja-JP" dirty="0"/>
              <a:t>recast</a:t>
            </a:r>
            <a:r>
              <a:rPr lang="ja-JP" altLang="ja-JP" dirty="0"/>
              <a:t>しています </a:t>
            </a:r>
            <a:endParaRPr lang="en-US" altLang="ja-JP" dirty="0"/>
          </a:p>
          <a:p>
            <a:r>
              <a:rPr lang="en-US" altLang="ja-JP" dirty="0"/>
              <a:t>TODO: </a:t>
            </a:r>
            <a:r>
              <a:rPr lang="ja-JP" altLang="en-US" dirty="0"/>
              <a:t>チャンク読み込みをして非同期化する</a:t>
            </a:r>
            <a:endParaRPr lang="ja-JP"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4BF7CD5B-A586-A17F-5D29-4B0D68405F37}"/>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spTree>
    <p:extLst>
      <p:ext uri="{BB962C8B-B14F-4D97-AF65-F5344CB8AC3E}">
        <p14:creationId xmlns:p14="http://schemas.microsoft.com/office/powerpoint/2010/main" val="1406322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96D2B-D7B6-5663-1574-9F7D7F18CE1E}"/>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C035ECD-858B-56DF-C44B-29D6702AC599}"/>
              </a:ext>
            </a:extLst>
          </p:cNvPr>
          <p:cNvSpPr>
            <a:spLocks noGrp="1"/>
          </p:cNvSpPr>
          <p:nvPr>
            <p:ph idx="1"/>
          </p:nvPr>
        </p:nvSpPr>
        <p:spPr>
          <a:xfrm>
            <a:off x="628650" y="883714"/>
            <a:ext cx="7886700" cy="2854568"/>
          </a:xfrm>
        </p:spPr>
        <p:txBody>
          <a:bodyPr>
            <a:normAutofit/>
          </a:bodyPr>
          <a:lstStyle/>
          <a:p>
            <a:pPr lvl="0"/>
            <a:r>
              <a:rPr lang="en-US" altLang="ja-JP" dirty="0"/>
              <a:t>src/meta_fetch.py</a:t>
            </a:r>
            <a:br>
              <a:rPr lang="en-US" altLang="ja-JP" dirty="0"/>
            </a:br>
            <a:r>
              <a:rPr lang="ja-JP" altLang="en-US" dirty="0"/>
              <a:t>テーブルのメタデータ（カラム名、型など）をから</a:t>
            </a:r>
            <a:r>
              <a:rPr lang="en-US" altLang="ja-JP" dirty="0"/>
              <a:t>Arrow</a:t>
            </a:r>
            <a:r>
              <a:rPr lang="ja-JP" altLang="en-US" dirty="0"/>
              <a:t>メタデータを生成します。</a:t>
            </a:r>
            <a:br>
              <a:rPr lang="en-US" altLang="ja-JP" dirty="0"/>
            </a:br>
            <a:r>
              <a:rPr lang="ja-JP" altLang="en-US" dirty="0"/>
              <a:t>具体的には</a:t>
            </a:r>
            <a:r>
              <a:rPr lang="en-US" altLang="ja-JP" b="1" dirty="0"/>
              <a:t>SELECT * FROM (</a:t>
            </a:r>
            <a:r>
              <a:rPr lang="ja-JP" altLang="en-US" b="1" dirty="0"/>
              <a:t>ユーザ</a:t>
            </a:r>
            <a:r>
              <a:rPr lang="en-US" altLang="ja-JP" b="1" dirty="0"/>
              <a:t>SQL) AS __t LIMIT 0</a:t>
            </a:r>
            <a:r>
              <a:rPr lang="ja-JP" altLang="en-US" b="0" dirty="0"/>
              <a:t>より各列の名前</a:t>
            </a:r>
            <a:r>
              <a:rPr lang="en-US" altLang="ja-JP" b="0" dirty="0"/>
              <a:t>, </a:t>
            </a:r>
            <a:r>
              <a:rPr lang="ja-JP" altLang="en-US" b="0" dirty="0"/>
              <a:t>型</a:t>
            </a:r>
            <a:r>
              <a:rPr lang="en-US" altLang="ja-JP" b="0" dirty="0"/>
              <a:t>OID, </a:t>
            </a:r>
            <a:r>
              <a:rPr lang="en-US" altLang="ja-JP" b="0" dirty="0" err="1"/>
              <a:t>pg_typmod</a:t>
            </a:r>
            <a:r>
              <a:rPr lang="ja-JP" altLang="en-US" b="0" dirty="0"/>
              <a:t>（型修飾子）を取得します。以下の「</a:t>
            </a:r>
            <a:r>
              <a:rPr lang="en-US" altLang="ja-JP" b="0" dirty="0"/>
              <a:t>Postgres </a:t>
            </a:r>
            <a:r>
              <a:rPr lang="en-US" altLang="ja-JP" b="0" dirty="0" err="1"/>
              <a:t>OID→Arrow</a:t>
            </a:r>
            <a:r>
              <a:rPr lang="ja-JP" altLang="en-US" b="0" dirty="0"/>
              <a:t>型」マッピング表から対応する</a:t>
            </a:r>
            <a:r>
              <a:rPr lang="en-US" altLang="ja-JP" b="0" dirty="0"/>
              <a:t>Arrow</a:t>
            </a:r>
            <a:r>
              <a:rPr lang="ja-JP" altLang="en-US" b="0" dirty="0"/>
              <a:t>側の型</a:t>
            </a:r>
            <a:r>
              <a:rPr lang="en-US" altLang="ja-JP" b="0" dirty="0"/>
              <a:t>ID</a:t>
            </a:r>
            <a:r>
              <a:rPr lang="ja-JP" altLang="en-US" b="0" dirty="0"/>
              <a:t>および要素サイズを引き当てています</a:t>
            </a:r>
            <a:endParaRPr kumimoji="1" lang="ja-JP" altLang="en-US" dirty="0"/>
          </a:p>
          <a:p>
            <a:endParaRPr lang="ja-JP" altLang="en-US" dirty="0"/>
          </a:p>
        </p:txBody>
      </p:sp>
      <p:sp>
        <p:nvSpPr>
          <p:cNvPr id="3" name="タイトル 2">
            <a:extLst>
              <a:ext uri="{FF2B5EF4-FFF2-40B4-BE49-F238E27FC236}">
                <a16:creationId xmlns:a16="http://schemas.microsoft.com/office/drawing/2014/main" id="{5D288DFC-461E-7F9F-9A64-5F65E5DCC66F}"/>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5" name="表 4">
            <a:extLst>
              <a:ext uri="{FF2B5EF4-FFF2-40B4-BE49-F238E27FC236}">
                <a16:creationId xmlns:a16="http://schemas.microsoft.com/office/drawing/2014/main" id="{D1D3B70F-A037-42C6-7EE6-B97EA8D3C6AB}"/>
              </a:ext>
            </a:extLst>
          </p:cNvPr>
          <p:cNvGraphicFramePr>
            <a:graphicFrameLocks noGrp="1"/>
          </p:cNvGraphicFramePr>
          <p:nvPr>
            <p:extLst>
              <p:ext uri="{D42A27DB-BD31-4B8C-83A1-F6EECF244321}">
                <p14:modId xmlns:p14="http://schemas.microsoft.com/office/powerpoint/2010/main" val="2924437820"/>
              </p:ext>
            </p:extLst>
          </p:nvPr>
        </p:nvGraphicFramePr>
        <p:xfrm>
          <a:off x="273424" y="2517086"/>
          <a:ext cx="8597151" cy="4109584"/>
        </p:xfrm>
        <a:graphic>
          <a:graphicData uri="http://schemas.openxmlformats.org/drawingml/2006/table">
            <a:tbl>
              <a:tblPr/>
              <a:tblGrid>
                <a:gridCol w="2865717">
                  <a:extLst>
                    <a:ext uri="{9D8B030D-6E8A-4147-A177-3AD203B41FA5}">
                      <a16:colId xmlns:a16="http://schemas.microsoft.com/office/drawing/2014/main" val="802840970"/>
                    </a:ext>
                  </a:extLst>
                </a:gridCol>
                <a:gridCol w="2253130">
                  <a:extLst>
                    <a:ext uri="{9D8B030D-6E8A-4147-A177-3AD203B41FA5}">
                      <a16:colId xmlns:a16="http://schemas.microsoft.com/office/drawing/2014/main" val="1167304970"/>
                    </a:ext>
                  </a:extLst>
                </a:gridCol>
                <a:gridCol w="3478304">
                  <a:extLst>
                    <a:ext uri="{9D8B030D-6E8A-4147-A177-3AD203B41FA5}">
                      <a16:colId xmlns:a16="http://schemas.microsoft.com/office/drawing/2014/main" val="2527907099"/>
                    </a:ext>
                  </a:extLst>
                </a:gridCol>
              </a:tblGrid>
              <a:tr h="407640">
                <a:tc>
                  <a:txBody>
                    <a:bodyPr/>
                    <a:lstStyle/>
                    <a:p>
                      <a:r>
                        <a:rPr lang="en-US" sz="1300" dirty="0">
                          <a:solidFill>
                            <a:schemeClr val="bg1"/>
                          </a:solidFill>
                        </a:rPr>
                        <a:t>PostgreSQL</a:t>
                      </a:r>
                      <a:r>
                        <a:rPr lang="ja-JP" altLang="en-US" sz="1300" dirty="0">
                          <a:solidFill>
                            <a:schemeClr val="bg1"/>
                          </a:solidFill>
                        </a:rPr>
                        <a:t>型 </a:t>
                      </a:r>
                      <a:r>
                        <a:rPr lang="en-US" altLang="ja-JP" sz="1300" dirty="0">
                          <a:solidFill>
                            <a:schemeClr val="bg1"/>
                          </a:solidFill>
                        </a:rPr>
                        <a:t>(</a:t>
                      </a:r>
                      <a:r>
                        <a:rPr lang="en-US" sz="1300" dirty="0">
                          <a:solidFill>
                            <a:schemeClr val="bg1"/>
                          </a:solidFill>
                        </a:rPr>
                        <a:t>OID)</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sz="1300" dirty="0">
                          <a:solidFill>
                            <a:schemeClr val="bg1"/>
                          </a:solidFill>
                        </a:rPr>
                        <a:t>Arrow</a:t>
                      </a:r>
                      <a:r>
                        <a:rPr lang="ja-JP" altLang="en-US" sz="1300" dirty="0">
                          <a:solidFill>
                            <a:schemeClr val="bg1"/>
                          </a:solidFill>
                        </a:rPr>
                        <a:t>型</a:t>
                      </a:r>
                      <a:r>
                        <a:rPr lang="en-US" sz="1300" dirty="0">
                          <a:solidFill>
                            <a:schemeClr val="bg1"/>
                          </a:solidFill>
                        </a:rPr>
                        <a:t>ID (</a:t>
                      </a:r>
                      <a:r>
                        <a:rPr lang="en-US" sz="1300" dirty="0" err="1">
                          <a:solidFill>
                            <a:schemeClr val="bg1"/>
                          </a:solidFill>
                        </a:rPr>
                        <a:t>gpupgparser</a:t>
                      </a:r>
                      <a:r>
                        <a:rPr lang="ja-JP" altLang="en-US" sz="1300" dirty="0">
                          <a:solidFill>
                            <a:schemeClr val="bg1"/>
                          </a:solidFill>
                        </a:rPr>
                        <a:t>内部</a:t>
                      </a:r>
                      <a:r>
                        <a:rPr lang="en-US" altLang="ja-JP" sz="1300" dirty="0">
                          <a:solidFill>
                            <a:schemeClr val="bg1"/>
                          </a:solidFill>
                        </a:rPr>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lang="en-US" altLang="ja-JP" sz="1300" dirty="0">
                          <a:solidFill>
                            <a:schemeClr val="bg1"/>
                          </a:solidFill>
                        </a:rPr>
                        <a:t>Arrow</a:t>
                      </a:r>
                      <a:r>
                        <a:rPr lang="ja-JP" altLang="en-US" sz="1300" dirty="0">
                          <a:solidFill>
                            <a:schemeClr val="bg1"/>
                          </a:solidFill>
                        </a:rPr>
                        <a:t>データ型（概略）</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2602309269"/>
                  </a:ext>
                </a:extLst>
              </a:tr>
              <a:tr h="235142">
                <a:tc>
                  <a:txBody>
                    <a:bodyPr/>
                    <a:lstStyle/>
                    <a:p>
                      <a:r>
                        <a:rPr lang="en-US" sz="1300" b="1" dirty="0"/>
                        <a:t>SMALLINT</a:t>
                      </a:r>
                      <a:r>
                        <a:rPr lang="en-US" sz="1300" dirty="0"/>
                        <a:t> (int2, OID 21)</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INT16 (0)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16-bit </a:t>
                      </a:r>
                      <a:r>
                        <a:rPr lang="ja-JP" altLang="en-US" sz="1300" dirty="0"/>
                        <a:t>整数 </a:t>
                      </a:r>
                      <a:r>
                        <a:rPr lang="en-US" altLang="ja-JP" sz="1300" dirty="0"/>
                        <a:t>(</a:t>
                      </a:r>
                      <a:r>
                        <a:rPr lang="en-US" sz="1300" dirty="0"/>
                        <a:t>Int16)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417322"/>
                  </a:ext>
                </a:extLst>
              </a:tr>
              <a:tr h="235142">
                <a:tc>
                  <a:txBody>
                    <a:bodyPr/>
                    <a:lstStyle/>
                    <a:p>
                      <a:r>
                        <a:rPr lang="en-US" sz="1300" b="1" dirty="0"/>
                        <a:t>INTEGER</a:t>
                      </a:r>
                      <a:r>
                        <a:rPr lang="en-US" sz="1300" dirty="0"/>
                        <a:t> (int4, OID 23)</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INT32 (1)</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32-bit </a:t>
                      </a:r>
                      <a:r>
                        <a:rPr lang="ja-JP" altLang="en-US" sz="1300"/>
                        <a:t>整数 </a:t>
                      </a:r>
                      <a:r>
                        <a:rPr lang="en-US" altLang="ja-JP" sz="1300"/>
                        <a:t>(</a:t>
                      </a:r>
                      <a:r>
                        <a:rPr lang="en-US" sz="1300"/>
                        <a:t>Int32)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0721939"/>
                  </a:ext>
                </a:extLst>
              </a:tr>
              <a:tr h="235142">
                <a:tc>
                  <a:txBody>
                    <a:bodyPr/>
                    <a:lstStyle/>
                    <a:p>
                      <a:r>
                        <a:rPr lang="en-US" sz="1300" b="1" dirty="0"/>
                        <a:t>BIGINT</a:t>
                      </a:r>
                      <a:r>
                        <a:rPr lang="en-US" sz="1300" dirty="0"/>
                        <a:t> (int8, OID 20)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INT64 (2)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64-bit </a:t>
                      </a:r>
                      <a:r>
                        <a:rPr lang="ja-JP" altLang="en-US" sz="1300"/>
                        <a:t>整数 </a:t>
                      </a:r>
                      <a:r>
                        <a:rPr lang="en-US" altLang="ja-JP" sz="1300"/>
                        <a:t>(</a:t>
                      </a:r>
                      <a:r>
                        <a:rPr lang="en-US" sz="1300"/>
                        <a:t>Int64)</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7296461"/>
                  </a:ext>
                </a:extLst>
              </a:tr>
              <a:tr h="235142">
                <a:tc>
                  <a:txBody>
                    <a:bodyPr/>
                    <a:lstStyle/>
                    <a:p>
                      <a:r>
                        <a:rPr lang="en-US" sz="1300" b="1"/>
                        <a:t>REAL</a:t>
                      </a:r>
                      <a:r>
                        <a:rPr lang="en-US" sz="1300"/>
                        <a:t> (float4, OID 700)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FLOAT32 (3)</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300" dirty="0"/>
                        <a:t>単精度浮動小数点数 </a:t>
                      </a:r>
                      <a:r>
                        <a:rPr lang="en-US" altLang="zh-CN" sz="1300" dirty="0"/>
                        <a:t>(Float32)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6169540"/>
                  </a:ext>
                </a:extLst>
              </a:tr>
              <a:tr h="235142">
                <a:tc>
                  <a:txBody>
                    <a:bodyPr/>
                    <a:lstStyle/>
                    <a:p>
                      <a:r>
                        <a:rPr lang="en-US" sz="1300" b="1" dirty="0"/>
                        <a:t>DOUBLE</a:t>
                      </a:r>
                      <a:r>
                        <a:rPr lang="en-US" sz="1300" dirty="0"/>
                        <a:t> (float8, OID 701)</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FLOAT64 (4)</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300"/>
                        <a:t>倍精度浮動小数点数 </a:t>
                      </a:r>
                      <a:r>
                        <a:rPr lang="en-US" altLang="zh-CN" sz="1300"/>
                        <a:t>(Float64)</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9005865"/>
                  </a:ext>
                </a:extLst>
              </a:tr>
              <a:tr h="235142">
                <a:tc>
                  <a:txBody>
                    <a:bodyPr/>
                    <a:lstStyle/>
                    <a:p>
                      <a:r>
                        <a:rPr lang="en-US" sz="1300" b="1" dirty="0"/>
                        <a:t>NUMERIC</a:t>
                      </a:r>
                      <a:r>
                        <a:rPr lang="en-US" sz="1300" dirty="0"/>
                        <a:t> (</a:t>
                      </a:r>
                      <a:r>
                        <a:rPr lang="ja-JP" altLang="en-US" sz="1300" dirty="0"/>
                        <a:t>可変精度</a:t>
                      </a:r>
                      <a:r>
                        <a:rPr lang="en-US" altLang="ja-JP" sz="1300" dirty="0"/>
                        <a:t>, </a:t>
                      </a:r>
                      <a:r>
                        <a:rPr lang="en-US" sz="1300" dirty="0"/>
                        <a:t>OID 1700)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DECIMAL128 (5)</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300" dirty="0"/>
                        <a:t>128</a:t>
                      </a:r>
                      <a:r>
                        <a:rPr lang="ja-JP" altLang="en-US" sz="1300" dirty="0"/>
                        <a:t>ビット</a:t>
                      </a:r>
                      <a:r>
                        <a:rPr lang="en-US" sz="1300" dirty="0"/>
                        <a:t>Decimal (Decimal128)</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7192298"/>
                  </a:ext>
                </a:extLst>
              </a:tr>
              <a:tr h="235142">
                <a:tc>
                  <a:txBody>
                    <a:bodyPr/>
                    <a:lstStyle/>
                    <a:p>
                      <a:r>
                        <a:rPr lang="en-US" sz="1300" b="1" dirty="0"/>
                        <a:t>BOOLEAN</a:t>
                      </a:r>
                      <a:r>
                        <a:rPr lang="en-US" sz="1300" dirty="0"/>
                        <a:t> (bool, OID 16)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BOOL (10)</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dirty="0"/>
                        <a:t>真理値 </a:t>
                      </a:r>
                      <a:r>
                        <a:rPr lang="en-US" altLang="ja-JP" sz="1300" dirty="0"/>
                        <a:t>(1</a:t>
                      </a:r>
                      <a:r>
                        <a:rPr lang="ja-JP" altLang="en-US" sz="1300" dirty="0"/>
                        <a:t>ビットを</a:t>
                      </a:r>
                      <a:r>
                        <a:rPr lang="en-US" altLang="ja-JP" sz="1300" dirty="0"/>
                        <a:t>Arrow</a:t>
                      </a:r>
                      <a:r>
                        <a:rPr lang="ja-JP" altLang="en-US" sz="1300" dirty="0"/>
                        <a:t>上は利用</a:t>
                      </a:r>
                      <a:r>
                        <a:rPr lang="en-US" altLang="ja-JP" sz="1300" dirty="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6933957"/>
                  </a:ext>
                </a:extLst>
              </a:tr>
              <a:tr h="235142">
                <a:tc>
                  <a:txBody>
                    <a:bodyPr/>
                    <a:lstStyle/>
                    <a:p>
                      <a:r>
                        <a:rPr lang="en-US" sz="1300" b="1" dirty="0"/>
                        <a:t>TEXT</a:t>
                      </a:r>
                      <a:r>
                        <a:rPr lang="en-US" sz="1300" dirty="0"/>
                        <a:t> (OID 25)</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UTF8 (6)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a:t>文字列 </a:t>
                      </a:r>
                      <a:r>
                        <a:rPr lang="en-US" altLang="ja-JP" sz="1300"/>
                        <a:t>(</a:t>
                      </a:r>
                      <a:r>
                        <a:rPr lang="ja-JP" altLang="en-US" sz="1300"/>
                        <a:t>可変長</a:t>
                      </a:r>
                      <a:r>
                        <a:rPr lang="en-US" altLang="ja-JP" sz="1300"/>
                        <a:t>, UTF-8</a:t>
                      </a:r>
                      <a:r>
                        <a:rPr lang="ja-JP" altLang="en-US" sz="1300"/>
                        <a:t>エンコード</a:t>
                      </a:r>
                      <a:r>
                        <a:rPr lang="en-US" altLang="ja-JP" sz="130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2124282"/>
                  </a:ext>
                </a:extLst>
              </a:tr>
              <a:tr h="235142">
                <a:tc>
                  <a:txBody>
                    <a:bodyPr/>
                    <a:lstStyle/>
                    <a:p>
                      <a:r>
                        <a:rPr lang="en-US" sz="1300" b="1" dirty="0"/>
                        <a:t>VARCHAR</a:t>
                      </a:r>
                      <a:r>
                        <a:rPr lang="en-US" sz="1300" dirty="0"/>
                        <a:t> (OID 1043)</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UTF8 (6)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a:t>文字列 </a:t>
                      </a:r>
                      <a:r>
                        <a:rPr lang="en-US" altLang="ja-JP" sz="1300"/>
                        <a:t>(</a:t>
                      </a:r>
                      <a:r>
                        <a:rPr lang="ja-JP" altLang="en-US" sz="1300"/>
                        <a:t>同上</a:t>
                      </a:r>
                      <a:r>
                        <a:rPr lang="en-US" altLang="ja-JP" sz="1300"/>
                        <a:t>, </a:t>
                      </a:r>
                      <a:r>
                        <a:rPr lang="ja-JP" altLang="en-US" sz="1300"/>
                        <a:t>長さ制限は</a:t>
                      </a:r>
                      <a:r>
                        <a:rPr lang="en-US" altLang="ja-JP" sz="1300"/>
                        <a:t>pg_typmod</a:t>
                      </a:r>
                      <a:r>
                        <a:rPr lang="ja-JP" altLang="en-US" sz="1300"/>
                        <a:t>で管理</a:t>
                      </a:r>
                      <a:r>
                        <a:rPr lang="en-US" altLang="ja-JP" sz="130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176996"/>
                  </a:ext>
                </a:extLst>
              </a:tr>
              <a:tr h="235142">
                <a:tc>
                  <a:txBody>
                    <a:bodyPr/>
                    <a:lstStyle/>
                    <a:p>
                      <a:r>
                        <a:rPr lang="pt-BR" sz="1300" b="1" dirty="0"/>
                        <a:t>CHAR(n)</a:t>
                      </a:r>
                      <a:r>
                        <a:rPr lang="pt-BR" sz="1300" dirty="0"/>
                        <a:t> (bpchar, OID 1042)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UTF8 (6)</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dirty="0"/>
                        <a:t>文字列 </a:t>
                      </a:r>
                      <a:r>
                        <a:rPr lang="en-US" altLang="ja-JP" sz="1300" dirty="0"/>
                        <a:t>(</a:t>
                      </a:r>
                      <a:r>
                        <a:rPr lang="ja-JP" altLang="en-US" sz="1300" dirty="0"/>
                        <a:t>同上</a:t>
                      </a:r>
                      <a:r>
                        <a:rPr lang="en-US" altLang="ja-JP" sz="1300" dirty="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695709"/>
                  </a:ext>
                </a:extLst>
              </a:tr>
              <a:tr h="235142">
                <a:tc>
                  <a:txBody>
                    <a:bodyPr/>
                    <a:lstStyle/>
                    <a:p>
                      <a:r>
                        <a:rPr lang="en-US" sz="1300" b="1" dirty="0"/>
                        <a:t>BYTEA</a:t>
                      </a:r>
                      <a:r>
                        <a:rPr lang="en-US" sz="1300" dirty="0"/>
                        <a:t> (OID 17)</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BINARY (7)</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dirty="0"/>
                        <a:t>バイナリデータ </a:t>
                      </a:r>
                      <a:r>
                        <a:rPr lang="en-US" altLang="ja-JP" sz="1300" dirty="0"/>
                        <a:t>(</a:t>
                      </a:r>
                      <a:r>
                        <a:rPr lang="ja-JP" altLang="en-US" sz="1300" dirty="0"/>
                        <a:t>可変長</a:t>
                      </a:r>
                      <a:r>
                        <a:rPr lang="en-US" altLang="ja-JP" sz="1300" dirty="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72654633"/>
                  </a:ext>
                </a:extLst>
              </a:tr>
              <a:tr h="252000">
                <a:tc>
                  <a:txBody>
                    <a:bodyPr/>
                    <a:lstStyle/>
                    <a:p>
                      <a:r>
                        <a:rPr lang="en-US" sz="1300" b="1" dirty="0"/>
                        <a:t>DATE</a:t>
                      </a:r>
                      <a:r>
                        <a:rPr lang="en-US" sz="1300" dirty="0"/>
                        <a:t> (OID 1082)</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a:t>DATE32 (8)</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1300"/>
                        <a:t>日付 </a:t>
                      </a:r>
                      <a:r>
                        <a:rPr lang="en-US" altLang="zh-CN" sz="1300"/>
                        <a:t>(32-bit</a:t>
                      </a:r>
                      <a:r>
                        <a:rPr lang="zh-CN" altLang="en-US" sz="1300"/>
                        <a:t>日数形式</a:t>
                      </a:r>
                      <a:r>
                        <a:rPr lang="en-US" altLang="zh-CN" sz="130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2476561"/>
                  </a:ext>
                </a:extLst>
              </a:tr>
              <a:tr h="252000">
                <a:tc>
                  <a:txBody>
                    <a:bodyPr/>
                    <a:lstStyle/>
                    <a:p>
                      <a:r>
                        <a:rPr lang="en-US" sz="1300" b="1" dirty="0"/>
                        <a:t>TIMESTAMP</a:t>
                      </a:r>
                      <a:r>
                        <a:rPr lang="en-US" sz="1300" dirty="0"/>
                        <a:t> (OID 1114, 1184)</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a:t>TS64_US (9)</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300" dirty="0"/>
                        <a:t>タイムスタンプ </a:t>
                      </a:r>
                      <a:r>
                        <a:rPr lang="en-US" altLang="ja-JP" sz="1300" dirty="0"/>
                        <a:t>(64-bit</a:t>
                      </a:r>
                      <a:r>
                        <a:rPr lang="ja-JP" altLang="en-US" sz="1300" dirty="0"/>
                        <a:t>マイクロ秒</a:t>
                      </a:r>
                      <a:r>
                        <a:rPr lang="en-US" altLang="ja-JP" sz="1300" dirty="0"/>
                        <a:t>)</a:t>
                      </a:r>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97354808"/>
                  </a:ext>
                </a:extLst>
              </a:tr>
              <a:tr h="252000">
                <a:tc>
                  <a:txBody>
                    <a:bodyPr/>
                    <a:lstStyle/>
                    <a:p>
                      <a:r>
                        <a:rPr lang="ja-JP" altLang="en-US" sz="1300" b="1" dirty="0"/>
                        <a:t>上記以外</a:t>
                      </a:r>
                      <a:endParaRPr lang="en-US" sz="1300" b="1" dirty="0"/>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300" dirty="0"/>
                        <a:t>UNKNOWN (255)</a:t>
                      </a:r>
                      <a:endParaRPr lang="en-US" sz="1300" dirty="0"/>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400" dirty="0"/>
                        <a:t>未対応</a:t>
                      </a:r>
                      <a:endParaRPr lang="en-US" altLang="ja-JP" sz="1300" dirty="0"/>
                    </a:p>
                  </a:txBody>
                  <a:tcPr marL="65217" marR="65217" marT="32608" marB="3260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6573803"/>
                  </a:ext>
                </a:extLst>
              </a:tr>
            </a:tbl>
          </a:graphicData>
        </a:graphic>
      </p:graphicFrame>
    </p:spTree>
    <p:extLst>
      <p:ext uri="{BB962C8B-B14F-4D97-AF65-F5344CB8AC3E}">
        <p14:creationId xmlns:p14="http://schemas.microsoft.com/office/powerpoint/2010/main" val="1780636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6C7C5-5A27-1A0B-276C-2238FD07C3BA}"/>
            </a:ext>
          </a:extLst>
        </p:cNvPr>
        <p:cNvGrpSpPr/>
        <p:nvPr/>
      </p:nvGrpSpPr>
      <p:grpSpPr>
        <a:xfrm>
          <a:off x="0" y="0"/>
          <a:ext cx="0" cy="0"/>
          <a:chOff x="0" y="0"/>
          <a:chExt cx="0" cy="0"/>
        </a:xfrm>
      </p:grpSpPr>
      <p:sp>
        <p:nvSpPr>
          <p:cNvPr id="3" name="タイトル 2">
            <a:extLst>
              <a:ext uri="{FF2B5EF4-FFF2-40B4-BE49-F238E27FC236}">
                <a16:creationId xmlns:a16="http://schemas.microsoft.com/office/drawing/2014/main" id="{D635D8DB-203B-E45C-D510-19E14BA6C18C}"/>
              </a:ext>
            </a:extLst>
          </p:cNvPr>
          <p:cNvSpPr>
            <a:spLocks noGrp="1"/>
          </p:cNvSpPr>
          <p:nvPr>
            <p:ph type="title"/>
          </p:nvPr>
        </p:nvSpPr>
        <p:spPr/>
        <p:txBody>
          <a:bodyPr>
            <a:normAutofit fontScale="90000"/>
          </a:bodyPr>
          <a:lstStyle/>
          <a:p>
            <a:r>
              <a:rPr kumimoji="1" lang="en-US" altLang="ja-JP" dirty="0"/>
              <a:t>/benchmark_lineorder_5m.py</a:t>
            </a:r>
            <a:endParaRPr kumimoji="1" lang="ja-JP" altLang="en-US" dirty="0"/>
          </a:p>
        </p:txBody>
      </p:sp>
      <p:graphicFrame>
        <p:nvGraphicFramePr>
          <p:cNvPr id="8" name="表 7">
            <a:extLst>
              <a:ext uri="{FF2B5EF4-FFF2-40B4-BE49-F238E27FC236}">
                <a16:creationId xmlns:a16="http://schemas.microsoft.com/office/drawing/2014/main" id="{3B01CD20-D72E-9499-4EB7-1DB0BE3F1F9A}"/>
              </a:ext>
            </a:extLst>
          </p:cNvPr>
          <p:cNvGraphicFramePr>
            <a:graphicFrameLocks noGrp="1"/>
          </p:cNvGraphicFramePr>
          <p:nvPr/>
        </p:nvGraphicFramePr>
        <p:xfrm>
          <a:off x="320040" y="2336800"/>
          <a:ext cx="8234674" cy="4236720"/>
        </p:xfrm>
        <a:graphic>
          <a:graphicData uri="http://schemas.openxmlformats.org/drawingml/2006/table">
            <a:tbl>
              <a:tblPr firstRow="1" bandRow="1">
                <a:tableStyleId>{5C22544A-7EE6-4342-B048-85BDC9FD1C3A}</a:tableStyleId>
              </a:tblPr>
              <a:tblGrid>
                <a:gridCol w="1000746">
                  <a:extLst>
                    <a:ext uri="{9D8B030D-6E8A-4147-A177-3AD203B41FA5}">
                      <a16:colId xmlns:a16="http://schemas.microsoft.com/office/drawing/2014/main" val="2847198683"/>
                    </a:ext>
                  </a:extLst>
                </a:gridCol>
                <a:gridCol w="717350">
                  <a:extLst>
                    <a:ext uri="{9D8B030D-6E8A-4147-A177-3AD203B41FA5}">
                      <a16:colId xmlns:a16="http://schemas.microsoft.com/office/drawing/2014/main" val="2574961405"/>
                    </a:ext>
                  </a:extLst>
                </a:gridCol>
                <a:gridCol w="756424">
                  <a:extLst>
                    <a:ext uri="{9D8B030D-6E8A-4147-A177-3AD203B41FA5}">
                      <a16:colId xmlns:a16="http://schemas.microsoft.com/office/drawing/2014/main" val="3389477785"/>
                    </a:ext>
                  </a:extLst>
                </a:gridCol>
                <a:gridCol w="756424">
                  <a:extLst>
                    <a:ext uri="{9D8B030D-6E8A-4147-A177-3AD203B41FA5}">
                      <a16:colId xmlns:a16="http://schemas.microsoft.com/office/drawing/2014/main" val="1136015275"/>
                    </a:ext>
                  </a:extLst>
                </a:gridCol>
                <a:gridCol w="1000746">
                  <a:extLst>
                    <a:ext uri="{9D8B030D-6E8A-4147-A177-3AD203B41FA5}">
                      <a16:colId xmlns:a16="http://schemas.microsoft.com/office/drawing/2014/main" val="413208811"/>
                    </a:ext>
                  </a:extLst>
                </a:gridCol>
                <a:gridCol w="1000746">
                  <a:extLst>
                    <a:ext uri="{9D8B030D-6E8A-4147-A177-3AD203B41FA5}">
                      <a16:colId xmlns:a16="http://schemas.microsoft.com/office/drawing/2014/main" val="4036982905"/>
                    </a:ext>
                  </a:extLst>
                </a:gridCol>
                <a:gridCol w="1000746">
                  <a:extLst>
                    <a:ext uri="{9D8B030D-6E8A-4147-A177-3AD203B41FA5}">
                      <a16:colId xmlns:a16="http://schemas.microsoft.com/office/drawing/2014/main" val="3042612040"/>
                    </a:ext>
                  </a:extLst>
                </a:gridCol>
                <a:gridCol w="1000746">
                  <a:extLst>
                    <a:ext uri="{9D8B030D-6E8A-4147-A177-3AD203B41FA5}">
                      <a16:colId xmlns:a16="http://schemas.microsoft.com/office/drawing/2014/main" val="1234549846"/>
                    </a:ext>
                  </a:extLst>
                </a:gridCol>
                <a:gridCol w="1000746">
                  <a:extLst>
                    <a:ext uri="{9D8B030D-6E8A-4147-A177-3AD203B41FA5}">
                      <a16:colId xmlns:a16="http://schemas.microsoft.com/office/drawing/2014/main" val="2666608340"/>
                    </a:ext>
                  </a:extLst>
                </a:gridCol>
              </a:tblGrid>
              <a:tr h="258886">
                <a:tc>
                  <a:txBody>
                    <a:bodyPr/>
                    <a:lstStyle/>
                    <a:p>
                      <a:r>
                        <a:rPr kumimoji="1" lang="ja-JP" altLang="en-US" sz="1400" dirty="0"/>
                        <a:t>行ヘッダ</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Column_1</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kumimoji="1" lang="ja-JP" altLang="en-US" sz="1400" dirty="0"/>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Column_2</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Column_3</a:t>
                      </a:r>
                      <a:endParaRPr kumimoji="1" lang="ja-JP" altLang="en-US" sz="140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gridSpan="2">
                  <a:txBody>
                    <a:bodyPr/>
                    <a:lstStyle/>
                    <a:p>
                      <a:r>
                        <a:rPr kumimoji="1" lang="en-US" altLang="ja-JP" sz="1400" dirty="0"/>
                        <a:t>Column_4</a:t>
                      </a:r>
                      <a:endParaRPr kumimoji="1" lang="ja-JP" altLang="en-US" sz="14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912038159"/>
                  </a:ext>
                </a:extLst>
              </a:tr>
              <a:tr h="460070">
                <a:tc>
                  <a:txBody>
                    <a:bodyPr/>
                    <a:lstStyle/>
                    <a:p>
                      <a:r>
                        <a:rPr kumimoji="1" lang="en-US" altLang="ja-JP" sz="900" dirty="0">
                          <a:solidFill>
                            <a:schemeClr val="bg1"/>
                          </a:solidFill>
                        </a:rPr>
                        <a:t>2Byte</a:t>
                      </a:r>
                      <a:r>
                        <a:rPr kumimoji="1" lang="ja-JP" altLang="en-US" sz="900" dirty="0">
                          <a:solidFill>
                            <a:schemeClr val="bg1"/>
                          </a:solidFill>
                        </a:rPr>
                        <a:t>：</a:t>
                      </a:r>
                      <a:r>
                        <a:rPr lang="en-US" altLang="ja-JP" sz="900" dirty="0">
                          <a:solidFill>
                            <a:schemeClr val="bg1"/>
                          </a:solidFill>
                        </a:rPr>
                        <a:t>int16</a:t>
                      </a:r>
                      <a:br>
                        <a:rPr kumimoji="1" lang="en-US" altLang="ja-JP" sz="900" dirty="0">
                          <a:solidFill>
                            <a:schemeClr val="bg1"/>
                          </a:solidFill>
                        </a:rPr>
                      </a:br>
                      <a:r>
                        <a:rPr kumimoji="1" lang="ja-JP" altLang="en-US" sz="900" dirty="0">
                          <a:solidFill>
                            <a:schemeClr val="bg1"/>
                          </a:solidFill>
                        </a:rPr>
                        <a:t>フィールド数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終端</a:t>
                      </a:r>
                      <a:r>
                        <a:rPr kumimoji="1" lang="en-US" altLang="ja-JP" sz="900" dirty="0">
                          <a:solidFill>
                            <a:schemeClr val="bg1"/>
                          </a:solidFill>
                        </a:rPr>
                        <a:t>:-1)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8Byte/16Byte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en-US" altLang="ja-JP" sz="900" dirty="0">
                          <a:solidFill>
                            <a:schemeClr val="bg1"/>
                          </a:solidFill>
                        </a:rPr>
                        <a:t>4Byte::int32</a:t>
                      </a:r>
                      <a:br>
                        <a:rPr kumimoji="1" lang="en-US" altLang="ja-JP" sz="900" dirty="0">
                          <a:solidFill>
                            <a:schemeClr val="bg1"/>
                          </a:solidFill>
                        </a:rPr>
                      </a:br>
                      <a:r>
                        <a:rPr kumimoji="1" lang="ja-JP" altLang="en-US" sz="900" dirty="0">
                          <a:solidFill>
                            <a:schemeClr val="bg1"/>
                          </a:solidFill>
                        </a:rPr>
                        <a:t>長さ</a:t>
                      </a:r>
                      <a:endParaRPr kumimoji="1" lang="en-US" altLang="ja-JP" sz="900" dirty="0">
                        <a:solidFill>
                          <a:schemeClr val="bg1"/>
                        </a:solidFill>
                      </a:endParaRPr>
                    </a:p>
                    <a:p>
                      <a:r>
                        <a:rPr kumimoji="1" lang="en-US" altLang="ja-JP" sz="900" dirty="0">
                          <a:solidFill>
                            <a:schemeClr val="bg1"/>
                          </a:solidFill>
                        </a:rPr>
                        <a:t>(NULL:-1)</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r>
                        <a:rPr kumimoji="1" lang="ja-JP" altLang="en-US" sz="900" dirty="0">
                          <a:solidFill>
                            <a:schemeClr val="bg1"/>
                          </a:solidFill>
                        </a:rPr>
                        <a:t>実データ</a:t>
                      </a:r>
                      <a:endParaRPr kumimoji="1" lang="en-US" altLang="ja-JP" sz="900" dirty="0">
                        <a:solidFill>
                          <a:schemeClr val="bg1"/>
                        </a:solidFill>
                      </a:endParaRPr>
                    </a:p>
                    <a:p>
                      <a:r>
                        <a:rPr kumimoji="1" lang="en-US" altLang="ja-JP" sz="900" dirty="0">
                          <a:solidFill>
                            <a:schemeClr val="bg1"/>
                          </a:solidFill>
                        </a:rPr>
                        <a:t>1Byte</a:t>
                      </a:r>
                      <a:endParaRPr kumimoji="1" lang="ja-JP" altLang="en-US" sz="9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3483902968"/>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356091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543357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696632"/>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16</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36419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0681313"/>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781506"/>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8</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11</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1148185"/>
                  </a:ext>
                </a:extLst>
              </a:tr>
              <a:tr h="365760">
                <a:tc>
                  <a:txBody>
                    <a:bodyPr/>
                    <a:lstStyle/>
                    <a:p>
                      <a:r>
                        <a:rPr kumimoji="1" lang="en-US" altLang="ja-JP" sz="900" dirty="0"/>
                        <a:t>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14</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16</a:t>
                      </a:r>
                      <a:endParaRPr kumimoji="1" lang="ja-JP" altLang="en-US" sz="900" dirty="0"/>
                    </a:p>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err="1"/>
                        <a:t>abcdefgh</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-1(-0xffffffff)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900" dirty="0"/>
                        <a:t>12</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0009588"/>
                  </a:ext>
                </a:extLst>
              </a:tr>
              <a:tr h="365760">
                <a:tc>
                  <a:txBody>
                    <a:bodyPr/>
                    <a:lstStyle/>
                    <a:p>
                      <a:r>
                        <a:rPr kumimoji="1" lang="en-US" altLang="ja-JP" sz="900" dirty="0"/>
                        <a:t>-1(0xffff)</a:t>
                      </a: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847924"/>
                  </a:ext>
                </a:extLst>
              </a:tr>
            </a:tbl>
          </a:graphicData>
        </a:graphic>
      </p:graphicFrame>
      <p:sp>
        <p:nvSpPr>
          <p:cNvPr id="9" name="テキスト ボックス 8">
            <a:extLst>
              <a:ext uri="{FF2B5EF4-FFF2-40B4-BE49-F238E27FC236}">
                <a16:creationId xmlns:a16="http://schemas.microsoft.com/office/drawing/2014/main" id="{9D9211CE-7D55-A8CA-1195-9CC68AADACBA}"/>
              </a:ext>
            </a:extLst>
          </p:cNvPr>
          <p:cNvSpPr txBox="1"/>
          <p:nvPr/>
        </p:nvSpPr>
        <p:spPr>
          <a:xfrm>
            <a:off x="8730290" y="3898897"/>
            <a:ext cx="1232260" cy="276999"/>
          </a:xfrm>
          <a:prstGeom prst="rect">
            <a:avLst/>
          </a:prstGeom>
          <a:noFill/>
        </p:spPr>
        <p:txBody>
          <a:bodyPr wrap="none" rtlCol="0">
            <a:spAutoFit/>
          </a:bodyPr>
          <a:lstStyle/>
          <a:p>
            <a:r>
              <a:rPr kumimoji="1" lang="ja-JP" altLang="en-US" sz="1200" dirty="0"/>
              <a:t>実際は</a:t>
            </a:r>
            <a:r>
              <a:rPr kumimoji="1" lang="en-US" altLang="ja-JP" sz="1200" dirty="0"/>
              <a:t>Byte</a:t>
            </a:r>
            <a:r>
              <a:rPr kumimoji="1" lang="ja-JP" altLang="en-US" sz="1200" dirty="0"/>
              <a:t>表現</a:t>
            </a:r>
          </a:p>
        </p:txBody>
      </p:sp>
      <p:sp>
        <p:nvSpPr>
          <p:cNvPr id="7" name="楕円 6">
            <a:extLst>
              <a:ext uri="{FF2B5EF4-FFF2-40B4-BE49-F238E27FC236}">
                <a16:creationId xmlns:a16="http://schemas.microsoft.com/office/drawing/2014/main" id="{998D3A34-11CE-A35A-8542-6048316170F3}"/>
              </a:ext>
            </a:extLst>
          </p:cNvPr>
          <p:cNvSpPr/>
          <p:nvPr/>
        </p:nvSpPr>
        <p:spPr>
          <a:xfrm>
            <a:off x="237067" y="3212817"/>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669E64D1-D50F-474D-D09B-159AC52479B6}"/>
              </a:ext>
            </a:extLst>
          </p:cNvPr>
          <p:cNvCxnSpPr/>
          <p:nvPr/>
        </p:nvCxnSpPr>
        <p:spPr>
          <a:xfrm>
            <a:off x="628650" y="3441417"/>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 name="楕円 12">
            <a:extLst>
              <a:ext uri="{FF2B5EF4-FFF2-40B4-BE49-F238E27FC236}">
                <a16:creationId xmlns:a16="http://schemas.microsoft.com/office/drawing/2014/main" id="{AD82EE36-1A4D-8F21-E799-49A47B66B7E8}"/>
              </a:ext>
            </a:extLst>
          </p:cNvPr>
          <p:cNvSpPr/>
          <p:nvPr/>
        </p:nvSpPr>
        <p:spPr>
          <a:xfrm>
            <a:off x="712196" y="3640295"/>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896F0B9A-3308-714C-1E73-1CD13B7887B1}"/>
              </a:ext>
            </a:extLst>
          </p:cNvPr>
          <p:cNvCxnSpPr/>
          <p:nvPr/>
        </p:nvCxnSpPr>
        <p:spPr>
          <a:xfrm>
            <a:off x="1103779" y="3868895"/>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楕円 15">
            <a:extLst>
              <a:ext uri="{FF2B5EF4-FFF2-40B4-BE49-F238E27FC236}">
                <a16:creationId xmlns:a16="http://schemas.microsoft.com/office/drawing/2014/main" id="{33EADD2E-E675-67A6-07CF-595AB60A56BD}"/>
              </a:ext>
            </a:extLst>
          </p:cNvPr>
          <p:cNvSpPr/>
          <p:nvPr/>
        </p:nvSpPr>
        <p:spPr>
          <a:xfrm>
            <a:off x="1250079" y="4032252"/>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4332FD40-BD1A-DF3D-FC38-AD0E60F53F92}"/>
              </a:ext>
            </a:extLst>
          </p:cNvPr>
          <p:cNvCxnSpPr/>
          <p:nvPr/>
        </p:nvCxnSpPr>
        <p:spPr>
          <a:xfrm>
            <a:off x="1641662" y="4260852"/>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楕円 17">
            <a:extLst>
              <a:ext uri="{FF2B5EF4-FFF2-40B4-BE49-F238E27FC236}">
                <a16:creationId xmlns:a16="http://schemas.microsoft.com/office/drawing/2014/main" id="{188E1FCC-6CE6-5240-1889-1685E5B92FA2}"/>
              </a:ext>
            </a:extLst>
          </p:cNvPr>
          <p:cNvSpPr/>
          <p:nvPr/>
        </p:nvSpPr>
        <p:spPr>
          <a:xfrm>
            <a:off x="2106892" y="4978156"/>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E53CB327-89F3-0756-2E55-9B1B37E40EFE}"/>
              </a:ext>
            </a:extLst>
          </p:cNvPr>
          <p:cNvCxnSpPr/>
          <p:nvPr/>
        </p:nvCxnSpPr>
        <p:spPr>
          <a:xfrm>
            <a:off x="2498475" y="5206756"/>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楕円 19">
            <a:extLst>
              <a:ext uri="{FF2B5EF4-FFF2-40B4-BE49-F238E27FC236}">
                <a16:creationId xmlns:a16="http://schemas.microsoft.com/office/drawing/2014/main" id="{D2ACBC2C-6997-DF5D-8233-0038B22F900F}"/>
              </a:ext>
            </a:extLst>
          </p:cNvPr>
          <p:cNvSpPr/>
          <p:nvPr/>
        </p:nvSpPr>
        <p:spPr>
          <a:xfrm>
            <a:off x="2582021" y="5405634"/>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4A06F548-5EBB-48A3-7B07-C7B78C888BD5}"/>
              </a:ext>
            </a:extLst>
          </p:cNvPr>
          <p:cNvCxnSpPr/>
          <p:nvPr/>
        </p:nvCxnSpPr>
        <p:spPr>
          <a:xfrm>
            <a:off x="2973604" y="5634234"/>
            <a:ext cx="481541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楕円 21">
            <a:extLst>
              <a:ext uri="{FF2B5EF4-FFF2-40B4-BE49-F238E27FC236}">
                <a16:creationId xmlns:a16="http://schemas.microsoft.com/office/drawing/2014/main" id="{CA8FDF30-7826-65FF-6EF1-3335D5D6700E}"/>
              </a:ext>
            </a:extLst>
          </p:cNvPr>
          <p:cNvSpPr/>
          <p:nvPr/>
        </p:nvSpPr>
        <p:spPr>
          <a:xfrm>
            <a:off x="3119904" y="5797591"/>
            <a:ext cx="391583" cy="42333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E316DA69-0A7A-A7D1-27D6-546D4F8CB971}"/>
              </a:ext>
            </a:extLst>
          </p:cNvPr>
          <p:cNvCxnSpPr>
            <a:cxnSpLocks/>
          </p:cNvCxnSpPr>
          <p:nvPr/>
        </p:nvCxnSpPr>
        <p:spPr>
          <a:xfrm>
            <a:off x="3511487" y="6026191"/>
            <a:ext cx="5003863"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7CB89B49-A943-4A90-5C09-1B05EE786668}"/>
              </a:ext>
            </a:extLst>
          </p:cNvPr>
          <p:cNvCxnSpPr>
            <a:cxnSpLocks/>
          </p:cNvCxnSpPr>
          <p:nvPr/>
        </p:nvCxnSpPr>
        <p:spPr>
          <a:xfrm>
            <a:off x="320040" y="6402709"/>
            <a:ext cx="93003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コンテンツ プレースホルダー 1">
            <a:extLst>
              <a:ext uri="{FF2B5EF4-FFF2-40B4-BE49-F238E27FC236}">
                <a16:creationId xmlns:a16="http://schemas.microsoft.com/office/drawing/2014/main" id="{6F1E51DF-9D01-0BBE-3503-C8AB6E9A90A4}"/>
              </a:ext>
            </a:extLst>
          </p:cNvPr>
          <p:cNvSpPr>
            <a:spLocks noGrp="1"/>
          </p:cNvSpPr>
          <p:nvPr>
            <p:ph idx="1"/>
          </p:nvPr>
        </p:nvSpPr>
        <p:spPr>
          <a:xfrm>
            <a:off x="628650" y="883714"/>
            <a:ext cx="7886700" cy="2854568"/>
          </a:xfrm>
        </p:spPr>
        <p:txBody>
          <a:bodyPr>
            <a:normAutofit/>
          </a:bodyPr>
          <a:lstStyle/>
          <a:p>
            <a:pPr lvl="0"/>
            <a:r>
              <a:rPr lang="ja-JP" altLang="en-US" dirty="0"/>
              <a:t>行区切り探索（スレッド並列にパースしたいので）</a:t>
            </a:r>
            <a:br>
              <a:rPr lang="en-US" altLang="ja-JP" dirty="0"/>
            </a:br>
            <a:r>
              <a:rPr lang="ja-JP" altLang="en-US" dirty="0"/>
              <a:t>案１</a:t>
            </a:r>
            <a:endParaRPr lang="en-US" altLang="ja-JP" dirty="0"/>
          </a:p>
          <a:p>
            <a:pPr lvl="1"/>
            <a:r>
              <a:rPr lang="ja-JP" altLang="en-US" dirty="0"/>
              <a:t>メモリーコールセンスを避けるために、</a:t>
            </a:r>
            <a:r>
              <a:rPr lang="en-US" altLang="ja-JP" dirty="0"/>
              <a:t>32</a:t>
            </a:r>
            <a:r>
              <a:rPr lang="ja-JP" altLang="en-US" dirty="0"/>
              <a:t>と互いに互いな素（例えば</a:t>
            </a:r>
            <a:r>
              <a:rPr lang="en-US" altLang="ja-JP" dirty="0"/>
              <a:t>33Byte</a:t>
            </a:r>
            <a:r>
              <a:rPr lang="ja-JP" altLang="en-US" dirty="0"/>
              <a:t>単位）でスレッド並列を実施し、行ヘッダ</a:t>
            </a:r>
            <a:r>
              <a:rPr lang="en-US" altLang="ja-JP" dirty="0"/>
              <a:t>(2Byte=4</a:t>
            </a:r>
            <a:r>
              <a:rPr lang="ja-JP" altLang="en-US" dirty="0"/>
              <a:t>など</a:t>
            </a:r>
            <a:r>
              <a:rPr lang="en-US" altLang="ja-JP" dirty="0"/>
              <a:t>)</a:t>
            </a:r>
            <a:r>
              <a:rPr lang="ja-JP" altLang="en-US" dirty="0"/>
              <a:t>を探す。</a:t>
            </a:r>
            <a:br>
              <a:rPr lang="en-US" altLang="ja-JP" dirty="0"/>
            </a:br>
            <a:endParaRPr lang="ja-JP" altLang="en-US" dirty="0"/>
          </a:p>
        </p:txBody>
      </p:sp>
    </p:spTree>
    <p:extLst>
      <p:ext uri="{BB962C8B-B14F-4D97-AF65-F5344CB8AC3E}">
        <p14:creationId xmlns:p14="http://schemas.microsoft.com/office/powerpoint/2010/main" val="33711399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メイリオ タイトル28 本文24">
      <a:majorFont>
        <a:latin typeface="Calibri"/>
        <a:ea typeface="メイリオ"/>
        <a:cs typeface=""/>
      </a:majorFont>
      <a:minorFont>
        <a:latin typeface="Calibri"/>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potx" id="{5D56648F-10EB-4F01-8225-E073EF7ECDFA}" vid="{0BBF6C1C-8C8E-43AE-866C-C555F47FA61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7239E9A-60D9-4534-A497-1A88DC8DAFB2}">
  <we:reference id="wa200006214" version="1.0.0.0" store="ja-JP"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postgresbinary</Template>
  <TotalTime>6427</TotalTime>
  <Words>2460</Words>
  <Application>Microsoft Office PowerPoint</Application>
  <PresentationFormat>画面に合わせる (4:3)</PresentationFormat>
  <Paragraphs>588</Paragraphs>
  <Slides>15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Arial</vt:lpstr>
      <vt:lpstr>Calibri</vt:lpstr>
      <vt:lpstr>Office テーマ</vt:lpstr>
      <vt:lpstr>PowerPoint プレゼンテーション</vt:lpstr>
      <vt:lpstr>PowerPoint プレゼンテーション</vt:lpstr>
      <vt:lpstr>PostgreSQL GPU Parse</vt:lpstr>
      <vt:lpstr>処理フロー</vt:lpstr>
      <vt:lpstr>Postgres Binary Data</vt:lpstr>
      <vt:lpstr>全体処理フローは以下の通り</vt:lpstr>
      <vt:lpstr>/benchmark_lineorder_5m.py</vt:lpstr>
      <vt:lpstr>/benchmark_lineorder_5m.py</vt:lpstr>
      <vt:lpstr>/benchmark_lineorder_5m.py</vt:lpstr>
      <vt:lpstr>/benchmark_lineorder_5m.py</vt:lpstr>
      <vt:lpstr>/benchmark_lineorder_5m.py</vt:lpstr>
      <vt:lpstr>/benchmark_lineorder_5m.py</vt:lpstr>
      <vt:lpstr>/benchmark_lineorder_5m.py</vt:lpstr>
      <vt:lpstr>/benchmark_lineorder_5m.py</vt:lpstr>
      <vt:lpstr>Numeric変換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Akio Hirota</dc:creator>
  <cp:lastModifiedBy>Akio Hirota</cp:lastModifiedBy>
  <cp:revision>24</cp:revision>
  <dcterms:created xsi:type="dcterms:W3CDTF">2025-05-19T05:05:10Z</dcterms:created>
  <dcterms:modified xsi:type="dcterms:W3CDTF">2025-05-29T01:48:08Z</dcterms:modified>
</cp:coreProperties>
</file>