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78" autoAdjust="0"/>
    <p:restoredTop sz="94660"/>
  </p:normalViewPr>
  <p:slideViewPr>
    <p:cSldViewPr>
      <p:cViewPr varScale="1">
        <p:scale>
          <a:sx n="83" d="100"/>
          <a:sy n="83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8332211-71A6-4A2F-BC62-4858C25746B3}" type="datetimeFigureOut">
              <a:rPr lang="en-US" smtClean="0"/>
              <a:t>02-Aug-20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572AD85-87D8-4A54-ABCE-AE3B9CC0746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2211-71A6-4A2F-BC62-4858C25746B3}" type="datetimeFigureOut">
              <a:rPr lang="en-US" smtClean="0"/>
              <a:t>02-Aug-20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AD85-87D8-4A54-ABCE-AE3B9CC074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2211-71A6-4A2F-BC62-4858C25746B3}" type="datetimeFigureOut">
              <a:rPr lang="en-US" smtClean="0"/>
              <a:t>02-Aug-20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AD85-87D8-4A54-ABCE-AE3B9CC074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8332211-71A6-4A2F-BC62-4858C25746B3}" type="datetimeFigureOut">
              <a:rPr lang="en-US" smtClean="0"/>
              <a:t>02-Aug-20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572AD85-87D8-4A54-ABCE-AE3B9CC0746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8332211-71A6-4A2F-BC62-4858C25746B3}" type="datetimeFigureOut">
              <a:rPr lang="en-US" smtClean="0"/>
              <a:t>02-Aug-20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572AD85-87D8-4A54-ABCE-AE3B9CC0746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2211-71A6-4A2F-BC62-4858C25746B3}" type="datetimeFigureOut">
              <a:rPr lang="en-US" smtClean="0"/>
              <a:t>02-Aug-20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AD85-87D8-4A54-ABCE-AE3B9CC0746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2211-71A6-4A2F-BC62-4858C25746B3}" type="datetimeFigureOut">
              <a:rPr lang="en-US" smtClean="0"/>
              <a:t>02-Aug-20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AD85-87D8-4A54-ABCE-AE3B9CC0746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332211-71A6-4A2F-BC62-4858C25746B3}" type="datetimeFigureOut">
              <a:rPr lang="en-US" smtClean="0"/>
              <a:t>02-Aug-20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572AD85-87D8-4A54-ABCE-AE3B9CC0746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2211-71A6-4A2F-BC62-4858C25746B3}" type="datetimeFigureOut">
              <a:rPr lang="en-US" smtClean="0"/>
              <a:t>02-Aug-20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AD85-87D8-4A54-ABCE-AE3B9CC074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8332211-71A6-4A2F-BC62-4858C25746B3}" type="datetimeFigureOut">
              <a:rPr lang="en-US" smtClean="0"/>
              <a:t>02-Aug-20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572AD85-87D8-4A54-ABCE-AE3B9CC07469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332211-71A6-4A2F-BC62-4858C25746B3}" type="datetimeFigureOut">
              <a:rPr lang="en-US" smtClean="0"/>
              <a:t>02-Aug-20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572AD85-87D8-4A54-ABCE-AE3B9CC07469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8332211-71A6-4A2F-BC62-4858C25746B3}" type="datetimeFigureOut">
              <a:rPr lang="en-US" smtClean="0"/>
              <a:t>02-Aug-20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572AD85-87D8-4A54-ABCE-AE3B9CC0746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Optimal Neighborhood to Open a Restaurant in Toronto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IBM Data Science Professional Certificate Capstone Project</a:t>
            </a:r>
          </a:p>
          <a:p>
            <a:r>
              <a:rPr lang="en-US" dirty="0" smtClean="0"/>
              <a:t>Ahmed </a:t>
            </a:r>
            <a:r>
              <a:rPr lang="en-US" dirty="0" err="1" smtClean="0"/>
              <a:t>Hourani</a:t>
            </a: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 Chart of Restaurants in Cluster 3: Arabic Speakers Per Neighborhood</a:t>
            </a:r>
            <a:endParaRPr lang="en-GB" dirty="0"/>
          </a:p>
        </p:txBody>
      </p:sp>
      <p:pic>
        <p:nvPicPr>
          <p:cNvPr id="6" name="Picture 5" descr="download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531352" cy="47274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 Chart of Restaurants in Cluster 3: Restaurants per Neighborhood</a:t>
            </a:r>
            <a:endParaRPr lang="en-GB" dirty="0"/>
          </a:p>
        </p:txBody>
      </p:sp>
      <p:pic>
        <p:nvPicPr>
          <p:cNvPr id="6" name="Picture 5" descr="download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531352" cy="47274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last goal is to determine which of the cluster 3 neighborhoods is the optimal </a:t>
            </a:r>
            <a:r>
              <a:rPr lang="en-US" dirty="0" err="1" smtClean="0"/>
              <a:t>neighborhod</a:t>
            </a:r>
            <a:r>
              <a:rPr lang="en-US" dirty="0" smtClean="0"/>
              <a:t> </a:t>
            </a:r>
            <a:r>
              <a:rPr lang="en-US" dirty="0"/>
              <a:t>to open our restaurant</a:t>
            </a:r>
            <a:r>
              <a:rPr lang="en-US" dirty="0" smtClean="0"/>
              <a:t>.</a:t>
            </a:r>
          </a:p>
          <a:p>
            <a:pPr lvl="0"/>
            <a:r>
              <a:rPr lang="en-US" b="1" dirty="0"/>
              <a:t>Waterfront </a:t>
            </a:r>
            <a:r>
              <a:rPr lang="en-US" b="1" dirty="0" err="1"/>
              <a:t>Communtities</a:t>
            </a:r>
            <a:r>
              <a:rPr lang="en-US" b="1" dirty="0"/>
              <a:t>-The Island:</a:t>
            </a:r>
            <a:r>
              <a:rPr lang="en-US" dirty="0"/>
              <a:t> This is our top choice. This neighborhood has the highest average income, highest population, high population of Arabic speakers, and zero Middle Eastern restaurants</a:t>
            </a:r>
            <a:endParaRPr lang="en-GB" dirty="0"/>
          </a:p>
          <a:p>
            <a:pPr lvl="0"/>
            <a:r>
              <a:rPr lang="en-US" b="1" dirty="0"/>
              <a:t>Mount Olive-Silverstone-Jamestown: </a:t>
            </a:r>
            <a:r>
              <a:rPr lang="en-US" dirty="0"/>
              <a:t>This is our second choice. This neighborhood has the highest number of Arabic speakers, and no middle eastern restaurants. However this neighborhood has an average total population and a low average income as compared to other neighborhoods</a:t>
            </a:r>
            <a:r>
              <a:rPr lang="en-US" dirty="0" smtClean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science is a great tool which can be used in many business situations to help us make the best decisions possible given the </a:t>
            </a:r>
            <a:r>
              <a:rPr lang="en-US" dirty="0" smtClean="0"/>
              <a:t>resources.</a:t>
            </a:r>
          </a:p>
          <a:p>
            <a:r>
              <a:rPr lang="en-US" dirty="0" smtClean="0"/>
              <a:t>One must apply business understanding in order to ensure the best results. 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Scenario: We want to open a restaurant that serves Arabic food in Toronto.</a:t>
            </a:r>
          </a:p>
          <a:p>
            <a:r>
              <a:rPr lang="en-US" dirty="0" smtClean="0"/>
              <a:t>One of the most important factors when opening a restaurant is the location.</a:t>
            </a:r>
          </a:p>
          <a:p>
            <a:r>
              <a:rPr lang="en-US" dirty="0" smtClean="0"/>
              <a:t>How can data science be used to help make the best decision.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We will use the following information:</a:t>
            </a:r>
            <a:endParaRPr lang="en-GB" dirty="0"/>
          </a:p>
          <a:p>
            <a:pPr lvl="0"/>
            <a:r>
              <a:rPr lang="en-US" dirty="0"/>
              <a:t>List of neighborhoods in Toronto (Toronto Census)</a:t>
            </a:r>
            <a:endParaRPr lang="en-GB" dirty="0"/>
          </a:p>
          <a:p>
            <a:pPr lvl="0"/>
            <a:r>
              <a:rPr lang="en-US" dirty="0"/>
              <a:t>Population in each neighborhood (Toronto Census)</a:t>
            </a:r>
            <a:endParaRPr lang="en-GB" dirty="0"/>
          </a:p>
          <a:p>
            <a:pPr lvl="0"/>
            <a:r>
              <a:rPr lang="en-US" dirty="0"/>
              <a:t>Number of Arabic speaking people in each neighborhood (Toronto Census)</a:t>
            </a:r>
            <a:endParaRPr lang="en-GB" dirty="0"/>
          </a:p>
          <a:p>
            <a:pPr lvl="0"/>
            <a:r>
              <a:rPr lang="en-US" dirty="0"/>
              <a:t>Average income in each neighborhood (Toronto Census)</a:t>
            </a:r>
            <a:endParaRPr lang="en-GB" dirty="0"/>
          </a:p>
          <a:p>
            <a:pPr lvl="0"/>
            <a:r>
              <a:rPr lang="en-US" dirty="0"/>
              <a:t>Number of restaurants in each neighborhood (Foursquare API)</a:t>
            </a:r>
            <a:endParaRPr lang="en-GB" dirty="0"/>
          </a:p>
          <a:p>
            <a:pPr lvl="0"/>
            <a:r>
              <a:rPr lang="en-US" dirty="0"/>
              <a:t>Number of Arabic restaurants in each neighborhood (Foursquare API)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Map Of All The Neighborhoods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22656" t="25370" r="15104" b="8056"/>
          <a:stretch>
            <a:fillRect/>
          </a:stretch>
        </p:blipFill>
        <p:spPr bwMode="auto">
          <a:xfrm>
            <a:off x="609600" y="1704648"/>
            <a:ext cx="7315199" cy="446755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Clustered Neighborhoods Using K-means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22604" t="24815" r="15104" b="8796"/>
          <a:stretch>
            <a:fillRect/>
          </a:stretch>
        </p:blipFill>
        <p:spPr bwMode="auto">
          <a:xfrm>
            <a:off x="609600" y="1828800"/>
            <a:ext cx="7315200" cy="434340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Each Cluster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the describe function, we can observe the following characteristics in each cluster</a:t>
            </a:r>
          </a:p>
          <a:p>
            <a:endParaRPr lang="en-US" dirty="0"/>
          </a:p>
          <a:p>
            <a:pPr>
              <a:buNone/>
            </a:pP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971800"/>
          <a:ext cx="8153400" cy="366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Cluster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Population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Arabic Speaking Population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Average Income (,000$)</a:t>
                      </a:r>
                      <a:endParaRPr lang="en-GB" sz="2400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244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42</a:t>
                      </a:r>
                      <a:endParaRPr lang="en-GB" sz="2400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88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45</a:t>
                      </a:r>
                      <a:endParaRPr lang="en-GB" sz="2400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210</a:t>
                      </a:r>
                      <a:endParaRPr lang="en-GB" sz="2400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911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</a:t>
                      </a:r>
                      <a:endParaRPr lang="en-GB" sz="2400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106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Business Understanding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There is no clear cluster to choose. For this reason, we need to dig into the business understanding part.</a:t>
            </a:r>
          </a:p>
          <a:p>
            <a:r>
              <a:rPr lang="en-US" dirty="0" smtClean="0"/>
              <a:t>Question: How high class is the restaurant going to be in terms of pricing?</a:t>
            </a:r>
          </a:p>
          <a:p>
            <a:r>
              <a:rPr lang="en-US" dirty="0" smtClean="0"/>
              <a:t>Answer: Medium class (not high)</a:t>
            </a:r>
          </a:p>
          <a:p>
            <a:r>
              <a:rPr lang="en-US" dirty="0" smtClean="0"/>
              <a:t>This means we can choose cluster 3 even though it doesn’t have a very high average income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 Chart of Restaurants in Cluster 3: Population </a:t>
            </a:r>
            <a:r>
              <a:rPr lang="en-US" dirty="0"/>
              <a:t>P</a:t>
            </a:r>
            <a:r>
              <a:rPr lang="en-US" dirty="0" smtClean="0"/>
              <a:t>er Neighborhood</a:t>
            </a:r>
            <a:endParaRPr lang="en-GB" dirty="0"/>
          </a:p>
        </p:txBody>
      </p:sp>
      <p:pic>
        <p:nvPicPr>
          <p:cNvPr id="4" name="Content Placeholder 3" descr="download1.png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53400" y="1600200"/>
            <a:ext cx="5475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 Chart of Restaurants in Cluster 3: Average Income Per Neighborhood</a:t>
            </a:r>
            <a:endParaRPr lang="en-GB" dirty="0"/>
          </a:p>
        </p:txBody>
      </p:sp>
      <p:pic>
        <p:nvPicPr>
          <p:cNvPr id="5" name="Picture 4" descr="download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531352" cy="472744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591</TotalTime>
  <Words>435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Optimal Neighborhood to Open a Restaurant in Toronto</vt:lpstr>
      <vt:lpstr>Introduction</vt:lpstr>
      <vt:lpstr>Data</vt:lpstr>
      <vt:lpstr>Map Of All The Neighborhoods</vt:lpstr>
      <vt:lpstr>Clustered Neighborhoods Using K-means</vt:lpstr>
      <vt:lpstr>Characteristics of Each Cluster</vt:lpstr>
      <vt:lpstr>Back To Business Understanding</vt:lpstr>
      <vt:lpstr>Bar Chart of Restaurants in Cluster 3: Population Per Neighborhood</vt:lpstr>
      <vt:lpstr>Bar Chart of Restaurants in Cluster 3: Average Income Per Neighborhood</vt:lpstr>
      <vt:lpstr>Bar Chart of Restaurants in Cluster 3: Arabic Speakers Per Neighborhood</vt:lpstr>
      <vt:lpstr>Bar Chart of Restaurants in Cluster 3: Restaurants per Neighborhood</vt:lpstr>
      <vt:lpstr>Decision</vt:lpstr>
      <vt:lpstr>Conclusion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Neighborhood to Open a Restaurant in Toronto</dc:title>
  <cp:lastModifiedBy>dine souq</cp:lastModifiedBy>
  <cp:revision>11</cp:revision>
  <dcterms:created xsi:type="dcterms:W3CDTF">2020-08-02T09:27:23Z</dcterms:created>
  <dcterms:modified xsi:type="dcterms:W3CDTF">2020-08-02T19:18:27Z</dcterms:modified>
</cp:coreProperties>
</file>