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2" r:id="rId1"/>
  </p:sldMasterIdLst>
  <p:notesMasterIdLst>
    <p:notesMasterId r:id="rId10"/>
  </p:notesMasterIdLst>
  <p:handoutMasterIdLst>
    <p:handoutMasterId r:id="rId11"/>
  </p:handoutMasterIdLst>
  <p:sldIdLst>
    <p:sldId id="256" r:id="rId2"/>
    <p:sldId id="262" r:id="rId3"/>
    <p:sldId id="263" r:id="rId4"/>
    <p:sldId id="264" r:id="rId5"/>
    <p:sldId id="265" r:id="rId6"/>
    <p:sldId id="267" r:id="rId7"/>
    <p:sldId id="269" r:id="rId8"/>
    <p:sldId id="268" r:id="rId9"/>
  </p:sldIdLst>
  <p:sldSz cx="12192000" cy="6858000"/>
  <p:notesSz cx="6858000" cy="9144000"/>
  <p:defaultTextStyle>
    <a:defPPr rtl="0">
      <a:defRPr lang="it-IT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48" autoAdjust="0"/>
  </p:normalViewPr>
  <p:slideViewPr>
    <p:cSldViewPr snapToGrid="0">
      <p:cViewPr varScale="1">
        <p:scale>
          <a:sx n="91" d="100"/>
          <a:sy n="91" d="100"/>
        </p:scale>
        <p:origin x="316" y="2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3" d="100"/>
          <a:sy n="93" d="100"/>
        </p:scale>
        <p:origin x="2958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>
            <a:extLst>
              <a:ext uri="{FF2B5EF4-FFF2-40B4-BE49-F238E27FC236}">
                <a16:creationId xmlns:a16="http://schemas.microsoft.com/office/drawing/2014/main" id="{FF81CEA5-62FD-4C83-BDE3-91DFB9827D8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3FA1CBFD-6AD0-48C4-B91B-58830F6F4C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C0FA3576-2E34-44A5-91FF-3C53AC3DA648}" type="datetime1">
              <a:rPr lang="it-IT" smtClean="0"/>
              <a:t>18/10/2025</a:t>
            </a:fld>
            <a:endParaRPr lang="it-IT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A9E55D22-46A3-4B8C-AD40-252FE7896C3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8E70DCEF-9071-4B17-801B-37B4465C8E1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8D90168E-626C-4E60-93C0-A00D25609468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493477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1FEC-DF32-4E90-A279-29D5C0BB0773}" type="datetime1">
              <a:rPr lang="it-IT" smtClean="0"/>
              <a:pPr/>
              <a:t>18/10/2025</a:t>
            </a:fld>
            <a:endParaRPr lang="it-IT" dirty="0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it-IT" noProof="0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it-IT" noProof="0"/>
              <a:t>Fare clic per modificare lo stile del titolo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C6B3AB32-59DF-41F1-9618-EDFBF5049629}" type="slidenum">
              <a:rPr lang="it-IT" noProof="0" smtClean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6180564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it-IT"/>
          </a:p>
          <a:p>
            <a:pPr rtl="0"/>
            <a:endParaRPr lang="it-IT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C6B3AB32-59DF-41F1-9618-EDFBF5049629}" type="slidenum">
              <a:rPr lang="it-IT" smtClean="0"/>
              <a:t>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390047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/>
              <a:t>Origine immagine: raccolta contenuto Microsoft 365
SignalR è una libreria di ASP.NET che consente la comunicazione in tempo reale tra client e server. Utilizza protocolli come WebSocket per garantire connessioni stabili e veloci. Grazie a SignalR, le applicazioni possono inviare aggiornamenti istantanei agli utenti, ideale per chat, dashboard e notifiche live.</a:t>
            </a: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C6B3AB32-59DF-41F1-9618-EDFBF5049629}" type="slidenum">
              <a:rPr lang="it-IT" noProof="0" smtClean="0"/>
              <a:t>8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381347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rtlCol="0"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rtl="0"/>
            <a:r>
              <a:rPr lang="it-IT" noProof="0"/>
              <a:t>Fare clic per modificare lo stile del sottotitolo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87A23933-3F77-4C59-A775-45E2435C8368}" type="datetime1">
              <a:rPr lang="it-IT" noProof="0" smtClean="0"/>
              <a:t>18/10/2025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103018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 rtlCol="0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4ECE9F-4108-4829-8F23-DFA9C926965D}" type="datetime1">
              <a:rPr lang="it-IT" noProof="0" smtClean="0"/>
              <a:t>18/10/2025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547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rtlCol="0" anchor="t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2AB59B6B-A2EF-4B30-AEF7-A3091D0F5449}" type="datetime1">
              <a:rPr lang="it-IT" noProof="0" smtClean="0"/>
              <a:t>18/10/2025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42915268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tangolo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 rtlCol="0"/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F3FB14C-AC96-42E5-BE0B-73EFAA1A7EA7}" type="datetime1">
              <a:rPr lang="it-IT" noProof="0" smtClean="0"/>
              <a:t>18/10/2025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739981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rtlCol="0"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rtlCol="0"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76327E91-20FF-43F1-A337-75953C73E7D7}" type="datetime1">
              <a:rPr lang="it-IT" noProof="0" smtClean="0"/>
              <a:t>18/10/2025</a:t>
            </a:fld>
            <a:endParaRPr lang="it-IT" noProof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909290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tangolo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 rtlCol="0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DCB701-B7F2-4988-9CFB-241C1D412354}" type="datetime1">
              <a:rPr lang="it-IT" noProof="0" smtClean="0"/>
              <a:t>18/10/2025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6871674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ttangolo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olo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rtlCol="0"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rtlCol="0" anchor="t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9B0459-76CC-4B94-A6C6-908B17D42BC8}" type="datetime1">
              <a:rPr lang="it-IT" noProof="0" smtClean="0"/>
              <a:t>18/10/2025</a:t>
            </a:fld>
            <a:endParaRPr lang="it-IT" noProof="0"/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428574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D572E4-8572-44CF-B6FA-B15ECB2B0691}" type="datetime1">
              <a:rPr lang="it-IT" noProof="0" smtClean="0"/>
              <a:t>18/10/2025</a:t>
            </a:fld>
            <a:endParaRPr lang="it-IT" noProof="0"/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7" name="Rettangolo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olo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 rtlCol="0"/>
          <a:lstStyle/>
          <a:p>
            <a:pPr rtl="0"/>
            <a:r>
              <a:rPr lang="it-IT" noProof="0"/>
              <a:t>Fare clic per modificare lo stile del 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1643182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F266B29-8DDF-40ED-AC5D-ED73AC5A6521}" type="datetime1">
              <a:rPr lang="it-IT" noProof="0" smtClean="0"/>
              <a:t>18/10/2025</a:t>
            </a:fld>
            <a:endParaRPr lang="it-IT" noProof="0"/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3412690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ttangolo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rtlCol="0"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rtlCol="0"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rtlCol="0"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4CFC7787-2DFD-4221-B49C-354C37128239}" type="datetime1">
              <a:rPr lang="it-IT" noProof="0" smtClean="0"/>
              <a:t>18/10/2025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2923296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rtlCol="0"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pPr rtl="0"/>
            <a:r>
              <a:rPr lang="it-IT" noProof="0"/>
              <a:t>Fare clic per modificare lo stile del titolo dello schema</a:t>
            </a:r>
          </a:p>
        </p:txBody>
      </p:sp>
      <p:sp>
        <p:nvSpPr>
          <p:cNvPr id="3" name="Segnaposto immagine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rt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 rtlCol="0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it-IT" noProof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F07A8F-C5D3-4128-B052-E864993A59CE}" type="datetime1">
              <a:rPr lang="it-IT" noProof="0" smtClean="0"/>
              <a:t>18/10/2025</a:t>
            </a:fld>
            <a:endParaRPr lang="it-IT" noProof="0"/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it-IT" noProof="0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</p:spTree>
    <p:extLst>
      <p:ext uri="{BB962C8B-B14F-4D97-AF65-F5344CB8AC3E}">
        <p14:creationId xmlns:p14="http://schemas.microsoft.com/office/powerpoint/2010/main" val="1280803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it-IT" noProof="0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 rtl="0"/>
            <a:r>
              <a:rPr lang="it-IT" noProof="0"/>
              <a:t>Fare clic per modificare gli stili del testo dello schema</a:t>
            </a:r>
          </a:p>
          <a:p>
            <a:pPr lvl="1" rtl="0"/>
            <a:r>
              <a:rPr lang="it-IT" noProof="0"/>
              <a:t>Secondo livello</a:t>
            </a:r>
          </a:p>
          <a:p>
            <a:pPr lvl="2" rtl="0"/>
            <a:r>
              <a:rPr lang="it-IT" noProof="0"/>
              <a:t>Terzo livello</a:t>
            </a:r>
          </a:p>
          <a:p>
            <a:pPr lvl="3" rtl="0"/>
            <a:r>
              <a:rPr lang="it-IT" noProof="0"/>
              <a:t>Quarto livello</a:t>
            </a:r>
          </a:p>
          <a:p>
            <a:pPr lvl="4" rtl="0"/>
            <a:r>
              <a:rPr lang="it-IT" noProof="0"/>
              <a:t>Quinto livello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A36BACEF-F5E2-445B-BCCF-A68C06C41D7B}" type="datetime1">
              <a:rPr lang="it-IT" noProof="0" smtClean="0"/>
              <a:t>18/10/2025</a:t>
            </a:fld>
            <a:endParaRPr lang="it-IT" noProof="0" dirty="0"/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pPr rtl="0"/>
            <a:endParaRPr lang="it-IT" noProof="0"/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pPr rtl="0"/>
            <a:fld id="{D57F1E4F-1CFF-5643-939E-217C01CDF565}" type="slidenum">
              <a:rPr lang="it-IT" noProof="0" smtClean="0"/>
              <a:pPr rtl="0"/>
              <a:t>‹N›</a:t>
            </a:fld>
            <a:endParaRPr lang="it-IT" noProof="0"/>
          </a:p>
        </p:txBody>
      </p:sp>
      <p:sp>
        <p:nvSpPr>
          <p:cNvPr id="9" name="Rettangolo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0" name="Rettangolo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11" name="Rettangolo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82855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ttangolo 14">
            <a:extLst>
              <a:ext uri="{FF2B5EF4-FFF2-40B4-BE49-F238E27FC236}">
                <a16:creationId xmlns:a16="http://schemas.microsoft.com/office/drawing/2014/main" id="{493D4EDA-58E0-40CC-B3CA-14CDEB349D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it-IT"/>
          </a:p>
        </p:txBody>
      </p:sp>
      <p:pic>
        <p:nvPicPr>
          <p:cNvPr id="7" name="Immagine 6" descr="Connessioni digitali">
            <a:extLst>
              <a:ext uri="{FF2B5EF4-FFF2-40B4-BE49-F238E27FC236}">
                <a16:creationId xmlns:a16="http://schemas.microsoft.com/office/drawing/2014/main" id="{3840F91C-EDD0-4D4E-A4AB-E6C77856C8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13265" t="9091" r="3502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grpSp>
        <p:nvGrpSpPr>
          <p:cNvPr id="17" name="Gruppo 16">
            <a:extLst>
              <a:ext uri="{FF2B5EF4-FFF2-40B4-BE49-F238E27FC236}">
                <a16:creationId xmlns:a16="http://schemas.microsoft.com/office/drawing/2014/main" id="{AA9EB0BC-A85E-4C26-B355-5DFCEF6CC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ChangeAspect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46534" y="453643"/>
            <a:ext cx="11298933" cy="98554"/>
            <a:chOff x="446534" y="453643"/>
            <a:chExt cx="11298933" cy="98554"/>
          </a:xfrm>
        </p:grpSpPr>
        <p:sp>
          <p:nvSpPr>
            <p:cNvPr id="18" name="Rettangolo 17">
              <a:extLst>
                <a:ext uri="{FF2B5EF4-FFF2-40B4-BE49-F238E27FC236}">
                  <a16:creationId xmlns:a16="http://schemas.microsoft.com/office/drawing/2014/main" id="{3643E56B-BD42-413D-B17D-7958270F5D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46534" y="457200"/>
              <a:ext cx="3703320" cy="9499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19" name="Rettangolo 18">
              <a:extLst>
                <a:ext uri="{FF2B5EF4-FFF2-40B4-BE49-F238E27FC236}">
                  <a16:creationId xmlns:a16="http://schemas.microsoft.com/office/drawing/2014/main" id="{96C04F74-9467-4FA5-95DC-8D481A2974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042147" y="453643"/>
              <a:ext cx="3703320" cy="98554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  <p:sp>
          <p:nvSpPr>
            <p:cNvPr id="20" name="Rettangolo 19">
              <a:extLst>
                <a:ext uri="{FF2B5EF4-FFF2-40B4-BE49-F238E27FC236}">
                  <a16:creationId xmlns:a16="http://schemas.microsoft.com/office/drawing/2014/main" id="{D73DE1C3-5C37-42E9-A3F0-256F193832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41830" y="457200"/>
              <a:ext cx="3703320" cy="9144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it-IT"/>
            </a:p>
          </p:txBody>
        </p:sp>
      </p:grpSp>
      <p:sp>
        <p:nvSpPr>
          <p:cNvPr id="22" name="Rettangolo 21">
            <a:extLst>
              <a:ext uri="{FF2B5EF4-FFF2-40B4-BE49-F238E27FC236}">
                <a16:creationId xmlns:a16="http://schemas.microsoft.com/office/drawing/2014/main" id="{4A2E7EC3-E07C-46CE-9B25-41865A506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spec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8732" y="4428067"/>
            <a:ext cx="11260667" cy="1962497"/>
          </a:xfrm>
          <a:prstGeom prst="rect">
            <a:avLst/>
          </a:prstGeom>
          <a:solidFill>
            <a:schemeClr val="accent1">
              <a:alpha val="97000"/>
            </a:schemeClr>
          </a:solidFill>
          <a:ln w="6350" cmpd="sng"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it-IT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C02C5318-1A1E-49D0-B2E2-A4B0FA9E8A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1191" y="4572000"/>
            <a:ext cx="10993549" cy="895244"/>
          </a:xfrm>
        </p:spPr>
        <p:txBody>
          <a:bodyPr rtlCol="0">
            <a:noAutofit/>
          </a:bodyPr>
          <a:lstStyle/>
          <a:p>
            <a:pPr rtl="0"/>
            <a:r>
              <a:rPr lang="it-IT" sz="6000" dirty="0">
                <a:solidFill>
                  <a:schemeClr val="bg1"/>
                </a:solidFill>
              </a:rPr>
              <a:t>Corso </a:t>
            </a:r>
            <a:r>
              <a:rPr lang="it-IT" sz="6000" dirty="0" err="1">
                <a:solidFill>
                  <a:schemeClr val="bg1"/>
                </a:solidFill>
              </a:rPr>
              <a:t>blazor</a:t>
            </a:r>
            <a:endParaRPr lang="it-IT" sz="6000" dirty="0">
              <a:solidFill>
                <a:schemeClr val="bg1"/>
              </a:solidFill>
            </a:endParaRPr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48B6CF59-4E5B-494D-A2F7-97ADD01E64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1194" y="5467246"/>
            <a:ext cx="10993546" cy="484822"/>
          </a:xfrm>
        </p:spPr>
        <p:txBody>
          <a:bodyPr rtlCol="0">
            <a:normAutofit/>
          </a:bodyPr>
          <a:lstStyle/>
          <a:p>
            <a:pPr rtl="0"/>
            <a:r>
              <a:rPr lang="it-IT" dirty="0">
                <a:solidFill>
                  <a:srgbClr val="7CEBFF"/>
                </a:solidFill>
              </a:rPr>
              <a:t>Giorno 2</a:t>
            </a:r>
          </a:p>
        </p:txBody>
      </p:sp>
    </p:spTree>
    <p:extLst>
      <p:ext uri="{BB962C8B-B14F-4D97-AF65-F5344CB8AC3E}">
        <p14:creationId xmlns:p14="http://schemas.microsoft.com/office/powerpoint/2010/main" val="14877007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19E2CBA-C315-45C2-34CE-15F8E613D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1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F20750C-BAA5-AA53-4645-FB3E88740F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Introduzione Html e </a:t>
            </a:r>
            <a:r>
              <a:rPr lang="it-IT" dirty="0" err="1"/>
              <a:t>Javascript</a:t>
            </a:r>
            <a:endParaRPr lang="it-IT" dirty="0"/>
          </a:p>
          <a:p>
            <a:r>
              <a:rPr lang="it-IT" dirty="0"/>
              <a:t>Panoramica su </a:t>
            </a:r>
            <a:r>
              <a:rPr lang="it-IT" dirty="0" err="1"/>
              <a:t>Blazor</a:t>
            </a:r>
            <a:r>
              <a:rPr lang="it-IT" dirty="0"/>
              <a:t> (Server vs </a:t>
            </a:r>
            <a:r>
              <a:rPr lang="it-IT" dirty="0" err="1"/>
              <a:t>WebAssembly</a:t>
            </a:r>
            <a:r>
              <a:rPr lang="it-IT" dirty="0"/>
              <a:t>)</a:t>
            </a:r>
          </a:p>
          <a:p>
            <a:r>
              <a:rPr lang="it-IT" dirty="0" err="1"/>
              <a:t>Razor</a:t>
            </a:r>
            <a:r>
              <a:rPr lang="it-IT" dirty="0"/>
              <a:t> e componenti base</a:t>
            </a:r>
          </a:p>
          <a:p>
            <a:r>
              <a:rPr lang="it-IT" dirty="0"/>
              <a:t>Ciclo di vita componenti e gestione eventi</a:t>
            </a:r>
          </a:p>
        </p:txBody>
      </p:sp>
    </p:spTree>
    <p:extLst>
      <p:ext uri="{BB962C8B-B14F-4D97-AF65-F5344CB8AC3E}">
        <p14:creationId xmlns:p14="http://schemas.microsoft.com/office/powerpoint/2010/main" val="14881160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128656-ABCD-BC43-4749-47D045D3A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72BE159-96B3-F5A7-73C3-AA1968F4F4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2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4803E75C-6D3B-21B8-2145-C2C12FF532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Api </a:t>
            </a:r>
            <a:r>
              <a:rPr lang="it-IT" dirty="0" err="1"/>
              <a:t>rest</a:t>
            </a:r>
            <a:r>
              <a:rPr lang="it-IT" dirty="0"/>
              <a:t> con </a:t>
            </a:r>
            <a:r>
              <a:rPr lang="it-IT" dirty="0" err="1"/>
              <a:t>HttpClient</a:t>
            </a:r>
            <a:endParaRPr lang="it-IT" dirty="0"/>
          </a:p>
          <a:p>
            <a:r>
              <a:rPr lang="it-IT" dirty="0" err="1"/>
              <a:t>Dependency</a:t>
            </a:r>
            <a:r>
              <a:rPr lang="it-IT" dirty="0"/>
              <a:t> Injection</a:t>
            </a:r>
          </a:p>
          <a:p>
            <a:r>
              <a:rPr lang="it-IT" dirty="0"/>
              <a:t>Stato (</a:t>
            </a:r>
            <a:r>
              <a:rPr lang="it-IT" dirty="0" err="1"/>
              <a:t>localStorage</a:t>
            </a:r>
            <a:r>
              <a:rPr lang="it-IT" dirty="0"/>
              <a:t>/cookies)</a:t>
            </a:r>
          </a:p>
          <a:p>
            <a:r>
              <a:rPr lang="it-IT" dirty="0"/>
              <a:t>Implementazione </a:t>
            </a:r>
            <a:r>
              <a:rPr lang="it-IT" dirty="0" err="1"/>
              <a:t>SignalR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76602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35616-2F3B-AA8F-7263-3CEA683909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CF0F3A-78CF-DDA1-6A13-C0E75A3EC5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3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E34DA367-8093-223A-25DE-595E3B6D4D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Navigazione</a:t>
            </a:r>
          </a:p>
          <a:p>
            <a:r>
              <a:rPr lang="it-IT" dirty="0"/>
              <a:t>Utilizzo di HTML e CSS in </a:t>
            </a:r>
            <a:r>
              <a:rPr lang="it-IT" dirty="0" err="1"/>
              <a:t>blazor</a:t>
            </a:r>
            <a:r>
              <a:rPr lang="it-IT" dirty="0"/>
              <a:t> per lo styling</a:t>
            </a:r>
          </a:p>
          <a:p>
            <a:r>
              <a:rPr lang="it-IT" dirty="0"/>
              <a:t>Librerie di componenti</a:t>
            </a:r>
          </a:p>
          <a:p>
            <a:r>
              <a:rPr lang="it-IT" dirty="0"/>
              <a:t>@bind con formattazione e conversione</a:t>
            </a:r>
          </a:p>
          <a:p>
            <a:r>
              <a:rPr lang="it-IT" dirty="0"/>
              <a:t>Validazione dei form con </a:t>
            </a:r>
            <a:r>
              <a:rPr lang="it-IT" dirty="0" err="1"/>
              <a:t>EditForm</a:t>
            </a:r>
            <a:r>
              <a:rPr lang="it-IT" dirty="0"/>
              <a:t> e </a:t>
            </a:r>
            <a:r>
              <a:rPr lang="it-IT" dirty="0" err="1"/>
              <a:t>DataAnnotations</a:t>
            </a:r>
            <a:endParaRPr lang="it-IT" dirty="0"/>
          </a:p>
          <a:p>
            <a:r>
              <a:rPr lang="it-IT" dirty="0"/>
              <a:t>Esercizi pratici</a:t>
            </a:r>
          </a:p>
        </p:txBody>
      </p:sp>
    </p:spTree>
    <p:extLst>
      <p:ext uri="{BB962C8B-B14F-4D97-AF65-F5344CB8AC3E}">
        <p14:creationId xmlns:p14="http://schemas.microsoft.com/office/powerpoint/2010/main" val="15023495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098F0-C21C-5D9C-D2A8-269B82CC0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4832A39-D223-310C-393D-9BB960073B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Programma giorno 4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7B17C3E2-FEFF-08A5-E7A3-104CE0183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Protezione delle </a:t>
            </a:r>
            <a:r>
              <a:rPr lang="it-IT" dirty="0" err="1"/>
              <a:t>route</a:t>
            </a:r>
            <a:r>
              <a:rPr lang="it-IT" dirty="0"/>
              <a:t> e dei componenti con </a:t>
            </a:r>
            <a:r>
              <a:rPr lang="it-IT" dirty="0" err="1"/>
              <a:t>authorizeView</a:t>
            </a:r>
            <a:r>
              <a:rPr lang="it-IT" dirty="0"/>
              <a:t> e </a:t>
            </a:r>
            <a:r>
              <a:rPr lang="it-IT" dirty="0" err="1"/>
              <a:t>authorize</a:t>
            </a:r>
            <a:endParaRPr lang="it-IT" dirty="0"/>
          </a:p>
          <a:p>
            <a:r>
              <a:rPr lang="it-IT" dirty="0" err="1"/>
              <a:t>Appsettings</a:t>
            </a:r>
            <a:r>
              <a:rPr lang="it-IT" dirty="0"/>
              <a:t> and </a:t>
            </a:r>
            <a:r>
              <a:rPr lang="it-IT" dirty="0" err="1"/>
              <a:t>IConfiguration</a:t>
            </a:r>
            <a:endParaRPr lang="it-IT" dirty="0"/>
          </a:p>
          <a:p>
            <a:r>
              <a:rPr lang="it-IT" dirty="0"/>
              <a:t>Approfondimenti ed esercitazioni</a:t>
            </a:r>
          </a:p>
        </p:txBody>
      </p:sp>
    </p:spTree>
    <p:extLst>
      <p:ext uri="{BB962C8B-B14F-4D97-AF65-F5344CB8AC3E}">
        <p14:creationId xmlns:p14="http://schemas.microsoft.com/office/powerpoint/2010/main" val="2069161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F85459-2D91-41BB-28F2-8816602EB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ADD4E25-9C77-E7A5-9ACD-2AF3A3F3A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 / cookie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D5166B42-953E-85DC-682F-08C8C939C9D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138483" cy="3633047"/>
          </a:xfrm>
        </p:spPr>
        <p:txBody>
          <a:bodyPr>
            <a:normAutofit lnSpcReduction="10000"/>
          </a:bodyPr>
          <a:lstStyle/>
          <a:p>
            <a:r>
              <a:rPr lang="it-IT" dirty="0" err="1"/>
              <a:t>LocalStorage</a:t>
            </a:r>
            <a:endParaRPr lang="it-IT" dirty="0"/>
          </a:p>
          <a:p>
            <a:pPr lvl="1"/>
            <a:r>
              <a:rPr lang="it-IT" dirty="0"/>
              <a:t>è progettato per archiviare dati sul lato client che persistono anche dopo la chiusura del browser (10 MB per dominio)</a:t>
            </a:r>
          </a:p>
          <a:p>
            <a:r>
              <a:rPr lang="it-IT" dirty="0" err="1"/>
              <a:t>SessionStorage</a:t>
            </a:r>
            <a:endParaRPr lang="it-IT" dirty="0"/>
          </a:p>
          <a:p>
            <a:pPr lvl="1"/>
            <a:r>
              <a:rPr lang="it-IT" dirty="0"/>
              <a:t>memorizza anche i dati sul lato client, ma è limitato alla durata della sessione della pagina. Ciò significa che i dati vengono cancellati quando l’utente chiude la scheda o la finestra del browser(5 MB)</a:t>
            </a:r>
          </a:p>
          <a:p>
            <a:r>
              <a:rPr lang="it-IT" dirty="0"/>
              <a:t>Cookie</a:t>
            </a:r>
          </a:p>
          <a:p>
            <a:pPr lvl="1"/>
            <a:r>
              <a:rPr lang="it-IT" dirty="0"/>
              <a:t>i cookie vengono utilizzati per memorizzare piccoli pezzi di dati che devono persistere tra le sessioni e possono essere inviati con richieste HTTP al server. Sono spesso utilizzati per tracciare le sessioni utente, memorizzare token di autenticazione e ricordare le impostazioni utente.</a:t>
            </a:r>
          </a:p>
          <a:p>
            <a:pPr lvl="2"/>
            <a:r>
              <a:rPr lang="it-IT" dirty="0"/>
              <a:t>limite di 4 KB per cookie</a:t>
            </a:r>
          </a:p>
          <a:p>
            <a:pPr lvl="2"/>
            <a:r>
              <a:rPr lang="it-IT" dirty="0"/>
              <a:t>tempo di scadenza configurabile</a:t>
            </a:r>
          </a:p>
          <a:p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2987019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72EBC-F697-6D81-853B-F3C907CC4D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2688DBA-1B58-4E0D-75D4-61AEFE27A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Storage / cookie</a:t>
            </a:r>
            <a:endParaRPr lang="it-IT" dirty="0"/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C0764515-E783-706D-60DB-433F140426D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1192" y="2228003"/>
            <a:ext cx="11138483" cy="3633047"/>
          </a:xfrm>
        </p:spPr>
        <p:txBody>
          <a:bodyPr>
            <a:normAutofit/>
          </a:bodyPr>
          <a:lstStyle/>
          <a:p>
            <a:r>
              <a:rPr lang="it-IT" dirty="0" err="1"/>
              <a:t>LocalStorage</a:t>
            </a:r>
            <a:endParaRPr lang="it-IT" dirty="0"/>
          </a:p>
          <a:p>
            <a:pPr lvl="1"/>
            <a:r>
              <a:rPr lang="it-IT" dirty="0"/>
              <a:t>da utilizzare quando è necessario archiviare grandi quantità di dati che devono persistere su più sessioni e non sono sensibili (ad esempio, preferenze utente, stato dell’applicazione non sensibile)</a:t>
            </a:r>
          </a:p>
          <a:p>
            <a:r>
              <a:rPr lang="it-IT" dirty="0" err="1"/>
              <a:t>SessionStorage</a:t>
            </a:r>
            <a:endParaRPr lang="it-IT" dirty="0"/>
          </a:p>
          <a:p>
            <a:pPr lvl="1"/>
            <a:r>
              <a:rPr lang="it-IT" dirty="0"/>
              <a:t>ideale per dati temporanei che devono persistere solo per la durata della sessione dell’utente (ad esempio, dati di moduli di una singola sessione, stato temporaneo).</a:t>
            </a:r>
          </a:p>
          <a:p>
            <a:r>
              <a:rPr lang="it-IT" dirty="0"/>
              <a:t>Cookie</a:t>
            </a:r>
          </a:p>
          <a:p>
            <a:pPr lvl="1"/>
            <a:r>
              <a:rPr lang="it-IT" dirty="0"/>
              <a:t>ideali per archiviare piccole porzioni di dati che devono essere inviate al server tramite richieste HTTP o che necessitano di una scadenza specifica (ad esempio, token di autenticazione, preferenze utente che devono interagire con il server)</a:t>
            </a:r>
          </a:p>
        </p:txBody>
      </p:sp>
    </p:spTree>
    <p:extLst>
      <p:ext uri="{BB962C8B-B14F-4D97-AF65-F5344CB8AC3E}">
        <p14:creationId xmlns:p14="http://schemas.microsoft.com/office/powerpoint/2010/main" val="18139585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4262E11A-DB06-778A-DA52-64914C612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 anchor="b">
            <a:normAutofit/>
          </a:bodyPr>
          <a:lstStyle/>
          <a:p>
            <a:r>
              <a:rPr lang="it-IT"/>
              <a:t>Come funziona SignalR</a:t>
            </a:r>
          </a:p>
        </p:txBody>
      </p:sp>
      <p:pic>
        <p:nvPicPr>
          <p:cNvPr id="5" name="Segnaposto contenuto 4" descr="Ottimizzazione della rete di computer e concetto digitale astratto della tecnologia Internet">
            <a:extLst>
              <a:ext uri="{FF2B5EF4-FFF2-40B4-BE49-F238E27FC236}">
                <a16:creationId xmlns:a16="http://schemas.microsoft.com/office/drawing/2014/main" id="{F1D255C8-A061-4324-BE3C-E28675E928B0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rcRect b="10666"/>
          <a:stretch>
            <a:fillRect/>
          </a:stretch>
        </p:blipFill>
        <p:spPr>
          <a:xfrm>
            <a:off x="581193" y="2228003"/>
            <a:ext cx="5422390" cy="3633047"/>
          </a:xfrm>
          <a:prstGeom prst="rect">
            <a:avLst/>
          </a:prstGeom>
          <a:noFill/>
        </p:spPr>
      </p:pic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24EF9609-5499-A09A-F103-1F6DAA6FA484}"/>
              </a:ext>
            </a:extLst>
          </p:cNvPr>
          <p:cNvSpPr>
            <a:spLocks noGrp="1"/>
          </p:cNvSpPr>
          <p:nvPr>
            <p:ph sz="half" idx="2"/>
            <p:extLst>
              <p:ext uri="{E7BDC344-281C-4309-B0C6-D0EE65EED2A8}">
                <p202:designPr xmlns:p202="http://schemas.microsoft.com/office/powerpoint/2020/02/main">
                  <p202:designTagLst>
                    <p202:designTag name="ARCH:1:CLS" val="InformationBlock"/>
                    <p202:designTag name="ARCH:1:VSVAR" val="TitledTextBox"/>
                  </p202:designTagLst>
                </p202:designPr>
              </p:ext>
            </p:extLst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it-IT" sz="1400" b="1"/>
              <a:t>Comunicazione in tempo reale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it-IT" sz="1400"/>
              <a:t>SignalR permette ai client e ai server di scambiarsi dati in tempo reale, migliorando l'interattività delle applicazioni web.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it-IT" sz="1400" b="1"/>
              <a:t>Uso dei protocolli WebSocket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it-IT" sz="1400"/>
              <a:t>SignalR sfrutta protocolli come WebSocket per offrire connessioni stabili, rapide e affidabili tra client e server.</a:t>
            </a:r>
          </a:p>
          <a:p>
            <a:pPr marL="0" indent="0">
              <a:spcBef>
                <a:spcPts val="2500"/>
              </a:spcBef>
              <a:buFont typeface="Arial" panose="020B0604020202020204" pitchFamily="34" charset="0"/>
              <a:buNone/>
            </a:pPr>
            <a:r>
              <a:rPr lang="it-IT" sz="1400" b="1"/>
              <a:t>Applicazioni pratiche</a:t>
            </a:r>
          </a:p>
          <a:p>
            <a:pPr marL="0" lvl="1" indent="0">
              <a:buFont typeface="Arial" panose="020B0604020202020204" pitchFamily="34" charset="0"/>
              <a:buNone/>
            </a:pPr>
            <a:r>
              <a:rPr lang="it-IT" sz="1400"/>
              <a:t>SignalR è ideale per chat, dashboard dinamiche e notifiche live, offrendo aggiornamenti istantanei agli utenti senza ritardi.</a:t>
            </a:r>
          </a:p>
        </p:txBody>
      </p:sp>
    </p:spTree>
    <p:extLst>
      <p:ext uri="{BB962C8B-B14F-4D97-AF65-F5344CB8AC3E}">
        <p14:creationId xmlns:p14="http://schemas.microsoft.com/office/powerpoint/2010/main" val="2323476194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Personalizzata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1209195_TF56390039_Win32" id="{FCB14B3E-2B92-48B8-A334-05E7A8EE34E1}" vid="{B6EC9E21-8C82-4EB1-BBE7-A370F785D0CA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{FED5FE75-98F9-43CE-B8D0-4532B53EC220}TF9cd6fad6-da1d-416b-8dc8-a086cd1045b1af63d5e5_win32-e4eb83cc1259</Template>
  <TotalTime>253</TotalTime>
  <Words>461</Words>
  <Application>Microsoft Office PowerPoint</Application>
  <PresentationFormat>Widescreen</PresentationFormat>
  <Paragraphs>49</Paragraphs>
  <Slides>8</Slides>
  <Notes>2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3" baseType="lpstr">
      <vt:lpstr>Arial</vt:lpstr>
      <vt:lpstr>Calibri</vt:lpstr>
      <vt:lpstr>Gill Sans MT</vt:lpstr>
      <vt:lpstr>Wingdings 2</vt:lpstr>
      <vt:lpstr>Personalizzata</vt:lpstr>
      <vt:lpstr>Corso blazor</vt:lpstr>
      <vt:lpstr>Programma Giorno 1</vt:lpstr>
      <vt:lpstr>Programma Giorno 2</vt:lpstr>
      <vt:lpstr>Programma giorno 3</vt:lpstr>
      <vt:lpstr>Programma giorno 4</vt:lpstr>
      <vt:lpstr>Storage / cookie</vt:lpstr>
      <vt:lpstr>Storage / cookie</vt:lpstr>
      <vt:lpstr>Come funziona SignalR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Alessio Iafrate</dc:creator>
  <cp:lastModifiedBy>Alessio Iafrate</cp:lastModifiedBy>
  <cp:revision>12</cp:revision>
  <dcterms:created xsi:type="dcterms:W3CDTF">2025-10-09T09:06:49Z</dcterms:created>
  <dcterms:modified xsi:type="dcterms:W3CDTF">2025-10-18T15:32:49Z</dcterms:modified>
</cp:coreProperties>
</file>