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63" r:id="rId4"/>
    <p:sldId id="264" r:id="rId5"/>
    <p:sldId id="265" r:id="rId6"/>
    <p:sldId id="266" r:id="rId7"/>
    <p:sldId id="271" r:id="rId8"/>
    <p:sldId id="272" r:id="rId9"/>
    <p:sldId id="270" r:id="rId10"/>
    <p:sldId id="267" r:id="rId11"/>
    <p:sldId id="268" r:id="rId12"/>
    <p:sldId id="269" r:id="rId13"/>
    <p:sldId id="273" r:id="rId14"/>
    <p:sldId id="274" r:id="rId15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48" autoAdjust="0"/>
  </p:normalViewPr>
  <p:slideViewPr>
    <p:cSldViewPr snapToGrid="0">
      <p:cViewPr varScale="1">
        <p:scale>
          <a:sx n="73" d="100"/>
          <a:sy n="73" d="100"/>
        </p:scale>
        <p:origin x="90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09/10/2025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09/10/2025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09/10/2025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09/10/2025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6000" dirty="0">
                <a:solidFill>
                  <a:schemeClr val="bg1"/>
                </a:solidFill>
              </a:rPr>
              <a:t>Corso </a:t>
            </a:r>
            <a:r>
              <a:rPr lang="it-IT" sz="6000" dirty="0" err="1">
                <a:solidFill>
                  <a:schemeClr val="bg1"/>
                </a:solidFill>
              </a:rPr>
              <a:t>blazor</a:t>
            </a:r>
            <a:endParaRPr lang="it-IT" sz="6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7CEBFF"/>
                </a:solidFill>
              </a:rPr>
              <a:t>Giorno 1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16149-AE97-31B2-1968-952CC849A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173830-B56E-1AE0-ACB4-690E0EF3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Tipologia di sviluppo</a:t>
            </a:r>
          </a:p>
        </p:txBody>
      </p:sp>
      <p:pic>
        <p:nvPicPr>
          <p:cNvPr id="2050" name="Picture 2" descr="Hybrid apps with .NET and Blazor render UI in a Web View control, where the HTML DOM interacts with Blazor and .NET of the native desktop or mobile app.">
            <a:extLst>
              <a:ext uri="{FF2B5EF4-FFF2-40B4-BE49-F238E27FC236}">
                <a16:creationId xmlns:a16="http://schemas.microsoft.com/office/drawing/2014/main" id="{8B3EAF3E-5E51-CB3B-9C4C-A6474F5B34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464" y="2140077"/>
            <a:ext cx="7149072" cy="401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61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85660-D938-CAAD-6174-7C2A9CCCD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3A688-FA57-CD80-E3C6-5929223C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Tipologia di sviluppo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BCCC1A7-3993-C823-7A71-4F9FFDAD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1" y="1990539"/>
            <a:ext cx="8240275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E4A5B-D433-43F8-7596-271436EBB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58D717-DFAA-9429-D83D-6A84946A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E0046F-E3B4-0DCA-490F-4D1A361C0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6000" dirty="0"/>
              <a:t>Struttura del progetto</a:t>
            </a:r>
          </a:p>
        </p:txBody>
      </p:sp>
    </p:spTree>
    <p:extLst>
      <p:ext uri="{BB962C8B-B14F-4D97-AF65-F5344CB8AC3E}">
        <p14:creationId xmlns:p14="http://schemas.microsoft.com/office/powerpoint/2010/main" val="82325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A9DD8-F1DC-3496-DC42-F2A547402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C04BE-BB21-E1A0-9480-E5C631F4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54766-180C-BC63-6AD3-BED3C0AAA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1800" dirty="0">
                <a:solidFill>
                  <a:srgbClr val="3D3D3D"/>
                </a:solidFill>
                <a:effectLst/>
                <a:latin typeface="Gill Sans MT" panose="020B0502020104020203" pitchFamily="34" charset="0"/>
              </a:rPr>
              <a:t>Un componente è un elemento dell'interfaccia utente, come una pagina, una finestra di dialogo o un modulo di inserimento dati. I componenti sono classi .NET C# incorporati in assembly .NET.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419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C3AA0-3BF0-7D29-A7DE-FDE960237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1D7D17-8F42-2869-D677-CC257E1B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4D6339B-542D-6E6F-9153-0A430A650A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5977" y="828595"/>
            <a:ext cx="4313341" cy="58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00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9E2CBA-C315-45C2-34CE-15F8E613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20750C-BAA5-AA53-4645-FB3E8874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Introduzione Html e </a:t>
            </a:r>
            <a:r>
              <a:rPr lang="it-IT" dirty="0" err="1"/>
              <a:t>Javascript</a:t>
            </a:r>
            <a:endParaRPr lang="it-IT" dirty="0"/>
          </a:p>
          <a:p>
            <a:r>
              <a:rPr lang="it-IT" dirty="0"/>
              <a:t>Panoramica su </a:t>
            </a:r>
            <a:r>
              <a:rPr lang="it-IT" dirty="0" err="1"/>
              <a:t>Blazor</a:t>
            </a:r>
            <a:r>
              <a:rPr lang="it-IT" dirty="0"/>
              <a:t> (Server vs </a:t>
            </a:r>
            <a:r>
              <a:rPr lang="it-IT" dirty="0" err="1"/>
              <a:t>WebAssembly</a:t>
            </a:r>
            <a:r>
              <a:rPr lang="it-IT" dirty="0"/>
              <a:t>)</a:t>
            </a:r>
          </a:p>
          <a:p>
            <a:r>
              <a:rPr lang="it-IT" dirty="0" err="1"/>
              <a:t>Razor</a:t>
            </a:r>
            <a:r>
              <a:rPr lang="it-IT" dirty="0"/>
              <a:t> e componenti base</a:t>
            </a:r>
          </a:p>
          <a:p>
            <a:r>
              <a:rPr lang="it-IT" dirty="0"/>
              <a:t>Ciclo di vita componenti e gestione eventi</a:t>
            </a:r>
          </a:p>
        </p:txBody>
      </p:sp>
    </p:spTree>
    <p:extLst>
      <p:ext uri="{BB962C8B-B14F-4D97-AF65-F5344CB8AC3E}">
        <p14:creationId xmlns:p14="http://schemas.microsoft.com/office/powerpoint/2010/main" val="148811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28656-ABCD-BC43-4749-47D045D3A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BE159-96B3-F5A7-73C3-AA1968F4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03E75C-6D3B-21B8-2145-C2C12FF5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Api </a:t>
            </a:r>
            <a:r>
              <a:rPr lang="it-IT" dirty="0" err="1"/>
              <a:t>rest</a:t>
            </a:r>
            <a:r>
              <a:rPr lang="it-IT" dirty="0"/>
              <a:t> con </a:t>
            </a:r>
            <a:r>
              <a:rPr lang="it-IT" dirty="0" err="1"/>
              <a:t>HttpClient</a:t>
            </a:r>
            <a:endParaRPr lang="it-IT" dirty="0"/>
          </a:p>
          <a:p>
            <a:r>
              <a:rPr lang="it-IT" dirty="0" err="1"/>
              <a:t>Dependency</a:t>
            </a:r>
            <a:r>
              <a:rPr lang="it-IT" dirty="0"/>
              <a:t> Injection</a:t>
            </a:r>
          </a:p>
          <a:p>
            <a:r>
              <a:rPr lang="it-IT" dirty="0"/>
              <a:t>Stato (</a:t>
            </a:r>
            <a:r>
              <a:rPr lang="it-IT" dirty="0" err="1"/>
              <a:t>sessionStorage</a:t>
            </a:r>
            <a:r>
              <a:rPr lang="it-IT" dirty="0"/>
              <a:t>/</a:t>
            </a:r>
            <a:r>
              <a:rPr lang="it-IT" dirty="0" err="1"/>
              <a:t>localStorage</a:t>
            </a:r>
            <a:r>
              <a:rPr lang="it-IT" dirty="0"/>
              <a:t>)</a:t>
            </a:r>
          </a:p>
          <a:p>
            <a:r>
              <a:rPr lang="it-IT" dirty="0"/>
              <a:t>Implementazione </a:t>
            </a:r>
            <a:r>
              <a:rPr lang="it-IT" dirty="0" err="1"/>
              <a:t>SignalR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602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35616-2F3B-AA8F-7263-3CEA68390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CF0F3A-78CF-DDA1-6A13-C0E75A3E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4DA367-8093-223A-25DE-595E3B6D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Utilizzo di HTML e CSS in </a:t>
            </a:r>
            <a:r>
              <a:rPr lang="it-IT" dirty="0" err="1"/>
              <a:t>blazor</a:t>
            </a:r>
            <a:r>
              <a:rPr lang="it-IT" dirty="0"/>
              <a:t> per lo styling</a:t>
            </a:r>
          </a:p>
          <a:p>
            <a:r>
              <a:rPr lang="it-IT" dirty="0"/>
              <a:t>Librerie di componenti</a:t>
            </a:r>
          </a:p>
          <a:p>
            <a:r>
              <a:rPr lang="it-IT" dirty="0"/>
              <a:t>Esercizi pratici</a:t>
            </a:r>
          </a:p>
        </p:txBody>
      </p:sp>
    </p:spTree>
    <p:extLst>
      <p:ext uri="{BB962C8B-B14F-4D97-AF65-F5344CB8AC3E}">
        <p14:creationId xmlns:p14="http://schemas.microsoft.com/office/powerpoint/2010/main" val="150234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098F0-C21C-5D9C-D2A8-269B82CC0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32A39-D223-310C-393D-9BB96007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17C3E2-FEFF-08A5-E7A3-104CE0183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Approfondimenti ed esercitazioni</a:t>
            </a:r>
          </a:p>
        </p:txBody>
      </p:sp>
    </p:spTree>
    <p:extLst>
      <p:ext uri="{BB962C8B-B14F-4D97-AF65-F5344CB8AC3E}">
        <p14:creationId xmlns:p14="http://schemas.microsoft.com/office/powerpoint/2010/main" val="20691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8572D-8674-0A1F-6650-4B55475C3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B9C9D-14E6-DD49-AF91-9999749C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FEB49A69-7066-A9C3-1EC7-0751140ACD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733748"/>
            <a:ext cx="5422900" cy="2620816"/>
          </a:xfrm>
          <a:prstGeom prst="rect">
            <a:avLst/>
          </a:prstGeo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17F48EC-62E2-6A75-FEC4-C507C35E69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Elementi costitutivi di una pagina Web L'HTML (</a:t>
            </a:r>
            <a:r>
              <a:rPr lang="it-IT" dirty="0" err="1"/>
              <a:t>Hypertext</a:t>
            </a:r>
            <a:r>
              <a:rPr lang="it-IT" dirty="0"/>
              <a:t> Markup Language) è la spina dorsale di ogni pagina Web. Definisce la struttura e il contenuto di una pagina web utilizzando vari elementi, come intestazioni, paragrafi, immagini, collegamenti ed elenchi. Ecco alcuni punti chiave da capire: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r>
              <a:rPr lang="it-IT" dirty="0"/>
              <a:t>Struttura HTML di base: gli elementi essenziali come , , e .</a:t>
            </a:r>
            <a:r>
              <a:rPr lang="it-IT" b="1" dirty="0"/>
              <a:t>&lt;html&gt;&lt;head&gt;&lt;body&gt;</a:t>
            </a:r>
            <a:endParaRPr lang="it-IT" dirty="0"/>
          </a:p>
          <a:p>
            <a:r>
              <a:rPr lang="it-IT" dirty="0"/>
              <a:t>Tag e attributi: come utilizzare tag come , , , e attributi come , , e .</a:t>
            </a:r>
            <a:r>
              <a:rPr lang="it-IT" b="1" dirty="0"/>
              <a:t>&lt;h1&gt;&lt;p&gt;&lt;</a:t>
            </a:r>
            <a:r>
              <a:rPr lang="it-IT" b="1" dirty="0" err="1"/>
              <a:t>img</a:t>
            </a:r>
            <a:r>
              <a:rPr lang="it-IT" b="1" dirty="0"/>
              <a:t>&gt;</a:t>
            </a:r>
            <a:r>
              <a:rPr lang="it-IT" b="1" dirty="0" err="1"/>
              <a:t>srcalthref</a:t>
            </a:r>
            <a:endParaRPr lang="it-IT" dirty="0"/>
          </a:p>
          <a:p>
            <a:r>
              <a:rPr lang="it-IT" dirty="0"/>
              <a:t>Elementi semantici: Introduzione ai tag semantici come , , , e al loro significato nella strutturazione dei contenuti.</a:t>
            </a:r>
            <a:r>
              <a:rPr lang="it-IT" b="1" dirty="0"/>
              <a:t>&lt;</a:t>
            </a:r>
            <a:r>
              <a:rPr lang="it-IT" b="1" dirty="0" err="1"/>
              <a:t>header</a:t>
            </a:r>
            <a:r>
              <a:rPr lang="it-IT" b="1" dirty="0"/>
              <a:t>&gt;&lt;</a:t>
            </a:r>
            <a:r>
              <a:rPr lang="it-IT" b="1" dirty="0" err="1"/>
              <a:t>nav</a:t>
            </a:r>
            <a:r>
              <a:rPr lang="it-IT" b="1" dirty="0"/>
              <a:t>&gt;&lt;</a:t>
            </a:r>
            <a:r>
              <a:rPr lang="it-IT" b="1" dirty="0" err="1"/>
              <a:t>section</a:t>
            </a:r>
            <a:r>
              <a:rPr lang="it-IT" b="1" dirty="0"/>
              <a:t>&gt;</a:t>
            </a:r>
            <a:endParaRPr lang="it-IT" dirty="0"/>
          </a:p>
          <a:p>
            <a:r>
              <a:rPr lang="it-IT" dirty="0"/>
              <a:t>Creazione di moduli: comprensione degli elementi del modulo come , , , e dei relativi attributi per l'input dell'utente.</a:t>
            </a:r>
            <a:r>
              <a:rPr lang="it-IT" b="1" dirty="0"/>
              <a:t>&lt;input&gt;&lt;</a:t>
            </a:r>
            <a:r>
              <a:rPr lang="it-IT" b="1" dirty="0" err="1"/>
              <a:t>select</a:t>
            </a:r>
            <a:r>
              <a:rPr lang="it-IT" b="1" dirty="0"/>
              <a:t>&gt;&lt;</a:t>
            </a:r>
            <a:r>
              <a:rPr lang="it-IT" b="1" dirty="0" err="1"/>
              <a:t>textarea</a:t>
            </a:r>
            <a:r>
              <a:rPr lang="it-IT" b="1" dirty="0"/>
              <a:t>&gt;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850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E7349-A69E-4576-94F8-8340E640E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3749BC-FB87-E65B-6E5B-A8EC1CEF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css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2D3D3E5-BDB2-8DC7-2C36-E0A8AB6E80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Stile delle pagine Web I CSS (</a:t>
            </a:r>
            <a:r>
              <a:rPr lang="it-IT" dirty="0" err="1"/>
              <a:t>Cascading</a:t>
            </a:r>
            <a:r>
              <a:rPr lang="it-IT" dirty="0"/>
              <a:t> Style </a:t>
            </a:r>
            <a:r>
              <a:rPr lang="it-IT" dirty="0" err="1"/>
              <a:t>Sheets</a:t>
            </a:r>
            <a:r>
              <a:rPr lang="it-IT" dirty="0"/>
              <a:t>) sono responsabili della presentazione visiva e del layout delle pagine Web. Ti consente di personalizzare i colori, i caratteri, la spaziatura e il posizionamento degli elementi HTML. Ecco cosa dovrebbero sapere i principianti: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r>
              <a:rPr lang="it-IT" dirty="0"/>
              <a:t>Selettori e dichiarazioni: come indirizzare gli elementi HTML utilizzando i selettori e definire le proprietà di stile nelle dichiarazioni.</a:t>
            </a:r>
          </a:p>
          <a:p>
            <a:r>
              <a:rPr lang="it-IT" dirty="0"/>
              <a:t>Fogli di stile in linea, interni ed esterni: diversi modi per includere gli stili CSS nella tua pagina web.</a:t>
            </a:r>
          </a:p>
          <a:p>
            <a:r>
              <a:rPr lang="it-IT" dirty="0"/>
              <a:t>Stile di base: modifica di colori, caratteri, sfondi, margini e spaziatura interna degli elementi.</a:t>
            </a:r>
          </a:p>
          <a:p>
            <a:r>
              <a:rPr lang="it-IT" dirty="0"/>
              <a:t>Layout e posizionamento: Introduzione al modello CSS box, float, </a:t>
            </a:r>
            <a:r>
              <a:rPr lang="it-IT" dirty="0" err="1"/>
              <a:t>flexbox</a:t>
            </a:r>
            <a:r>
              <a:rPr lang="it-IT" dirty="0"/>
              <a:t> e griglia per il controllo del layout delle pagine web.</a:t>
            </a:r>
          </a:p>
          <a:p>
            <a:r>
              <a:rPr lang="it-IT" dirty="0"/>
              <a:t>Design reattivo: progettazione di siti Web che si adattano a diverse dimensioni dello schermo utilizzando le media query.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1152C3C8-A792-BD72-EE4F-32DEA4CA48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7005" y="2228003"/>
            <a:ext cx="4441372" cy="81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0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051EE-881D-9BB2-486F-1FF889172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144D16-FEAC-74E5-F2A2-FEED3FF0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javascript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7D474AC-FF97-D4DD-5CE7-C3F2955AC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Aggiunta di interattività e funzionalità JavaScript è un linguaggio di programmazione che dà vita alle pagine web aggiungendo interattività e funzionalità dinamiche. Ecco alcuni concetti essenziali da comprendere: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r>
              <a:rPr lang="it-IT" dirty="0"/>
              <a:t>Nozioni di base su JavaScript: variabili, tipi di dati, operatori, condizionali, cicli e funzioni.</a:t>
            </a:r>
          </a:p>
          <a:p>
            <a:r>
              <a:rPr lang="it-IT" dirty="0"/>
              <a:t>Manipolazione DOM: come accedere e modificare gli elementi HTML utilizzando JavaScript per creare effetti dinamici.</a:t>
            </a:r>
          </a:p>
          <a:p>
            <a:r>
              <a:rPr lang="it-IT" dirty="0"/>
              <a:t>Gestione degli eventi: risposta alle interazioni dell'utente come clic, movimenti del mouse e invio di moduli.</a:t>
            </a:r>
          </a:p>
          <a:p>
            <a:r>
              <a:rPr lang="it-IT" dirty="0"/>
              <a:t>Recupero dei dati: Effettuare richieste AJAX per recuperare i dati dai server senza aggiornare l'intera pagina.</a:t>
            </a:r>
          </a:p>
          <a:p>
            <a:r>
              <a:rPr lang="it-IT" dirty="0"/>
              <a:t>Introduzione a framework e librerie: Menzionando i framework JavaScript più diffusi come React e </a:t>
            </a:r>
            <a:r>
              <a:rPr lang="it-IT" dirty="0" err="1"/>
              <a:t>Angular</a:t>
            </a:r>
            <a:r>
              <a:rPr lang="it-IT" dirty="0"/>
              <a:t> e librerie come </a:t>
            </a:r>
            <a:r>
              <a:rPr lang="it-IT" dirty="0" err="1"/>
              <a:t>jQuery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8E218023-3F2E-16D5-4777-AA47E4C0C3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540735"/>
            <a:ext cx="5422900" cy="300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8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19990-6A9F-B783-526E-4210C7752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1E3DCA-6D05-355E-A3CA-A270971E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Tipologia di sviluppo</a:t>
            </a:r>
          </a:p>
        </p:txBody>
      </p:sp>
      <p:pic>
        <p:nvPicPr>
          <p:cNvPr id="1026" name="Picture 2" descr="The browser interacts with Blazor (hosted inside of an ASP.NET Core app) on the server over a SignalR connection.">
            <a:extLst>
              <a:ext uri="{FF2B5EF4-FFF2-40B4-BE49-F238E27FC236}">
                <a16:creationId xmlns:a16="http://schemas.microsoft.com/office/drawing/2014/main" id="{3F0D6B98-30EA-7483-92B3-A8CFD5DA05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688621"/>
            <a:ext cx="4905208" cy="31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azor WebAssembly: Blazor runs on a UI thread inside the browser.">
            <a:extLst>
              <a:ext uri="{FF2B5EF4-FFF2-40B4-BE49-F238E27FC236}">
                <a16:creationId xmlns:a16="http://schemas.microsoft.com/office/drawing/2014/main" id="{DC3770B3-D6DF-C2BC-2E73-4D37C1055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691" y="2448725"/>
            <a:ext cx="3768150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68819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{FED5FE75-98F9-43CE-B8D0-4532B53EC220}TF9cd6fad6-da1d-416b-8dc8-a086cd1045b1af63d5e5_win32-e4eb83cc1259</Template>
  <TotalTime>108</TotalTime>
  <Words>560</Words>
  <Application>Microsoft Office PowerPoint</Application>
  <PresentationFormat>Widescreen</PresentationFormat>
  <Paragraphs>50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 2</vt:lpstr>
      <vt:lpstr>Personalizzata</vt:lpstr>
      <vt:lpstr>Corso blazor</vt:lpstr>
      <vt:lpstr>Programma Giorno 1</vt:lpstr>
      <vt:lpstr>Programma Giorno 2</vt:lpstr>
      <vt:lpstr>Programma giorno 3</vt:lpstr>
      <vt:lpstr>Programma giorno 4</vt:lpstr>
      <vt:lpstr>HTML</vt:lpstr>
      <vt:lpstr>css</vt:lpstr>
      <vt:lpstr>javascript</vt:lpstr>
      <vt:lpstr>Tipologia di sviluppo</vt:lpstr>
      <vt:lpstr>Tipologia di sviluppo</vt:lpstr>
      <vt:lpstr>Tipologia di sviluppo</vt:lpstr>
      <vt:lpstr>introduzione</vt:lpstr>
      <vt:lpstr>Componenti</vt:lpstr>
      <vt:lpstr>Componenti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Alessio Iafrate</dc:creator>
  <cp:lastModifiedBy>Alessio Iafrate</cp:lastModifiedBy>
  <cp:revision>6</cp:revision>
  <dcterms:created xsi:type="dcterms:W3CDTF">2025-10-09T09:06:49Z</dcterms:created>
  <dcterms:modified xsi:type="dcterms:W3CDTF">2025-10-09T10:55:49Z</dcterms:modified>
</cp:coreProperties>
</file>