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62" r:id="rId4"/>
    <p:sldId id="263" r:id="rId5"/>
    <p:sldId id="264" r:id="rId6"/>
    <p:sldId id="265" r:id="rId7"/>
    <p:sldId id="278" r:id="rId8"/>
    <p:sldId id="277" r:id="rId9"/>
    <p:sldId id="266" r:id="rId10"/>
    <p:sldId id="271" r:id="rId11"/>
    <p:sldId id="272" r:id="rId12"/>
    <p:sldId id="270" r:id="rId13"/>
    <p:sldId id="267" r:id="rId14"/>
    <p:sldId id="268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16/10/2025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16/10/2025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16/10/2025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16/10/2025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16/10/2025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E7349-A69E-4576-94F8-8340E640E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749BC-FB87-E65B-6E5B-A8EC1CEF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css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2D3D3E5-BDB2-8DC7-2C36-E0A8AB6E80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Stile delle pagine Web I CSS (</a:t>
            </a:r>
            <a:r>
              <a:rPr lang="it-IT" dirty="0" err="1"/>
              <a:t>Cascading</a:t>
            </a:r>
            <a:r>
              <a:rPr lang="it-IT" dirty="0"/>
              <a:t> Style </a:t>
            </a:r>
            <a:r>
              <a:rPr lang="it-IT" dirty="0" err="1"/>
              <a:t>Sheets</a:t>
            </a:r>
            <a:r>
              <a:rPr lang="it-IT" dirty="0"/>
              <a:t>) sono responsabili della presentazione visiva e del layout delle pagine Web. Ti consente di personalizzare i colori, i caratteri, la spaziatura e il posizionamento degli elementi HTML. Ecco cosa dovrebbero sapere i principianti: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r>
              <a:rPr lang="it-IT" dirty="0"/>
              <a:t>Selettori e dichiarazioni: come indirizzare gli elementi HTML utilizzando i selettori e definire le proprietà di stile nelle dichiarazioni.</a:t>
            </a:r>
          </a:p>
          <a:p>
            <a:r>
              <a:rPr lang="it-IT" dirty="0"/>
              <a:t>Fogli di stile in linea, interni ed esterni: diversi modi per includere gli stili CSS nella tua pagina web.</a:t>
            </a:r>
          </a:p>
          <a:p>
            <a:r>
              <a:rPr lang="it-IT" dirty="0"/>
              <a:t>Stile di base: modifica di colori, caratteri, sfondi, margini e spaziatura interna degli elementi.</a:t>
            </a:r>
          </a:p>
          <a:p>
            <a:r>
              <a:rPr lang="it-IT" dirty="0"/>
              <a:t>Layout e posizionamento: Introduzione al modello CSS box, float, </a:t>
            </a:r>
            <a:r>
              <a:rPr lang="it-IT" dirty="0" err="1"/>
              <a:t>flexbox</a:t>
            </a:r>
            <a:r>
              <a:rPr lang="it-IT" dirty="0"/>
              <a:t> e griglia per il controllo del layout delle pagine web.</a:t>
            </a:r>
          </a:p>
          <a:p>
            <a:r>
              <a:rPr lang="it-IT" dirty="0"/>
              <a:t>Design reattivo: progettazione di siti Web che si adattano a diverse dimensioni dello schermo utilizzando le media query.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152C3C8-A792-BD72-EE4F-32DEA4CA48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7005" y="2228003"/>
            <a:ext cx="4441372" cy="81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0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051EE-881D-9BB2-486F-1FF889172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44D16-FEAC-74E5-F2A2-FEED3FF0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javascript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7D474AC-FF97-D4DD-5CE7-C3F2955AC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Aggiunta di interattività e funzionalità JavaScript è un linguaggio di programmazione che dà vita alle pagine web aggiungendo interattività e funzionalità dinamiche. Ecco alcuni concetti essenziali da comprendere: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r>
              <a:rPr lang="it-IT" dirty="0"/>
              <a:t>Nozioni di base su JavaScript: variabili, tipi di dati, operatori, condizionali, cicli e funzioni.</a:t>
            </a:r>
          </a:p>
          <a:p>
            <a:r>
              <a:rPr lang="it-IT" dirty="0"/>
              <a:t>Manipolazione DOM: come accedere e modificare gli elementi HTML utilizzando JavaScript per creare effetti dinamici.</a:t>
            </a:r>
          </a:p>
          <a:p>
            <a:r>
              <a:rPr lang="it-IT" dirty="0"/>
              <a:t>Gestione degli eventi: risposta alle interazioni dell'utente come clic, movimenti del mouse e invio di moduli.</a:t>
            </a:r>
          </a:p>
          <a:p>
            <a:r>
              <a:rPr lang="it-IT" dirty="0"/>
              <a:t>Recupero dei dati: Effettuare richieste AJAX per recuperare i dati dai server senza aggiornare l'intera pagina.</a:t>
            </a:r>
          </a:p>
          <a:p>
            <a:r>
              <a:rPr lang="it-IT" dirty="0"/>
              <a:t>Introduzione a framework e librerie: Menzionando i framework JavaScript più diffusi come React e </a:t>
            </a:r>
            <a:r>
              <a:rPr lang="it-IT" dirty="0" err="1"/>
              <a:t>Angular</a:t>
            </a:r>
            <a:r>
              <a:rPr lang="it-IT" dirty="0"/>
              <a:t> e librerie come </a:t>
            </a:r>
            <a:r>
              <a:rPr lang="it-IT" dirty="0" err="1"/>
              <a:t>jQuery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8E218023-3F2E-16D5-4777-AA47E4C0C3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40735"/>
            <a:ext cx="5422900" cy="30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19990-6A9F-B783-526E-4210C775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E3DCA-6D05-355E-A3CA-A270971E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sviluppo</a:t>
            </a:r>
          </a:p>
        </p:txBody>
      </p:sp>
      <p:pic>
        <p:nvPicPr>
          <p:cNvPr id="1026" name="Picture 2" descr="The browser interacts with Blazor (hosted inside of an ASP.NET Core app) on the server over a SignalR connection.">
            <a:extLst>
              <a:ext uri="{FF2B5EF4-FFF2-40B4-BE49-F238E27FC236}">
                <a16:creationId xmlns:a16="http://schemas.microsoft.com/office/drawing/2014/main" id="{3F0D6B98-30EA-7483-92B3-A8CFD5DA05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688621"/>
            <a:ext cx="4905208" cy="31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zor WebAssembly: Blazor runs on a UI thread inside the browser.">
            <a:extLst>
              <a:ext uri="{FF2B5EF4-FFF2-40B4-BE49-F238E27FC236}">
                <a16:creationId xmlns:a16="http://schemas.microsoft.com/office/drawing/2014/main" id="{DC3770B3-D6DF-C2BC-2E73-4D37C1055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691" y="2448725"/>
            <a:ext cx="3768150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8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6149-AE97-31B2-1968-952CC849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73830-B56E-1AE0-ACB4-690E0EF3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sviluppo</a:t>
            </a:r>
          </a:p>
        </p:txBody>
      </p:sp>
      <p:pic>
        <p:nvPicPr>
          <p:cNvPr id="2050" name="Picture 2" descr="Hybrid apps with .NET and Blazor render UI in a Web View control, where the HTML DOM interacts with Blazor and .NET of the native desktop or mobile app.">
            <a:extLst>
              <a:ext uri="{FF2B5EF4-FFF2-40B4-BE49-F238E27FC236}">
                <a16:creationId xmlns:a16="http://schemas.microsoft.com/office/drawing/2014/main" id="{8B3EAF3E-5E51-CB3B-9C4C-A6474F5B34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464" y="2140077"/>
            <a:ext cx="7149072" cy="401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61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85660-D938-CAAD-6174-7C2A9CCCD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73A688-FA57-CD80-E3C6-5929223C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sviluppo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BCCC1A7-3993-C823-7A71-4F9FFDAD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1" y="1990539"/>
            <a:ext cx="824027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8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E4A5B-D433-43F8-7596-271436EB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58D717-DFAA-9429-D83D-6A84946A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0046F-E3B4-0DCA-490F-4D1A361C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6000" dirty="0"/>
              <a:t>Struttura del progetto</a:t>
            </a:r>
          </a:p>
        </p:txBody>
      </p:sp>
    </p:spTree>
    <p:extLst>
      <p:ext uri="{BB962C8B-B14F-4D97-AF65-F5344CB8AC3E}">
        <p14:creationId xmlns:p14="http://schemas.microsoft.com/office/powerpoint/2010/main" val="82325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A9DD8-F1DC-3496-DC42-F2A547402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C04BE-BB21-E1A0-9480-E5C631F4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B54766-180C-BC63-6AD3-BED3C0AA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800" dirty="0">
                <a:solidFill>
                  <a:srgbClr val="3D3D3D"/>
                </a:solidFill>
                <a:effectLst/>
                <a:latin typeface="Gill Sans MT" panose="020B0502020104020203" pitchFamily="34" charset="0"/>
              </a:rPr>
              <a:t>Un componente è un elemento dell'interfaccia utente, come una pagina, una finestra di dialogo o un modulo di inserimento dati. I componenti sono classi .NET C# incorporati in assembly .NET.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419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3AA0-3BF0-7D29-A7DE-FDE960237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1D7D17-8F42-2869-D677-CC257E1B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CF8558-1E7C-3724-B126-0D631F35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2BD605-33A4-5AEA-092B-59B553C2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083" y="586854"/>
            <a:ext cx="2813832" cy="618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0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BDE8-8398-632F-A4DE-429DF65B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100D62-8D6C-5A42-45A7-12E72574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E617365-08F6-625B-2AEF-607773BA83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5977" y="828595"/>
            <a:ext cx="4313341" cy="583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9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9620-C025-A81E-664B-85706BA61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lessio Iafrate">
            <a:extLst>
              <a:ext uri="{FF2B5EF4-FFF2-40B4-BE49-F238E27FC236}">
                <a16:creationId xmlns:a16="http://schemas.microsoft.com/office/drawing/2014/main" id="{9B98A5D0-49D4-9620-A4F0-96279B306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85" y="2563976"/>
            <a:ext cx="2670174" cy="267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1A4647A-3BD4-3E76-DA97-ECE04BAD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Conosciamoci un </a:t>
            </a:r>
            <a:r>
              <a:rPr lang="it-IT" dirty="0" err="1"/>
              <a:t>pò</a:t>
            </a:r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7DD836F4-D8C4-620B-0AC3-1DA089D5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3678238"/>
          </a:xfrm>
        </p:spPr>
        <p:txBody>
          <a:bodyPr>
            <a:normAutofit/>
          </a:bodyPr>
          <a:lstStyle/>
          <a:p>
            <a:r>
              <a:rPr lang="it-IT" dirty="0"/>
              <a:t>Alessio Iafrate</a:t>
            </a:r>
          </a:p>
          <a:p>
            <a:r>
              <a:rPr lang="it-IT" dirty="0"/>
              <a:t>Freelance Developer – Microsoft MVP</a:t>
            </a:r>
          </a:p>
          <a:p>
            <a:r>
              <a:rPr lang="it-IT" dirty="0"/>
              <a:t>Esperto tecnologie Microsoft</a:t>
            </a:r>
          </a:p>
          <a:p>
            <a:pPr lvl="1"/>
            <a:r>
              <a:rPr lang="it-IT" dirty="0"/>
              <a:t>C# </a:t>
            </a:r>
            <a:r>
              <a:rPr lang="it-IT" dirty="0" err="1"/>
              <a:t>.Net</a:t>
            </a:r>
            <a:endParaRPr lang="it-IT" dirty="0"/>
          </a:p>
          <a:p>
            <a:pPr lvl="1"/>
            <a:r>
              <a:rPr lang="it-IT" dirty="0"/>
              <a:t>Azure</a:t>
            </a:r>
          </a:p>
        </p:txBody>
      </p:sp>
      <p:pic>
        <p:nvPicPr>
          <p:cNvPr id="5" name="Picture 2" descr="2025 Microsoft Most Valuable Professional (MVP)">
            <a:extLst>
              <a:ext uri="{FF2B5EF4-FFF2-40B4-BE49-F238E27FC236}">
                <a16:creationId xmlns:a16="http://schemas.microsoft.com/office/drawing/2014/main" id="{89CE264C-ED5A-9808-7BAC-5A9EB745F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52" y="2411198"/>
            <a:ext cx="1586351" cy="15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B0819E5E-A0A4-728D-AF4B-6E5BE979C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4203" y="2413747"/>
            <a:ext cx="1055867" cy="15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sessionStorage</a:t>
            </a:r>
            <a:r>
              <a:rPr lang="it-IT" dirty="0"/>
              <a:t>/</a:t>
            </a:r>
            <a:r>
              <a:rPr lang="it-IT" dirty="0" err="1"/>
              <a:t>localStorage</a:t>
            </a:r>
            <a:r>
              <a:rPr lang="it-IT" dirty="0"/>
              <a:t>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23314-DF2E-1571-75AB-57E33DB1E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7FD1F-E40D-2422-81D1-3461491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</a:t>
            </a:r>
            <a:r>
              <a:rPr lang="it-IT" dirty="0" err="1"/>
              <a:t>blazor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64EE40-5309-49BE-DE03-7C6B44D4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Riuso delle competenze</a:t>
            </a:r>
          </a:p>
          <a:p>
            <a:r>
              <a:rPr lang="it-IT" dirty="0"/>
              <a:t>Riuso del codice tra client e server</a:t>
            </a:r>
          </a:p>
          <a:p>
            <a:r>
              <a:rPr lang="it-IT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68242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E0FAA-C51C-03B1-B0EA-09726CD45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FCFF37-0116-8B31-F39D-E4BE360D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Prerequisiti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7C200BD-A846-C94A-54AB-3910BE7D3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625" y="2700947"/>
            <a:ext cx="823074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3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8572D-8674-0A1F-6650-4B55475C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AB9C9D-14E6-DD49-AF91-9999749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EB49A69-7066-A9C3-1EC7-0751140ACD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733748"/>
            <a:ext cx="5422900" cy="2620816"/>
          </a:xfrm>
          <a:prstGeom prst="rect">
            <a:avLst/>
          </a:prstGeom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7F48EC-62E2-6A75-FEC4-C507C35E6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Elementi costitutivi di una pagina Web L'HTML (</a:t>
            </a:r>
            <a:r>
              <a:rPr lang="it-IT" dirty="0" err="1"/>
              <a:t>Hypertext</a:t>
            </a:r>
            <a:r>
              <a:rPr lang="it-IT" dirty="0"/>
              <a:t> Markup Language) è la spina dorsale di ogni pagina Web. Definisce la struttura e il contenuto di una pagina web utilizzando vari elementi, come intestazioni, paragrafi, immagini, collegamenti ed elenchi. Ecco alcuni punti chiave da capire: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r>
              <a:rPr lang="it-IT" dirty="0"/>
              <a:t>Struttura HTML di base: gli elementi essenziali come , , e .</a:t>
            </a:r>
            <a:r>
              <a:rPr lang="it-IT" b="1" dirty="0"/>
              <a:t>&lt;html&gt;&lt;head&gt;&lt;body&gt;</a:t>
            </a:r>
            <a:endParaRPr lang="it-IT" dirty="0"/>
          </a:p>
          <a:p>
            <a:r>
              <a:rPr lang="it-IT" dirty="0"/>
              <a:t>Tag e attributi: come utilizzare tag come , , , e attributi come , , e .</a:t>
            </a:r>
            <a:r>
              <a:rPr lang="it-IT" b="1" dirty="0"/>
              <a:t>&lt;h1&gt;&lt;p&gt;&lt;</a:t>
            </a:r>
            <a:r>
              <a:rPr lang="it-IT" b="1" dirty="0" err="1"/>
              <a:t>img</a:t>
            </a:r>
            <a:r>
              <a:rPr lang="it-IT" b="1" dirty="0"/>
              <a:t>&gt;</a:t>
            </a:r>
            <a:r>
              <a:rPr lang="it-IT" b="1" dirty="0" err="1"/>
              <a:t>srcalthref</a:t>
            </a:r>
            <a:endParaRPr lang="it-IT" dirty="0"/>
          </a:p>
          <a:p>
            <a:r>
              <a:rPr lang="it-IT" dirty="0"/>
              <a:t>Elementi semantici: Introduzione ai tag semantici come , , , e al loro significato nella strutturazione dei contenuti.</a:t>
            </a:r>
            <a:r>
              <a:rPr lang="it-IT" b="1" dirty="0"/>
              <a:t>&lt;</a:t>
            </a:r>
            <a:r>
              <a:rPr lang="it-IT" b="1" dirty="0" err="1"/>
              <a:t>header</a:t>
            </a:r>
            <a:r>
              <a:rPr lang="it-IT" b="1" dirty="0"/>
              <a:t>&gt;&lt;</a:t>
            </a:r>
            <a:r>
              <a:rPr lang="it-IT" b="1" dirty="0" err="1"/>
              <a:t>nav</a:t>
            </a:r>
            <a:r>
              <a:rPr lang="it-IT" b="1" dirty="0"/>
              <a:t>&gt;&lt;</a:t>
            </a:r>
            <a:r>
              <a:rPr lang="it-IT" b="1" dirty="0" err="1"/>
              <a:t>section</a:t>
            </a:r>
            <a:r>
              <a:rPr lang="it-IT" b="1" dirty="0"/>
              <a:t>&gt;</a:t>
            </a:r>
            <a:endParaRPr lang="it-IT" dirty="0"/>
          </a:p>
          <a:p>
            <a:r>
              <a:rPr lang="it-IT" dirty="0"/>
              <a:t>Creazione di moduli: comprensione degli elementi del modulo come , , , e dei relativi attributi per l'input dell'utente.</a:t>
            </a:r>
            <a:r>
              <a:rPr lang="it-IT" b="1" dirty="0"/>
              <a:t>&lt;input&gt;&lt;</a:t>
            </a:r>
            <a:r>
              <a:rPr lang="it-IT" b="1" dirty="0" err="1"/>
              <a:t>select</a:t>
            </a:r>
            <a:r>
              <a:rPr lang="it-IT" b="1" dirty="0"/>
              <a:t>&gt;&lt;</a:t>
            </a:r>
            <a:r>
              <a:rPr lang="it-IT" b="1" dirty="0" err="1"/>
              <a:t>textarea</a:t>
            </a:r>
            <a:r>
              <a:rPr lang="it-IT" b="1" dirty="0"/>
              <a:t>&gt;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623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568</TotalTime>
  <Words>593</Words>
  <Application>Microsoft Office PowerPoint</Application>
  <PresentationFormat>Widescreen</PresentationFormat>
  <Paragraphs>62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 2</vt:lpstr>
      <vt:lpstr>Personalizzata</vt:lpstr>
      <vt:lpstr>Corso blazor</vt:lpstr>
      <vt:lpstr>Conosciamoci un pò</vt:lpstr>
      <vt:lpstr>Programma Giorno 1</vt:lpstr>
      <vt:lpstr>Programma Giorno 2</vt:lpstr>
      <vt:lpstr>Programma giorno 3</vt:lpstr>
      <vt:lpstr>Programma giorno 4</vt:lpstr>
      <vt:lpstr>Perché blazor</vt:lpstr>
      <vt:lpstr>Prerequisiti</vt:lpstr>
      <vt:lpstr>HTML</vt:lpstr>
      <vt:lpstr>css</vt:lpstr>
      <vt:lpstr>javascript</vt:lpstr>
      <vt:lpstr>Tipologia di sviluppo</vt:lpstr>
      <vt:lpstr>Tipologia di sviluppo</vt:lpstr>
      <vt:lpstr>Tipologia di sviluppo</vt:lpstr>
      <vt:lpstr>introduzione</vt:lpstr>
      <vt:lpstr>Componenti</vt:lpstr>
      <vt:lpstr>Componenti</vt:lpstr>
      <vt:lpstr>Componenti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8</cp:revision>
  <dcterms:created xsi:type="dcterms:W3CDTF">2025-10-09T09:06:49Z</dcterms:created>
  <dcterms:modified xsi:type="dcterms:W3CDTF">2025-10-16T13:30:46Z</dcterms:modified>
</cp:coreProperties>
</file>