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1"/>
  </p:sldMasterIdLst>
  <p:notesMasterIdLst>
    <p:notesMasterId r:id="rId61"/>
  </p:notesMasterIdLst>
  <p:sldIdLst>
    <p:sldId id="256" r:id="rId2"/>
    <p:sldId id="285" r:id="rId3"/>
    <p:sldId id="309" r:id="rId4"/>
    <p:sldId id="310" r:id="rId5"/>
    <p:sldId id="311" r:id="rId6"/>
    <p:sldId id="312" r:id="rId7"/>
    <p:sldId id="313" r:id="rId8"/>
    <p:sldId id="314" r:id="rId9"/>
    <p:sldId id="315" r:id="rId10"/>
    <p:sldId id="257" r:id="rId11"/>
    <p:sldId id="259" r:id="rId12"/>
    <p:sldId id="260" r:id="rId13"/>
    <p:sldId id="262" r:id="rId14"/>
    <p:sldId id="261" r:id="rId15"/>
    <p:sldId id="263" r:id="rId16"/>
    <p:sldId id="265" r:id="rId17"/>
    <p:sldId id="287" r:id="rId18"/>
    <p:sldId id="264" r:id="rId19"/>
    <p:sldId id="266" r:id="rId20"/>
    <p:sldId id="321" r:id="rId21"/>
    <p:sldId id="267" r:id="rId22"/>
    <p:sldId id="268" r:id="rId23"/>
    <p:sldId id="269" r:id="rId24"/>
    <p:sldId id="270" r:id="rId25"/>
    <p:sldId id="288" r:id="rId26"/>
    <p:sldId id="271" r:id="rId27"/>
    <p:sldId id="272" r:id="rId28"/>
    <p:sldId id="273" r:id="rId29"/>
    <p:sldId id="316" r:id="rId30"/>
    <p:sldId id="274" r:id="rId31"/>
    <p:sldId id="275" r:id="rId32"/>
    <p:sldId id="289" r:id="rId33"/>
    <p:sldId id="276" r:id="rId34"/>
    <p:sldId id="277" r:id="rId35"/>
    <p:sldId id="322" r:id="rId36"/>
    <p:sldId id="290" r:id="rId37"/>
    <p:sldId id="278" r:id="rId38"/>
    <p:sldId id="291" r:id="rId39"/>
    <p:sldId id="279" r:id="rId40"/>
    <p:sldId id="292" r:id="rId41"/>
    <p:sldId id="280" r:id="rId42"/>
    <p:sldId id="317" r:id="rId43"/>
    <p:sldId id="318" r:id="rId44"/>
    <p:sldId id="319" r:id="rId45"/>
    <p:sldId id="320" r:id="rId46"/>
    <p:sldId id="296" r:id="rId47"/>
    <p:sldId id="298" r:id="rId48"/>
    <p:sldId id="300" r:id="rId49"/>
    <p:sldId id="301" r:id="rId50"/>
    <p:sldId id="303" r:id="rId51"/>
    <p:sldId id="304" r:id="rId52"/>
    <p:sldId id="281" r:id="rId53"/>
    <p:sldId id="282" r:id="rId54"/>
    <p:sldId id="283" r:id="rId55"/>
    <p:sldId id="284" r:id="rId56"/>
    <p:sldId id="306" r:id="rId57"/>
    <p:sldId id="307" r:id="rId58"/>
    <p:sldId id="305" r:id="rId59"/>
    <p:sldId id="308"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50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40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0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0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a:p>
        </p:txBody>
      </p:sp>
      <p:sp>
        <p:nvSpPr>
          <p:cNvPr id="40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0EC02502-0027-483E-BD3B-FCE75F6414D6}" type="slidenum">
              <a:rPr lang="en-US"/>
              <a:pPr/>
              <a:t>‹#›</a:t>
            </a:fld>
            <a:endParaRPr lang="en-US"/>
          </a:p>
        </p:txBody>
      </p:sp>
    </p:spTree>
    <p:extLst>
      <p:ext uri="{BB962C8B-B14F-4D97-AF65-F5344CB8AC3E}">
        <p14:creationId xmlns:p14="http://schemas.microsoft.com/office/powerpoint/2010/main" val="291353977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55AF07D-042A-4B47-A4E5-D4FDFA66B05B}" type="slidenum">
              <a:rPr lang="en-US"/>
              <a:pPr/>
              <a:t>2</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pPr>
              <a:lnSpc>
                <a:spcPct val="128000"/>
              </a:lnSpc>
              <a:spcBef>
                <a:spcPts val="3000"/>
              </a:spcBef>
              <a:spcAft>
                <a:spcPts val="600"/>
              </a:spcAft>
            </a:pPr>
            <a:r>
              <a:rPr lang="en-US"/>
              <a:t>Introduction</a:t>
            </a:r>
          </a:p>
          <a:p>
            <a:r>
              <a:rPr lang="en-US"/>
              <a:t>As one of the methods of control that go into a well-planned information security program, technical controls are essential in enforcing policy for many IT functions that do not involve direct human control. </a:t>
            </a:r>
          </a:p>
          <a:p>
            <a:r>
              <a:rPr lang="en-US"/>
              <a:t>Technical control solutions, properly implemented, can improve an organization’s ability to balance the often conflicting objectives of making information more readily and widely available against increasing the information’s levels of confidentiality and integrity. </a:t>
            </a:r>
          </a:p>
          <a:p>
            <a:endParaRPr lang="en-US"/>
          </a:p>
        </p:txBody>
      </p:sp>
    </p:spTree>
    <p:extLst>
      <p:ext uri="{BB962C8B-B14F-4D97-AF65-F5344CB8AC3E}">
        <p14:creationId xmlns:p14="http://schemas.microsoft.com/office/powerpoint/2010/main" val="2793415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E035DC-BD8D-424C-A26B-5ACC8CF7E7B1}" type="slidenum">
              <a:rPr lang="en-US"/>
              <a:pPr/>
              <a:t>25</a:t>
            </a:fld>
            <a:endParaRPr lang="en-US"/>
          </a:p>
        </p:txBody>
      </p:sp>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en-US"/>
              <a:t>Hybrid Firewalls </a:t>
            </a:r>
          </a:p>
          <a:p>
            <a:r>
              <a:rPr lang="en-US"/>
              <a:t>Hybrid firewalls combine the elements of other types of firewalls—that is, the elements of packet filtering and proxy services, or of packet filtering and circuit gateways. </a:t>
            </a:r>
          </a:p>
          <a:p>
            <a:r>
              <a:rPr lang="en-US"/>
              <a:t>Alternately, a hybrid firewall system may actually consist of two separate firewall devices; each is a separate firewall system, but they are connected so that they work in tandem. </a:t>
            </a:r>
          </a:p>
          <a:p>
            <a:endParaRPr lang="en-US"/>
          </a:p>
        </p:txBody>
      </p:sp>
    </p:spTree>
    <p:extLst>
      <p:ext uri="{BB962C8B-B14F-4D97-AF65-F5344CB8AC3E}">
        <p14:creationId xmlns:p14="http://schemas.microsoft.com/office/powerpoint/2010/main" val="142452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77900F-4184-4099-A9DE-E9E931F9C108}" type="slidenum">
              <a:rPr lang="en-US"/>
              <a:pPr/>
              <a:t>32</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en-US" sz="1000"/>
              <a:t>Software vs. Hardware: The SOHO Firewall Debate</a:t>
            </a:r>
          </a:p>
          <a:p>
            <a:pPr>
              <a:lnSpc>
                <a:spcPct val="76000"/>
              </a:lnSpc>
            </a:pPr>
            <a:r>
              <a:rPr lang="en-US" sz="1000"/>
              <a:t>So which type of firewall should the residential user implement? </a:t>
            </a:r>
          </a:p>
          <a:p>
            <a:pPr>
              <a:lnSpc>
                <a:spcPct val="76000"/>
              </a:lnSpc>
            </a:pPr>
            <a:r>
              <a:rPr lang="en-US" sz="1000"/>
              <a:t>Where would you rather defend against a hacker? </a:t>
            </a:r>
          </a:p>
          <a:p>
            <a:pPr>
              <a:lnSpc>
                <a:spcPct val="76000"/>
              </a:lnSpc>
            </a:pPr>
            <a:r>
              <a:rPr lang="en-US" sz="1000"/>
              <a:t>With the software option, the hacker is inside your computer, battling with a piece of software that may not have been correctly installed, configured, patched, upgraded, or designed. If the software happens to have a known vulnerability, the hacker could bypass it and then have unrestricted access to your system. With the hardware device, even if the hacker manages to crash the firewall system, your computer and information are still safely behind the now disabled connection, which is assigned a non-routable IP address making it virtually impossible to reach from the outside. </a:t>
            </a:r>
          </a:p>
          <a:p>
            <a:endParaRPr lang="en-US"/>
          </a:p>
        </p:txBody>
      </p:sp>
    </p:spTree>
    <p:extLst>
      <p:ext uri="{BB962C8B-B14F-4D97-AF65-F5344CB8AC3E}">
        <p14:creationId xmlns:p14="http://schemas.microsoft.com/office/powerpoint/2010/main" val="137904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379889-8DA0-4CE2-B235-B209C4C809D8}" type="slidenum">
              <a:rPr lang="en-US"/>
              <a:pPr/>
              <a:t>46</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lang="en-US"/>
              <a:t>Firewall Rules</a:t>
            </a:r>
          </a:p>
          <a:p>
            <a:r>
              <a:rPr lang="en-US"/>
              <a:t>Firewalls operate by examining a data packet and performing a comparison with some predetermined logical rules. </a:t>
            </a:r>
          </a:p>
          <a:p>
            <a:r>
              <a:rPr lang="en-US"/>
              <a:t>This logical set is most commonly referred to as firewall rules, rule base, or firewall logic. </a:t>
            </a:r>
          </a:p>
          <a:p>
            <a:r>
              <a:rPr lang="en-US"/>
              <a:t>Most firewalls use packet header information to determine whether a specific packet should be allowed to pass through or should be dropped. </a:t>
            </a:r>
          </a:p>
          <a:p>
            <a:endParaRPr lang="en-US"/>
          </a:p>
        </p:txBody>
      </p:sp>
    </p:spTree>
    <p:extLst>
      <p:ext uri="{BB962C8B-B14F-4D97-AF65-F5344CB8AC3E}">
        <p14:creationId xmlns:p14="http://schemas.microsoft.com/office/powerpoint/2010/main" val="4114382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412F36-26B7-48D8-9A2E-D69EF36800C0}" type="slidenum">
              <a:rPr lang="en-US"/>
              <a:pPr/>
              <a:t>48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pPr>
              <a:lnSpc>
                <a:spcPct val="80000"/>
              </a:lnSpc>
            </a:pPr>
            <a:r>
              <a:rPr lang="en-US" sz="1000"/>
              <a:t>Responses to internal requests are allowed. In most firewall implementations, it is desirable to allow a response to an internal request for information. In dynamic or stateful firewalls, this is most easily accomplished by matching the incoming traffic to an outgoing request in a state table. In simple packet filtering, this can be accomplished with the following rule for the External Filtering Router. (Note that the network address for the destination ends with .0. Some firewalls use a notation of .X instead.) </a:t>
            </a:r>
          </a:p>
          <a:p>
            <a:pPr>
              <a:lnSpc>
                <a:spcPct val="80000"/>
              </a:lnSpc>
            </a:pPr>
            <a:r>
              <a:rPr lang="en-US" sz="1000"/>
              <a:t>(NOTES)</a:t>
            </a:r>
          </a:p>
          <a:p>
            <a:pPr>
              <a:lnSpc>
                <a:spcPct val="80000"/>
              </a:lnSpc>
            </a:pPr>
            <a:r>
              <a:rPr lang="en-US" sz="1000"/>
              <a:t>From Table 6-6, you can see that this rule states that </a:t>
            </a:r>
            <a:r>
              <a:rPr lang="en-US" sz="1000" i="1"/>
              <a:t>any</a:t>
            </a:r>
            <a:r>
              <a:rPr lang="en-US" sz="1000"/>
              <a:t> incoming packet (with any source address and from any source port) that is destined for the internal network (whose destination address is 10.10.10.0) and for a destination port greater than 1023 (that is, any port out of the number range for the well-known ports) is allowed to enter. Why allow all such packets? While outgoing communications request information from a specific port (i.e., a port 80 request for a Web page), the response is assigned a number outside the well-known port range. If multiple browser windows are open at the same time, each window can request a packet from a Web site, and the response is directed to a specific destination port, allowing the browser and Web server to keep each conversation separate. While this rule is sufficient for the external router (firewall), it is dangerous simply to allow any traffic in just because it is destined to a high port range. A better solution is to have the internal firewall router use state tables that track connections and prevent dangerous packets from entering this upper port range.</a:t>
            </a:r>
          </a:p>
          <a:p>
            <a:pPr>
              <a:lnSpc>
                <a:spcPct val="80000"/>
              </a:lnSpc>
            </a:pPr>
            <a:r>
              <a:rPr lang="en-US" sz="1000"/>
              <a:t>The firewall device is never accessible directly from the public network. If hackers can directly access the firewall, they may be able to modify or delete rules and allow unwanted traffic through. For the same reason, the firewall itself should never be allowed to access other network devices directly. If hackers compromise the firewall and then use its permissions to access other servers or clients, they may cause additional damage or mischief. The rules shown in Table 6-7 prohibit anyone from directly accessing the firewall and the firewall from directly accessing any other devices. Note that this example is for the external filtering router/firewall only. Similar rules should be crafted for the internal router. Why are there separate rules for each IP address? The 10.10.10</a:t>
            </a:r>
            <a:r>
              <a:rPr lang="en-US" sz="1000" i="1"/>
              <a:t>.1</a:t>
            </a:r>
            <a:r>
              <a:rPr lang="en-US" sz="1000"/>
              <a:t> address regulates external access to and by the firewall, while the 10.10.10</a:t>
            </a:r>
            <a:r>
              <a:rPr lang="en-US" sz="1000" i="1"/>
              <a:t>.2</a:t>
            </a:r>
            <a:r>
              <a:rPr lang="en-US" sz="1000"/>
              <a:t> address regulates internal access. Not all hackers are outside the firewall!  </a:t>
            </a:r>
          </a:p>
          <a:p>
            <a:pPr>
              <a:lnSpc>
                <a:spcPct val="80000"/>
              </a:lnSpc>
            </a:pPr>
            <a:endParaRPr lang="en-US" sz="1000"/>
          </a:p>
        </p:txBody>
      </p:sp>
    </p:spTree>
    <p:extLst>
      <p:ext uri="{BB962C8B-B14F-4D97-AF65-F5344CB8AC3E}">
        <p14:creationId xmlns:p14="http://schemas.microsoft.com/office/powerpoint/2010/main" val="1108533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EED0DA-C046-4420-BEF7-FCF61FEAD2B2}" type="slidenum">
              <a:rPr lang="en-US"/>
              <a:pPr/>
              <a:t>49</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pPr>
              <a:spcBef>
                <a:spcPts val="1800"/>
              </a:spcBef>
            </a:pPr>
            <a:r>
              <a:rPr lang="en-US"/>
              <a:t>Content Filters</a:t>
            </a:r>
          </a:p>
          <a:p>
            <a:pPr>
              <a:lnSpc>
                <a:spcPct val="76000"/>
              </a:lnSpc>
            </a:pPr>
            <a:r>
              <a:rPr lang="en-US" sz="800"/>
              <a:t>A content filter is a software filter—technically not a firewall—that allows administrators to restrict access to content from within a network. </a:t>
            </a:r>
          </a:p>
          <a:p>
            <a:pPr>
              <a:lnSpc>
                <a:spcPct val="76000"/>
              </a:lnSpc>
            </a:pPr>
            <a:r>
              <a:rPr lang="en-US" sz="800"/>
              <a:t>It is essentially a set of scripts or programs that restricts user access to certain networking protocols and Internet locations, or restricts users from receiving general types or specific examples of Internet content. Some refer to content filters as reverse firewalls, as their primary focus is to restrict internal access to external material. </a:t>
            </a:r>
          </a:p>
          <a:p>
            <a:pPr>
              <a:lnSpc>
                <a:spcPct val="76000"/>
              </a:lnSpc>
            </a:pPr>
            <a:r>
              <a:rPr lang="en-US" sz="700"/>
              <a:t>In most common implementation models, the content filter has two components: rating and filtering. </a:t>
            </a:r>
          </a:p>
          <a:p>
            <a:pPr>
              <a:lnSpc>
                <a:spcPct val="76000"/>
              </a:lnSpc>
            </a:pPr>
            <a:r>
              <a:rPr lang="en-US" sz="700"/>
              <a:t>The rating is like a set of firewall rules for Web sites, and is common in residential content filters. </a:t>
            </a:r>
          </a:p>
          <a:p>
            <a:pPr>
              <a:lnSpc>
                <a:spcPct val="76000"/>
              </a:lnSpc>
            </a:pPr>
            <a:r>
              <a:rPr lang="en-US" sz="700"/>
              <a:t>The filtering is a method used to restrict specific access requests to the identified resources, which may be Web sites, servers, or whatever resources the content filter administrator configures. </a:t>
            </a:r>
          </a:p>
          <a:p>
            <a:pPr>
              <a:lnSpc>
                <a:spcPct val="76000"/>
              </a:lnSpc>
            </a:pPr>
            <a:r>
              <a:rPr lang="en-US" sz="700"/>
              <a:t>The most common content filters restrict users from accessing Web sites with obvious non-business related material, such as pornography, or deny incoming spam e-mail.</a:t>
            </a:r>
          </a:p>
          <a:p>
            <a:endParaRPr lang="en-US"/>
          </a:p>
        </p:txBody>
      </p:sp>
    </p:spTree>
    <p:extLst>
      <p:ext uri="{BB962C8B-B14F-4D97-AF65-F5344CB8AC3E}">
        <p14:creationId xmlns:p14="http://schemas.microsoft.com/office/powerpoint/2010/main" val="11968975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9AFF98-3893-4942-B804-40A29D76F7CC}" type="slidenum">
              <a:rPr lang="en-US"/>
              <a:pPr/>
              <a:t>50</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pPr>
              <a:lnSpc>
                <a:spcPct val="128000"/>
              </a:lnSpc>
              <a:spcBef>
                <a:spcPts val="3000"/>
              </a:spcBef>
              <a:spcAft>
                <a:spcPts val="600"/>
              </a:spcAft>
            </a:pPr>
            <a:r>
              <a:rPr lang="en-US"/>
              <a:t>Protecting Remote Connections</a:t>
            </a:r>
          </a:p>
          <a:p>
            <a:r>
              <a:rPr lang="en-US" sz="1000"/>
              <a:t>Installing internetwork connections requires using leased lines or other data channels provided by common carriers, and therefore these connections are usually permanent and secured under the requirements of a formal service agreement. </a:t>
            </a:r>
          </a:p>
          <a:p>
            <a:r>
              <a:rPr lang="en-US" sz="1000"/>
              <a:t>In the past, organizations provided remote connections exclusively through dial-up services like Remote Authentication Service (RAS). </a:t>
            </a:r>
          </a:p>
          <a:p>
            <a:r>
              <a:rPr lang="en-US" sz="1000"/>
              <a:t>Since the Internet has become more widespread in recent years, other options such as Virtual Private Networks (VPNs) have become more popular.</a:t>
            </a:r>
          </a:p>
          <a:p>
            <a:endParaRPr lang="en-US"/>
          </a:p>
        </p:txBody>
      </p:sp>
    </p:spTree>
    <p:extLst>
      <p:ext uri="{BB962C8B-B14F-4D97-AF65-F5344CB8AC3E}">
        <p14:creationId xmlns:p14="http://schemas.microsoft.com/office/powerpoint/2010/main" val="153017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FCF4D9-0149-44EF-9222-5857C21E18C3}" type="slidenum">
              <a:rPr lang="en-US"/>
              <a:pPr/>
              <a:t>51</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pPr>
              <a:lnSpc>
                <a:spcPct val="128000"/>
              </a:lnSpc>
              <a:spcBef>
                <a:spcPts val="3000"/>
              </a:spcBef>
              <a:spcAft>
                <a:spcPts val="600"/>
              </a:spcAft>
            </a:pPr>
            <a:r>
              <a:rPr lang="en-US"/>
              <a:t>Dial-Up</a:t>
            </a:r>
          </a:p>
          <a:p>
            <a:r>
              <a:rPr lang="en-US" sz="1000"/>
              <a:t>It is a widely held view that these unsecured, dial-up connection points represent a substantial exposure to attack. </a:t>
            </a:r>
          </a:p>
          <a:p>
            <a:r>
              <a:rPr lang="en-US" sz="1000"/>
              <a:t>An attacker who suspects that an organization has dial-up lines can use a device called a war dialer to locate the connection points. </a:t>
            </a:r>
          </a:p>
          <a:p>
            <a:r>
              <a:rPr lang="en-US" sz="1000"/>
              <a:t>A war dialer is an automatic phone-dialing program that dials every number in a configured range, and checks to see if a person, answering machine, or modem picks up. </a:t>
            </a:r>
          </a:p>
          <a:p>
            <a:r>
              <a:rPr lang="en-US" sz="1000"/>
              <a:t>Some technologies, such as RADIUS systems, TACACS, and CHAP password systems, have improved the authentication process. </a:t>
            </a:r>
          </a:p>
          <a:p>
            <a:endParaRPr lang="en-US"/>
          </a:p>
        </p:txBody>
      </p:sp>
    </p:spTree>
    <p:extLst>
      <p:ext uri="{BB962C8B-B14F-4D97-AF65-F5344CB8AC3E}">
        <p14:creationId xmlns:p14="http://schemas.microsoft.com/office/powerpoint/2010/main" val="1390325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77514CD-4A6E-46D6-B09C-3B1808A4945F}" type="slidenum">
              <a:rPr lang="en-US" smtClean="0"/>
              <a:pPr/>
              <a:t>‹#›</a:t>
            </a:fld>
            <a:endParaRPr lang="en-US"/>
          </a:p>
        </p:txBody>
      </p:sp>
    </p:spTree>
    <p:extLst>
      <p:ext uri="{BB962C8B-B14F-4D97-AF65-F5344CB8AC3E}">
        <p14:creationId xmlns:p14="http://schemas.microsoft.com/office/powerpoint/2010/main" val="96843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1AF8B84-6BCE-4094-B465-CF380BAC3D7D}" type="slidenum">
              <a:rPr lang="en-US" smtClean="0"/>
              <a:pPr/>
              <a:t>‹#›</a:t>
            </a:fld>
            <a:endParaRPr lang="en-US"/>
          </a:p>
        </p:txBody>
      </p:sp>
    </p:spTree>
    <p:extLst>
      <p:ext uri="{BB962C8B-B14F-4D97-AF65-F5344CB8AC3E}">
        <p14:creationId xmlns:p14="http://schemas.microsoft.com/office/powerpoint/2010/main" val="2172928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81AF8B84-6BCE-4094-B465-CF380BAC3D7D}"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464812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1AF8B84-6BCE-4094-B465-CF380BAC3D7D}" type="slidenum">
              <a:rPr lang="en-US" smtClean="0"/>
              <a:pPr/>
              <a:t>‹#›</a:t>
            </a:fld>
            <a:endParaRPr lang="en-US"/>
          </a:p>
        </p:txBody>
      </p:sp>
    </p:spTree>
    <p:extLst>
      <p:ext uri="{BB962C8B-B14F-4D97-AF65-F5344CB8AC3E}">
        <p14:creationId xmlns:p14="http://schemas.microsoft.com/office/powerpoint/2010/main" val="1549262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1AF8B84-6BCE-4094-B465-CF380BAC3D7D}"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79453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81AF8B84-6BCE-4094-B465-CF380BAC3D7D}" type="slidenum">
              <a:rPr lang="en-US" smtClean="0"/>
              <a:pPr/>
              <a:t>‹#›</a:t>
            </a:fld>
            <a:endParaRPr lang="en-US"/>
          </a:p>
        </p:txBody>
      </p:sp>
    </p:spTree>
    <p:extLst>
      <p:ext uri="{BB962C8B-B14F-4D97-AF65-F5344CB8AC3E}">
        <p14:creationId xmlns:p14="http://schemas.microsoft.com/office/powerpoint/2010/main" val="3753207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8C7A745-E4D9-426C-82FF-359C650309D0}" type="slidenum">
              <a:rPr lang="en-US" smtClean="0"/>
              <a:pPr/>
              <a:t>‹#›</a:t>
            </a:fld>
            <a:endParaRPr lang="en-US"/>
          </a:p>
        </p:txBody>
      </p:sp>
    </p:spTree>
    <p:extLst>
      <p:ext uri="{BB962C8B-B14F-4D97-AF65-F5344CB8AC3E}">
        <p14:creationId xmlns:p14="http://schemas.microsoft.com/office/powerpoint/2010/main" val="2289132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4ACB7B9-EF1F-408F-AB9C-86076A00D707}" type="slidenum">
              <a:rPr lang="en-US" smtClean="0"/>
              <a:pPr/>
              <a:t>‹#›</a:t>
            </a:fld>
            <a:endParaRPr lang="en-US"/>
          </a:p>
        </p:txBody>
      </p:sp>
    </p:spTree>
    <p:extLst>
      <p:ext uri="{BB962C8B-B14F-4D97-AF65-F5344CB8AC3E}">
        <p14:creationId xmlns:p14="http://schemas.microsoft.com/office/powerpoint/2010/main" val="406494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31863" y="96838"/>
            <a:ext cx="7158037" cy="1412875"/>
          </a:xfrm>
        </p:spPr>
        <p:txBody>
          <a:bodyPr/>
          <a:lstStyle/>
          <a:p>
            <a:r>
              <a:rPr lang="en-US"/>
              <a:t>Click to edit Master title style</a:t>
            </a:r>
          </a:p>
        </p:txBody>
      </p:sp>
      <p:sp>
        <p:nvSpPr>
          <p:cNvPr id="3" name="Text Placeholder 2"/>
          <p:cNvSpPr>
            <a:spLocks noGrp="1"/>
          </p:cNvSpPr>
          <p:nvPr>
            <p:ph type="body" sz="half" idx="1"/>
          </p:nvPr>
        </p:nvSpPr>
        <p:spPr>
          <a:xfrm>
            <a:off x="949325" y="1981200"/>
            <a:ext cx="3754438"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56163" y="1981200"/>
            <a:ext cx="3754437"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4615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3528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05600" y="6248400"/>
            <a:ext cx="1905000" cy="457200"/>
          </a:xfrm>
        </p:spPr>
        <p:txBody>
          <a:bodyPr/>
          <a:lstStyle>
            <a:lvl1pPr>
              <a:defRPr/>
            </a:lvl1pPr>
          </a:lstStyle>
          <a:p>
            <a:fld id="{F63051AD-5551-4C81-83F4-37CE397B9F51}" type="slidenum">
              <a:rPr lang="en-US"/>
              <a:pPr/>
              <a:t>‹#›</a:t>
            </a:fld>
            <a:endParaRPr lang="en-US"/>
          </a:p>
        </p:txBody>
      </p:sp>
    </p:spTree>
    <p:extLst>
      <p:ext uri="{BB962C8B-B14F-4D97-AF65-F5344CB8AC3E}">
        <p14:creationId xmlns:p14="http://schemas.microsoft.com/office/powerpoint/2010/main" val="4058618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31863" y="96838"/>
            <a:ext cx="7678737" cy="599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946150" y="6248400"/>
            <a:ext cx="1905000" cy="457200"/>
          </a:xfrm>
        </p:spPr>
        <p:txBody>
          <a:bodyPr/>
          <a:lstStyle>
            <a:lvl1pPr>
              <a:defRPr/>
            </a:lvl1pPr>
          </a:lstStyle>
          <a:p>
            <a:endParaRPr lang="en-US"/>
          </a:p>
        </p:txBody>
      </p:sp>
      <p:sp>
        <p:nvSpPr>
          <p:cNvPr id="4" name="Footer Placeholder 3"/>
          <p:cNvSpPr>
            <a:spLocks noGrp="1"/>
          </p:cNvSpPr>
          <p:nvPr>
            <p:ph type="ftr" sz="quarter" idx="11"/>
          </p:nvPr>
        </p:nvSpPr>
        <p:spPr>
          <a:xfrm>
            <a:off x="3352800" y="6248400"/>
            <a:ext cx="2895600" cy="457200"/>
          </a:xfrm>
        </p:spPr>
        <p:txBody>
          <a:bodyPr/>
          <a:lstStyle>
            <a:lvl1pPr>
              <a:defRPr/>
            </a:lvl1pPr>
          </a:lstStyle>
          <a:p>
            <a:endParaRPr lang="en-US"/>
          </a:p>
        </p:txBody>
      </p:sp>
      <p:sp>
        <p:nvSpPr>
          <p:cNvPr id="5" name="Slide Number Placeholder 4"/>
          <p:cNvSpPr>
            <a:spLocks noGrp="1"/>
          </p:cNvSpPr>
          <p:nvPr>
            <p:ph type="sldNum" sz="quarter" idx="12"/>
          </p:nvPr>
        </p:nvSpPr>
        <p:spPr>
          <a:xfrm>
            <a:off x="6705600" y="6248400"/>
            <a:ext cx="1905000" cy="457200"/>
          </a:xfrm>
        </p:spPr>
        <p:txBody>
          <a:bodyPr/>
          <a:lstStyle>
            <a:lvl1pPr>
              <a:defRPr/>
            </a:lvl1pPr>
          </a:lstStyle>
          <a:p>
            <a:fld id="{D79916A7-35BC-4E49-B39E-4BAEAFFA8041}" type="slidenum">
              <a:rPr lang="en-US"/>
              <a:pPr/>
              <a:t>‹#›</a:t>
            </a:fld>
            <a:endParaRPr lang="en-US"/>
          </a:p>
        </p:txBody>
      </p:sp>
    </p:spTree>
    <p:extLst>
      <p:ext uri="{BB962C8B-B14F-4D97-AF65-F5344CB8AC3E}">
        <p14:creationId xmlns:p14="http://schemas.microsoft.com/office/powerpoint/2010/main" val="4163439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DA05F7F-8C73-4A38-811D-AE1C4BD7508E}" type="slidenum">
              <a:rPr lang="en-US" smtClean="0"/>
              <a:pPr/>
              <a:t>‹#›</a:t>
            </a:fld>
            <a:endParaRPr lang="en-US"/>
          </a:p>
        </p:txBody>
      </p:sp>
    </p:spTree>
    <p:extLst>
      <p:ext uri="{BB962C8B-B14F-4D97-AF65-F5344CB8AC3E}">
        <p14:creationId xmlns:p14="http://schemas.microsoft.com/office/powerpoint/2010/main" val="2847173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3C718A4-41CD-4484-9DA2-974458F823B9}" type="slidenum">
              <a:rPr lang="en-US" smtClean="0"/>
              <a:pPr/>
              <a:t>‹#›</a:t>
            </a:fld>
            <a:endParaRPr lang="en-US"/>
          </a:p>
        </p:txBody>
      </p:sp>
    </p:spTree>
    <p:extLst>
      <p:ext uri="{BB962C8B-B14F-4D97-AF65-F5344CB8AC3E}">
        <p14:creationId xmlns:p14="http://schemas.microsoft.com/office/powerpoint/2010/main" val="2092340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A10D9145-B537-411D-A708-9F416692E47C}" type="slidenum">
              <a:rPr lang="en-US" smtClean="0"/>
              <a:pPr/>
              <a:t>‹#›</a:t>
            </a:fld>
            <a:endParaRPr lang="en-US"/>
          </a:p>
        </p:txBody>
      </p:sp>
    </p:spTree>
    <p:extLst>
      <p:ext uri="{BB962C8B-B14F-4D97-AF65-F5344CB8AC3E}">
        <p14:creationId xmlns:p14="http://schemas.microsoft.com/office/powerpoint/2010/main" val="3492555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65D2282E-665E-4864-8CF2-8ACB0232F304}" type="slidenum">
              <a:rPr lang="en-US" smtClean="0"/>
              <a:pPr/>
              <a:t>‹#›</a:t>
            </a:fld>
            <a:endParaRPr lang="en-US"/>
          </a:p>
        </p:txBody>
      </p:sp>
    </p:spTree>
    <p:extLst>
      <p:ext uri="{BB962C8B-B14F-4D97-AF65-F5344CB8AC3E}">
        <p14:creationId xmlns:p14="http://schemas.microsoft.com/office/powerpoint/2010/main" val="938968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ACCEBC5-6515-4A5D-8FEE-5381AD85AF66}" type="slidenum">
              <a:rPr lang="en-US" smtClean="0"/>
              <a:pPr/>
              <a:t>‹#›</a:t>
            </a:fld>
            <a:endParaRPr lang="en-US"/>
          </a:p>
        </p:txBody>
      </p:sp>
    </p:spTree>
    <p:extLst>
      <p:ext uri="{BB962C8B-B14F-4D97-AF65-F5344CB8AC3E}">
        <p14:creationId xmlns:p14="http://schemas.microsoft.com/office/powerpoint/2010/main" val="1618258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44164D-8051-4DAB-9061-B0E392B02E65}" type="slidenum">
              <a:rPr lang="en-US" smtClean="0"/>
              <a:pPr/>
              <a:t>‹#›</a:t>
            </a:fld>
            <a:endParaRPr lang="en-US"/>
          </a:p>
        </p:txBody>
      </p:sp>
    </p:spTree>
    <p:extLst>
      <p:ext uri="{BB962C8B-B14F-4D97-AF65-F5344CB8AC3E}">
        <p14:creationId xmlns:p14="http://schemas.microsoft.com/office/powerpoint/2010/main" val="3419365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3396DC6-B63A-4A58-B242-29E4674DA24E}" type="slidenum">
              <a:rPr lang="en-US" smtClean="0"/>
              <a:pPr/>
              <a:t>‹#›</a:t>
            </a:fld>
            <a:endParaRPr lang="en-US"/>
          </a:p>
        </p:txBody>
      </p:sp>
    </p:spTree>
    <p:extLst>
      <p:ext uri="{BB962C8B-B14F-4D97-AF65-F5344CB8AC3E}">
        <p14:creationId xmlns:p14="http://schemas.microsoft.com/office/powerpoint/2010/main" val="1762348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E726242A-C8B9-44D2-B078-7ED38A60F271}" type="slidenum">
              <a:rPr lang="en-US" smtClean="0"/>
              <a:pPr/>
              <a:t>‹#›</a:t>
            </a:fld>
            <a:endParaRPr lang="en-US"/>
          </a:p>
        </p:txBody>
      </p:sp>
    </p:spTree>
    <p:extLst>
      <p:ext uri="{BB962C8B-B14F-4D97-AF65-F5344CB8AC3E}">
        <p14:creationId xmlns:p14="http://schemas.microsoft.com/office/powerpoint/2010/main" val="6688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81AF8B84-6BCE-4094-B465-CF380BAC3D7D}" type="slidenum">
              <a:rPr lang="en-US" smtClean="0"/>
              <a:pPr/>
              <a:t>‹#›</a:t>
            </a:fld>
            <a:endParaRPr lang="en-US"/>
          </a:p>
        </p:txBody>
      </p:sp>
    </p:spTree>
    <p:extLst>
      <p:ext uri="{BB962C8B-B14F-4D97-AF65-F5344CB8AC3E}">
        <p14:creationId xmlns:p14="http://schemas.microsoft.com/office/powerpoint/2010/main" val="300029795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Firewalls and VPN</a:t>
            </a:r>
          </a:p>
        </p:txBody>
      </p:sp>
      <p:sp>
        <p:nvSpPr>
          <p:cNvPr id="2051" name="Rectangle 3"/>
          <p:cNvSpPr>
            <a:spLocks noGrp="1" noChangeArrowheads="1"/>
          </p:cNvSpPr>
          <p:nvPr>
            <p:ph type="subTitle" idx="1"/>
          </p:nvPr>
        </p:nvSpPr>
        <p:spPr/>
        <p:txBody>
          <a:bodyPr/>
          <a:lstStyle/>
          <a:p>
            <a:r>
              <a:rPr lang="en-US"/>
              <a:t>Chapter 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t>Firewalls</a:t>
            </a:r>
          </a:p>
        </p:txBody>
      </p:sp>
      <p:sp>
        <p:nvSpPr>
          <p:cNvPr id="7171" name="Rectangle 3"/>
          <p:cNvSpPr>
            <a:spLocks noGrp="1" noChangeArrowheads="1"/>
          </p:cNvSpPr>
          <p:nvPr>
            <p:ph idx="1"/>
          </p:nvPr>
        </p:nvSpPr>
        <p:spPr>
          <a:xfrm>
            <a:off x="1020763" y="2327275"/>
            <a:ext cx="7131050" cy="3741738"/>
          </a:xfrm>
        </p:spPr>
        <p:txBody>
          <a:bodyPr/>
          <a:lstStyle/>
          <a:p>
            <a:r>
              <a:rPr lang="en-US"/>
              <a:t>Purpose</a:t>
            </a:r>
          </a:p>
          <a:p>
            <a:pPr lvl="1"/>
            <a:r>
              <a:rPr lang="en-US"/>
              <a:t>Prevent information from moving between the outside world and inside world</a:t>
            </a:r>
          </a:p>
          <a:p>
            <a:pPr lvl="1"/>
            <a:r>
              <a:rPr lang="en-US"/>
              <a:t>Outside  world – untrusted network</a:t>
            </a:r>
          </a:p>
          <a:p>
            <a:pPr lvl="1"/>
            <a:r>
              <a:rPr lang="en-US"/>
              <a:t>Inside world – trusted network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Processing Mode</a:t>
            </a:r>
          </a:p>
        </p:txBody>
      </p:sp>
      <p:sp>
        <p:nvSpPr>
          <p:cNvPr id="9219" name="Rectangle 3"/>
          <p:cNvSpPr>
            <a:spLocks noGrp="1" noChangeArrowheads="1"/>
          </p:cNvSpPr>
          <p:nvPr>
            <p:ph idx="1"/>
          </p:nvPr>
        </p:nvSpPr>
        <p:spPr/>
        <p:txBody>
          <a:bodyPr/>
          <a:lstStyle/>
          <a:p>
            <a:r>
              <a:rPr lang="en-US"/>
              <a:t>Five major categories</a:t>
            </a:r>
          </a:p>
          <a:p>
            <a:pPr lvl="1"/>
            <a:r>
              <a:rPr lang="en-US"/>
              <a:t>Packet filtering</a:t>
            </a:r>
          </a:p>
          <a:p>
            <a:pPr lvl="1"/>
            <a:r>
              <a:rPr lang="en-US"/>
              <a:t>Application gateway</a:t>
            </a:r>
          </a:p>
          <a:p>
            <a:pPr lvl="1"/>
            <a:r>
              <a:rPr lang="en-US"/>
              <a:t>Circuit gateway</a:t>
            </a:r>
          </a:p>
          <a:p>
            <a:pPr lvl="1"/>
            <a:r>
              <a:rPr lang="en-US"/>
              <a:t>MAC layer</a:t>
            </a:r>
          </a:p>
          <a:p>
            <a:pPr lvl="1"/>
            <a:r>
              <a:rPr lang="en-US"/>
              <a:t>Hybrids</a:t>
            </a:r>
          </a:p>
          <a:p>
            <a:pPr lvl="2"/>
            <a:r>
              <a:rPr lang="en-US"/>
              <a:t>Most common use</a:t>
            </a:r>
          </a:p>
          <a:p>
            <a:pPr lvl="2"/>
            <a:r>
              <a:rPr lang="en-US"/>
              <a:t>Several of above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Packet Filtering</a:t>
            </a:r>
          </a:p>
        </p:txBody>
      </p:sp>
      <p:sp>
        <p:nvSpPr>
          <p:cNvPr id="10243" name="Rectangle 3"/>
          <p:cNvSpPr>
            <a:spLocks noGrp="1" noChangeArrowheads="1"/>
          </p:cNvSpPr>
          <p:nvPr>
            <p:ph idx="1"/>
          </p:nvPr>
        </p:nvSpPr>
        <p:spPr/>
        <p:txBody>
          <a:bodyPr>
            <a:normAutofit fontScale="92500" lnSpcReduction="20000"/>
          </a:bodyPr>
          <a:lstStyle/>
          <a:p>
            <a:r>
              <a:rPr lang="en-US" sz="2800"/>
              <a:t>Filtering firewall</a:t>
            </a:r>
          </a:p>
          <a:p>
            <a:r>
              <a:rPr lang="en-US" sz="2800"/>
              <a:t>Examine header information &amp; data packets</a:t>
            </a:r>
          </a:p>
          <a:p>
            <a:r>
              <a:rPr lang="en-US" sz="2800"/>
              <a:t>Installed on TCP/IP based network</a:t>
            </a:r>
          </a:p>
          <a:p>
            <a:pPr lvl="1"/>
            <a:r>
              <a:rPr lang="en-US" sz="2400"/>
              <a:t>Functions at the IP level</a:t>
            </a:r>
          </a:p>
          <a:p>
            <a:pPr lvl="1"/>
            <a:r>
              <a:rPr lang="en-US" sz="2400"/>
              <a:t>Drop a packet (deny)</a:t>
            </a:r>
          </a:p>
          <a:p>
            <a:pPr lvl="1"/>
            <a:r>
              <a:rPr lang="en-US" sz="2400"/>
              <a:t>Forward a packet (allow)</a:t>
            </a:r>
          </a:p>
          <a:p>
            <a:pPr lvl="1"/>
            <a:r>
              <a:rPr lang="en-US" sz="2400"/>
              <a:t>Action based on programmed rules</a:t>
            </a:r>
          </a:p>
          <a:p>
            <a:pPr lvl="1"/>
            <a:r>
              <a:rPr lang="en-US" sz="2400"/>
              <a:t>Examines each incoming packet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Filtering Packets</a:t>
            </a:r>
          </a:p>
        </p:txBody>
      </p:sp>
      <p:sp>
        <p:nvSpPr>
          <p:cNvPr id="14339" name="Rectangle 3"/>
          <p:cNvSpPr>
            <a:spLocks noGrp="1" noChangeArrowheads="1"/>
          </p:cNvSpPr>
          <p:nvPr>
            <p:ph idx="1"/>
          </p:nvPr>
        </p:nvSpPr>
        <p:spPr>
          <a:xfrm>
            <a:off x="949325" y="2327275"/>
            <a:ext cx="7589838" cy="3741738"/>
          </a:xfrm>
        </p:spPr>
        <p:txBody>
          <a:bodyPr>
            <a:normAutofit fontScale="92500" lnSpcReduction="10000"/>
          </a:bodyPr>
          <a:lstStyle/>
          <a:p>
            <a:pPr>
              <a:lnSpc>
                <a:spcPct val="80000"/>
              </a:lnSpc>
            </a:pPr>
            <a:r>
              <a:rPr lang="en-US" sz="2800"/>
              <a:t>Inspect networks at the network layer</a:t>
            </a:r>
          </a:p>
          <a:p>
            <a:pPr>
              <a:lnSpc>
                <a:spcPct val="80000"/>
              </a:lnSpc>
            </a:pPr>
            <a:r>
              <a:rPr lang="en-US" sz="2800"/>
              <a:t>Packet matching restriction = deny movement</a:t>
            </a:r>
          </a:p>
          <a:p>
            <a:pPr>
              <a:lnSpc>
                <a:spcPct val="80000"/>
              </a:lnSpc>
            </a:pPr>
            <a:r>
              <a:rPr lang="en-US" sz="2800"/>
              <a:t>Restrictions most commonly implemented in Filtering Packets</a:t>
            </a:r>
          </a:p>
          <a:p>
            <a:pPr lvl="1">
              <a:lnSpc>
                <a:spcPct val="80000"/>
              </a:lnSpc>
            </a:pPr>
            <a:r>
              <a:rPr lang="en-US" sz="2400"/>
              <a:t>IP source and destination addresses</a:t>
            </a:r>
          </a:p>
          <a:p>
            <a:pPr lvl="1">
              <a:lnSpc>
                <a:spcPct val="80000"/>
              </a:lnSpc>
            </a:pPr>
            <a:r>
              <a:rPr lang="en-US" sz="2400"/>
              <a:t>Direction (incoming or outgoing)</a:t>
            </a:r>
          </a:p>
          <a:p>
            <a:pPr lvl="1">
              <a:lnSpc>
                <a:spcPct val="80000"/>
              </a:lnSpc>
            </a:pPr>
            <a:r>
              <a:rPr lang="en-US" sz="2400"/>
              <a:t>Protocol</a:t>
            </a:r>
          </a:p>
          <a:p>
            <a:pPr lvl="1">
              <a:lnSpc>
                <a:spcPct val="80000"/>
              </a:lnSpc>
            </a:pPr>
            <a:r>
              <a:rPr lang="en-US" sz="2400"/>
              <a:t>Transmission Control Protocol (TCP) or User Datagram Protocol (UD) source or destination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t>IP Packet</a:t>
            </a:r>
          </a:p>
        </p:txBody>
      </p:sp>
      <p:pic>
        <p:nvPicPr>
          <p:cNvPr id="11376" name="Picture 112"/>
          <p:cNvPicPr>
            <a:picLocks noGrp="1" noChangeAspect="1" noChangeArrowheads="1"/>
          </p:cNvPicPr>
          <p:nvPr>
            <p:ph idx="1"/>
          </p:nvPr>
        </p:nvPicPr>
        <p:blipFill>
          <a:blip r:embed="rId2"/>
          <a:srcRect/>
          <a:stretch>
            <a:fillRect/>
          </a:stretch>
        </p:blipFill>
        <p:spPr>
          <a:xfrm>
            <a:off x="381000" y="1638300"/>
            <a:ext cx="8382000" cy="5219700"/>
          </a:xfr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TCP/IP Packet</a:t>
            </a:r>
          </a:p>
        </p:txBody>
      </p:sp>
      <p:graphicFrame>
        <p:nvGraphicFramePr>
          <p:cNvPr id="15485" name="Group 125"/>
          <p:cNvGraphicFramePr>
            <a:graphicFrameLocks noGrp="1"/>
          </p:cNvGraphicFramePr>
          <p:nvPr>
            <p:ph idx="1"/>
          </p:nvPr>
        </p:nvGraphicFramePr>
        <p:xfrm>
          <a:off x="304800" y="1524000"/>
          <a:ext cx="8686800" cy="5207001"/>
        </p:xfrm>
        <a:graphic>
          <a:graphicData uri="http://schemas.openxmlformats.org/drawingml/2006/table">
            <a:tbl>
              <a:tblPr/>
              <a:tblGrid>
                <a:gridCol w="1047750"/>
                <a:gridCol w="1273175"/>
                <a:gridCol w="300038"/>
                <a:gridCol w="298450"/>
                <a:gridCol w="300037"/>
                <a:gridCol w="300038"/>
                <a:gridCol w="374650"/>
                <a:gridCol w="449262"/>
                <a:gridCol w="2022475"/>
                <a:gridCol w="2320925"/>
              </a:tblGrid>
              <a:tr h="533400">
                <a:tc gridSpan="8">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Source 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Destination Port</a:t>
                      </a:r>
                    </a:p>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63575">
                <a:tc gridSpan="10">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Sequence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3575">
                <a:tc gridSpan="10">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Acknowledgement Number</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461963">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Offset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Reserved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Window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63575">
                <a:tc gridSpan="8">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Checksum</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Urgent Pinter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63575">
                <a:tc gridSpan="9">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Options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Padding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gridSpan="10">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63575">
                <a:tc gridSpan="10">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t>UDP Datagram Structure</a:t>
            </a:r>
          </a:p>
        </p:txBody>
      </p:sp>
      <p:graphicFrame>
        <p:nvGraphicFramePr>
          <p:cNvPr id="17456" name="Group 48"/>
          <p:cNvGraphicFramePr>
            <a:graphicFrameLocks noGrp="1"/>
          </p:cNvGraphicFramePr>
          <p:nvPr>
            <p:ph idx="1"/>
          </p:nvPr>
        </p:nvGraphicFramePr>
        <p:xfrm>
          <a:off x="381000" y="2057400"/>
          <a:ext cx="8458200" cy="3505200"/>
        </p:xfrm>
        <a:graphic>
          <a:graphicData uri="http://schemas.openxmlformats.org/drawingml/2006/table">
            <a:tbl>
              <a:tblPr/>
              <a:tblGrid>
                <a:gridCol w="4229100"/>
                <a:gridCol w="4229100"/>
              </a:tblGrid>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Source Port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Destination Port</a:t>
                      </a:r>
                    </a:p>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endParaRPr kumimoji="0" lang="en-US" sz="20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Length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Checksum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1800" b="1"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85800">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r h="685800">
                <a:tc gridSpan="2">
                  <a:txBody>
                    <a:bodyPr/>
                    <a:lstStyle/>
                    <a:p>
                      <a:pPr marL="0" marR="0" lvl="0" indent="0" algn="ctr"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000" b="0" i="0" u="none" strike="noStrike" cap="none" normalizeH="0" baseline="0" smtClean="0">
                          <a:ln>
                            <a:noFill/>
                          </a:ln>
                          <a:solidFill>
                            <a:schemeClr val="tx1"/>
                          </a:solidFill>
                          <a:effectLst/>
                          <a:latin typeface="Arial" charset="0"/>
                        </a:rPr>
                        <a:t>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ChangeAspect="1" noChangeArrowheads="1"/>
          </p:cNvPicPr>
          <p:nvPr/>
        </p:nvPicPr>
        <p:blipFill>
          <a:blip r:embed="rId2"/>
          <a:srcRect/>
          <a:stretch>
            <a:fillRect/>
          </a:stretch>
        </p:blipFill>
        <p:spPr bwMode="auto">
          <a:xfrm>
            <a:off x="0" y="255588"/>
            <a:ext cx="9144000" cy="4621212"/>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4"/>
          <p:cNvSpPr>
            <a:spLocks noGrp="1" noChangeArrowheads="1"/>
          </p:cNvSpPr>
          <p:nvPr>
            <p:ph type="title"/>
          </p:nvPr>
        </p:nvSpPr>
        <p:spPr/>
        <p:txBody>
          <a:bodyPr/>
          <a:lstStyle/>
          <a:p>
            <a:r>
              <a:rPr lang="en-US"/>
              <a:t>Sample Firewall Rule Format</a:t>
            </a:r>
          </a:p>
        </p:txBody>
      </p:sp>
      <p:graphicFrame>
        <p:nvGraphicFramePr>
          <p:cNvPr id="16429" name="Group 45"/>
          <p:cNvGraphicFramePr>
            <a:graphicFrameLocks noGrp="1"/>
          </p:cNvGraphicFramePr>
          <p:nvPr>
            <p:ph idx="1"/>
            <p:extLst>
              <p:ext uri="{D42A27DB-BD31-4B8C-83A1-F6EECF244321}">
                <p14:modId xmlns:p14="http://schemas.microsoft.com/office/powerpoint/2010/main" val="4289793856"/>
              </p:ext>
            </p:extLst>
          </p:nvPr>
        </p:nvGraphicFramePr>
        <p:xfrm>
          <a:off x="228600" y="1981200"/>
          <a:ext cx="8610600" cy="4116324"/>
        </p:xfrm>
        <a:graphic>
          <a:graphicData uri="http://schemas.openxmlformats.org/drawingml/2006/table">
            <a:tbl>
              <a:tblPr>
                <a:tableStyleId>{8FD4443E-F989-4FC4-A0C8-D5A2AF1F390B}</a:tableStyleId>
              </a:tblPr>
              <a:tblGrid>
                <a:gridCol w="2112963"/>
                <a:gridCol w="2192337"/>
                <a:gridCol w="1820863"/>
                <a:gridCol w="2484437"/>
              </a:tblGrid>
              <a:tr h="1028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solidFill>
                            <a:schemeClr val="bg2">
                              <a:lumMod val="10000"/>
                            </a:schemeClr>
                          </a:solidFill>
                          <a:effectLst/>
                        </a:rPr>
                        <a:t>Source </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solidFill>
                            <a:schemeClr val="bg2">
                              <a:lumMod val="10000"/>
                            </a:schemeClr>
                          </a:solidFill>
                          <a:effectLst/>
                        </a:rPr>
                        <a:t>Address</a:t>
                      </a:r>
                      <a:endParaRPr kumimoji="0" lang="en-US" sz="2800" b="0" i="0" u="none" strike="noStrike" cap="none" normalizeH="0" baseline="0" dirty="0" smtClean="0">
                        <a:ln>
                          <a:noFill/>
                        </a:ln>
                        <a:solidFill>
                          <a:schemeClr val="bg2">
                            <a:lumMod val="10000"/>
                          </a:schemeClr>
                        </a:solidFill>
                        <a:effectLst/>
                        <a:latin typeface="Arial" charset="0"/>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solidFill>
                            <a:schemeClr val="bg2">
                              <a:lumMod val="10000"/>
                            </a:schemeClr>
                          </a:solidFill>
                          <a:effectLst/>
                        </a:rPr>
                        <a:t>Destination Address</a:t>
                      </a:r>
                      <a:endParaRPr kumimoji="0" lang="en-US" sz="2800" b="0" i="0" u="none" strike="noStrike" cap="none" normalizeH="0" baseline="0" dirty="0" smtClean="0">
                        <a:ln>
                          <a:noFill/>
                        </a:ln>
                        <a:solidFill>
                          <a:schemeClr val="bg2">
                            <a:lumMod val="10000"/>
                          </a:schemeClr>
                        </a:solidFill>
                        <a:effectLst/>
                        <a:latin typeface="Arial" charset="0"/>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solidFill>
                            <a:schemeClr val="bg2">
                              <a:lumMod val="10000"/>
                            </a:schemeClr>
                          </a:solidFill>
                          <a:effectLst/>
                        </a:rPr>
                        <a:t>Service </a:t>
                      </a:r>
                      <a:endParaRPr kumimoji="0" lang="en-US" sz="2800" b="0" i="0" u="none" strike="noStrike" cap="none" normalizeH="0" baseline="0" dirty="0" smtClean="0">
                        <a:ln>
                          <a:noFill/>
                        </a:ln>
                        <a:solidFill>
                          <a:schemeClr val="bg2">
                            <a:lumMod val="10000"/>
                          </a:schemeClr>
                        </a:solidFill>
                        <a:effectLst/>
                        <a:latin typeface="Arial" charset="0"/>
                      </a:endParaRPr>
                    </a:p>
                  </a:txBody>
                  <a:tcPr horzOverflow="overflow">
                    <a:solidFill>
                      <a:schemeClr val="accent5">
                        <a:lumMod val="60000"/>
                        <a:lumOff val="4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solidFill>
                            <a:schemeClr val="bg2">
                              <a:lumMod val="10000"/>
                            </a:schemeClr>
                          </a:solidFill>
                          <a:effectLst/>
                        </a:rPr>
                        <a:t>Action</a:t>
                      </a:r>
                    </a:p>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solidFill>
                            <a:schemeClr val="bg2">
                              <a:lumMod val="10000"/>
                            </a:schemeClr>
                          </a:solidFill>
                          <a:effectLst/>
                        </a:rPr>
                        <a:t>(Allow/Deny)</a:t>
                      </a:r>
                      <a:endParaRPr kumimoji="0" lang="en-US" sz="2800" b="0" i="0" u="none" strike="noStrike" cap="none" normalizeH="0" baseline="0" dirty="0" smtClean="0">
                        <a:ln>
                          <a:noFill/>
                        </a:ln>
                        <a:solidFill>
                          <a:schemeClr val="bg2">
                            <a:lumMod val="10000"/>
                          </a:schemeClr>
                        </a:solidFill>
                        <a:effectLst/>
                        <a:latin typeface="Arial" charset="0"/>
                      </a:endParaRPr>
                    </a:p>
                  </a:txBody>
                  <a:tcPr horzOverflow="overflow">
                    <a:solidFill>
                      <a:schemeClr val="accent5">
                        <a:lumMod val="60000"/>
                        <a:lumOff val="40000"/>
                      </a:schemeClr>
                    </a:solid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effectLst/>
                        </a:rPr>
                        <a:t>172.16.xx</a:t>
                      </a:r>
                      <a:endParaRPr kumimoji="0" lang="en-US" sz="2800" b="0" i="0" u="none" strike="noStrike" cap="none" normalizeH="0" baseline="0" dirty="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effectLst/>
                        </a:rPr>
                        <a:t>10.10.x.x</a:t>
                      </a:r>
                      <a:endParaRPr kumimoji="0" lang="en-US" sz="2800" b="0" i="0" u="none" strike="noStrike" cap="none" normalizeH="0" baseline="0" dirty="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effectLst/>
                        </a:rPr>
                        <a:t>Any</a:t>
                      </a:r>
                      <a:endParaRPr kumimoji="0" lang="en-US" sz="2800" b="0" i="0" u="none" strike="noStrike" cap="none" normalizeH="0" baseline="0" dirty="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smtClean="0">
                          <a:ln>
                            <a:noFill/>
                          </a:ln>
                          <a:effectLst/>
                        </a:rPr>
                        <a:t>Deny</a:t>
                      </a:r>
                      <a:endParaRPr kumimoji="0" lang="en-US" sz="2800" b="0" i="0" u="none" strike="noStrike" cap="none" normalizeH="0" baseline="0" smtClean="0">
                        <a:ln>
                          <a:noFill/>
                        </a:ln>
                        <a:solidFill>
                          <a:schemeClr val="tx1"/>
                        </a:solidFill>
                        <a:effectLst/>
                        <a:latin typeface="Arial" charset="0"/>
                      </a:endParaRPr>
                    </a:p>
                  </a:txBody>
                  <a:tcPr horzOverflow="overflow">
                    <a:solidFill>
                      <a:schemeClr val="accent4">
                        <a:lumMod val="75000"/>
                      </a:schemeClr>
                    </a:solid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smtClean="0">
                          <a:ln>
                            <a:noFill/>
                          </a:ln>
                          <a:effectLst/>
                        </a:rPr>
                        <a:t>192.168.xx</a:t>
                      </a:r>
                      <a:endParaRPr kumimoji="0" lang="en-US" sz="2800" b="0" i="0" u="none" strike="noStrike" cap="none" normalizeH="0" baseline="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smtClean="0">
                          <a:ln>
                            <a:noFill/>
                          </a:ln>
                          <a:effectLst/>
                        </a:rPr>
                        <a:t>10.10.10.25</a:t>
                      </a:r>
                      <a:endParaRPr kumimoji="0" lang="en-US" sz="2800" b="0" i="0" u="none" strike="noStrike" cap="none" normalizeH="0" baseline="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effectLst/>
                        </a:rPr>
                        <a:t>HTTP</a:t>
                      </a:r>
                      <a:endParaRPr kumimoji="0" lang="en-US" sz="2800" b="0" i="0" u="none" strike="noStrike" cap="none" normalizeH="0" baseline="0" dirty="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effectLst/>
                        </a:rPr>
                        <a:t>Allow</a:t>
                      </a:r>
                      <a:endParaRPr kumimoji="0" lang="en-US" sz="2800" b="0" i="0" u="none" strike="noStrike" cap="none" normalizeH="0" baseline="0" dirty="0" smtClean="0">
                        <a:ln>
                          <a:noFill/>
                        </a:ln>
                        <a:solidFill>
                          <a:schemeClr val="tx1"/>
                        </a:solidFill>
                        <a:effectLst/>
                        <a:latin typeface="Arial" charset="0"/>
                      </a:endParaRPr>
                    </a:p>
                  </a:txBody>
                  <a:tcPr horzOverflow="overflow">
                    <a:solidFill>
                      <a:schemeClr val="accent4">
                        <a:lumMod val="75000"/>
                      </a:schemeClr>
                    </a:solid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smtClean="0">
                          <a:ln>
                            <a:noFill/>
                          </a:ln>
                          <a:effectLst/>
                        </a:rPr>
                        <a:t>192.168.0.1</a:t>
                      </a:r>
                      <a:endParaRPr kumimoji="0" lang="en-US" sz="2800" b="0" i="0" u="none" strike="noStrike" cap="none" normalizeH="0" baseline="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smtClean="0">
                          <a:ln>
                            <a:noFill/>
                          </a:ln>
                          <a:effectLst/>
                        </a:rPr>
                        <a:t>10.10.10.10</a:t>
                      </a:r>
                      <a:endParaRPr kumimoji="0" lang="en-US" sz="2800" b="0" i="0" u="none" strike="noStrike" cap="none" normalizeH="0" baseline="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smtClean="0">
                          <a:ln>
                            <a:noFill/>
                          </a:ln>
                          <a:effectLst/>
                        </a:rPr>
                        <a:t>FTP</a:t>
                      </a:r>
                      <a:endParaRPr kumimoji="0" lang="en-US" sz="2800" b="0" i="0" u="none" strike="noStrike" cap="none" normalizeH="0" baseline="0" smtClean="0">
                        <a:ln>
                          <a:noFill/>
                        </a:ln>
                        <a:solidFill>
                          <a:schemeClr val="tx1"/>
                        </a:solidFill>
                        <a:effectLst/>
                        <a:latin typeface="Arial" charset="0"/>
                      </a:endParaRPr>
                    </a:p>
                  </a:txBody>
                  <a:tcPr horzOverflow="overflow">
                    <a:solidFill>
                      <a:schemeClr val="accent4">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u="none" strike="noStrike" cap="none" normalizeH="0" baseline="0" dirty="0" smtClean="0">
                          <a:ln>
                            <a:noFill/>
                          </a:ln>
                          <a:effectLst/>
                        </a:rPr>
                        <a:t>Allow</a:t>
                      </a:r>
                      <a:endParaRPr kumimoji="0" lang="en-US" sz="2800" b="0" i="0" u="none" strike="noStrike" cap="none" normalizeH="0" baseline="0" dirty="0" smtClean="0">
                        <a:ln>
                          <a:noFill/>
                        </a:ln>
                        <a:solidFill>
                          <a:schemeClr val="tx1"/>
                        </a:solidFill>
                        <a:effectLst/>
                        <a:latin typeface="Arial" charset="0"/>
                      </a:endParaRPr>
                    </a:p>
                  </a:txBody>
                  <a:tcPr horzOverflow="overflow">
                    <a:solidFill>
                      <a:schemeClr val="accent4">
                        <a:lumMod val="75000"/>
                      </a:schemeClr>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dirty="0"/>
              <a:t>Packet Filtering Subsets</a:t>
            </a:r>
          </a:p>
        </p:txBody>
      </p:sp>
      <p:sp>
        <p:nvSpPr>
          <p:cNvPr id="19459" name="Rectangle 3"/>
          <p:cNvSpPr>
            <a:spLocks noGrp="1" noChangeArrowheads="1"/>
          </p:cNvSpPr>
          <p:nvPr>
            <p:ph idx="1"/>
          </p:nvPr>
        </p:nvSpPr>
        <p:spPr>
          <a:xfrm>
            <a:off x="1828800" y="1981200"/>
            <a:ext cx="7086600" cy="4648200"/>
          </a:xfrm>
        </p:spPr>
        <p:txBody>
          <a:bodyPr>
            <a:normAutofit/>
          </a:bodyPr>
          <a:lstStyle/>
          <a:p>
            <a:pPr>
              <a:lnSpc>
                <a:spcPct val="90000"/>
              </a:lnSpc>
            </a:pPr>
            <a:r>
              <a:rPr lang="en-US" sz="2400" dirty="0"/>
              <a:t>Static filtering </a:t>
            </a:r>
          </a:p>
          <a:p>
            <a:pPr lvl="1">
              <a:lnSpc>
                <a:spcPct val="90000"/>
              </a:lnSpc>
            </a:pPr>
            <a:r>
              <a:rPr lang="en-US" sz="2000" dirty="0"/>
              <a:t>Requires rules to be developed and installed with firewall</a:t>
            </a:r>
          </a:p>
          <a:p>
            <a:pPr>
              <a:lnSpc>
                <a:spcPct val="90000"/>
              </a:lnSpc>
            </a:pPr>
            <a:r>
              <a:rPr lang="en-US" sz="2400" dirty="0"/>
              <a:t>Dynamic filtering </a:t>
            </a:r>
          </a:p>
          <a:p>
            <a:pPr lvl="1">
              <a:lnSpc>
                <a:spcPct val="90000"/>
              </a:lnSpc>
            </a:pPr>
            <a:r>
              <a:rPr lang="en-US" sz="2000" dirty="0"/>
              <a:t>Allows only a particular packet with a particular source, destination, and port address to enter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931863" y="96838"/>
            <a:ext cx="7158037" cy="1262062"/>
          </a:xfrm>
        </p:spPr>
        <p:txBody>
          <a:bodyPr/>
          <a:lstStyle/>
          <a:p>
            <a:pPr>
              <a:lnSpc>
                <a:spcPct val="128000"/>
              </a:lnSpc>
              <a:spcBef>
                <a:spcPts val="3000"/>
              </a:spcBef>
              <a:spcAft>
                <a:spcPts val="600"/>
              </a:spcAft>
            </a:pPr>
            <a:r>
              <a:rPr lang="en-US" sz="3200"/>
              <a:t>Introduction</a:t>
            </a:r>
          </a:p>
        </p:txBody>
      </p:sp>
      <p:sp>
        <p:nvSpPr>
          <p:cNvPr id="39939" name="Rectangle 3"/>
          <p:cNvSpPr>
            <a:spLocks noGrp="1" noChangeArrowheads="1"/>
          </p:cNvSpPr>
          <p:nvPr>
            <p:ph idx="1"/>
          </p:nvPr>
        </p:nvSpPr>
        <p:spPr>
          <a:xfrm>
            <a:off x="949325" y="2327275"/>
            <a:ext cx="7589838" cy="3741738"/>
          </a:xfrm>
        </p:spPr>
        <p:txBody>
          <a:bodyPr/>
          <a:lstStyle/>
          <a:p>
            <a:pPr marL="342900" indent="-342900">
              <a:spcBef>
                <a:spcPts val="100"/>
              </a:spcBef>
              <a:spcAft>
                <a:spcPct val="55000"/>
              </a:spcAft>
            </a:pPr>
            <a:r>
              <a:rPr lang="en-US"/>
              <a:t>Technical controls – essential</a:t>
            </a:r>
          </a:p>
          <a:p>
            <a:pPr marL="742950" lvl="1" indent="-285750">
              <a:spcBef>
                <a:spcPts val="100"/>
              </a:spcBef>
              <a:spcAft>
                <a:spcPct val="55000"/>
              </a:spcAft>
            </a:pPr>
            <a:r>
              <a:rPr lang="en-US"/>
              <a:t>Enforcing policy for many IT functions</a:t>
            </a:r>
          </a:p>
          <a:p>
            <a:pPr marL="742950" lvl="1" indent="-285750">
              <a:spcBef>
                <a:spcPts val="100"/>
              </a:spcBef>
              <a:spcAft>
                <a:spcPct val="55000"/>
              </a:spcAft>
            </a:pPr>
            <a:r>
              <a:rPr lang="en-US"/>
              <a:t>Not involve direct human control</a:t>
            </a:r>
          </a:p>
          <a:p>
            <a:pPr marL="742950" lvl="1" indent="-285750">
              <a:spcBef>
                <a:spcPts val="100"/>
              </a:spcBef>
              <a:spcAft>
                <a:spcPct val="55000"/>
              </a:spcAft>
            </a:pPr>
            <a:r>
              <a:rPr lang="en-US"/>
              <a:t>Improve organization’s ability to balance</a:t>
            </a:r>
          </a:p>
          <a:p>
            <a:pPr marL="1143000" lvl="2" indent="-228600">
              <a:spcBef>
                <a:spcPts val="100"/>
              </a:spcBef>
              <a:spcAft>
                <a:spcPct val="55000"/>
              </a:spcAft>
            </a:pPr>
            <a:r>
              <a:rPr lang="en-US"/>
              <a:t>Availability vs. increasing information’s levels of confidentiality and integrity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Packet Filtering Subsets</a:t>
            </a:r>
          </a:p>
        </p:txBody>
      </p:sp>
      <p:sp>
        <p:nvSpPr>
          <p:cNvPr id="3" name="Content Placeholder 2"/>
          <p:cNvSpPr>
            <a:spLocks noGrp="1"/>
          </p:cNvSpPr>
          <p:nvPr>
            <p:ph idx="1"/>
          </p:nvPr>
        </p:nvSpPr>
        <p:spPr/>
        <p:txBody>
          <a:bodyPr/>
          <a:lstStyle/>
          <a:p>
            <a:pPr>
              <a:lnSpc>
                <a:spcPct val="90000"/>
              </a:lnSpc>
            </a:pPr>
            <a:r>
              <a:rPr lang="en-US" sz="2400" dirty="0" err="1"/>
              <a:t>Stateful</a:t>
            </a:r>
            <a:r>
              <a:rPr lang="en-US" sz="2400" dirty="0"/>
              <a:t> </a:t>
            </a:r>
          </a:p>
          <a:p>
            <a:pPr lvl="1">
              <a:lnSpc>
                <a:spcPct val="90000"/>
              </a:lnSpc>
            </a:pPr>
            <a:r>
              <a:rPr lang="en-US" sz="2000" dirty="0"/>
              <a:t>Uses a state table</a:t>
            </a:r>
          </a:p>
          <a:p>
            <a:pPr lvl="1">
              <a:lnSpc>
                <a:spcPct val="90000"/>
              </a:lnSpc>
            </a:pPr>
            <a:r>
              <a:rPr lang="en-US" sz="2000" dirty="0"/>
              <a:t>Tracks the state and context of each packet</a:t>
            </a:r>
          </a:p>
          <a:p>
            <a:pPr lvl="1">
              <a:lnSpc>
                <a:spcPct val="90000"/>
              </a:lnSpc>
            </a:pPr>
            <a:r>
              <a:rPr lang="en-US" sz="2000" dirty="0"/>
              <a:t>Records which station sent what packet and when</a:t>
            </a:r>
          </a:p>
          <a:p>
            <a:pPr lvl="1">
              <a:lnSpc>
                <a:spcPct val="90000"/>
              </a:lnSpc>
            </a:pPr>
            <a:r>
              <a:rPr lang="en-US" sz="2000" dirty="0"/>
              <a:t>Perform packet filtering but takes extra step</a:t>
            </a:r>
          </a:p>
          <a:p>
            <a:pPr lvl="1">
              <a:lnSpc>
                <a:spcPct val="90000"/>
              </a:lnSpc>
            </a:pPr>
            <a:r>
              <a:rPr lang="en-US" sz="2000" dirty="0"/>
              <a:t>Can expedite responses to internal requests</a:t>
            </a:r>
          </a:p>
          <a:p>
            <a:pPr lvl="1">
              <a:lnSpc>
                <a:spcPct val="90000"/>
              </a:lnSpc>
            </a:pPr>
            <a:r>
              <a:rPr lang="en-US" sz="2000" dirty="0"/>
              <a:t>Vulnerable to DOS attacks because of processing time required</a:t>
            </a:r>
          </a:p>
          <a:p>
            <a:endParaRPr lang="en-US" dirty="0"/>
          </a:p>
        </p:txBody>
      </p:sp>
    </p:spTree>
    <p:extLst>
      <p:ext uri="{BB962C8B-B14F-4D97-AF65-F5344CB8AC3E}">
        <p14:creationId xmlns:p14="http://schemas.microsoft.com/office/powerpoint/2010/main" val="2149558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Application Gateway</a:t>
            </a:r>
          </a:p>
        </p:txBody>
      </p:sp>
      <p:sp>
        <p:nvSpPr>
          <p:cNvPr id="20483" name="Rectangle 3"/>
          <p:cNvSpPr>
            <a:spLocks noGrp="1" noChangeArrowheads="1"/>
          </p:cNvSpPr>
          <p:nvPr>
            <p:ph idx="1"/>
          </p:nvPr>
        </p:nvSpPr>
        <p:spPr>
          <a:xfrm>
            <a:off x="1945200" y="1600200"/>
            <a:ext cx="6665399" cy="4953000"/>
          </a:xfrm>
        </p:spPr>
        <p:txBody>
          <a:bodyPr/>
          <a:lstStyle/>
          <a:p>
            <a:pPr>
              <a:lnSpc>
                <a:spcPct val="90000"/>
              </a:lnSpc>
            </a:pPr>
            <a:r>
              <a:rPr lang="en-US" dirty="0"/>
              <a:t>Installed on dedicated computer</a:t>
            </a:r>
          </a:p>
          <a:p>
            <a:pPr>
              <a:lnSpc>
                <a:spcPct val="90000"/>
              </a:lnSpc>
            </a:pPr>
            <a:r>
              <a:rPr lang="en-US" dirty="0"/>
              <a:t>Used in conjunction with filtering router</a:t>
            </a:r>
          </a:p>
          <a:p>
            <a:pPr>
              <a:lnSpc>
                <a:spcPct val="90000"/>
              </a:lnSpc>
            </a:pPr>
            <a:r>
              <a:rPr lang="en-US" dirty="0"/>
              <a:t>Proxy server</a:t>
            </a:r>
          </a:p>
          <a:p>
            <a:pPr lvl="1">
              <a:lnSpc>
                <a:spcPct val="90000"/>
              </a:lnSpc>
            </a:pPr>
            <a:r>
              <a:rPr lang="en-US" dirty="0"/>
              <a:t>Goes between external request and webpage</a:t>
            </a:r>
          </a:p>
          <a:p>
            <a:pPr>
              <a:lnSpc>
                <a:spcPct val="90000"/>
              </a:lnSpc>
            </a:pPr>
            <a:r>
              <a:rPr lang="en-US" dirty="0"/>
              <a:t>Resides in DMZ</a:t>
            </a:r>
          </a:p>
          <a:p>
            <a:pPr lvl="1">
              <a:lnSpc>
                <a:spcPct val="90000"/>
              </a:lnSpc>
            </a:pPr>
            <a:r>
              <a:rPr lang="en-US" dirty="0"/>
              <a:t>Between trusted and untrusted network</a:t>
            </a:r>
          </a:p>
          <a:p>
            <a:pPr lvl="1">
              <a:lnSpc>
                <a:spcPct val="90000"/>
              </a:lnSpc>
            </a:pPr>
            <a:r>
              <a:rPr lang="en-US" dirty="0"/>
              <a:t>Exposed to risk</a:t>
            </a:r>
          </a:p>
          <a:p>
            <a:pPr lvl="1">
              <a:lnSpc>
                <a:spcPct val="90000"/>
              </a:lnSpc>
            </a:pPr>
            <a:r>
              <a:rPr lang="en-US" dirty="0"/>
              <a:t>Can place additional filtering routers behind</a:t>
            </a:r>
          </a:p>
          <a:p>
            <a:pPr lvl="1">
              <a:lnSpc>
                <a:spcPct val="90000"/>
              </a:lnSpc>
            </a:pPr>
            <a:r>
              <a:rPr lang="en-US" dirty="0"/>
              <a:t>Restricted to a single application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Circuit Gateways</a:t>
            </a:r>
          </a:p>
        </p:txBody>
      </p:sp>
      <p:sp>
        <p:nvSpPr>
          <p:cNvPr id="21507" name="Rectangle 3"/>
          <p:cNvSpPr>
            <a:spLocks noGrp="1" noChangeArrowheads="1"/>
          </p:cNvSpPr>
          <p:nvPr>
            <p:ph idx="1"/>
          </p:nvPr>
        </p:nvSpPr>
        <p:spPr/>
        <p:txBody>
          <a:bodyPr>
            <a:normAutofit fontScale="92500"/>
          </a:bodyPr>
          <a:lstStyle/>
          <a:p>
            <a:r>
              <a:rPr lang="en-US" sz="2800"/>
              <a:t>Operates at transport level</a:t>
            </a:r>
          </a:p>
          <a:p>
            <a:r>
              <a:rPr lang="en-US" sz="2800"/>
              <a:t>Authorization based on addresses</a:t>
            </a:r>
          </a:p>
          <a:p>
            <a:r>
              <a:rPr lang="en-US" sz="2800"/>
              <a:t>Don’t look at traffic between networks</a:t>
            </a:r>
          </a:p>
          <a:p>
            <a:r>
              <a:rPr lang="en-US" sz="2800"/>
              <a:t>Do prevent direct connections</a:t>
            </a:r>
          </a:p>
          <a:p>
            <a:r>
              <a:rPr lang="en-US" sz="2800"/>
              <a:t>Create tunnels between networks</a:t>
            </a:r>
          </a:p>
          <a:p>
            <a:r>
              <a:rPr lang="en-US" sz="2800"/>
              <a:t>Only allowed traffic can use tunnels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MAC Layer Firewalls</a:t>
            </a:r>
          </a:p>
        </p:txBody>
      </p:sp>
      <p:sp>
        <p:nvSpPr>
          <p:cNvPr id="22531" name="Rectangle 3"/>
          <p:cNvSpPr>
            <a:spLocks noGrp="1" noChangeArrowheads="1"/>
          </p:cNvSpPr>
          <p:nvPr>
            <p:ph idx="1"/>
          </p:nvPr>
        </p:nvSpPr>
        <p:spPr>
          <a:xfrm>
            <a:off x="1945200" y="1981200"/>
            <a:ext cx="6893999" cy="4114800"/>
          </a:xfrm>
        </p:spPr>
        <p:txBody>
          <a:bodyPr/>
          <a:lstStyle/>
          <a:p>
            <a:r>
              <a:rPr lang="en-US" dirty="0"/>
              <a:t>Designed to operate at media access </a:t>
            </a:r>
            <a:r>
              <a:rPr lang="en-US" dirty="0" err="1"/>
              <a:t>sublayer</a:t>
            </a:r>
            <a:endParaRPr lang="en-US" dirty="0"/>
          </a:p>
          <a:p>
            <a:r>
              <a:rPr lang="en-US" dirty="0"/>
              <a:t>Able to consider specific host computer identity in filtering</a:t>
            </a:r>
          </a:p>
          <a:p>
            <a:r>
              <a:rPr lang="en-US" dirty="0"/>
              <a:t>Allows specific types of packets that are acceptable to each host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87" name="Group 35"/>
          <p:cNvGraphicFramePr>
            <a:graphicFrameLocks noGrp="1"/>
          </p:cNvGraphicFramePr>
          <p:nvPr>
            <p:ph/>
          </p:nvPr>
        </p:nvGraphicFramePr>
        <p:xfrm>
          <a:off x="3657600" y="1981200"/>
          <a:ext cx="4953000" cy="4114801"/>
        </p:xfrm>
        <a:graphic>
          <a:graphicData uri="http://schemas.openxmlformats.org/drawingml/2006/table">
            <a:tbl>
              <a:tblPr/>
              <a:tblGrid>
                <a:gridCol w="4953000"/>
              </a:tblGrid>
              <a:tr h="6064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7 Application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6 Presentation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5 Session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4 Transport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3 Network</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5788">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2 Data</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70000"/>
                        <a:buFont typeface="Wingdings" pitchFamily="2" charset="2"/>
                        <a:buNone/>
                        <a:tabLst/>
                      </a:pPr>
                      <a:r>
                        <a:rPr kumimoji="0" lang="en-US" sz="2800" b="0" i="0" u="none" strike="noStrike" cap="none" normalizeH="0" baseline="0" smtClean="0">
                          <a:ln>
                            <a:noFill/>
                          </a:ln>
                          <a:solidFill>
                            <a:schemeClr val="tx1"/>
                          </a:solidFill>
                          <a:effectLst/>
                          <a:latin typeface="Arial" charset="0"/>
                        </a:rPr>
                        <a:t>1 Physical</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88" name="Text Box 36"/>
          <p:cNvSpPr txBox="1">
            <a:spLocks noChangeArrowheads="1"/>
          </p:cNvSpPr>
          <p:nvPr/>
        </p:nvSpPr>
        <p:spPr bwMode="auto">
          <a:xfrm>
            <a:off x="228600" y="2819400"/>
            <a:ext cx="2362200" cy="366713"/>
          </a:xfrm>
          <a:prstGeom prst="rect">
            <a:avLst/>
          </a:prstGeom>
          <a:noFill/>
          <a:ln w="9525">
            <a:noFill/>
            <a:miter lim="800000"/>
            <a:headEnd/>
            <a:tailEnd/>
          </a:ln>
          <a:effectLst/>
        </p:spPr>
        <p:txBody>
          <a:bodyPr>
            <a:spAutoFit/>
          </a:bodyPr>
          <a:lstStyle/>
          <a:p>
            <a:pPr>
              <a:spcBef>
                <a:spcPct val="50000"/>
              </a:spcBef>
            </a:pPr>
            <a:r>
              <a:rPr lang="en-US"/>
              <a:t>Application Gateway</a:t>
            </a:r>
          </a:p>
        </p:txBody>
      </p:sp>
      <p:sp>
        <p:nvSpPr>
          <p:cNvPr id="23589" name="Line 37"/>
          <p:cNvSpPr>
            <a:spLocks noChangeShapeType="1"/>
          </p:cNvSpPr>
          <p:nvPr/>
        </p:nvSpPr>
        <p:spPr bwMode="auto">
          <a:xfrm flipV="1">
            <a:off x="2667000" y="2362200"/>
            <a:ext cx="914400" cy="609600"/>
          </a:xfrm>
          <a:prstGeom prst="line">
            <a:avLst/>
          </a:prstGeom>
          <a:noFill/>
          <a:ln w="9525">
            <a:solidFill>
              <a:schemeClr val="tx1"/>
            </a:solidFill>
            <a:round/>
            <a:headEnd/>
            <a:tailEnd type="triangle" w="med" len="med"/>
          </a:ln>
          <a:effectLst/>
        </p:spPr>
        <p:txBody>
          <a:bodyPr/>
          <a:lstStyle/>
          <a:p>
            <a:endParaRPr lang="en-US"/>
          </a:p>
        </p:txBody>
      </p:sp>
      <p:sp>
        <p:nvSpPr>
          <p:cNvPr id="23590" name="Line 38"/>
          <p:cNvSpPr>
            <a:spLocks noChangeShapeType="1"/>
          </p:cNvSpPr>
          <p:nvPr/>
        </p:nvSpPr>
        <p:spPr bwMode="auto">
          <a:xfrm flipV="1">
            <a:off x="2743200" y="2971800"/>
            <a:ext cx="838200" cy="0"/>
          </a:xfrm>
          <a:prstGeom prst="line">
            <a:avLst/>
          </a:prstGeom>
          <a:noFill/>
          <a:ln w="9525">
            <a:solidFill>
              <a:schemeClr val="tx1"/>
            </a:solidFill>
            <a:round/>
            <a:headEnd/>
            <a:tailEnd type="triangle" w="med" len="med"/>
          </a:ln>
          <a:effectLst/>
        </p:spPr>
        <p:txBody>
          <a:bodyPr/>
          <a:lstStyle/>
          <a:p>
            <a:endParaRPr lang="en-US"/>
          </a:p>
        </p:txBody>
      </p:sp>
      <p:sp>
        <p:nvSpPr>
          <p:cNvPr id="23591" name="Line 39"/>
          <p:cNvSpPr>
            <a:spLocks noChangeShapeType="1"/>
          </p:cNvSpPr>
          <p:nvPr/>
        </p:nvSpPr>
        <p:spPr bwMode="auto">
          <a:xfrm>
            <a:off x="2667000" y="2971800"/>
            <a:ext cx="914400" cy="381000"/>
          </a:xfrm>
          <a:prstGeom prst="line">
            <a:avLst/>
          </a:prstGeom>
          <a:noFill/>
          <a:ln w="9525">
            <a:solidFill>
              <a:schemeClr val="tx1"/>
            </a:solidFill>
            <a:round/>
            <a:headEnd/>
            <a:tailEnd type="triangle" w="med" len="med"/>
          </a:ln>
          <a:effectLst/>
        </p:spPr>
        <p:txBody>
          <a:bodyPr/>
          <a:lstStyle/>
          <a:p>
            <a:endParaRPr lang="en-US"/>
          </a:p>
        </p:txBody>
      </p:sp>
      <p:sp>
        <p:nvSpPr>
          <p:cNvPr id="23592" name="Text Box 40"/>
          <p:cNvSpPr txBox="1">
            <a:spLocks noChangeArrowheads="1"/>
          </p:cNvSpPr>
          <p:nvPr/>
        </p:nvSpPr>
        <p:spPr bwMode="auto">
          <a:xfrm>
            <a:off x="152400" y="3810000"/>
            <a:ext cx="2362200" cy="366713"/>
          </a:xfrm>
          <a:prstGeom prst="rect">
            <a:avLst/>
          </a:prstGeom>
          <a:noFill/>
          <a:ln w="9525">
            <a:noFill/>
            <a:miter lim="800000"/>
            <a:headEnd/>
            <a:tailEnd/>
          </a:ln>
          <a:effectLst/>
        </p:spPr>
        <p:txBody>
          <a:bodyPr>
            <a:spAutoFit/>
          </a:bodyPr>
          <a:lstStyle/>
          <a:p>
            <a:pPr>
              <a:spcBef>
                <a:spcPct val="50000"/>
              </a:spcBef>
            </a:pPr>
            <a:r>
              <a:rPr lang="en-US"/>
              <a:t>        Circuit Gateway</a:t>
            </a:r>
          </a:p>
        </p:txBody>
      </p:sp>
      <p:sp>
        <p:nvSpPr>
          <p:cNvPr id="23593" name="Text Box 41"/>
          <p:cNvSpPr txBox="1">
            <a:spLocks noChangeArrowheads="1"/>
          </p:cNvSpPr>
          <p:nvPr/>
        </p:nvSpPr>
        <p:spPr bwMode="auto">
          <a:xfrm>
            <a:off x="152400" y="4495800"/>
            <a:ext cx="2362200" cy="366713"/>
          </a:xfrm>
          <a:prstGeom prst="rect">
            <a:avLst/>
          </a:prstGeom>
          <a:noFill/>
          <a:ln w="9525">
            <a:noFill/>
            <a:miter lim="800000"/>
            <a:headEnd/>
            <a:tailEnd/>
          </a:ln>
          <a:effectLst/>
        </p:spPr>
        <p:txBody>
          <a:bodyPr>
            <a:spAutoFit/>
          </a:bodyPr>
          <a:lstStyle/>
          <a:p>
            <a:pPr>
              <a:spcBef>
                <a:spcPct val="50000"/>
              </a:spcBef>
            </a:pPr>
            <a:r>
              <a:rPr lang="en-US"/>
              <a:t>        Packet Filtering</a:t>
            </a:r>
          </a:p>
        </p:txBody>
      </p:sp>
      <p:sp>
        <p:nvSpPr>
          <p:cNvPr id="23594" name="Text Box 42"/>
          <p:cNvSpPr txBox="1">
            <a:spLocks noChangeArrowheads="1"/>
          </p:cNvSpPr>
          <p:nvPr/>
        </p:nvSpPr>
        <p:spPr bwMode="auto">
          <a:xfrm>
            <a:off x="228600" y="5029200"/>
            <a:ext cx="2209800" cy="366713"/>
          </a:xfrm>
          <a:prstGeom prst="rect">
            <a:avLst/>
          </a:prstGeom>
          <a:noFill/>
          <a:ln w="9525">
            <a:noFill/>
            <a:miter lim="800000"/>
            <a:headEnd/>
            <a:tailEnd/>
          </a:ln>
          <a:effectLst/>
        </p:spPr>
        <p:txBody>
          <a:bodyPr>
            <a:spAutoFit/>
          </a:bodyPr>
          <a:lstStyle/>
          <a:p>
            <a:pPr>
              <a:spcBef>
                <a:spcPct val="50000"/>
              </a:spcBef>
            </a:pPr>
            <a:r>
              <a:rPr lang="en-US"/>
              <a:t>	Mac Layer</a:t>
            </a:r>
          </a:p>
        </p:txBody>
      </p:sp>
      <p:sp>
        <p:nvSpPr>
          <p:cNvPr id="23595" name="Line 43"/>
          <p:cNvSpPr>
            <a:spLocks noChangeShapeType="1"/>
          </p:cNvSpPr>
          <p:nvPr/>
        </p:nvSpPr>
        <p:spPr bwMode="auto">
          <a:xfrm>
            <a:off x="2590800" y="3962400"/>
            <a:ext cx="990600" cy="0"/>
          </a:xfrm>
          <a:prstGeom prst="line">
            <a:avLst/>
          </a:prstGeom>
          <a:noFill/>
          <a:ln w="9525">
            <a:solidFill>
              <a:schemeClr val="tx1"/>
            </a:solidFill>
            <a:round/>
            <a:headEnd/>
            <a:tailEnd type="triangle" w="med" len="med"/>
          </a:ln>
          <a:effectLst/>
        </p:spPr>
        <p:txBody>
          <a:bodyPr/>
          <a:lstStyle/>
          <a:p>
            <a:endParaRPr lang="en-US"/>
          </a:p>
        </p:txBody>
      </p:sp>
      <p:sp>
        <p:nvSpPr>
          <p:cNvPr id="23596" name="Line 44"/>
          <p:cNvSpPr>
            <a:spLocks noChangeShapeType="1"/>
          </p:cNvSpPr>
          <p:nvPr/>
        </p:nvSpPr>
        <p:spPr bwMode="auto">
          <a:xfrm>
            <a:off x="2590800" y="4648200"/>
            <a:ext cx="914400" cy="0"/>
          </a:xfrm>
          <a:prstGeom prst="line">
            <a:avLst/>
          </a:prstGeom>
          <a:noFill/>
          <a:ln w="9525">
            <a:solidFill>
              <a:schemeClr val="tx1"/>
            </a:solidFill>
            <a:round/>
            <a:headEnd/>
            <a:tailEnd type="triangle" w="med" len="med"/>
          </a:ln>
          <a:effectLst/>
        </p:spPr>
        <p:txBody>
          <a:bodyPr/>
          <a:lstStyle/>
          <a:p>
            <a:endParaRPr lang="en-US"/>
          </a:p>
        </p:txBody>
      </p:sp>
      <p:sp>
        <p:nvSpPr>
          <p:cNvPr id="23597" name="Line 45"/>
          <p:cNvSpPr>
            <a:spLocks noChangeShapeType="1"/>
          </p:cNvSpPr>
          <p:nvPr/>
        </p:nvSpPr>
        <p:spPr bwMode="auto">
          <a:xfrm>
            <a:off x="2514600" y="5181600"/>
            <a:ext cx="990600" cy="0"/>
          </a:xfrm>
          <a:prstGeom prst="line">
            <a:avLst/>
          </a:prstGeom>
          <a:noFill/>
          <a:ln w="9525">
            <a:solidFill>
              <a:schemeClr val="tx1"/>
            </a:solidFill>
            <a:round/>
            <a:headEnd/>
            <a:tailEnd type="triangle" w="med" len="med"/>
          </a:ln>
          <a:effectLst/>
        </p:spPr>
        <p:txBody>
          <a:bodyPr/>
          <a:lstStyle/>
          <a:p>
            <a:endParaRPr lang="en-US"/>
          </a:p>
        </p:txBody>
      </p:sp>
      <p:sp>
        <p:nvSpPr>
          <p:cNvPr id="23598" name="Text Box 46"/>
          <p:cNvSpPr txBox="1">
            <a:spLocks noChangeArrowheads="1"/>
          </p:cNvSpPr>
          <p:nvPr/>
        </p:nvSpPr>
        <p:spPr bwMode="auto">
          <a:xfrm>
            <a:off x="3810000" y="1676400"/>
            <a:ext cx="4495800" cy="366713"/>
          </a:xfrm>
          <a:prstGeom prst="rect">
            <a:avLst/>
          </a:prstGeom>
          <a:noFill/>
          <a:ln w="9525">
            <a:noFill/>
            <a:miter lim="800000"/>
            <a:headEnd/>
            <a:tailEnd/>
          </a:ln>
          <a:effectLst/>
        </p:spPr>
        <p:txBody>
          <a:bodyPr>
            <a:spAutoFit/>
          </a:bodyPr>
          <a:lstStyle/>
          <a:p>
            <a:pPr>
              <a:spcBef>
                <a:spcPct val="50000"/>
              </a:spcBef>
            </a:pPr>
            <a:r>
              <a:rPr lang="en-US"/>
              <a:t>	</a:t>
            </a:r>
            <a:r>
              <a:rPr lang="en-US" b="1"/>
              <a:t>OSI Model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3200"/>
              <a:t>Hybrid Firewalls </a:t>
            </a:r>
          </a:p>
        </p:txBody>
      </p:sp>
      <p:sp>
        <p:nvSpPr>
          <p:cNvPr id="46083" name="Rectangle 3"/>
          <p:cNvSpPr>
            <a:spLocks noGrp="1" noChangeArrowheads="1"/>
          </p:cNvSpPr>
          <p:nvPr>
            <p:ph idx="1"/>
          </p:nvPr>
        </p:nvSpPr>
        <p:spPr>
          <a:xfrm>
            <a:off x="1981200" y="1981200"/>
            <a:ext cx="6629400" cy="4114800"/>
          </a:xfrm>
        </p:spPr>
        <p:txBody>
          <a:bodyPr/>
          <a:lstStyle/>
          <a:p>
            <a:pPr marL="342900" indent="-342900"/>
            <a:r>
              <a:rPr lang="en-US" dirty="0"/>
              <a:t>Combine elements of other types of firewalls; i.e., elements of packet filtering and proxy services, or of packet filtering and circuit gateways</a:t>
            </a:r>
          </a:p>
          <a:p>
            <a:pPr marL="342900" indent="-342900"/>
            <a:r>
              <a:rPr lang="en-US" dirty="0"/>
              <a:t>Alternately, may consist of two separate firewall devices; each a separate firewall system, but are connected to work in tandem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Categorization by Development Generation</a:t>
            </a:r>
          </a:p>
        </p:txBody>
      </p:sp>
      <p:sp>
        <p:nvSpPr>
          <p:cNvPr id="25603" name="Rectangle 3"/>
          <p:cNvSpPr>
            <a:spLocks noGrp="1" noChangeArrowheads="1"/>
          </p:cNvSpPr>
          <p:nvPr>
            <p:ph idx="1"/>
          </p:nvPr>
        </p:nvSpPr>
        <p:spPr>
          <a:xfrm>
            <a:off x="1945200" y="1981200"/>
            <a:ext cx="6665399" cy="4419600"/>
          </a:xfrm>
        </p:spPr>
        <p:txBody>
          <a:bodyPr>
            <a:normAutofit fontScale="92500" lnSpcReduction="10000"/>
          </a:bodyPr>
          <a:lstStyle/>
          <a:p>
            <a:pPr>
              <a:lnSpc>
                <a:spcPct val="80000"/>
              </a:lnSpc>
            </a:pPr>
            <a:r>
              <a:rPr lang="en-US" sz="2800" dirty="0"/>
              <a:t>First Generation</a:t>
            </a:r>
          </a:p>
          <a:p>
            <a:pPr lvl="1">
              <a:lnSpc>
                <a:spcPct val="80000"/>
              </a:lnSpc>
            </a:pPr>
            <a:r>
              <a:rPr lang="en-US" sz="2400" dirty="0"/>
              <a:t>Static packet filtering</a:t>
            </a:r>
          </a:p>
          <a:p>
            <a:pPr lvl="1">
              <a:lnSpc>
                <a:spcPct val="80000"/>
              </a:lnSpc>
            </a:pPr>
            <a:r>
              <a:rPr lang="en-US" sz="2400" dirty="0"/>
              <a:t>Simple networking devices</a:t>
            </a:r>
          </a:p>
          <a:p>
            <a:pPr lvl="1">
              <a:lnSpc>
                <a:spcPct val="80000"/>
              </a:lnSpc>
            </a:pPr>
            <a:r>
              <a:rPr lang="en-US" sz="2400" dirty="0"/>
              <a:t>Filter packets according to their headers </a:t>
            </a:r>
          </a:p>
          <a:p>
            <a:pPr>
              <a:lnSpc>
                <a:spcPct val="80000"/>
              </a:lnSpc>
            </a:pPr>
            <a:r>
              <a:rPr lang="en-US" sz="2800" dirty="0"/>
              <a:t>Second Generation</a:t>
            </a:r>
          </a:p>
          <a:p>
            <a:pPr lvl="1">
              <a:lnSpc>
                <a:spcPct val="80000"/>
              </a:lnSpc>
            </a:pPr>
            <a:r>
              <a:rPr lang="en-US" sz="2400" dirty="0"/>
              <a:t>Application level or proxy servers</a:t>
            </a:r>
          </a:p>
          <a:p>
            <a:pPr lvl="1">
              <a:lnSpc>
                <a:spcPct val="80000"/>
              </a:lnSpc>
            </a:pPr>
            <a:r>
              <a:rPr lang="en-US" sz="2400" dirty="0"/>
              <a:t>Dedicated systems</a:t>
            </a:r>
          </a:p>
          <a:p>
            <a:pPr lvl="1">
              <a:lnSpc>
                <a:spcPct val="80000"/>
              </a:lnSpc>
            </a:pPr>
            <a:r>
              <a:rPr lang="en-US" sz="2400" dirty="0"/>
              <a:t>Provides intermediate services for the requestors</a:t>
            </a:r>
          </a:p>
          <a:p>
            <a:pPr>
              <a:lnSpc>
                <a:spcPct val="80000"/>
              </a:lnSpc>
            </a:pPr>
            <a:r>
              <a:rPr lang="en-US" sz="2800" dirty="0"/>
              <a:t>Third Generation</a:t>
            </a:r>
          </a:p>
          <a:p>
            <a:pPr lvl="1">
              <a:lnSpc>
                <a:spcPct val="80000"/>
              </a:lnSpc>
            </a:pPr>
            <a:r>
              <a:rPr lang="en-US" sz="2400" dirty="0" err="1"/>
              <a:t>Stateful</a:t>
            </a:r>
            <a:r>
              <a:rPr lang="en-US" sz="2400" dirty="0"/>
              <a:t> </a:t>
            </a:r>
          </a:p>
          <a:p>
            <a:pPr lvl="1">
              <a:lnSpc>
                <a:spcPct val="80000"/>
              </a:lnSpc>
            </a:pPr>
            <a:r>
              <a:rPr lang="en-US" sz="2400" dirty="0"/>
              <a:t>Uses state tables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Categorization by Development Generation</a:t>
            </a:r>
          </a:p>
        </p:txBody>
      </p:sp>
      <p:sp>
        <p:nvSpPr>
          <p:cNvPr id="26627" name="Rectangle 3"/>
          <p:cNvSpPr>
            <a:spLocks noGrp="1" noChangeArrowheads="1"/>
          </p:cNvSpPr>
          <p:nvPr>
            <p:ph idx="1"/>
          </p:nvPr>
        </p:nvSpPr>
        <p:spPr>
          <a:xfrm>
            <a:off x="1945201" y="1905000"/>
            <a:ext cx="6173274" cy="4572000"/>
          </a:xfrm>
        </p:spPr>
        <p:txBody>
          <a:bodyPr>
            <a:normAutofit fontScale="92500" lnSpcReduction="10000"/>
          </a:bodyPr>
          <a:lstStyle/>
          <a:p>
            <a:r>
              <a:rPr lang="en-US" sz="2800" dirty="0"/>
              <a:t>Fourth Generation</a:t>
            </a:r>
          </a:p>
          <a:p>
            <a:pPr lvl="1"/>
            <a:r>
              <a:rPr lang="en-US" sz="2400" dirty="0"/>
              <a:t>Dynamic filtering</a:t>
            </a:r>
          </a:p>
          <a:p>
            <a:pPr lvl="1"/>
            <a:r>
              <a:rPr lang="en-US" sz="2400" dirty="0"/>
              <a:t>Particular packet with a particular source, destination, and port address to enter</a:t>
            </a:r>
          </a:p>
          <a:p>
            <a:r>
              <a:rPr lang="en-US" sz="2800" dirty="0"/>
              <a:t>Fifth Generation</a:t>
            </a:r>
          </a:p>
          <a:p>
            <a:pPr lvl="1"/>
            <a:r>
              <a:rPr lang="en-US" sz="2400" dirty="0"/>
              <a:t>Kernel proxy</a:t>
            </a:r>
          </a:p>
          <a:p>
            <a:pPr lvl="1"/>
            <a:r>
              <a:rPr lang="en-US" sz="2400" dirty="0"/>
              <a:t>Works un the Windows NT Executive</a:t>
            </a:r>
          </a:p>
          <a:p>
            <a:pPr lvl="1"/>
            <a:r>
              <a:rPr lang="en-US" sz="2400" dirty="0"/>
              <a:t>Evaluates at multiple layers</a:t>
            </a:r>
          </a:p>
          <a:p>
            <a:pPr lvl="1"/>
            <a:r>
              <a:rPr lang="en-US" sz="2400" dirty="0"/>
              <a:t>Checks security as packet passes from one level to another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Categorized by Structure</a:t>
            </a:r>
          </a:p>
        </p:txBody>
      </p:sp>
      <p:sp>
        <p:nvSpPr>
          <p:cNvPr id="27651" name="Rectangle 3"/>
          <p:cNvSpPr>
            <a:spLocks noGrp="1" noChangeArrowheads="1"/>
          </p:cNvSpPr>
          <p:nvPr>
            <p:ph idx="1"/>
          </p:nvPr>
        </p:nvSpPr>
        <p:spPr>
          <a:xfrm>
            <a:off x="1600200" y="1981200"/>
            <a:ext cx="7010400" cy="4572000"/>
          </a:xfrm>
        </p:spPr>
        <p:txBody>
          <a:bodyPr>
            <a:normAutofit fontScale="92500" lnSpcReduction="10000"/>
          </a:bodyPr>
          <a:lstStyle/>
          <a:p>
            <a:pPr>
              <a:lnSpc>
                <a:spcPct val="90000"/>
              </a:lnSpc>
            </a:pPr>
            <a:r>
              <a:rPr lang="en-US" sz="2800" dirty="0"/>
              <a:t>Commercial-Grade</a:t>
            </a:r>
          </a:p>
          <a:p>
            <a:pPr lvl="1">
              <a:lnSpc>
                <a:spcPct val="90000"/>
              </a:lnSpc>
            </a:pPr>
            <a:r>
              <a:rPr lang="en-US" sz="2400" dirty="0"/>
              <a:t>State-alone</a:t>
            </a:r>
          </a:p>
          <a:p>
            <a:pPr lvl="1">
              <a:lnSpc>
                <a:spcPct val="90000"/>
              </a:lnSpc>
            </a:pPr>
            <a:r>
              <a:rPr lang="en-US" sz="2400" dirty="0"/>
              <a:t>Combination of hardware and software</a:t>
            </a:r>
          </a:p>
          <a:p>
            <a:pPr lvl="1">
              <a:lnSpc>
                <a:spcPct val="90000"/>
              </a:lnSpc>
            </a:pPr>
            <a:r>
              <a:rPr lang="en-US" sz="2400" dirty="0"/>
              <a:t>Many of features of stand alone computer</a:t>
            </a:r>
          </a:p>
          <a:p>
            <a:pPr lvl="1">
              <a:lnSpc>
                <a:spcPct val="90000"/>
              </a:lnSpc>
            </a:pPr>
            <a:r>
              <a:rPr lang="en-US" sz="2400" dirty="0"/>
              <a:t>Firmware based instructions</a:t>
            </a:r>
          </a:p>
          <a:p>
            <a:pPr lvl="2">
              <a:lnSpc>
                <a:spcPct val="90000"/>
              </a:lnSpc>
            </a:pPr>
            <a:r>
              <a:rPr lang="en-US" sz="2000" dirty="0"/>
              <a:t>Increase reliability and performance</a:t>
            </a:r>
          </a:p>
          <a:p>
            <a:pPr lvl="2">
              <a:lnSpc>
                <a:spcPct val="90000"/>
              </a:lnSpc>
            </a:pPr>
            <a:r>
              <a:rPr lang="en-US" sz="2000" dirty="0"/>
              <a:t>Minimize likelihood of their being compromised</a:t>
            </a:r>
          </a:p>
          <a:p>
            <a:pPr lvl="1">
              <a:lnSpc>
                <a:spcPct val="90000"/>
              </a:lnSpc>
            </a:pPr>
            <a:r>
              <a:rPr lang="en-US" sz="2400" dirty="0"/>
              <a:t>Customized software operating system</a:t>
            </a:r>
          </a:p>
          <a:p>
            <a:pPr lvl="2">
              <a:lnSpc>
                <a:spcPct val="90000"/>
              </a:lnSpc>
            </a:pPr>
            <a:r>
              <a:rPr lang="en-US" sz="2000" dirty="0"/>
              <a:t>Can be periodically upgraded</a:t>
            </a:r>
          </a:p>
          <a:p>
            <a:pPr lvl="2">
              <a:lnSpc>
                <a:spcPct val="90000"/>
              </a:lnSpc>
            </a:pPr>
            <a:r>
              <a:rPr lang="en-US" sz="2000" dirty="0"/>
              <a:t>Requires direct physical connection for changes</a:t>
            </a:r>
          </a:p>
          <a:p>
            <a:pPr lvl="2">
              <a:lnSpc>
                <a:spcPct val="90000"/>
              </a:lnSpc>
            </a:pPr>
            <a:r>
              <a:rPr lang="en-US" sz="2000" dirty="0"/>
              <a:t>Extensive authentication and authorization</a:t>
            </a:r>
          </a:p>
          <a:p>
            <a:pPr lvl="2">
              <a:lnSpc>
                <a:spcPct val="90000"/>
              </a:lnSpc>
            </a:pPr>
            <a:r>
              <a:rPr lang="en-US" sz="2000" dirty="0"/>
              <a:t>Rules stored in non-volatile memory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t>Categorized by Structure</a:t>
            </a:r>
          </a:p>
        </p:txBody>
      </p:sp>
      <p:sp>
        <p:nvSpPr>
          <p:cNvPr id="97283" name="Rectangle 3"/>
          <p:cNvSpPr>
            <a:spLocks noGrp="1" noChangeArrowheads="1"/>
          </p:cNvSpPr>
          <p:nvPr>
            <p:ph idx="1"/>
          </p:nvPr>
        </p:nvSpPr>
        <p:spPr/>
        <p:txBody>
          <a:bodyPr/>
          <a:lstStyle/>
          <a:p>
            <a:r>
              <a:rPr lang="en-US"/>
              <a:t>Commercial-Grade Firewall Systems</a:t>
            </a:r>
          </a:p>
          <a:p>
            <a:pPr lvl="1"/>
            <a:r>
              <a:rPr lang="en-US"/>
              <a:t>Configured application software</a:t>
            </a:r>
          </a:p>
          <a:p>
            <a:pPr lvl="1"/>
            <a:r>
              <a:rPr lang="en-US"/>
              <a:t>Runs on general-purpose computer</a:t>
            </a:r>
          </a:p>
          <a:p>
            <a:pPr lvl="2"/>
            <a:r>
              <a:rPr lang="en-US"/>
              <a:t>Existing computer</a:t>
            </a:r>
          </a:p>
          <a:p>
            <a:pPr lvl="2"/>
            <a:r>
              <a:rPr lang="en-US"/>
              <a:t>Dedicated computer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t>Access Control</a:t>
            </a:r>
          </a:p>
        </p:txBody>
      </p:sp>
      <p:sp>
        <p:nvSpPr>
          <p:cNvPr id="89091" name="Rectangle 3"/>
          <p:cNvSpPr>
            <a:spLocks noGrp="1" noChangeArrowheads="1"/>
          </p:cNvSpPr>
          <p:nvPr>
            <p:ph idx="1"/>
          </p:nvPr>
        </p:nvSpPr>
        <p:spPr/>
        <p:txBody>
          <a:bodyPr/>
          <a:lstStyle/>
          <a:p>
            <a:r>
              <a:rPr lang="en-US"/>
              <a:t>Method </a:t>
            </a:r>
          </a:p>
          <a:p>
            <a:pPr lvl="1"/>
            <a:r>
              <a:rPr lang="en-US"/>
              <a:t>Whether and how to admit a user</a:t>
            </a:r>
          </a:p>
          <a:p>
            <a:pPr lvl="1"/>
            <a:r>
              <a:rPr lang="en-US"/>
              <a:t>Into a trusted area of the organization</a:t>
            </a:r>
          </a:p>
          <a:p>
            <a:pPr lvl="1"/>
            <a:r>
              <a:rPr lang="en-US"/>
              <a:t>Achieved by policies, programs, &amp; technologies</a:t>
            </a:r>
          </a:p>
          <a:p>
            <a:pPr lvl="1"/>
            <a:r>
              <a:rPr lang="en-US"/>
              <a:t>Must be mandatory, nondiscretionary, or discretionary</a:t>
            </a:r>
          </a:p>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Categorized by Structure</a:t>
            </a:r>
          </a:p>
        </p:txBody>
      </p:sp>
      <p:sp>
        <p:nvSpPr>
          <p:cNvPr id="28675" name="Rectangle 3"/>
          <p:cNvSpPr>
            <a:spLocks noGrp="1" noChangeArrowheads="1"/>
          </p:cNvSpPr>
          <p:nvPr>
            <p:ph idx="1"/>
          </p:nvPr>
        </p:nvSpPr>
        <p:spPr>
          <a:xfrm>
            <a:off x="1600200" y="1981200"/>
            <a:ext cx="7010400" cy="4114800"/>
          </a:xfrm>
        </p:spPr>
        <p:txBody>
          <a:bodyPr>
            <a:normAutofit lnSpcReduction="10000"/>
          </a:bodyPr>
          <a:lstStyle/>
          <a:p>
            <a:r>
              <a:rPr lang="en-US" sz="2800" dirty="0"/>
              <a:t>Small Office/Home Office (SOHO)</a:t>
            </a:r>
          </a:p>
          <a:p>
            <a:pPr lvl="1"/>
            <a:r>
              <a:rPr lang="en-US" sz="2400" dirty="0"/>
              <a:t>Broadband gateways or DSL/cable modem routers</a:t>
            </a:r>
          </a:p>
          <a:p>
            <a:pPr lvl="1"/>
            <a:r>
              <a:rPr lang="en-US" sz="2400" dirty="0"/>
              <a:t>First – </a:t>
            </a:r>
            <a:r>
              <a:rPr lang="en-US" sz="2400" dirty="0" err="1"/>
              <a:t>stateful</a:t>
            </a:r>
            <a:endParaRPr lang="en-US" sz="2400" dirty="0"/>
          </a:p>
          <a:p>
            <a:pPr lvl="1"/>
            <a:r>
              <a:rPr lang="en-US" sz="2400" dirty="0"/>
              <a:t>Many newer one – packet filtering</a:t>
            </a:r>
          </a:p>
          <a:p>
            <a:pPr lvl="1"/>
            <a:r>
              <a:rPr lang="en-US" sz="2400" dirty="0"/>
              <a:t>Can be configured by use</a:t>
            </a:r>
          </a:p>
          <a:p>
            <a:pPr lvl="1"/>
            <a:r>
              <a:rPr lang="en-US" sz="2400" dirty="0"/>
              <a:t>Router devices with WAP and stackable LAN switches</a:t>
            </a:r>
          </a:p>
          <a:p>
            <a:pPr lvl="1"/>
            <a:r>
              <a:rPr lang="en-US" sz="2400" dirty="0"/>
              <a:t>Some include intrusion detection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Categorized by Structure</a:t>
            </a:r>
          </a:p>
        </p:txBody>
      </p:sp>
      <p:sp>
        <p:nvSpPr>
          <p:cNvPr id="29699" name="Rectangle 3"/>
          <p:cNvSpPr>
            <a:spLocks noGrp="1" noChangeArrowheads="1"/>
          </p:cNvSpPr>
          <p:nvPr>
            <p:ph idx="1"/>
          </p:nvPr>
        </p:nvSpPr>
        <p:spPr/>
        <p:txBody>
          <a:bodyPr/>
          <a:lstStyle/>
          <a:p>
            <a:r>
              <a:rPr lang="en-US"/>
              <a:t>Residential</a:t>
            </a:r>
          </a:p>
          <a:p>
            <a:pPr lvl="1"/>
            <a:r>
              <a:rPr lang="en-US"/>
              <a:t>Installed directly on user’s system</a:t>
            </a:r>
          </a:p>
          <a:p>
            <a:pPr lvl="1"/>
            <a:r>
              <a:rPr lang="en-US"/>
              <a:t>Many free version not fully functional</a:t>
            </a:r>
          </a:p>
          <a:p>
            <a:pPr lvl="1"/>
            <a:r>
              <a:rPr lang="en-US"/>
              <a:t>Limited protection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sz="3200"/>
              <a:t>Software vs. Hardware: the SOHO Firewall Debate</a:t>
            </a:r>
          </a:p>
        </p:txBody>
      </p:sp>
      <p:sp>
        <p:nvSpPr>
          <p:cNvPr id="48131" name="Rectangle 3"/>
          <p:cNvSpPr>
            <a:spLocks noGrp="1" noChangeArrowheads="1"/>
          </p:cNvSpPr>
          <p:nvPr>
            <p:ph idx="1"/>
          </p:nvPr>
        </p:nvSpPr>
        <p:spPr>
          <a:xfrm>
            <a:off x="1905000" y="2362200"/>
            <a:ext cx="6629400" cy="4114800"/>
          </a:xfrm>
        </p:spPr>
        <p:txBody>
          <a:bodyPr/>
          <a:lstStyle/>
          <a:p>
            <a:pPr marL="342900" indent="-342900"/>
            <a:r>
              <a:rPr lang="en-US" dirty="0"/>
              <a:t>Which firewall type should the residential user implement? </a:t>
            </a:r>
          </a:p>
          <a:p>
            <a:pPr marL="342900" indent="-342900"/>
            <a:r>
              <a:rPr lang="en-US" dirty="0"/>
              <a:t>Where would you rather defend against a hacker? </a:t>
            </a:r>
          </a:p>
          <a:p>
            <a:pPr marL="342900" indent="-342900"/>
            <a:r>
              <a:rPr lang="en-US" dirty="0"/>
              <a:t>With the software option, hacker is inside your computer</a:t>
            </a:r>
          </a:p>
          <a:p>
            <a:pPr marL="342900" indent="-342900"/>
            <a:r>
              <a:rPr lang="en-US" dirty="0"/>
              <a:t>With the hardware device, even if hacker manages to crash firewall system, computer and information are still safely behind the now disabled connection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Firewall Architectures</a:t>
            </a:r>
          </a:p>
        </p:txBody>
      </p:sp>
      <p:sp>
        <p:nvSpPr>
          <p:cNvPr id="30723" name="Rectangle 3"/>
          <p:cNvSpPr>
            <a:spLocks noGrp="1" noChangeArrowheads="1"/>
          </p:cNvSpPr>
          <p:nvPr>
            <p:ph idx="1"/>
          </p:nvPr>
        </p:nvSpPr>
        <p:spPr>
          <a:xfrm>
            <a:off x="1447799" y="2327275"/>
            <a:ext cx="7091363" cy="3741738"/>
          </a:xfrm>
        </p:spPr>
        <p:txBody>
          <a:bodyPr/>
          <a:lstStyle/>
          <a:p>
            <a:r>
              <a:rPr lang="en-US" dirty="0"/>
              <a:t>Sometimes the architecture is exclusive</a:t>
            </a:r>
          </a:p>
          <a:p>
            <a:r>
              <a:rPr lang="en-US" dirty="0"/>
              <a:t>Configuration decision</a:t>
            </a:r>
          </a:p>
          <a:p>
            <a:pPr lvl="1"/>
            <a:r>
              <a:rPr lang="en-US" dirty="0"/>
              <a:t>Objectives of the network</a:t>
            </a:r>
          </a:p>
          <a:p>
            <a:pPr lvl="1"/>
            <a:r>
              <a:rPr lang="en-US" dirty="0"/>
              <a:t>The org’s ability to develop and implement architecture</a:t>
            </a:r>
          </a:p>
          <a:p>
            <a:pPr lvl="1"/>
            <a:r>
              <a:rPr lang="en-US" dirty="0"/>
              <a:t>Budget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dirty="0"/>
              <a:t>Firewall Architectures</a:t>
            </a:r>
          </a:p>
        </p:txBody>
      </p:sp>
      <p:sp>
        <p:nvSpPr>
          <p:cNvPr id="31747" name="Rectangle 3"/>
          <p:cNvSpPr>
            <a:spLocks noGrp="1" noChangeArrowheads="1"/>
          </p:cNvSpPr>
          <p:nvPr>
            <p:ph idx="1"/>
          </p:nvPr>
        </p:nvSpPr>
        <p:spPr>
          <a:xfrm>
            <a:off x="1945200" y="1676400"/>
            <a:ext cx="6665399" cy="5029200"/>
          </a:xfrm>
        </p:spPr>
        <p:txBody>
          <a:bodyPr>
            <a:normAutofit/>
          </a:bodyPr>
          <a:lstStyle/>
          <a:p>
            <a:r>
              <a:rPr lang="en-US" sz="2800" dirty="0"/>
              <a:t>Packet filtering routers</a:t>
            </a:r>
          </a:p>
          <a:p>
            <a:pPr lvl="1"/>
            <a:r>
              <a:rPr lang="en-US" sz="2400" dirty="0"/>
              <a:t>Lacks auditing and strong authentication</a:t>
            </a:r>
          </a:p>
          <a:p>
            <a:pPr lvl="1"/>
            <a:r>
              <a:rPr lang="en-US" sz="2400" dirty="0"/>
              <a:t>Can degrade network performance</a:t>
            </a:r>
          </a:p>
          <a:p>
            <a:pPr lvl="1"/>
            <a:endParaRPr lang="en-US"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 Architectures</a:t>
            </a:r>
          </a:p>
        </p:txBody>
      </p:sp>
      <p:sp>
        <p:nvSpPr>
          <p:cNvPr id="3" name="Content Placeholder 2"/>
          <p:cNvSpPr>
            <a:spLocks noGrp="1"/>
          </p:cNvSpPr>
          <p:nvPr>
            <p:ph idx="1"/>
          </p:nvPr>
        </p:nvSpPr>
        <p:spPr/>
        <p:txBody>
          <a:bodyPr>
            <a:normAutofit fontScale="92500" lnSpcReduction="10000"/>
          </a:bodyPr>
          <a:lstStyle/>
          <a:p>
            <a:r>
              <a:rPr lang="en-US" sz="2800" dirty="0"/>
              <a:t>Screened Host firewall</a:t>
            </a:r>
          </a:p>
          <a:p>
            <a:pPr lvl="1"/>
            <a:r>
              <a:rPr lang="en-US" sz="2400" dirty="0"/>
              <a:t>Combines packet filtering router with dedicated firewall – such as proxy server</a:t>
            </a:r>
          </a:p>
          <a:p>
            <a:pPr lvl="1"/>
            <a:r>
              <a:rPr lang="en-US" sz="2400" dirty="0"/>
              <a:t>Allows router to prescreen packets</a:t>
            </a:r>
          </a:p>
          <a:p>
            <a:pPr lvl="1"/>
            <a:r>
              <a:rPr lang="en-US" sz="2400" dirty="0"/>
              <a:t>Application proxy examines at application layer</a:t>
            </a:r>
          </a:p>
          <a:p>
            <a:pPr lvl="1"/>
            <a:r>
              <a:rPr lang="en-US" sz="2400" dirty="0"/>
              <a:t>Separate host – bastion or sacrificial host</a:t>
            </a:r>
          </a:p>
          <a:p>
            <a:pPr lvl="1"/>
            <a:r>
              <a:rPr lang="en-US" sz="2400" dirty="0"/>
              <a:t>Requires external attack to compromise 2 separate systems.</a:t>
            </a:r>
          </a:p>
          <a:p>
            <a:endParaRPr lang="en-US" dirty="0"/>
          </a:p>
        </p:txBody>
      </p:sp>
    </p:spTree>
    <p:extLst>
      <p:ext uri="{BB962C8B-B14F-4D97-AF65-F5344CB8AC3E}">
        <p14:creationId xmlns:p14="http://schemas.microsoft.com/office/powerpoint/2010/main" val="3627507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p:cNvPicPr>
            <a:picLocks noChangeAspect="1" noChangeArrowheads="1"/>
          </p:cNvPicPr>
          <p:nvPr/>
        </p:nvPicPr>
        <p:blipFill>
          <a:blip r:embed="rId2"/>
          <a:srcRect/>
          <a:stretch>
            <a:fillRect/>
          </a:stretch>
        </p:blipFill>
        <p:spPr bwMode="auto">
          <a:xfrm>
            <a:off x="304800" y="381000"/>
            <a:ext cx="8534400" cy="46132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Firewall Architectures</a:t>
            </a:r>
          </a:p>
        </p:txBody>
      </p:sp>
      <p:sp>
        <p:nvSpPr>
          <p:cNvPr id="32771" name="Rectangle 3"/>
          <p:cNvSpPr>
            <a:spLocks noGrp="1" noChangeArrowheads="1"/>
          </p:cNvSpPr>
          <p:nvPr>
            <p:ph idx="1"/>
          </p:nvPr>
        </p:nvSpPr>
        <p:spPr>
          <a:xfrm>
            <a:off x="1600200" y="1981200"/>
            <a:ext cx="7315200" cy="4114800"/>
          </a:xfrm>
        </p:spPr>
        <p:txBody>
          <a:bodyPr/>
          <a:lstStyle/>
          <a:p>
            <a:r>
              <a:rPr lang="en-US" dirty="0"/>
              <a:t>Dual Homed Host</a:t>
            </a:r>
          </a:p>
          <a:p>
            <a:pPr lvl="1"/>
            <a:r>
              <a:rPr lang="en-US" dirty="0"/>
              <a:t>Two network interface cards</a:t>
            </a:r>
          </a:p>
          <a:p>
            <a:pPr lvl="2"/>
            <a:r>
              <a:rPr lang="en-US" dirty="0"/>
              <a:t>One connected to external network</a:t>
            </a:r>
          </a:p>
          <a:p>
            <a:pPr lvl="2"/>
            <a:r>
              <a:rPr lang="en-US" dirty="0"/>
              <a:t>One connected to internal network</a:t>
            </a:r>
          </a:p>
          <a:p>
            <a:pPr lvl="2"/>
            <a:r>
              <a:rPr lang="en-US" dirty="0"/>
              <a:t>Additional protection</a:t>
            </a:r>
          </a:p>
          <a:p>
            <a:pPr lvl="2"/>
            <a:r>
              <a:rPr lang="en-US" dirty="0"/>
              <a:t>All traffic must go through firewall to get to networks</a:t>
            </a:r>
          </a:p>
          <a:p>
            <a:pPr lvl="2"/>
            <a:r>
              <a:rPr lang="en-US" dirty="0"/>
              <a:t>Can translate between different protocols at different layers</a:t>
            </a:r>
          </a:p>
          <a:p>
            <a:pPr lvl="1"/>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p:cNvPicPr>
            <a:picLocks noChangeAspect="1" noChangeArrowheads="1"/>
          </p:cNvPicPr>
          <p:nvPr/>
        </p:nvPicPr>
        <p:blipFill>
          <a:blip r:embed="rId2"/>
          <a:srcRect/>
          <a:stretch>
            <a:fillRect/>
          </a:stretch>
        </p:blipFill>
        <p:spPr bwMode="auto">
          <a:xfrm>
            <a:off x="228600" y="228600"/>
            <a:ext cx="8763000" cy="45386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Firewall Architectures</a:t>
            </a:r>
          </a:p>
        </p:txBody>
      </p:sp>
      <p:sp>
        <p:nvSpPr>
          <p:cNvPr id="33795" name="Rectangle 3"/>
          <p:cNvSpPr>
            <a:spLocks noGrp="1" noChangeArrowheads="1"/>
          </p:cNvSpPr>
          <p:nvPr>
            <p:ph idx="1"/>
          </p:nvPr>
        </p:nvSpPr>
        <p:spPr>
          <a:xfrm>
            <a:off x="228600" y="1676400"/>
            <a:ext cx="8534400" cy="4953000"/>
          </a:xfrm>
        </p:spPr>
        <p:txBody>
          <a:bodyPr>
            <a:normAutofit lnSpcReduction="10000"/>
          </a:bodyPr>
          <a:lstStyle/>
          <a:p>
            <a:r>
              <a:rPr lang="en-US" sz="2800"/>
              <a:t>Screened Subnet Firewalls (with DMZ)</a:t>
            </a:r>
          </a:p>
          <a:p>
            <a:pPr lvl="1"/>
            <a:r>
              <a:rPr lang="en-US" sz="2400"/>
              <a:t>Dominant architecture used today</a:t>
            </a:r>
          </a:p>
          <a:p>
            <a:pPr lvl="1"/>
            <a:r>
              <a:rPr lang="en-US" sz="2400"/>
              <a:t>Provides DMZ</a:t>
            </a:r>
          </a:p>
          <a:p>
            <a:pPr lvl="1"/>
            <a:r>
              <a:rPr lang="en-US" sz="2400"/>
              <a:t>Common arrangement</a:t>
            </a:r>
          </a:p>
          <a:p>
            <a:pPr lvl="2"/>
            <a:r>
              <a:rPr lang="en-US" sz="2000"/>
              <a:t>2 or most hosts behind a packet filtering router</a:t>
            </a:r>
          </a:p>
          <a:p>
            <a:pPr lvl="2"/>
            <a:r>
              <a:rPr lang="en-US" sz="2000"/>
              <a:t>Each host protecting the trusted net</a:t>
            </a:r>
          </a:p>
          <a:p>
            <a:pPr lvl="2"/>
            <a:r>
              <a:rPr lang="en-US" sz="2000"/>
              <a:t>Untrusted network routed through filtering router</a:t>
            </a:r>
          </a:p>
          <a:p>
            <a:pPr lvl="2"/>
            <a:r>
              <a:rPr lang="en-US" sz="2000"/>
              <a:t>Come into a separate network segment</a:t>
            </a:r>
          </a:p>
          <a:p>
            <a:pPr lvl="2"/>
            <a:r>
              <a:rPr lang="en-US" sz="2000"/>
              <a:t>Connection into the trusted network only allowed through DMZ</a:t>
            </a:r>
          </a:p>
          <a:p>
            <a:pPr lvl="2"/>
            <a:r>
              <a:rPr lang="en-US" sz="2000"/>
              <a:t>Expensive to implement</a:t>
            </a:r>
          </a:p>
          <a:p>
            <a:pPr lvl="2"/>
            <a:r>
              <a:rPr lang="en-US" sz="2000"/>
              <a:t>Complex to configure and manage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a:t>Access Control</a:t>
            </a:r>
          </a:p>
        </p:txBody>
      </p:sp>
      <p:sp>
        <p:nvSpPr>
          <p:cNvPr id="90115" name="Rectangle 3"/>
          <p:cNvSpPr>
            <a:spLocks noGrp="1" noChangeArrowheads="1"/>
          </p:cNvSpPr>
          <p:nvPr>
            <p:ph idx="1"/>
          </p:nvPr>
        </p:nvSpPr>
        <p:spPr/>
        <p:txBody>
          <a:bodyPr>
            <a:normAutofit fontScale="92500" lnSpcReduction="20000"/>
          </a:bodyPr>
          <a:lstStyle/>
          <a:p>
            <a:r>
              <a:rPr lang="en-US" sz="2800"/>
              <a:t>Mandatory access control (MAC)</a:t>
            </a:r>
          </a:p>
          <a:p>
            <a:pPr lvl="1"/>
            <a:r>
              <a:rPr lang="en-US" sz="2400"/>
              <a:t>Use data classification schemes</a:t>
            </a:r>
          </a:p>
          <a:p>
            <a:pPr lvl="1"/>
            <a:r>
              <a:rPr lang="en-US" sz="2400"/>
              <a:t>Give users and data owners limited control over access</a:t>
            </a:r>
          </a:p>
          <a:p>
            <a:r>
              <a:rPr lang="en-US" sz="2800"/>
              <a:t>Data classification schemes</a:t>
            </a:r>
          </a:p>
          <a:p>
            <a:pPr lvl="1"/>
            <a:r>
              <a:rPr lang="en-US" sz="2400"/>
              <a:t>Each collection of information is rated</a:t>
            </a:r>
          </a:p>
          <a:p>
            <a:pPr lvl="1"/>
            <a:r>
              <a:rPr lang="en-US" sz="2400"/>
              <a:t>Each user is rated</a:t>
            </a:r>
          </a:p>
          <a:p>
            <a:pPr lvl="1"/>
            <a:r>
              <a:rPr lang="en-US" sz="2400"/>
              <a:t>May use matrix or authorization</a:t>
            </a:r>
          </a:p>
          <a:p>
            <a:r>
              <a:rPr lang="en-US" sz="2800"/>
              <a:t>Access control list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381000" y="228600"/>
            <a:ext cx="8534400" cy="4953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Firewall Architectures</a:t>
            </a:r>
          </a:p>
        </p:txBody>
      </p:sp>
      <p:sp>
        <p:nvSpPr>
          <p:cNvPr id="34819" name="Rectangle 3"/>
          <p:cNvSpPr>
            <a:spLocks noGrp="1" noChangeArrowheads="1"/>
          </p:cNvSpPr>
          <p:nvPr>
            <p:ph idx="1"/>
          </p:nvPr>
        </p:nvSpPr>
        <p:spPr>
          <a:xfrm>
            <a:off x="1945201" y="2327275"/>
            <a:ext cx="6593962" cy="4225925"/>
          </a:xfrm>
        </p:spPr>
        <p:txBody>
          <a:bodyPr/>
          <a:lstStyle/>
          <a:p>
            <a:r>
              <a:rPr lang="en-US" dirty="0"/>
              <a:t>SOCS Servers</a:t>
            </a:r>
          </a:p>
          <a:p>
            <a:pPr lvl="1"/>
            <a:r>
              <a:rPr lang="en-US" dirty="0"/>
              <a:t>Protocol for handling TCP traffic through a proxy server</a:t>
            </a:r>
          </a:p>
          <a:p>
            <a:pPr lvl="1"/>
            <a:r>
              <a:rPr lang="en-US" dirty="0"/>
              <a:t>Proprietary circuit-level proxy server</a:t>
            </a:r>
          </a:p>
          <a:p>
            <a:pPr lvl="1"/>
            <a:r>
              <a:rPr lang="en-US" dirty="0"/>
              <a:t>Places special SOCS client-side agents on each workstation</a:t>
            </a:r>
          </a:p>
          <a:p>
            <a:pPr lvl="1"/>
            <a:r>
              <a:rPr lang="en-US" dirty="0"/>
              <a:t>General approach – place filtering requirements on individual workstation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sz="3600"/>
              <a:t>Selecting the Right Firewall</a:t>
            </a:r>
          </a:p>
        </p:txBody>
      </p:sp>
      <p:sp>
        <p:nvSpPr>
          <p:cNvPr id="103427" name="Rectangle 3"/>
          <p:cNvSpPr>
            <a:spLocks noGrp="1" noChangeArrowheads="1"/>
          </p:cNvSpPr>
          <p:nvPr>
            <p:ph idx="1"/>
          </p:nvPr>
        </p:nvSpPr>
        <p:spPr>
          <a:xfrm>
            <a:off x="1752600" y="1676400"/>
            <a:ext cx="6858000" cy="4876800"/>
          </a:xfrm>
        </p:spPr>
        <p:txBody>
          <a:bodyPr>
            <a:normAutofit lnSpcReduction="10000"/>
          </a:bodyPr>
          <a:lstStyle/>
          <a:p>
            <a:pPr>
              <a:spcBef>
                <a:spcPct val="60000"/>
              </a:spcBef>
            </a:pPr>
            <a:r>
              <a:rPr lang="en-US" sz="2800" dirty="0"/>
              <a:t>What firewall offers right balance between protection and cost for needs of organization?</a:t>
            </a:r>
          </a:p>
          <a:p>
            <a:pPr>
              <a:spcBef>
                <a:spcPct val="60000"/>
              </a:spcBef>
            </a:pPr>
            <a:r>
              <a:rPr lang="en-US" sz="2800" dirty="0"/>
              <a:t>What features are included in base price and which are not?</a:t>
            </a:r>
          </a:p>
          <a:p>
            <a:pPr>
              <a:spcBef>
                <a:spcPct val="60000"/>
              </a:spcBef>
            </a:pPr>
            <a:r>
              <a:rPr lang="en-US" sz="2800" dirty="0"/>
              <a:t>Ease of setup and configuration? How accessible are staff technicians who can configure the firewall?</a:t>
            </a:r>
          </a:p>
          <a:p>
            <a:pPr>
              <a:spcBef>
                <a:spcPct val="60000"/>
              </a:spcBef>
            </a:pPr>
            <a:r>
              <a:rPr lang="en-US" sz="2800" dirty="0"/>
              <a:t>Can firewall adapt to organization’s growing network?</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sz="3600"/>
              <a:t>Selecting the Right Firewall</a:t>
            </a:r>
          </a:p>
        </p:txBody>
      </p:sp>
      <p:sp>
        <p:nvSpPr>
          <p:cNvPr id="104451" name="Rectangle 3"/>
          <p:cNvSpPr>
            <a:spLocks noGrp="1" noChangeArrowheads="1"/>
          </p:cNvSpPr>
          <p:nvPr>
            <p:ph idx="1"/>
          </p:nvPr>
        </p:nvSpPr>
        <p:spPr/>
        <p:txBody>
          <a:bodyPr/>
          <a:lstStyle/>
          <a:p>
            <a:r>
              <a:rPr lang="en-US"/>
              <a:t>Most important factor</a:t>
            </a:r>
          </a:p>
          <a:p>
            <a:pPr lvl="1"/>
            <a:r>
              <a:rPr lang="en-US"/>
              <a:t>Extent to which the firewall design provides the required protection</a:t>
            </a:r>
          </a:p>
          <a:p>
            <a:r>
              <a:rPr lang="en-US"/>
              <a:t>Second most important factor</a:t>
            </a:r>
          </a:p>
          <a:p>
            <a:pPr lvl="1"/>
            <a:r>
              <a:rPr lang="en-US"/>
              <a:t>Cost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676400" y="96838"/>
            <a:ext cx="6705600" cy="1412875"/>
          </a:xfrm>
        </p:spPr>
        <p:txBody>
          <a:bodyPr/>
          <a:lstStyle/>
          <a:p>
            <a:r>
              <a:rPr lang="en-US" sz="3600" dirty="0"/>
              <a:t>Configuring and Managing Firewalls</a:t>
            </a:r>
          </a:p>
        </p:txBody>
      </p:sp>
      <p:sp>
        <p:nvSpPr>
          <p:cNvPr id="105475" name="Rectangle 3"/>
          <p:cNvSpPr>
            <a:spLocks noGrp="1" noChangeArrowheads="1"/>
          </p:cNvSpPr>
          <p:nvPr>
            <p:ph idx="1"/>
          </p:nvPr>
        </p:nvSpPr>
        <p:spPr>
          <a:xfrm>
            <a:off x="1219200" y="1676400"/>
            <a:ext cx="7391400" cy="4876800"/>
          </a:xfrm>
        </p:spPr>
        <p:txBody>
          <a:bodyPr>
            <a:normAutofit fontScale="92500"/>
          </a:bodyPr>
          <a:lstStyle/>
          <a:p>
            <a:pPr>
              <a:spcBef>
                <a:spcPct val="100000"/>
              </a:spcBef>
            </a:pPr>
            <a:r>
              <a:rPr lang="en-US" sz="2800" dirty="0"/>
              <a:t>Each firewall device must have own set of configuration rules regulating its actions</a:t>
            </a:r>
          </a:p>
          <a:p>
            <a:pPr>
              <a:spcBef>
                <a:spcPct val="100000"/>
              </a:spcBef>
            </a:pPr>
            <a:r>
              <a:rPr lang="en-US" sz="2800" dirty="0"/>
              <a:t>Firewall policy configuration is usually complex and difficult</a:t>
            </a:r>
          </a:p>
          <a:p>
            <a:pPr>
              <a:spcBef>
                <a:spcPct val="100000"/>
              </a:spcBef>
            </a:pPr>
            <a:r>
              <a:rPr lang="en-US" sz="2800" dirty="0"/>
              <a:t>Configuring firewall policies both an art and a science </a:t>
            </a:r>
          </a:p>
          <a:p>
            <a:pPr>
              <a:spcBef>
                <a:spcPct val="100000"/>
              </a:spcBef>
            </a:pPr>
            <a:r>
              <a:rPr lang="en-US" sz="2800" dirty="0"/>
              <a:t>When security rules conflict with the performance of business, security often loses</a:t>
            </a:r>
          </a:p>
          <a:p>
            <a:endParaRPr lang="en-US" sz="28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sz="3600"/>
              <a:t>Best Practices for Firewalls</a:t>
            </a:r>
          </a:p>
        </p:txBody>
      </p:sp>
      <p:sp>
        <p:nvSpPr>
          <p:cNvPr id="106499" name="Rectangle 3"/>
          <p:cNvSpPr>
            <a:spLocks noGrp="1" noChangeArrowheads="1"/>
          </p:cNvSpPr>
          <p:nvPr>
            <p:ph idx="1"/>
          </p:nvPr>
        </p:nvSpPr>
        <p:spPr>
          <a:xfrm>
            <a:off x="1371600" y="1676400"/>
            <a:ext cx="7239000" cy="4800600"/>
          </a:xfrm>
        </p:spPr>
        <p:txBody>
          <a:bodyPr>
            <a:normAutofit lnSpcReduction="10000"/>
          </a:bodyPr>
          <a:lstStyle/>
          <a:p>
            <a:pPr>
              <a:lnSpc>
                <a:spcPct val="80000"/>
              </a:lnSpc>
            </a:pPr>
            <a:r>
              <a:rPr lang="en-US" sz="2800" dirty="0"/>
              <a:t>All traffic from trusted network is allowed out</a:t>
            </a:r>
          </a:p>
          <a:p>
            <a:pPr>
              <a:lnSpc>
                <a:spcPct val="80000"/>
              </a:lnSpc>
            </a:pPr>
            <a:r>
              <a:rPr lang="en-US" sz="2800" dirty="0"/>
              <a:t>Firewall device never directly accessed from public network</a:t>
            </a:r>
          </a:p>
          <a:p>
            <a:pPr>
              <a:lnSpc>
                <a:spcPct val="80000"/>
              </a:lnSpc>
            </a:pPr>
            <a:r>
              <a:rPr lang="en-US" sz="2800" dirty="0"/>
              <a:t>Simple Mail Transport Protocol (SMTP) data allowed to pass through firewall</a:t>
            </a:r>
          </a:p>
          <a:p>
            <a:pPr>
              <a:lnSpc>
                <a:spcPct val="80000"/>
              </a:lnSpc>
            </a:pPr>
            <a:r>
              <a:rPr lang="en-US" sz="2800" dirty="0"/>
              <a:t>Internet Control Message Protocol (ICMP) data denied</a:t>
            </a:r>
          </a:p>
          <a:p>
            <a:pPr>
              <a:lnSpc>
                <a:spcPct val="80000"/>
              </a:lnSpc>
            </a:pPr>
            <a:r>
              <a:rPr lang="en-US" sz="2800" dirty="0"/>
              <a:t>Telnet access to internal servers should be blocked</a:t>
            </a:r>
          </a:p>
          <a:p>
            <a:pPr>
              <a:lnSpc>
                <a:spcPct val="80000"/>
              </a:lnSpc>
            </a:pPr>
            <a:r>
              <a:rPr lang="en-US" sz="2800" dirty="0"/>
              <a:t>When Web services offered outside firewall, HTTP traffic should be denied from reaching internal networks</a:t>
            </a:r>
          </a:p>
          <a:p>
            <a:pPr>
              <a:lnSpc>
                <a:spcPct val="80000"/>
              </a:lnSpc>
            </a:pPr>
            <a:endParaRPr lang="en-US" sz="28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sz="3200"/>
              <a:t>Firewall Rules</a:t>
            </a:r>
          </a:p>
        </p:txBody>
      </p:sp>
      <p:sp>
        <p:nvSpPr>
          <p:cNvPr id="69635" name="Rectangle 3"/>
          <p:cNvSpPr>
            <a:spLocks noGrp="1" noChangeArrowheads="1"/>
          </p:cNvSpPr>
          <p:nvPr>
            <p:ph idx="1"/>
          </p:nvPr>
        </p:nvSpPr>
        <p:spPr>
          <a:xfrm>
            <a:off x="1295400" y="1752600"/>
            <a:ext cx="7315200" cy="4343400"/>
          </a:xfrm>
        </p:spPr>
        <p:txBody>
          <a:bodyPr>
            <a:normAutofit fontScale="92500" lnSpcReduction="10000"/>
          </a:bodyPr>
          <a:lstStyle/>
          <a:p>
            <a:pPr>
              <a:spcBef>
                <a:spcPct val="100000"/>
              </a:spcBef>
            </a:pPr>
            <a:r>
              <a:rPr lang="en-US" sz="2800" dirty="0"/>
              <a:t>Operate by examining data packets and performing comparison with predetermined logical rules</a:t>
            </a:r>
          </a:p>
          <a:p>
            <a:pPr>
              <a:spcBef>
                <a:spcPct val="100000"/>
              </a:spcBef>
            </a:pPr>
            <a:r>
              <a:rPr lang="en-US" sz="2800" dirty="0"/>
              <a:t>Logic based on set of guidelines most commonly referred to as firewall rules, rule base, or firewall logic</a:t>
            </a:r>
          </a:p>
          <a:p>
            <a:pPr>
              <a:spcBef>
                <a:spcPct val="100000"/>
              </a:spcBef>
            </a:pPr>
            <a:r>
              <a:rPr lang="en-US" sz="2800" dirty="0"/>
              <a:t>Most firewalls use packet header information to determine whether specific packet should be allowed or denied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p:cNvPicPr>
            <a:picLocks noChangeAspect="1" noChangeArrowheads="1"/>
          </p:cNvPicPr>
          <p:nvPr/>
        </p:nvPicPr>
        <p:blipFill>
          <a:blip r:embed="rId2"/>
          <a:srcRect/>
          <a:stretch>
            <a:fillRect/>
          </a:stretch>
        </p:blipFill>
        <p:spPr bwMode="auto">
          <a:xfrm>
            <a:off x="228600" y="304800"/>
            <a:ext cx="8534400" cy="44958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p:cNvPicPr>
            <a:picLocks noChangeAspect="1" noChangeArrowheads="1"/>
          </p:cNvPicPr>
          <p:nvPr/>
        </p:nvPicPr>
        <p:blipFill>
          <a:blip r:embed="rId3"/>
          <a:srcRect/>
          <a:stretch>
            <a:fillRect/>
          </a:stretch>
        </p:blipFill>
        <p:spPr bwMode="auto">
          <a:xfrm>
            <a:off x="838200" y="766763"/>
            <a:ext cx="7467600" cy="1290637"/>
          </a:xfrm>
          <a:prstGeom prst="rect">
            <a:avLst/>
          </a:prstGeom>
          <a:noFill/>
          <a:ln w="9525">
            <a:noFill/>
            <a:miter lim="800000"/>
            <a:headEnd/>
            <a:tailEnd/>
          </a:ln>
          <a:effectLst/>
        </p:spPr>
      </p:pic>
      <p:pic>
        <p:nvPicPr>
          <p:cNvPr id="74755" name="Picture 3"/>
          <p:cNvPicPr>
            <a:picLocks noGrp="1" noChangeAspect="1" noChangeArrowheads="1"/>
          </p:cNvPicPr>
          <p:nvPr>
            <p:ph idx="1"/>
          </p:nvPr>
        </p:nvPicPr>
        <p:blipFill>
          <a:blip r:embed="rId4"/>
          <a:srcRect/>
          <a:stretch>
            <a:fillRect/>
          </a:stretch>
        </p:blipFill>
        <p:spPr>
          <a:xfrm>
            <a:off x="1339850" y="3011488"/>
            <a:ext cx="6845300" cy="2022475"/>
          </a:xfrm>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a:spcBef>
                <a:spcPts val="1800"/>
              </a:spcBef>
            </a:pPr>
            <a:r>
              <a:rPr lang="en-US" sz="3200"/>
              <a:t>Content Filters</a:t>
            </a:r>
          </a:p>
        </p:txBody>
      </p:sp>
      <p:sp>
        <p:nvSpPr>
          <p:cNvPr id="76803" name="Rectangle 3"/>
          <p:cNvSpPr>
            <a:spLocks noGrp="1" noChangeArrowheads="1"/>
          </p:cNvSpPr>
          <p:nvPr>
            <p:ph idx="1"/>
          </p:nvPr>
        </p:nvSpPr>
        <p:spPr>
          <a:xfrm>
            <a:off x="1219200" y="1752600"/>
            <a:ext cx="7620000" cy="4343400"/>
          </a:xfrm>
        </p:spPr>
        <p:txBody>
          <a:bodyPr>
            <a:normAutofit fontScale="92500" lnSpcReduction="10000"/>
          </a:bodyPr>
          <a:lstStyle/>
          <a:p>
            <a:pPr>
              <a:spcBef>
                <a:spcPct val="80000"/>
              </a:spcBef>
            </a:pPr>
            <a:r>
              <a:rPr lang="en-US" sz="2400" dirty="0"/>
              <a:t>Software filter—not a firewall—that allows administrators to restrict content access from within network</a:t>
            </a:r>
          </a:p>
          <a:p>
            <a:pPr>
              <a:spcBef>
                <a:spcPct val="80000"/>
              </a:spcBef>
            </a:pPr>
            <a:r>
              <a:rPr lang="en-US" sz="2400" dirty="0"/>
              <a:t>Essentially a set of scripts or programs restricting user access to certain networking protocols/Internet locations</a:t>
            </a:r>
          </a:p>
          <a:p>
            <a:pPr>
              <a:spcBef>
                <a:spcPct val="80000"/>
              </a:spcBef>
            </a:pPr>
            <a:r>
              <a:rPr lang="en-US" sz="2400" dirty="0"/>
              <a:t>Primary focus to restrict internal access to external material</a:t>
            </a:r>
          </a:p>
          <a:p>
            <a:pPr>
              <a:spcBef>
                <a:spcPct val="80000"/>
              </a:spcBef>
            </a:pPr>
            <a:r>
              <a:rPr lang="en-US" sz="2400" dirty="0"/>
              <a:t>Most common content filters restrict users from accessing non-business Web sites or deny incoming span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Access Control</a:t>
            </a:r>
          </a:p>
        </p:txBody>
      </p:sp>
      <p:sp>
        <p:nvSpPr>
          <p:cNvPr id="91139" name="Rectangle 3"/>
          <p:cNvSpPr>
            <a:spLocks noGrp="1" noChangeArrowheads="1"/>
          </p:cNvSpPr>
          <p:nvPr>
            <p:ph idx="1"/>
          </p:nvPr>
        </p:nvSpPr>
        <p:spPr/>
        <p:txBody>
          <a:bodyPr/>
          <a:lstStyle/>
          <a:p>
            <a:r>
              <a:rPr lang="en-US"/>
              <a:t>Nondiscretionary controls</a:t>
            </a:r>
          </a:p>
          <a:p>
            <a:pPr lvl="1"/>
            <a:r>
              <a:rPr lang="en-US"/>
              <a:t>Managed by central authority</a:t>
            </a:r>
          </a:p>
          <a:p>
            <a:pPr lvl="1"/>
            <a:r>
              <a:rPr lang="en-US"/>
              <a:t>Role-based</a:t>
            </a:r>
          </a:p>
          <a:p>
            <a:pPr lvl="2"/>
            <a:r>
              <a:rPr lang="en-US"/>
              <a:t>Tied to the role a user performs</a:t>
            </a:r>
          </a:p>
          <a:p>
            <a:pPr lvl="1"/>
            <a:r>
              <a:rPr lang="en-US"/>
              <a:t>Task-based</a:t>
            </a:r>
          </a:p>
          <a:p>
            <a:pPr lvl="2"/>
            <a:r>
              <a:rPr lang="en-US"/>
              <a:t>Tied to a set of tasks user performs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a:lnSpc>
                <a:spcPct val="128000"/>
              </a:lnSpc>
              <a:spcBef>
                <a:spcPts val="3000"/>
              </a:spcBef>
              <a:spcAft>
                <a:spcPts val="600"/>
              </a:spcAft>
            </a:pPr>
            <a:r>
              <a:rPr lang="en-US" sz="3200"/>
              <a:t>Protecting Remote Connections</a:t>
            </a:r>
          </a:p>
        </p:txBody>
      </p:sp>
      <p:sp>
        <p:nvSpPr>
          <p:cNvPr id="80899" name="Rectangle 3"/>
          <p:cNvSpPr>
            <a:spLocks noGrp="1" noChangeArrowheads="1"/>
          </p:cNvSpPr>
          <p:nvPr>
            <p:ph idx="1"/>
          </p:nvPr>
        </p:nvSpPr>
        <p:spPr>
          <a:xfrm>
            <a:off x="1143000" y="1981200"/>
            <a:ext cx="7772400" cy="4114800"/>
          </a:xfrm>
        </p:spPr>
        <p:txBody>
          <a:bodyPr>
            <a:normAutofit lnSpcReduction="10000"/>
          </a:bodyPr>
          <a:lstStyle/>
          <a:p>
            <a:pPr>
              <a:spcBef>
                <a:spcPct val="100000"/>
              </a:spcBef>
            </a:pPr>
            <a:r>
              <a:rPr lang="en-US" sz="2400" dirty="0"/>
              <a:t>Installing internetwork connections requires leased lines or other data channels; these connections usually secured under requirements of formal service agreement</a:t>
            </a:r>
          </a:p>
          <a:p>
            <a:pPr>
              <a:spcBef>
                <a:spcPct val="100000"/>
              </a:spcBef>
            </a:pPr>
            <a:r>
              <a:rPr lang="en-US" sz="2400" dirty="0"/>
              <a:t>When individuals seek to connect to organization’s network, more flexible option must be provided</a:t>
            </a:r>
          </a:p>
          <a:p>
            <a:pPr>
              <a:spcBef>
                <a:spcPct val="100000"/>
              </a:spcBef>
            </a:pPr>
            <a:r>
              <a:rPr lang="en-US" sz="2400" dirty="0"/>
              <a:t>Options such as Virtual Private Networks (VPNs) have become more popular due to spread of Internet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a:lnSpc>
                <a:spcPct val="128000"/>
              </a:lnSpc>
              <a:spcBef>
                <a:spcPts val="3000"/>
              </a:spcBef>
              <a:spcAft>
                <a:spcPts val="600"/>
              </a:spcAft>
            </a:pPr>
            <a:r>
              <a:rPr lang="en-US" sz="3200"/>
              <a:t>Dial-Up</a:t>
            </a:r>
          </a:p>
        </p:txBody>
      </p:sp>
      <p:sp>
        <p:nvSpPr>
          <p:cNvPr id="82947" name="Rectangle 3"/>
          <p:cNvSpPr>
            <a:spLocks noGrp="1" noChangeArrowheads="1"/>
          </p:cNvSpPr>
          <p:nvPr>
            <p:ph idx="1"/>
          </p:nvPr>
        </p:nvSpPr>
        <p:spPr>
          <a:xfrm>
            <a:off x="1447800" y="1524000"/>
            <a:ext cx="7467600" cy="4724400"/>
          </a:xfrm>
        </p:spPr>
        <p:txBody>
          <a:bodyPr>
            <a:normAutofit fontScale="92500" lnSpcReduction="10000"/>
          </a:bodyPr>
          <a:lstStyle/>
          <a:p>
            <a:r>
              <a:rPr lang="en-US" sz="2800" dirty="0"/>
              <a:t>Unsecured, dial-up connection points represent a substantial exposure to attack</a:t>
            </a:r>
          </a:p>
          <a:p>
            <a:r>
              <a:rPr lang="en-US" sz="2800" dirty="0"/>
              <a:t>Attacker can use device called a war dialer to locate connection points</a:t>
            </a:r>
          </a:p>
          <a:p>
            <a:r>
              <a:rPr lang="en-US" sz="2800" dirty="0"/>
              <a:t>War dialer: automatic phone-dialing program that dials every number in a configured range and records number if modem picks up</a:t>
            </a:r>
          </a:p>
          <a:p>
            <a:r>
              <a:rPr lang="en-US" sz="2800" dirty="0"/>
              <a:t>Some technologies (RADIUS systems; TACACS; CHAP password systems) have improved authentication process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38200" y="96838"/>
            <a:ext cx="7543800" cy="1412875"/>
          </a:xfrm>
        </p:spPr>
        <p:txBody>
          <a:bodyPr/>
          <a:lstStyle/>
          <a:p>
            <a:r>
              <a:rPr lang="en-US"/>
              <a:t>Protecting Remote Connections</a:t>
            </a:r>
          </a:p>
        </p:txBody>
      </p:sp>
      <p:sp>
        <p:nvSpPr>
          <p:cNvPr id="35843" name="Rectangle 3"/>
          <p:cNvSpPr>
            <a:spLocks noGrp="1" noChangeArrowheads="1"/>
          </p:cNvSpPr>
          <p:nvPr>
            <p:ph idx="1"/>
          </p:nvPr>
        </p:nvSpPr>
        <p:spPr/>
        <p:txBody>
          <a:bodyPr/>
          <a:lstStyle/>
          <a:p>
            <a:pPr>
              <a:lnSpc>
                <a:spcPct val="90000"/>
              </a:lnSpc>
            </a:pPr>
            <a:r>
              <a:rPr lang="en-US"/>
              <a:t>VPN (Virtual Private Networks)</a:t>
            </a:r>
          </a:p>
          <a:p>
            <a:pPr>
              <a:lnSpc>
                <a:spcPct val="90000"/>
              </a:lnSpc>
            </a:pPr>
            <a:r>
              <a:rPr lang="en-US"/>
              <a:t>Authentication systems</a:t>
            </a:r>
          </a:p>
          <a:p>
            <a:pPr lvl="1">
              <a:lnSpc>
                <a:spcPct val="90000"/>
              </a:lnSpc>
            </a:pPr>
            <a:r>
              <a:rPr lang="en-US"/>
              <a:t>RADIUS AND TACACS</a:t>
            </a:r>
          </a:p>
          <a:p>
            <a:pPr lvl="2">
              <a:lnSpc>
                <a:spcPct val="90000"/>
              </a:lnSpc>
            </a:pPr>
            <a:r>
              <a:rPr lang="en-US"/>
              <a:t>Access control for dial-up</a:t>
            </a:r>
          </a:p>
          <a:p>
            <a:pPr lvl="1">
              <a:lnSpc>
                <a:spcPct val="90000"/>
              </a:lnSpc>
            </a:pPr>
            <a:r>
              <a:rPr lang="en-US"/>
              <a:t>Kerberos</a:t>
            </a:r>
          </a:p>
          <a:p>
            <a:pPr lvl="2">
              <a:lnSpc>
                <a:spcPct val="90000"/>
              </a:lnSpc>
            </a:pPr>
            <a:r>
              <a:rPr lang="en-US"/>
              <a:t>Symmetric key encryption to validate</a:t>
            </a:r>
          </a:p>
          <a:p>
            <a:pPr lvl="2">
              <a:lnSpc>
                <a:spcPct val="90000"/>
              </a:lnSpc>
            </a:pPr>
            <a:r>
              <a:rPr lang="en-US"/>
              <a:t>Keeps a database containing the private keys</a:t>
            </a:r>
          </a:p>
          <a:p>
            <a:pPr lvl="2">
              <a:lnSpc>
                <a:spcPct val="90000"/>
              </a:lnSpc>
            </a:pPr>
            <a:r>
              <a:rPr lang="en-US"/>
              <a:t>Both networks and clients have to register</a:t>
            </a:r>
          </a:p>
          <a:p>
            <a:pPr lvl="2">
              <a:lnSpc>
                <a:spcPct val="90000"/>
              </a:lnSpc>
            </a:pPr>
            <a:r>
              <a:rPr lang="en-US"/>
              <a:t>Does the authentication based on database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t>Kerberos</a:t>
            </a:r>
          </a:p>
        </p:txBody>
      </p:sp>
      <p:sp>
        <p:nvSpPr>
          <p:cNvPr id="36867" name="Rectangle 3"/>
          <p:cNvSpPr>
            <a:spLocks noGrp="1" noChangeArrowheads="1"/>
          </p:cNvSpPr>
          <p:nvPr>
            <p:ph idx="1"/>
          </p:nvPr>
        </p:nvSpPr>
        <p:spPr/>
        <p:txBody>
          <a:bodyPr>
            <a:normAutofit fontScale="92500" lnSpcReduction="10000"/>
          </a:bodyPr>
          <a:lstStyle/>
          <a:p>
            <a:pPr>
              <a:lnSpc>
                <a:spcPct val="80000"/>
              </a:lnSpc>
            </a:pPr>
            <a:r>
              <a:rPr lang="en-US" sz="2800"/>
              <a:t>Three interacting services</a:t>
            </a:r>
          </a:p>
          <a:p>
            <a:pPr lvl="1">
              <a:lnSpc>
                <a:spcPct val="80000"/>
              </a:lnSpc>
            </a:pPr>
            <a:r>
              <a:rPr lang="en-US" sz="2400"/>
              <a:t>Authentication server</a:t>
            </a:r>
          </a:p>
          <a:p>
            <a:pPr lvl="1">
              <a:lnSpc>
                <a:spcPct val="80000"/>
              </a:lnSpc>
            </a:pPr>
            <a:r>
              <a:rPr lang="en-US" sz="2400"/>
              <a:t>Key distribution center</a:t>
            </a:r>
          </a:p>
          <a:p>
            <a:pPr lvl="1">
              <a:lnSpc>
                <a:spcPct val="80000"/>
              </a:lnSpc>
            </a:pPr>
            <a:r>
              <a:rPr lang="en-US" sz="2400"/>
              <a:t>Kerberos ticket granting service</a:t>
            </a:r>
          </a:p>
          <a:p>
            <a:pPr>
              <a:lnSpc>
                <a:spcPct val="80000"/>
              </a:lnSpc>
            </a:pPr>
            <a:r>
              <a:rPr lang="en-US" sz="2800"/>
              <a:t>Principles</a:t>
            </a:r>
          </a:p>
          <a:p>
            <a:pPr lvl="1">
              <a:lnSpc>
                <a:spcPct val="80000"/>
              </a:lnSpc>
            </a:pPr>
            <a:r>
              <a:rPr lang="en-US" sz="2400"/>
              <a:t>KDC knows the secret keys of all clients and servers</a:t>
            </a:r>
          </a:p>
          <a:p>
            <a:pPr lvl="1">
              <a:lnSpc>
                <a:spcPct val="80000"/>
              </a:lnSpc>
            </a:pPr>
            <a:r>
              <a:rPr lang="en-US" sz="2400"/>
              <a:t>KDC initially exchanges information with the client and server by using the keys</a:t>
            </a:r>
          </a:p>
          <a:p>
            <a:pPr lvl="1">
              <a:lnSpc>
                <a:spcPct val="80000"/>
              </a:lnSpc>
            </a:pPr>
            <a:r>
              <a:rPr lang="en-US" sz="2400"/>
              <a:t>Authenticates a client to a requested service by issuing a temporary session key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Sesame</a:t>
            </a:r>
          </a:p>
        </p:txBody>
      </p:sp>
      <p:sp>
        <p:nvSpPr>
          <p:cNvPr id="37891" name="Rectangle 3"/>
          <p:cNvSpPr>
            <a:spLocks noGrp="1" noChangeArrowheads="1"/>
          </p:cNvSpPr>
          <p:nvPr>
            <p:ph idx="1"/>
          </p:nvPr>
        </p:nvSpPr>
        <p:spPr/>
        <p:txBody>
          <a:bodyPr>
            <a:normAutofit fontScale="85000" lnSpcReduction="20000"/>
          </a:bodyPr>
          <a:lstStyle/>
          <a:p>
            <a:pPr>
              <a:lnSpc>
                <a:spcPct val="80000"/>
              </a:lnSpc>
            </a:pPr>
            <a:r>
              <a:rPr lang="en-US" sz="2800"/>
              <a:t>Secure European System for applications in Multiple vendor Environment</a:t>
            </a:r>
          </a:p>
          <a:p>
            <a:pPr>
              <a:lnSpc>
                <a:spcPct val="80000"/>
              </a:lnSpc>
            </a:pPr>
            <a:r>
              <a:rPr lang="en-US" sz="2800"/>
              <a:t>Similar to Kerberos</a:t>
            </a:r>
          </a:p>
          <a:p>
            <a:pPr>
              <a:lnSpc>
                <a:spcPct val="80000"/>
              </a:lnSpc>
            </a:pPr>
            <a:r>
              <a:rPr lang="en-US" sz="2800"/>
              <a:t>User first authenticated to an authentication server and receives a token</a:t>
            </a:r>
          </a:p>
          <a:p>
            <a:pPr>
              <a:lnSpc>
                <a:spcPct val="80000"/>
              </a:lnSpc>
            </a:pPr>
            <a:r>
              <a:rPr lang="en-US" sz="2800"/>
              <a:t>Token presented to a privilege attribute server</a:t>
            </a:r>
          </a:p>
          <a:p>
            <a:pPr>
              <a:lnSpc>
                <a:spcPct val="80000"/>
              </a:lnSpc>
            </a:pPr>
            <a:r>
              <a:rPr lang="en-US" sz="2800"/>
              <a:t>Get a privilege attribute certificate</a:t>
            </a:r>
          </a:p>
          <a:p>
            <a:pPr>
              <a:lnSpc>
                <a:spcPct val="80000"/>
              </a:lnSpc>
            </a:pPr>
            <a:r>
              <a:rPr lang="en-US" sz="2800"/>
              <a:t>Build on Kerberos model – addition and more sophisticated access control features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VPN</a:t>
            </a:r>
          </a:p>
        </p:txBody>
      </p:sp>
      <p:sp>
        <p:nvSpPr>
          <p:cNvPr id="38915" name="Rectangle 3"/>
          <p:cNvSpPr>
            <a:spLocks noGrp="1" noChangeArrowheads="1"/>
          </p:cNvSpPr>
          <p:nvPr>
            <p:ph idx="1"/>
          </p:nvPr>
        </p:nvSpPr>
        <p:spPr/>
        <p:txBody>
          <a:bodyPr/>
          <a:lstStyle/>
          <a:p>
            <a:r>
              <a:rPr lang="en-US"/>
              <a:t>Implementation of cryptographic technology</a:t>
            </a:r>
          </a:p>
          <a:p>
            <a:r>
              <a:rPr lang="en-US"/>
              <a:t>Private and secure network connection</a:t>
            </a:r>
          </a:p>
          <a:p>
            <a:pPr lvl="1"/>
            <a:r>
              <a:rPr lang="en-US"/>
              <a:t>Trusted VPN</a:t>
            </a:r>
          </a:p>
          <a:p>
            <a:pPr lvl="1"/>
            <a:r>
              <a:rPr lang="en-US"/>
              <a:t>Secure VPN</a:t>
            </a:r>
          </a:p>
          <a:p>
            <a:pPr lvl="1"/>
            <a:r>
              <a:rPr lang="en-US"/>
              <a:t>Hybrid VPN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Transport Mode</a:t>
            </a:r>
          </a:p>
        </p:txBody>
      </p:sp>
      <p:sp>
        <p:nvSpPr>
          <p:cNvPr id="86019" name="Rectangle 3"/>
          <p:cNvSpPr>
            <a:spLocks noGrp="1" noChangeArrowheads="1"/>
          </p:cNvSpPr>
          <p:nvPr>
            <p:ph idx="1"/>
          </p:nvPr>
        </p:nvSpPr>
        <p:spPr>
          <a:xfrm>
            <a:off x="1371600" y="1981200"/>
            <a:ext cx="7239000" cy="4572000"/>
          </a:xfrm>
        </p:spPr>
        <p:txBody>
          <a:bodyPr>
            <a:normAutofit lnSpcReduction="10000"/>
          </a:bodyPr>
          <a:lstStyle/>
          <a:p>
            <a:r>
              <a:rPr lang="en-US" sz="2800" dirty="0"/>
              <a:t>Data within IP packet is encrypted, but header information is not</a:t>
            </a:r>
          </a:p>
          <a:p>
            <a:r>
              <a:rPr lang="en-US" sz="2800" dirty="0"/>
              <a:t>Allows user to establish secure link directly with remote host, encrypting only data contents of packet</a:t>
            </a:r>
          </a:p>
          <a:p>
            <a:r>
              <a:rPr lang="en-US" sz="2800" dirty="0"/>
              <a:t>Two popular uses:</a:t>
            </a:r>
          </a:p>
          <a:p>
            <a:pPr lvl="1"/>
            <a:r>
              <a:rPr lang="en-US" sz="2400" dirty="0"/>
              <a:t>End-to-end transport of encrypted data</a:t>
            </a:r>
          </a:p>
          <a:p>
            <a:pPr lvl="1"/>
            <a:r>
              <a:rPr lang="en-US" sz="2400" dirty="0"/>
              <a:t>Remote access worker connects to office network over Internet by connecting to a VPN server on the perimeter</a:t>
            </a:r>
          </a:p>
          <a:p>
            <a:endParaRPr lang="en-US" sz="2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044" name="Picture 4"/>
          <p:cNvPicPr>
            <a:picLocks noChangeAspect="1" noChangeArrowheads="1"/>
          </p:cNvPicPr>
          <p:nvPr/>
        </p:nvPicPr>
        <p:blipFill>
          <a:blip r:embed="rId2"/>
          <a:srcRect/>
          <a:stretch>
            <a:fillRect/>
          </a:stretch>
        </p:blipFill>
        <p:spPr bwMode="auto">
          <a:xfrm>
            <a:off x="533400" y="228600"/>
            <a:ext cx="8229600" cy="504031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Tunnel Mode</a:t>
            </a:r>
          </a:p>
        </p:txBody>
      </p:sp>
      <p:sp>
        <p:nvSpPr>
          <p:cNvPr id="84995" name="Rectangle 3"/>
          <p:cNvSpPr>
            <a:spLocks noGrp="1" noChangeArrowheads="1"/>
          </p:cNvSpPr>
          <p:nvPr>
            <p:ph idx="1"/>
          </p:nvPr>
        </p:nvSpPr>
        <p:spPr>
          <a:xfrm>
            <a:off x="1524000" y="1981200"/>
            <a:ext cx="7391400" cy="4114800"/>
          </a:xfrm>
        </p:spPr>
        <p:txBody>
          <a:bodyPr>
            <a:normAutofit fontScale="92500"/>
          </a:bodyPr>
          <a:lstStyle/>
          <a:p>
            <a:pPr>
              <a:spcBef>
                <a:spcPct val="100000"/>
              </a:spcBef>
            </a:pPr>
            <a:r>
              <a:rPr lang="en-US" sz="2400" b="1" dirty="0"/>
              <a:t>Organization establishes two perimeter tunnel servers</a:t>
            </a:r>
          </a:p>
          <a:p>
            <a:pPr>
              <a:spcBef>
                <a:spcPct val="100000"/>
              </a:spcBef>
            </a:pPr>
            <a:r>
              <a:rPr lang="en-US" sz="2400" b="1" dirty="0"/>
              <a:t>These servers act as encryption points, encrypting all traffic that will traverse unsecured network</a:t>
            </a:r>
          </a:p>
          <a:p>
            <a:pPr>
              <a:spcBef>
                <a:spcPct val="100000"/>
              </a:spcBef>
            </a:pPr>
            <a:r>
              <a:rPr lang="en-US" sz="2400" b="1" dirty="0"/>
              <a:t>Primary benefit to this model is that an intercepted packet reveals nothing about true destination system</a:t>
            </a:r>
          </a:p>
          <a:p>
            <a:pPr>
              <a:spcBef>
                <a:spcPct val="100000"/>
              </a:spcBef>
            </a:pPr>
            <a:r>
              <a:rPr lang="en-US" sz="2400" b="1" dirty="0"/>
              <a:t>Example of tunnel mode VPN: Microsoft’s Internet Security and Acceleration (ISA) Server</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8" name="Picture 4"/>
          <p:cNvPicPr>
            <a:picLocks noChangeAspect="1" noChangeArrowheads="1"/>
          </p:cNvPicPr>
          <p:nvPr/>
        </p:nvPicPr>
        <p:blipFill>
          <a:blip r:embed="rId2"/>
          <a:srcRect/>
          <a:stretch>
            <a:fillRect/>
          </a:stretch>
        </p:blipFill>
        <p:spPr bwMode="auto">
          <a:xfrm>
            <a:off x="152400" y="228600"/>
            <a:ext cx="8839200" cy="4338638"/>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Access Control</a:t>
            </a:r>
          </a:p>
        </p:txBody>
      </p:sp>
      <p:sp>
        <p:nvSpPr>
          <p:cNvPr id="92163" name="Rectangle 3"/>
          <p:cNvSpPr>
            <a:spLocks noGrp="1" noChangeArrowheads="1"/>
          </p:cNvSpPr>
          <p:nvPr>
            <p:ph idx="1"/>
          </p:nvPr>
        </p:nvSpPr>
        <p:spPr>
          <a:xfrm>
            <a:off x="1020763" y="2327275"/>
            <a:ext cx="7518400" cy="3741738"/>
          </a:xfrm>
        </p:spPr>
        <p:txBody>
          <a:bodyPr>
            <a:normAutofit lnSpcReduction="10000"/>
          </a:bodyPr>
          <a:lstStyle/>
          <a:p>
            <a:r>
              <a:rPr lang="en-US" sz="2800"/>
              <a:t>Discretionary access controls</a:t>
            </a:r>
          </a:p>
          <a:p>
            <a:pPr lvl="1"/>
            <a:r>
              <a:rPr lang="en-US" sz="2400"/>
              <a:t>Implemented at the option of the data user</a:t>
            </a:r>
          </a:p>
          <a:p>
            <a:pPr lvl="1"/>
            <a:r>
              <a:rPr lang="en-US" sz="2400"/>
              <a:t>Used by peer to peer networks</a:t>
            </a:r>
          </a:p>
          <a:p>
            <a:r>
              <a:rPr lang="en-US" sz="2800"/>
              <a:t>All controls rely on</a:t>
            </a:r>
          </a:p>
          <a:p>
            <a:pPr lvl="1"/>
            <a:r>
              <a:rPr lang="en-US" sz="2400"/>
              <a:t>Identification</a:t>
            </a:r>
          </a:p>
          <a:p>
            <a:pPr lvl="1"/>
            <a:r>
              <a:rPr lang="en-US" sz="2400"/>
              <a:t>Authentication</a:t>
            </a:r>
          </a:p>
          <a:p>
            <a:pPr lvl="1"/>
            <a:r>
              <a:rPr lang="en-US" sz="2400"/>
              <a:t>Authorization</a:t>
            </a:r>
          </a:p>
          <a:p>
            <a:pPr lvl="1"/>
            <a:r>
              <a:rPr lang="en-US" sz="2400"/>
              <a:t>Accountability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Access Control</a:t>
            </a:r>
          </a:p>
        </p:txBody>
      </p:sp>
      <p:sp>
        <p:nvSpPr>
          <p:cNvPr id="93187" name="Rectangle 3"/>
          <p:cNvSpPr>
            <a:spLocks noGrp="1" noChangeArrowheads="1"/>
          </p:cNvSpPr>
          <p:nvPr>
            <p:ph idx="1"/>
          </p:nvPr>
        </p:nvSpPr>
        <p:spPr/>
        <p:txBody>
          <a:bodyPr>
            <a:normAutofit fontScale="92500" lnSpcReduction="20000"/>
          </a:bodyPr>
          <a:lstStyle/>
          <a:p>
            <a:r>
              <a:rPr lang="en-US" sz="2800"/>
              <a:t>Identification</a:t>
            </a:r>
          </a:p>
          <a:p>
            <a:pPr lvl="1"/>
            <a:r>
              <a:rPr lang="en-US" sz="2400"/>
              <a:t>Unverified entity – supplicant</a:t>
            </a:r>
          </a:p>
          <a:p>
            <a:pPr lvl="1"/>
            <a:r>
              <a:rPr lang="en-US" sz="2400"/>
              <a:t>Seek access to a resource by label</a:t>
            </a:r>
          </a:p>
          <a:p>
            <a:pPr lvl="1"/>
            <a:r>
              <a:rPr lang="en-US" sz="2400"/>
              <a:t>Label is called an identifier</a:t>
            </a:r>
          </a:p>
          <a:p>
            <a:pPr lvl="1"/>
            <a:r>
              <a:rPr lang="en-US" sz="2400"/>
              <a:t>Mapped to one &amp; only one entity</a:t>
            </a:r>
          </a:p>
          <a:p>
            <a:r>
              <a:rPr lang="en-US" sz="2800"/>
              <a:t>Authentication</a:t>
            </a:r>
          </a:p>
          <a:p>
            <a:pPr lvl="1"/>
            <a:r>
              <a:rPr lang="en-US" sz="2400"/>
              <a:t>Something a supplicant knows</a:t>
            </a:r>
          </a:p>
          <a:p>
            <a:pPr lvl="1"/>
            <a:r>
              <a:rPr lang="en-US" sz="2400"/>
              <a:t>Something a supplicant has</a:t>
            </a:r>
          </a:p>
          <a:p>
            <a:pPr lvl="1"/>
            <a:r>
              <a:rPr lang="en-US" sz="2400"/>
              <a:t>Something a supplicant is</a:t>
            </a:r>
          </a:p>
          <a:p>
            <a:pPr lvl="1"/>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Access Control</a:t>
            </a:r>
          </a:p>
        </p:txBody>
      </p:sp>
      <p:sp>
        <p:nvSpPr>
          <p:cNvPr id="94211" name="Rectangle 3"/>
          <p:cNvSpPr>
            <a:spLocks noGrp="1" noChangeArrowheads="1"/>
          </p:cNvSpPr>
          <p:nvPr>
            <p:ph idx="1"/>
          </p:nvPr>
        </p:nvSpPr>
        <p:spPr/>
        <p:txBody>
          <a:bodyPr/>
          <a:lstStyle/>
          <a:p>
            <a:r>
              <a:rPr lang="en-US"/>
              <a:t>Authorization</a:t>
            </a:r>
          </a:p>
          <a:p>
            <a:pPr lvl="1"/>
            <a:r>
              <a:rPr lang="en-US"/>
              <a:t>Matches supplicant to resource</a:t>
            </a:r>
          </a:p>
          <a:p>
            <a:pPr lvl="1"/>
            <a:r>
              <a:rPr lang="en-US"/>
              <a:t>Often uses access control matrix</a:t>
            </a:r>
          </a:p>
          <a:p>
            <a:pPr lvl="1"/>
            <a:r>
              <a:rPr lang="en-US"/>
              <a:t>Handled by 1 of 3 ways</a:t>
            </a:r>
          </a:p>
          <a:p>
            <a:pPr lvl="2"/>
            <a:r>
              <a:rPr lang="en-US"/>
              <a:t>Authorization for each authenticated users</a:t>
            </a:r>
          </a:p>
          <a:p>
            <a:pPr lvl="2"/>
            <a:r>
              <a:rPr lang="en-US"/>
              <a:t>Authorization for members of a group</a:t>
            </a:r>
          </a:p>
          <a:p>
            <a:pPr lvl="2"/>
            <a:r>
              <a:rPr lang="en-US"/>
              <a:t>Authorization across multiple systems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Access Control</a:t>
            </a:r>
          </a:p>
        </p:txBody>
      </p:sp>
      <p:sp>
        <p:nvSpPr>
          <p:cNvPr id="95235" name="Rectangle 3"/>
          <p:cNvSpPr>
            <a:spLocks noGrp="1" noChangeArrowheads="1"/>
          </p:cNvSpPr>
          <p:nvPr>
            <p:ph idx="1"/>
          </p:nvPr>
        </p:nvSpPr>
        <p:spPr/>
        <p:txBody>
          <a:bodyPr/>
          <a:lstStyle/>
          <a:p>
            <a:r>
              <a:rPr lang="en-US"/>
              <a:t>Accountability</a:t>
            </a:r>
          </a:p>
          <a:p>
            <a:pPr lvl="1"/>
            <a:r>
              <a:rPr lang="en-US"/>
              <a:t>Known as auditability</a:t>
            </a:r>
          </a:p>
          <a:p>
            <a:pPr lvl="1"/>
            <a:r>
              <a:rPr lang="en-US"/>
              <a:t>All actions on a system can be attributed to an authenticated identity</a:t>
            </a:r>
          </a:p>
          <a:p>
            <a:pPr lvl="1"/>
            <a:r>
              <a:rPr lang="en-US"/>
              <a:t>System logs and database journals</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651</TotalTime>
  <Words>3050</Words>
  <Application>Microsoft Office PowerPoint</Application>
  <PresentationFormat>On-screen Show (4:3)</PresentationFormat>
  <Paragraphs>416</Paragraphs>
  <Slides>59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Century Gothic</vt:lpstr>
      <vt:lpstr>Wingdings</vt:lpstr>
      <vt:lpstr>Wingdings 3</vt:lpstr>
      <vt:lpstr>Wisp</vt:lpstr>
      <vt:lpstr>Firewalls and VPN</vt:lpstr>
      <vt:lpstr>Introduction</vt:lpstr>
      <vt:lpstr>Access Control</vt:lpstr>
      <vt:lpstr>Access Control</vt:lpstr>
      <vt:lpstr>Access Control</vt:lpstr>
      <vt:lpstr>Access Control</vt:lpstr>
      <vt:lpstr>Access Control</vt:lpstr>
      <vt:lpstr>Access Control</vt:lpstr>
      <vt:lpstr>Access Control</vt:lpstr>
      <vt:lpstr>Firewalls</vt:lpstr>
      <vt:lpstr>Processing Mode</vt:lpstr>
      <vt:lpstr>Packet Filtering</vt:lpstr>
      <vt:lpstr>Filtering Packets</vt:lpstr>
      <vt:lpstr>IP Packet</vt:lpstr>
      <vt:lpstr>TCP/IP Packet</vt:lpstr>
      <vt:lpstr>UDP Datagram Structure</vt:lpstr>
      <vt:lpstr>PowerPoint Presentation</vt:lpstr>
      <vt:lpstr>Sample Firewall Rule Format</vt:lpstr>
      <vt:lpstr>Packet Filtering Subsets</vt:lpstr>
      <vt:lpstr>Packet Filtering Subsets</vt:lpstr>
      <vt:lpstr>Application Gateway</vt:lpstr>
      <vt:lpstr>Circuit Gateways</vt:lpstr>
      <vt:lpstr>MAC Layer Firewalls</vt:lpstr>
      <vt:lpstr>PowerPoint Presentation</vt:lpstr>
      <vt:lpstr>Hybrid Firewalls </vt:lpstr>
      <vt:lpstr>Categorization by Development Generation</vt:lpstr>
      <vt:lpstr>Categorization by Development Generation</vt:lpstr>
      <vt:lpstr>Categorized by Structure</vt:lpstr>
      <vt:lpstr>Categorized by Structure</vt:lpstr>
      <vt:lpstr>Categorized by Structure</vt:lpstr>
      <vt:lpstr>Categorized by Structure</vt:lpstr>
      <vt:lpstr>Software vs. Hardware: the SOHO Firewall Debate</vt:lpstr>
      <vt:lpstr>Firewall Architectures</vt:lpstr>
      <vt:lpstr>Firewall Architectures</vt:lpstr>
      <vt:lpstr>Firewall Architectures</vt:lpstr>
      <vt:lpstr>PowerPoint Presentation</vt:lpstr>
      <vt:lpstr>Firewall Architectures</vt:lpstr>
      <vt:lpstr>PowerPoint Presentation</vt:lpstr>
      <vt:lpstr>Firewall Architectures</vt:lpstr>
      <vt:lpstr>PowerPoint Presentation</vt:lpstr>
      <vt:lpstr>Firewall Architectures</vt:lpstr>
      <vt:lpstr>Selecting the Right Firewall</vt:lpstr>
      <vt:lpstr>Selecting the Right Firewall</vt:lpstr>
      <vt:lpstr>Configuring and Managing Firewalls</vt:lpstr>
      <vt:lpstr>Best Practices for Firewalls</vt:lpstr>
      <vt:lpstr>Firewall Rules</vt:lpstr>
      <vt:lpstr>PowerPoint Presentation</vt:lpstr>
      <vt:lpstr>PowerPoint Presentation</vt:lpstr>
      <vt:lpstr>Content Filters</vt:lpstr>
      <vt:lpstr>Protecting Remote Connections</vt:lpstr>
      <vt:lpstr>Dial-Up</vt:lpstr>
      <vt:lpstr>Protecting Remote Connections</vt:lpstr>
      <vt:lpstr>Kerberos</vt:lpstr>
      <vt:lpstr>Sesame</vt:lpstr>
      <vt:lpstr>VPN</vt:lpstr>
      <vt:lpstr>Transport Mode</vt:lpstr>
      <vt:lpstr>PowerPoint Presentation</vt:lpstr>
      <vt:lpstr>Tunnel Mode</vt:lpstr>
      <vt:lpstr>PowerPoint Presentation</vt:lpstr>
    </vt:vector>
  </TitlesOfParts>
  <Company>Computer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Firewalls and VPN</dc:title>
  <dc:creator>Cathy</dc:creator>
  <cp:lastModifiedBy>Microsoft account</cp:lastModifiedBy>
  <cp:revision>7</cp:revision>
  <dcterms:created xsi:type="dcterms:W3CDTF">2006-06-08T11:21:52Z</dcterms:created>
  <dcterms:modified xsi:type="dcterms:W3CDTF">2022-01-24T15:36:47Z</dcterms:modified>
</cp:coreProperties>
</file>