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Marykate" charset="1" panose="00000000000000000000"/>
      <p:regular r:id="rId15"/>
    </p:embeddedFont>
    <p:embeddedFont>
      <p:font typeface="Gaegu Bold" charset="1" panose="00000000000000000000"/>
      <p:regular r:id="rId16"/>
    </p:embeddedFont>
    <p:embeddedFont>
      <p:font typeface="DM Sans" charset="1" panose="00000000000000000000"/>
      <p:regular r:id="rId17"/>
    </p:embeddedFont>
    <p:embeddedFont>
      <p:font typeface="DM Sans Italics" charset="1" panose="00000000000000000000"/>
      <p:regular r:id="rId18"/>
    </p:embeddedFont>
    <p:embeddedFont>
      <p:font typeface="DM Sans Bold" charset="1" panose="000000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BDEAF6"/>
        </a:solidFill>
      </p:bgPr>
    </p:bg>
    <p:spTree>
      <p:nvGrpSpPr>
        <p:cNvPr id="1" name=""/>
        <p:cNvGrpSpPr/>
        <p:nvPr/>
      </p:nvGrpSpPr>
      <p:grpSpPr>
        <a:xfrm>
          <a:off x="0" y="0"/>
          <a:ext cx="0" cy="0"/>
          <a:chOff x="0" y="0"/>
          <a:chExt cx="0" cy="0"/>
        </a:xfrm>
      </p:grpSpPr>
      <p:grpSp>
        <p:nvGrpSpPr>
          <p:cNvPr name="Group 2" id="2"/>
          <p:cNvGrpSpPr/>
          <p:nvPr/>
        </p:nvGrpSpPr>
        <p:grpSpPr>
          <a:xfrm rot="0">
            <a:off x="0" y="-15347"/>
            <a:ext cx="18288000" cy="10317693"/>
            <a:chOff x="0" y="0"/>
            <a:chExt cx="1149350" cy="1149350"/>
          </a:xfrm>
        </p:grpSpPr>
        <p:sp>
          <p:nvSpPr>
            <p:cNvPr name="Freeform 3" id="3"/>
            <p:cNvSpPr/>
            <p:nvPr/>
          </p:nvSpPr>
          <p:spPr>
            <a:xfrm flipH="false" flipV="false" rot="0">
              <a:off x="0" y="0"/>
              <a:ext cx="8975125" cy="5063571"/>
            </a:xfrm>
            <a:custGeom>
              <a:avLst/>
              <a:gdLst/>
              <a:ahLst/>
              <a:cxnLst/>
              <a:rect r="r" b="b" t="t" l="l"/>
              <a:pathLst>
                <a:path h="5063571" w="8975125">
                  <a:moveTo>
                    <a:pt x="8975125" y="55951"/>
                  </a:moveTo>
                  <a:lnTo>
                    <a:pt x="8975125" y="0"/>
                  </a:lnTo>
                  <a:lnTo>
                    <a:pt x="49586" y="0"/>
                  </a:lnTo>
                  <a:lnTo>
                    <a:pt x="49586" y="27976"/>
                  </a:lnTo>
                  <a:lnTo>
                    <a:pt x="0" y="27976"/>
                  </a:lnTo>
                  <a:lnTo>
                    <a:pt x="0" y="5063571"/>
                  </a:lnTo>
                  <a:lnTo>
                    <a:pt x="99173" y="5063571"/>
                  </a:lnTo>
                  <a:lnTo>
                    <a:pt x="99173" y="4084427"/>
                  </a:lnTo>
                  <a:lnTo>
                    <a:pt x="1785108" y="4084427"/>
                  </a:lnTo>
                  <a:lnTo>
                    <a:pt x="1785108" y="5063571"/>
                  </a:lnTo>
                  <a:lnTo>
                    <a:pt x="1884280" y="5063571"/>
                  </a:lnTo>
                  <a:lnTo>
                    <a:pt x="1884280" y="4084427"/>
                  </a:lnTo>
                  <a:lnTo>
                    <a:pt x="3570215" y="4084427"/>
                  </a:lnTo>
                  <a:lnTo>
                    <a:pt x="3570215" y="5063571"/>
                  </a:lnTo>
                  <a:lnTo>
                    <a:pt x="3669388" y="5063571"/>
                  </a:lnTo>
                  <a:lnTo>
                    <a:pt x="3669388" y="4084427"/>
                  </a:lnTo>
                  <a:lnTo>
                    <a:pt x="5355323" y="4084427"/>
                  </a:lnTo>
                  <a:lnTo>
                    <a:pt x="5355323" y="5063571"/>
                  </a:lnTo>
                  <a:lnTo>
                    <a:pt x="5454496" y="5063571"/>
                  </a:lnTo>
                  <a:lnTo>
                    <a:pt x="5454496" y="4084427"/>
                  </a:lnTo>
                  <a:lnTo>
                    <a:pt x="7140431" y="4084427"/>
                  </a:lnTo>
                  <a:lnTo>
                    <a:pt x="7140431" y="5063571"/>
                  </a:lnTo>
                  <a:lnTo>
                    <a:pt x="7239603" y="5063571"/>
                  </a:lnTo>
                  <a:lnTo>
                    <a:pt x="7239603" y="4084427"/>
                  </a:lnTo>
                  <a:lnTo>
                    <a:pt x="8975125" y="4084427"/>
                  </a:lnTo>
                  <a:lnTo>
                    <a:pt x="8975125" y="4028476"/>
                  </a:lnTo>
                  <a:lnTo>
                    <a:pt x="7239603" y="4028476"/>
                  </a:lnTo>
                  <a:lnTo>
                    <a:pt x="7239603" y="3077308"/>
                  </a:lnTo>
                  <a:lnTo>
                    <a:pt x="8975125" y="3077308"/>
                  </a:lnTo>
                  <a:lnTo>
                    <a:pt x="8975125" y="3021357"/>
                  </a:lnTo>
                  <a:lnTo>
                    <a:pt x="7239603" y="3021357"/>
                  </a:lnTo>
                  <a:lnTo>
                    <a:pt x="7239603" y="2070189"/>
                  </a:lnTo>
                  <a:lnTo>
                    <a:pt x="8975125" y="2070189"/>
                  </a:lnTo>
                  <a:lnTo>
                    <a:pt x="8975125" y="2014238"/>
                  </a:lnTo>
                  <a:lnTo>
                    <a:pt x="7239603" y="2014238"/>
                  </a:lnTo>
                  <a:lnTo>
                    <a:pt x="7239603" y="1063070"/>
                  </a:lnTo>
                  <a:lnTo>
                    <a:pt x="8975125" y="1063070"/>
                  </a:lnTo>
                  <a:lnTo>
                    <a:pt x="8975125" y="1007119"/>
                  </a:lnTo>
                  <a:lnTo>
                    <a:pt x="7239603" y="1007119"/>
                  </a:lnTo>
                  <a:lnTo>
                    <a:pt x="7239603" y="55951"/>
                  </a:lnTo>
                  <a:lnTo>
                    <a:pt x="8975125" y="55951"/>
                  </a:lnTo>
                  <a:close/>
                  <a:moveTo>
                    <a:pt x="1884280" y="1007119"/>
                  </a:moveTo>
                  <a:lnTo>
                    <a:pt x="1884280" y="55951"/>
                  </a:lnTo>
                  <a:lnTo>
                    <a:pt x="3570215" y="55951"/>
                  </a:lnTo>
                  <a:lnTo>
                    <a:pt x="3570215" y="1007119"/>
                  </a:lnTo>
                  <a:lnTo>
                    <a:pt x="1884280" y="1007119"/>
                  </a:lnTo>
                  <a:close/>
                  <a:moveTo>
                    <a:pt x="3570215" y="1063070"/>
                  </a:moveTo>
                  <a:lnTo>
                    <a:pt x="3570215" y="2014238"/>
                  </a:lnTo>
                  <a:lnTo>
                    <a:pt x="1884280" y="2014238"/>
                  </a:lnTo>
                  <a:lnTo>
                    <a:pt x="1884280" y="1063070"/>
                  </a:lnTo>
                  <a:lnTo>
                    <a:pt x="3570215" y="1063070"/>
                  </a:lnTo>
                  <a:close/>
                  <a:moveTo>
                    <a:pt x="1785108" y="1007119"/>
                  </a:moveTo>
                  <a:lnTo>
                    <a:pt x="99173" y="1007119"/>
                  </a:lnTo>
                  <a:lnTo>
                    <a:pt x="99173" y="55951"/>
                  </a:lnTo>
                  <a:lnTo>
                    <a:pt x="1785108" y="55951"/>
                  </a:lnTo>
                  <a:lnTo>
                    <a:pt x="1785108" y="1007119"/>
                  </a:lnTo>
                  <a:close/>
                  <a:moveTo>
                    <a:pt x="1785108" y="1063070"/>
                  </a:moveTo>
                  <a:lnTo>
                    <a:pt x="1785108" y="2014238"/>
                  </a:lnTo>
                  <a:lnTo>
                    <a:pt x="99173" y="2014238"/>
                  </a:lnTo>
                  <a:lnTo>
                    <a:pt x="99173" y="1063070"/>
                  </a:lnTo>
                  <a:lnTo>
                    <a:pt x="1785108" y="1063070"/>
                  </a:lnTo>
                  <a:close/>
                  <a:moveTo>
                    <a:pt x="1785108" y="2070189"/>
                  </a:moveTo>
                  <a:lnTo>
                    <a:pt x="1785108" y="3021357"/>
                  </a:lnTo>
                  <a:lnTo>
                    <a:pt x="99173" y="3021357"/>
                  </a:lnTo>
                  <a:lnTo>
                    <a:pt x="99173" y="2070189"/>
                  </a:lnTo>
                  <a:lnTo>
                    <a:pt x="1785108" y="2070189"/>
                  </a:lnTo>
                  <a:close/>
                  <a:moveTo>
                    <a:pt x="1884280" y="2070189"/>
                  </a:moveTo>
                  <a:lnTo>
                    <a:pt x="3570215" y="2070189"/>
                  </a:lnTo>
                  <a:lnTo>
                    <a:pt x="3570215" y="3021357"/>
                  </a:lnTo>
                  <a:lnTo>
                    <a:pt x="1884280" y="3021357"/>
                  </a:lnTo>
                  <a:lnTo>
                    <a:pt x="1884280" y="2070189"/>
                  </a:lnTo>
                  <a:close/>
                  <a:moveTo>
                    <a:pt x="3669388" y="2070189"/>
                  </a:moveTo>
                  <a:lnTo>
                    <a:pt x="5355323" y="2070189"/>
                  </a:lnTo>
                  <a:lnTo>
                    <a:pt x="5355323" y="3021357"/>
                  </a:lnTo>
                  <a:lnTo>
                    <a:pt x="3669388" y="3021357"/>
                  </a:lnTo>
                  <a:lnTo>
                    <a:pt x="3669388" y="2070189"/>
                  </a:lnTo>
                  <a:close/>
                  <a:moveTo>
                    <a:pt x="3669388" y="2014238"/>
                  </a:moveTo>
                  <a:lnTo>
                    <a:pt x="3669388" y="1063070"/>
                  </a:lnTo>
                  <a:lnTo>
                    <a:pt x="5355323" y="1063070"/>
                  </a:lnTo>
                  <a:lnTo>
                    <a:pt x="5355323" y="2014238"/>
                  </a:lnTo>
                  <a:lnTo>
                    <a:pt x="3669388" y="2014238"/>
                  </a:lnTo>
                  <a:close/>
                  <a:moveTo>
                    <a:pt x="3669388" y="1007119"/>
                  </a:moveTo>
                  <a:lnTo>
                    <a:pt x="3669388" y="55951"/>
                  </a:lnTo>
                  <a:lnTo>
                    <a:pt x="5355323" y="55951"/>
                  </a:lnTo>
                  <a:lnTo>
                    <a:pt x="5355323" y="1007119"/>
                  </a:lnTo>
                  <a:lnTo>
                    <a:pt x="3669388" y="1007119"/>
                  </a:lnTo>
                  <a:close/>
                  <a:moveTo>
                    <a:pt x="99173" y="4028476"/>
                  </a:moveTo>
                  <a:lnTo>
                    <a:pt x="99173" y="3077308"/>
                  </a:lnTo>
                  <a:lnTo>
                    <a:pt x="1785108" y="3077308"/>
                  </a:lnTo>
                  <a:lnTo>
                    <a:pt x="1785108" y="4028476"/>
                  </a:lnTo>
                  <a:lnTo>
                    <a:pt x="99173" y="4028476"/>
                  </a:lnTo>
                  <a:close/>
                  <a:moveTo>
                    <a:pt x="1884280" y="4028476"/>
                  </a:moveTo>
                  <a:lnTo>
                    <a:pt x="1884280" y="3077308"/>
                  </a:lnTo>
                  <a:lnTo>
                    <a:pt x="3570215" y="3077308"/>
                  </a:lnTo>
                  <a:lnTo>
                    <a:pt x="3570215" y="4028476"/>
                  </a:lnTo>
                  <a:lnTo>
                    <a:pt x="1884280" y="4028476"/>
                  </a:lnTo>
                  <a:close/>
                  <a:moveTo>
                    <a:pt x="3669388" y="4028476"/>
                  </a:moveTo>
                  <a:lnTo>
                    <a:pt x="3669388" y="3077308"/>
                  </a:lnTo>
                  <a:lnTo>
                    <a:pt x="5355323" y="3077308"/>
                  </a:lnTo>
                  <a:lnTo>
                    <a:pt x="5355323" y="4028476"/>
                  </a:lnTo>
                  <a:lnTo>
                    <a:pt x="3669388" y="4028476"/>
                  </a:lnTo>
                  <a:close/>
                  <a:moveTo>
                    <a:pt x="7140431" y="4028476"/>
                  </a:moveTo>
                  <a:lnTo>
                    <a:pt x="5454496" y="4028476"/>
                  </a:lnTo>
                  <a:lnTo>
                    <a:pt x="5454496" y="3077308"/>
                  </a:lnTo>
                  <a:lnTo>
                    <a:pt x="7140431" y="3077308"/>
                  </a:lnTo>
                  <a:lnTo>
                    <a:pt x="7140431" y="4028476"/>
                  </a:lnTo>
                  <a:close/>
                  <a:moveTo>
                    <a:pt x="7140431" y="3021357"/>
                  </a:moveTo>
                  <a:lnTo>
                    <a:pt x="5454496" y="3021357"/>
                  </a:lnTo>
                  <a:lnTo>
                    <a:pt x="5454496" y="2070189"/>
                  </a:lnTo>
                  <a:lnTo>
                    <a:pt x="7140431" y="2070189"/>
                  </a:lnTo>
                  <a:lnTo>
                    <a:pt x="7140431" y="3021357"/>
                  </a:lnTo>
                  <a:close/>
                  <a:moveTo>
                    <a:pt x="7140431" y="2014238"/>
                  </a:moveTo>
                  <a:lnTo>
                    <a:pt x="5454496" y="2014238"/>
                  </a:lnTo>
                  <a:lnTo>
                    <a:pt x="5454496" y="1063070"/>
                  </a:lnTo>
                  <a:lnTo>
                    <a:pt x="7140431" y="1063070"/>
                  </a:lnTo>
                  <a:lnTo>
                    <a:pt x="7140431" y="2014238"/>
                  </a:lnTo>
                  <a:close/>
                  <a:moveTo>
                    <a:pt x="7140431" y="1007119"/>
                  </a:moveTo>
                  <a:lnTo>
                    <a:pt x="5454496" y="1007119"/>
                  </a:lnTo>
                  <a:lnTo>
                    <a:pt x="5454496" y="55951"/>
                  </a:lnTo>
                  <a:lnTo>
                    <a:pt x="7140431" y="55951"/>
                  </a:lnTo>
                  <a:lnTo>
                    <a:pt x="7140431" y="1007119"/>
                  </a:lnTo>
                  <a:close/>
                </a:path>
              </a:pathLst>
            </a:custGeom>
            <a:solidFill>
              <a:srgbClr val="00538A">
                <a:alpha val="18824"/>
              </a:srgbClr>
            </a:solidFill>
          </p:spPr>
        </p:sp>
      </p:grpSp>
      <p:grpSp>
        <p:nvGrpSpPr>
          <p:cNvPr name="Group 4" id="4"/>
          <p:cNvGrpSpPr/>
          <p:nvPr/>
        </p:nvGrpSpPr>
        <p:grpSpPr>
          <a:xfrm rot="0">
            <a:off x="9144000" y="-2652709"/>
            <a:ext cx="15592418" cy="15592418"/>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0">
            <a:off x="10444834" y="44852"/>
            <a:ext cx="10229346" cy="10242148"/>
          </a:xfrm>
          <a:custGeom>
            <a:avLst/>
            <a:gdLst/>
            <a:ahLst/>
            <a:cxnLst/>
            <a:rect r="r" b="b" t="t" l="l"/>
            <a:pathLst>
              <a:path h="10242148" w="10229346">
                <a:moveTo>
                  <a:pt x="0" y="0"/>
                </a:moveTo>
                <a:lnTo>
                  <a:pt x="10229346" y="0"/>
                </a:lnTo>
                <a:lnTo>
                  <a:pt x="10229346" y="10242148"/>
                </a:lnTo>
                <a:lnTo>
                  <a:pt x="0" y="10242148"/>
                </a:lnTo>
                <a:lnTo>
                  <a:pt x="0" y="0"/>
                </a:lnTo>
                <a:close/>
              </a:path>
            </a:pathLst>
          </a:custGeom>
          <a:blipFill>
            <a:blip r:embed="rId2"/>
            <a:stretch>
              <a:fillRect l="0" t="0" r="0" b="0"/>
            </a:stretch>
          </a:blipFill>
        </p:spPr>
      </p:sp>
      <p:grpSp>
        <p:nvGrpSpPr>
          <p:cNvPr name="Group 8" id="8"/>
          <p:cNvGrpSpPr/>
          <p:nvPr/>
        </p:nvGrpSpPr>
        <p:grpSpPr>
          <a:xfrm rot="-170779">
            <a:off x="1086050" y="6343924"/>
            <a:ext cx="12206544" cy="2613084"/>
            <a:chOff x="0" y="0"/>
            <a:chExt cx="16275392" cy="3484111"/>
          </a:xfrm>
        </p:grpSpPr>
        <p:grpSp>
          <p:nvGrpSpPr>
            <p:cNvPr name="Group 9" id="9"/>
            <p:cNvGrpSpPr/>
            <p:nvPr/>
          </p:nvGrpSpPr>
          <p:grpSpPr>
            <a:xfrm rot="0">
              <a:off x="0" y="0"/>
              <a:ext cx="16275392" cy="3484111"/>
              <a:chOff x="0" y="0"/>
              <a:chExt cx="2837940" cy="607524"/>
            </a:xfrm>
          </p:grpSpPr>
          <p:sp>
            <p:nvSpPr>
              <p:cNvPr name="Freeform 10" id="10"/>
              <p:cNvSpPr/>
              <p:nvPr/>
            </p:nvSpPr>
            <p:spPr>
              <a:xfrm flipH="false" flipV="false" rot="0">
                <a:off x="0" y="0"/>
                <a:ext cx="2837940" cy="607524"/>
              </a:xfrm>
              <a:custGeom>
                <a:avLst/>
                <a:gdLst/>
                <a:ahLst/>
                <a:cxnLst/>
                <a:rect r="r" b="b" t="t" l="l"/>
                <a:pathLst>
                  <a:path h="607524" w="2837940">
                    <a:moveTo>
                      <a:pt x="0" y="0"/>
                    </a:moveTo>
                    <a:lnTo>
                      <a:pt x="2837940" y="0"/>
                    </a:lnTo>
                    <a:lnTo>
                      <a:pt x="2837940" y="607524"/>
                    </a:lnTo>
                    <a:lnTo>
                      <a:pt x="0" y="607524"/>
                    </a:lnTo>
                    <a:close/>
                  </a:path>
                </a:pathLst>
              </a:custGeom>
              <a:solidFill>
                <a:srgbClr val="183E72"/>
              </a:solidFill>
              <a:ln w="114300" cap="sq">
                <a:solidFill>
                  <a:srgbClr val="FFFFFF"/>
                </a:solidFill>
                <a:prstDash val="solid"/>
                <a:miter/>
              </a:ln>
            </p:spPr>
          </p:sp>
          <p:sp>
            <p:nvSpPr>
              <p:cNvPr name="TextBox 11" id="11"/>
              <p:cNvSpPr txBox="true"/>
              <p:nvPr/>
            </p:nvSpPr>
            <p:spPr>
              <a:xfrm>
                <a:off x="0" y="-38100"/>
                <a:ext cx="2837940" cy="645624"/>
              </a:xfrm>
              <a:prstGeom prst="rect">
                <a:avLst/>
              </a:prstGeom>
            </p:spPr>
            <p:txBody>
              <a:bodyPr anchor="ctr" rtlCol="false" tIns="50800" lIns="50800" bIns="50800" rIns="50800"/>
              <a:lstStyle/>
              <a:p>
                <a:pPr algn="ctr">
                  <a:lnSpc>
                    <a:spcPts val="2660"/>
                  </a:lnSpc>
                </a:pPr>
              </a:p>
            </p:txBody>
          </p:sp>
        </p:grpSp>
        <p:sp>
          <p:nvSpPr>
            <p:cNvPr name="TextBox 12" id="12"/>
            <p:cNvSpPr txBox="true"/>
            <p:nvPr/>
          </p:nvSpPr>
          <p:spPr>
            <a:xfrm rot="0">
              <a:off x="641660" y="175601"/>
              <a:ext cx="14992071" cy="2885259"/>
            </a:xfrm>
            <a:prstGeom prst="rect">
              <a:avLst/>
            </a:prstGeom>
          </p:spPr>
          <p:txBody>
            <a:bodyPr anchor="t" rtlCol="false" tIns="0" lIns="0" bIns="0" rIns="0">
              <a:spAutoFit/>
            </a:bodyPr>
            <a:lstStyle/>
            <a:p>
              <a:pPr algn="ctr">
                <a:lnSpc>
                  <a:spcPts val="18237"/>
                </a:lnSpc>
              </a:pPr>
              <a:r>
                <a:rPr lang="en-US" sz="13027">
                  <a:solidFill>
                    <a:srgbClr val="FFFFFF"/>
                  </a:solidFill>
                  <a:latin typeface="Marykate"/>
                  <a:ea typeface="Marykate"/>
                  <a:cs typeface="Marykate"/>
                  <a:sym typeface="Marykate"/>
                </a:rPr>
                <a:t>The North and South</a:t>
              </a:r>
            </a:p>
          </p:txBody>
        </p:sp>
      </p:grpSp>
      <p:grpSp>
        <p:nvGrpSpPr>
          <p:cNvPr name="Group 13" id="13"/>
          <p:cNvGrpSpPr/>
          <p:nvPr/>
        </p:nvGrpSpPr>
        <p:grpSpPr>
          <a:xfrm rot="156026">
            <a:off x="2628671" y="3859468"/>
            <a:ext cx="6065503" cy="2613084"/>
            <a:chOff x="0" y="0"/>
            <a:chExt cx="8087338" cy="3484111"/>
          </a:xfrm>
        </p:grpSpPr>
        <p:grpSp>
          <p:nvGrpSpPr>
            <p:cNvPr name="Group 14" id="14"/>
            <p:cNvGrpSpPr/>
            <p:nvPr/>
          </p:nvGrpSpPr>
          <p:grpSpPr>
            <a:xfrm rot="0">
              <a:off x="0" y="0"/>
              <a:ext cx="8087338" cy="3484111"/>
              <a:chOff x="0" y="0"/>
              <a:chExt cx="1410189" cy="607524"/>
            </a:xfrm>
          </p:grpSpPr>
          <p:sp>
            <p:nvSpPr>
              <p:cNvPr name="Freeform 15" id="15"/>
              <p:cNvSpPr/>
              <p:nvPr/>
            </p:nvSpPr>
            <p:spPr>
              <a:xfrm flipH="false" flipV="false" rot="0">
                <a:off x="0" y="0"/>
                <a:ext cx="1410189" cy="607524"/>
              </a:xfrm>
              <a:custGeom>
                <a:avLst/>
                <a:gdLst/>
                <a:ahLst/>
                <a:cxnLst/>
                <a:rect r="r" b="b" t="t" l="l"/>
                <a:pathLst>
                  <a:path h="607524" w="1410189">
                    <a:moveTo>
                      <a:pt x="0" y="0"/>
                    </a:moveTo>
                    <a:lnTo>
                      <a:pt x="1410189" y="0"/>
                    </a:lnTo>
                    <a:lnTo>
                      <a:pt x="1410189" y="607524"/>
                    </a:lnTo>
                    <a:lnTo>
                      <a:pt x="0" y="607524"/>
                    </a:lnTo>
                    <a:close/>
                  </a:path>
                </a:pathLst>
              </a:custGeom>
              <a:solidFill>
                <a:srgbClr val="94C13E"/>
              </a:solidFill>
              <a:ln w="114300" cap="sq">
                <a:solidFill>
                  <a:srgbClr val="FFFFFF"/>
                </a:solidFill>
                <a:prstDash val="solid"/>
                <a:miter/>
              </a:ln>
            </p:spPr>
          </p:sp>
          <p:sp>
            <p:nvSpPr>
              <p:cNvPr name="TextBox 16" id="16"/>
              <p:cNvSpPr txBox="true"/>
              <p:nvPr/>
            </p:nvSpPr>
            <p:spPr>
              <a:xfrm>
                <a:off x="0" y="-38100"/>
                <a:ext cx="1410189" cy="645624"/>
              </a:xfrm>
              <a:prstGeom prst="rect">
                <a:avLst/>
              </a:prstGeom>
            </p:spPr>
            <p:txBody>
              <a:bodyPr anchor="ctr" rtlCol="false" tIns="50800" lIns="50800" bIns="50800" rIns="50800"/>
              <a:lstStyle/>
              <a:p>
                <a:pPr algn="ctr">
                  <a:lnSpc>
                    <a:spcPts val="2660"/>
                  </a:lnSpc>
                </a:pPr>
              </a:p>
            </p:txBody>
          </p:sp>
        </p:grpSp>
        <p:sp>
          <p:nvSpPr>
            <p:cNvPr name="TextBox 17" id="17"/>
            <p:cNvSpPr txBox="true"/>
            <p:nvPr/>
          </p:nvSpPr>
          <p:spPr>
            <a:xfrm rot="0">
              <a:off x="235452" y="175601"/>
              <a:ext cx="7616434" cy="2885259"/>
            </a:xfrm>
            <a:prstGeom prst="rect">
              <a:avLst/>
            </a:prstGeom>
          </p:spPr>
          <p:txBody>
            <a:bodyPr anchor="t" rtlCol="false" tIns="0" lIns="0" bIns="0" rIns="0">
              <a:spAutoFit/>
            </a:bodyPr>
            <a:lstStyle/>
            <a:p>
              <a:pPr algn="ctr">
                <a:lnSpc>
                  <a:spcPts val="18237"/>
                </a:lnSpc>
              </a:pPr>
              <a:r>
                <a:rPr lang="en-US" sz="13027">
                  <a:solidFill>
                    <a:srgbClr val="FFFFFF"/>
                  </a:solidFill>
                  <a:latin typeface="Marykate"/>
                  <a:ea typeface="Marykate"/>
                  <a:cs typeface="Marykate"/>
                  <a:sym typeface="Marykate"/>
                </a:rPr>
                <a:t>Divides:</a:t>
              </a:r>
            </a:p>
          </p:txBody>
        </p:sp>
      </p:grpSp>
      <p:grpSp>
        <p:nvGrpSpPr>
          <p:cNvPr name="Group 18" id="18"/>
          <p:cNvGrpSpPr/>
          <p:nvPr/>
        </p:nvGrpSpPr>
        <p:grpSpPr>
          <a:xfrm rot="-391292">
            <a:off x="1509959" y="1285394"/>
            <a:ext cx="5254191" cy="2613084"/>
            <a:chOff x="0" y="0"/>
            <a:chExt cx="7005588" cy="3484111"/>
          </a:xfrm>
        </p:grpSpPr>
        <p:grpSp>
          <p:nvGrpSpPr>
            <p:cNvPr name="Group 19" id="19"/>
            <p:cNvGrpSpPr/>
            <p:nvPr/>
          </p:nvGrpSpPr>
          <p:grpSpPr>
            <a:xfrm rot="0">
              <a:off x="0" y="0"/>
              <a:ext cx="7005588" cy="3484111"/>
              <a:chOff x="0" y="0"/>
              <a:chExt cx="1221564" cy="607524"/>
            </a:xfrm>
          </p:grpSpPr>
          <p:sp>
            <p:nvSpPr>
              <p:cNvPr name="Freeform 20" id="20"/>
              <p:cNvSpPr/>
              <p:nvPr/>
            </p:nvSpPr>
            <p:spPr>
              <a:xfrm flipH="false" flipV="false" rot="0">
                <a:off x="0" y="0"/>
                <a:ext cx="1221564" cy="607524"/>
              </a:xfrm>
              <a:custGeom>
                <a:avLst/>
                <a:gdLst/>
                <a:ahLst/>
                <a:cxnLst/>
                <a:rect r="r" b="b" t="t" l="l"/>
                <a:pathLst>
                  <a:path h="607524" w="1221564">
                    <a:moveTo>
                      <a:pt x="0" y="0"/>
                    </a:moveTo>
                    <a:lnTo>
                      <a:pt x="1221564" y="0"/>
                    </a:lnTo>
                    <a:lnTo>
                      <a:pt x="1221564" y="607524"/>
                    </a:lnTo>
                    <a:lnTo>
                      <a:pt x="0" y="607524"/>
                    </a:lnTo>
                    <a:close/>
                  </a:path>
                </a:pathLst>
              </a:custGeom>
              <a:solidFill>
                <a:srgbClr val="FF914D"/>
              </a:solidFill>
              <a:ln w="114300" cap="sq">
                <a:solidFill>
                  <a:srgbClr val="FFFFFF"/>
                </a:solidFill>
                <a:prstDash val="solid"/>
                <a:miter/>
              </a:ln>
            </p:spPr>
          </p:sp>
          <p:sp>
            <p:nvSpPr>
              <p:cNvPr name="TextBox 21" id="21"/>
              <p:cNvSpPr txBox="true"/>
              <p:nvPr/>
            </p:nvSpPr>
            <p:spPr>
              <a:xfrm>
                <a:off x="0" y="-38100"/>
                <a:ext cx="1221564" cy="645624"/>
              </a:xfrm>
              <a:prstGeom prst="rect">
                <a:avLst/>
              </a:prstGeom>
            </p:spPr>
            <p:txBody>
              <a:bodyPr anchor="ctr" rtlCol="false" tIns="50800" lIns="50800" bIns="50800" rIns="50800"/>
              <a:lstStyle/>
              <a:p>
                <a:pPr algn="ctr">
                  <a:lnSpc>
                    <a:spcPts val="2660"/>
                  </a:lnSpc>
                </a:pPr>
              </a:p>
            </p:txBody>
          </p:sp>
        </p:grpSp>
        <p:sp>
          <p:nvSpPr>
            <p:cNvPr name="TextBox 22" id="22"/>
            <p:cNvSpPr txBox="true"/>
            <p:nvPr/>
          </p:nvSpPr>
          <p:spPr>
            <a:xfrm rot="0">
              <a:off x="572173" y="175601"/>
              <a:ext cx="5861242" cy="2885259"/>
            </a:xfrm>
            <a:prstGeom prst="rect">
              <a:avLst/>
            </a:prstGeom>
          </p:spPr>
          <p:txBody>
            <a:bodyPr anchor="t" rtlCol="false" tIns="0" lIns="0" bIns="0" rIns="0">
              <a:spAutoFit/>
            </a:bodyPr>
            <a:lstStyle/>
            <a:p>
              <a:pPr algn="ctr">
                <a:lnSpc>
                  <a:spcPts val="18237"/>
                </a:lnSpc>
              </a:pPr>
              <a:r>
                <a:rPr lang="en-US" sz="13027">
                  <a:solidFill>
                    <a:srgbClr val="FFFFFF"/>
                  </a:solidFill>
                  <a:latin typeface="Marykate"/>
                  <a:ea typeface="Marykate"/>
                  <a:cs typeface="Marykate"/>
                  <a:sym typeface="Marykate"/>
                </a:rPr>
                <a:t>Global </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BDEAF6"/>
        </a:solidFill>
      </p:bgPr>
    </p:bg>
    <p:spTree>
      <p:nvGrpSpPr>
        <p:cNvPr id="1" name=""/>
        <p:cNvGrpSpPr/>
        <p:nvPr/>
      </p:nvGrpSpPr>
      <p:grpSpPr>
        <a:xfrm>
          <a:off x="0" y="0"/>
          <a:ext cx="0" cy="0"/>
          <a:chOff x="0" y="0"/>
          <a:chExt cx="0" cy="0"/>
        </a:xfrm>
      </p:grpSpPr>
      <p:grpSp>
        <p:nvGrpSpPr>
          <p:cNvPr name="Group 2" id="2"/>
          <p:cNvGrpSpPr/>
          <p:nvPr/>
        </p:nvGrpSpPr>
        <p:grpSpPr>
          <a:xfrm rot="0">
            <a:off x="0" y="-15347"/>
            <a:ext cx="18288000" cy="10317693"/>
            <a:chOff x="0" y="0"/>
            <a:chExt cx="1149350" cy="1149350"/>
          </a:xfrm>
        </p:grpSpPr>
        <p:sp>
          <p:nvSpPr>
            <p:cNvPr name="Freeform 3" id="3"/>
            <p:cNvSpPr/>
            <p:nvPr/>
          </p:nvSpPr>
          <p:spPr>
            <a:xfrm flipH="false" flipV="false" rot="0">
              <a:off x="0" y="0"/>
              <a:ext cx="8975125" cy="5063571"/>
            </a:xfrm>
            <a:custGeom>
              <a:avLst/>
              <a:gdLst/>
              <a:ahLst/>
              <a:cxnLst/>
              <a:rect r="r" b="b" t="t" l="l"/>
              <a:pathLst>
                <a:path h="5063571" w="8975125">
                  <a:moveTo>
                    <a:pt x="8975125" y="55951"/>
                  </a:moveTo>
                  <a:lnTo>
                    <a:pt x="8975125" y="0"/>
                  </a:lnTo>
                  <a:lnTo>
                    <a:pt x="49586" y="0"/>
                  </a:lnTo>
                  <a:lnTo>
                    <a:pt x="49586" y="27976"/>
                  </a:lnTo>
                  <a:lnTo>
                    <a:pt x="0" y="27976"/>
                  </a:lnTo>
                  <a:lnTo>
                    <a:pt x="0" y="5063571"/>
                  </a:lnTo>
                  <a:lnTo>
                    <a:pt x="99173" y="5063571"/>
                  </a:lnTo>
                  <a:lnTo>
                    <a:pt x="99173" y="4084427"/>
                  </a:lnTo>
                  <a:lnTo>
                    <a:pt x="1785108" y="4084427"/>
                  </a:lnTo>
                  <a:lnTo>
                    <a:pt x="1785108" y="5063571"/>
                  </a:lnTo>
                  <a:lnTo>
                    <a:pt x="1884280" y="5063571"/>
                  </a:lnTo>
                  <a:lnTo>
                    <a:pt x="1884280" y="4084427"/>
                  </a:lnTo>
                  <a:lnTo>
                    <a:pt x="3570215" y="4084427"/>
                  </a:lnTo>
                  <a:lnTo>
                    <a:pt x="3570215" y="5063571"/>
                  </a:lnTo>
                  <a:lnTo>
                    <a:pt x="3669388" y="5063571"/>
                  </a:lnTo>
                  <a:lnTo>
                    <a:pt x="3669388" y="4084427"/>
                  </a:lnTo>
                  <a:lnTo>
                    <a:pt x="5355323" y="4084427"/>
                  </a:lnTo>
                  <a:lnTo>
                    <a:pt x="5355323" y="5063571"/>
                  </a:lnTo>
                  <a:lnTo>
                    <a:pt x="5454496" y="5063571"/>
                  </a:lnTo>
                  <a:lnTo>
                    <a:pt x="5454496" y="4084427"/>
                  </a:lnTo>
                  <a:lnTo>
                    <a:pt x="7140431" y="4084427"/>
                  </a:lnTo>
                  <a:lnTo>
                    <a:pt x="7140431" y="5063571"/>
                  </a:lnTo>
                  <a:lnTo>
                    <a:pt x="7239603" y="5063571"/>
                  </a:lnTo>
                  <a:lnTo>
                    <a:pt x="7239603" y="4084427"/>
                  </a:lnTo>
                  <a:lnTo>
                    <a:pt x="8975125" y="4084427"/>
                  </a:lnTo>
                  <a:lnTo>
                    <a:pt x="8975125" y="4028476"/>
                  </a:lnTo>
                  <a:lnTo>
                    <a:pt x="7239603" y="4028476"/>
                  </a:lnTo>
                  <a:lnTo>
                    <a:pt x="7239603" y="3077308"/>
                  </a:lnTo>
                  <a:lnTo>
                    <a:pt x="8975125" y="3077308"/>
                  </a:lnTo>
                  <a:lnTo>
                    <a:pt x="8975125" y="3021357"/>
                  </a:lnTo>
                  <a:lnTo>
                    <a:pt x="7239603" y="3021357"/>
                  </a:lnTo>
                  <a:lnTo>
                    <a:pt x="7239603" y="2070189"/>
                  </a:lnTo>
                  <a:lnTo>
                    <a:pt x="8975125" y="2070189"/>
                  </a:lnTo>
                  <a:lnTo>
                    <a:pt x="8975125" y="2014238"/>
                  </a:lnTo>
                  <a:lnTo>
                    <a:pt x="7239603" y="2014238"/>
                  </a:lnTo>
                  <a:lnTo>
                    <a:pt x="7239603" y="1063070"/>
                  </a:lnTo>
                  <a:lnTo>
                    <a:pt x="8975125" y="1063070"/>
                  </a:lnTo>
                  <a:lnTo>
                    <a:pt x="8975125" y="1007119"/>
                  </a:lnTo>
                  <a:lnTo>
                    <a:pt x="7239603" y="1007119"/>
                  </a:lnTo>
                  <a:lnTo>
                    <a:pt x="7239603" y="55951"/>
                  </a:lnTo>
                  <a:lnTo>
                    <a:pt x="8975125" y="55951"/>
                  </a:lnTo>
                  <a:close/>
                  <a:moveTo>
                    <a:pt x="1884280" y="1007119"/>
                  </a:moveTo>
                  <a:lnTo>
                    <a:pt x="1884280" y="55951"/>
                  </a:lnTo>
                  <a:lnTo>
                    <a:pt x="3570215" y="55951"/>
                  </a:lnTo>
                  <a:lnTo>
                    <a:pt x="3570215" y="1007119"/>
                  </a:lnTo>
                  <a:lnTo>
                    <a:pt x="1884280" y="1007119"/>
                  </a:lnTo>
                  <a:close/>
                  <a:moveTo>
                    <a:pt x="3570215" y="1063070"/>
                  </a:moveTo>
                  <a:lnTo>
                    <a:pt x="3570215" y="2014238"/>
                  </a:lnTo>
                  <a:lnTo>
                    <a:pt x="1884280" y="2014238"/>
                  </a:lnTo>
                  <a:lnTo>
                    <a:pt x="1884280" y="1063070"/>
                  </a:lnTo>
                  <a:lnTo>
                    <a:pt x="3570215" y="1063070"/>
                  </a:lnTo>
                  <a:close/>
                  <a:moveTo>
                    <a:pt x="1785108" y="1007119"/>
                  </a:moveTo>
                  <a:lnTo>
                    <a:pt x="99173" y="1007119"/>
                  </a:lnTo>
                  <a:lnTo>
                    <a:pt x="99173" y="55951"/>
                  </a:lnTo>
                  <a:lnTo>
                    <a:pt x="1785108" y="55951"/>
                  </a:lnTo>
                  <a:lnTo>
                    <a:pt x="1785108" y="1007119"/>
                  </a:lnTo>
                  <a:close/>
                  <a:moveTo>
                    <a:pt x="1785108" y="1063070"/>
                  </a:moveTo>
                  <a:lnTo>
                    <a:pt x="1785108" y="2014238"/>
                  </a:lnTo>
                  <a:lnTo>
                    <a:pt x="99173" y="2014238"/>
                  </a:lnTo>
                  <a:lnTo>
                    <a:pt x="99173" y="1063070"/>
                  </a:lnTo>
                  <a:lnTo>
                    <a:pt x="1785108" y="1063070"/>
                  </a:lnTo>
                  <a:close/>
                  <a:moveTo>
                    <a:pt x="1785108" y="2070189"/>
                  </a:moveTo>
                  <a:lnTo>
                    <a:pt x="1785108" y="3021357"/>
                  </a:lnTo>
                  <a:lnTo>
                    <a:pt x="99173" y="3021357"/>
                  </a:lnTo>
                  <a:lnTo>
                    <a:pt x="99173" y="2070189"/>
                  </a:lnTo>
                  <a:lnTo>
                    <a:pt x="1785108" y="2070189"/>
                  </a:lnTo>
                  <a:close/>
                  <a:moveTo>
                    <a:pt x="1884280" y="2070189"/>
                  </a:moveTo>
                  <a:lnTo>
                    <a:pt x="3570215" y="2070189"/>
                  </a:lnTo>
                  <a:lnTo>
                    <a:pt x="3570215" y="3021357"/>
                  </a:lnTo>
                  <a:lnTo>
                    <a:pt x="1884280" y="3021357"/>
                  </a:lnTo>
                  <a:lnTo>
                    <a:pt x="1884280" y="2070189"/>
                  </a:lnTo>
                  <a:close/>
                  <a:moveTo>
                    <a:pt x="3669388" y="2070189"/>
                  </a:moveTo>
                  <a:lnTo>
                    <a:pt x="5355323" y="2070189"/>
                  </a:lnTo>
                  <a:lnTo>
                    <a:pt x="5355323" y="3021357"/>
                  </a:lnTo>
                  <a:lnTo>
                    <a:pt x="3669388" y="3021357"/>
                  </a:lnTo>
                  <a:lnTo>
                    <a:pt x="3669388" y="2070189"/>
                  </a:lnTo>
                  <a:close/>
                  <a:moveTo>
                    <a:pt x="3669388" y="2014238"/>
                  </a:moveTo>
                  <a:lnTo>
                    <a:pt x="3669388" y="1063070"/>
                  </a:lnTo>
                  <a:lnTo>
                    <a:pt x="5355323" y="1063070"/>
                  </a:lnTo>
                  <a:lnTo>
                    <a:pt x="5355323" y="2014238"/>
                  </a:lnTo>
                  <a:lnTo>
                    <a:pt x="3669388" y="2014238"/>
                  </a:lnTo>
                  <a:close/>
                  <a:moveTo>
                    <a:pt x="3669388" y="1007119"/>
                  </a:moveTo>
                  <a:lnTo>
                    <a:pt x="3669388" y="55951"/>
                  </a:lnTo>
                  <a:lnTo>
                    <a:pt x="5355323" y="55951"/>
                  </a:lnTo>
                  <a:lnTo>
                    <a:pt x="5355323" y="1007119"/>
                  </a:lnTo>
                  <a:lnTo>
                    <a:pt x="3669388" y="1007119"/>
                  </a:lnTo>
                  <a:close/>
                  <a:moveTo>
                    <a:pt x="99173" y="4028476"/>
                  </a:moveTo>
                  <a:lnTo>
                    <a:pt x="99173" y="3077308"/>
                  </a:lnTo>
                  <a:lnTo>
                    <a:pt x="1785108" y="3077308"/>
                  </a:lnTo>
                  <a:lnTo>
                    <a:pt x="1785108" y="4028476"/>
                  </a:lnTo>
                  <a:lnTo>
                    <a:pt x="99173" y="4028476"/>
                  </a:lnTo>
                  <a:close/>
                  <a:moveTo>
                    <a:pt x="1884280" y="4028476"/>
                  </a:moveTo>
                  <a:lnTo>
                    <a:pt x="1884280" y="3077308"/>
                  </a:lnTo>
                  <a:lnTo>
                    <a:pt x="3570215" y="3077308"/>
                  </a:lnTo>
                  <a:lnTo>
                    <a:pt x="3570215" y="4028476"/>
                  </a:lnTo>
                  <a:lnTo>
                    <a:pt x="1884280" y="4028476"/>
                  </a:lnTo>
                  <a:close/>
                  <a:moveTo>
                    <a:pt x="3669388" y="4028476"/>
                  </a:moveTo>
                  <a:lnTo>
                    <a:pt x="3669388" y="3077308"/>
                  </a:lnTo>
                  <a:lnTo>
                    <a:pt x="5355323" y="3077308"/>
                  </a:lnTo>
                  <a:lnTo>
                    <a:pt x="5355323" y="4028476"/>
                  </a:lnTo>
                  <a:lnTo>
                    <a:pt x="3669388" y="4028476"/>
                  </a:lnTo>
                  <a:close/>
                  <a:moveTo>
                    <a:pt x="7140431" y="4028476"/>
                  </a:moveTo>
                  <a:lnTo>
                    <a:pt x="5454496" y="4028476"/>
                  </a:lnTo>
                  <a:lnTo>
                    <a:pt x="5454496" y="3077308"/>
                  </a:lnTo>
                  <a:lnTo>
                    <a:pt x="7140431" y="3077308"/>
                  </a:lnTo>
                  <a:lnTo>
                    <a:pt x="7140431" y="4028476"/>
                  </a:lnTo>
                  <a:close/>
                  <a:moveTo>
                    <a:pt x="7140431" y="3021357"/>
                  </a:moveTo>
                  <a:lnTo>
                    <a:pt x="5454496" y="3021357"/>
                  </a:lnTo>
                  <a:lnTo>
                    <a:pt x="5454496" y="2070189"/>
                  </a:lnTo>
                  <a:lnTo>
                    <a:pt x="7140431" y="2070189"/>
                  </a:lnTo>
                  <a:lnTo>
                    <a:pt x="7140431" y="3021357"/>
                  </a:lnTo>
                  <a:close/>
                  <a:moveTo>
                    <a:pt x="7140431" y="2014238"/>
                  </a:moveTo>
                  <a:lnTo>
                    <a:pt x="5454496" y="2014238"/>
                  </a:lnTo>
                  <a:lnTo>
                    <a:pt x="5454496" y="1063070"/>
                  </a:lnTo>
                  <a:lnTo>
                    <a:pt x="7140431" y="1063070"/>
                  </a:lnTo>
                  <a:lnTo>
                    <a:pt x="7140431" y="2014238"/>
                  </a:lnTo>
                  <a:close/>
                  <a:moveTo>
                    <a:pt x="7140431" y="1007119"/>
                  </a:moveTo>
                  <a:lnTo>
                    <a:pt x="5454496" y="1007119"/>
                  </a:lnTo>
                  <a:lnTo>
                    <a:pt x="5454496" y="55951"/>
                  </a:lnTo>
                  <a:lnTo>
                    <a:pt x="7140431" y="55951"/>
                  </a:lnTo>
                  <a:lnTo>
                    <a:pt x="7140431" y="1007119"/>
                  </a:lnTo>
                  <a:close/>
                </a:path>
              </a:pathLst>
            </a:custGeom>
            <a:solidFill>
              <a:srgbClr val="00538A">
                <a:alpha val="18824"/>
              </a:srgbClr>
            </a:solidFill>
          </p:spPr>
        </p:sp>
      </p:grpSp>
      <p:grpSp>
        <p:nvGrpSpPr>
          <p:cNvPr name="Group 4" id="4"/>
          <p:cNvGrpSpPr/>
          <p:nvPr/>
        </p:nvGrpSpPr>
        <p:grpSpPr>
          <a:xfrm rot="0">
            <a:off x="-3142816" y="1943932"/>
            <a:ext cx="24573632" cy="6399137"/>
            <a:chOff x="0" y="0"/>
            <a:chExt cx="6472068" cy="1685369"/>
          </a:xfrm>
        </p:grpSpPr>
        <p:sp>
          <p:nvSpPr>
            <p:cNvPr name="Freeform 5" id="5"/>
            <p:cNvSpPr/>
            <p:nvPr/>
          </p:nvSpPr>
          <p:spPr>
            <a:xfrm flipH="false" flipV="false" rot="0">
              <a:off x="0" y="0"/>
              <a:ext cx="6472068" cy="1685369"/>
            </a:xfrm>
            <a:custGeom>
              <a:avLst/>
              <a:gdLst/>
              <a:ahLst/>
              <a:cxnLst/>
              <a:rect r="r" b="b" t="t" l="l"/>
              <a:pathLst>
                <a:path h="1685369" w="6472068">
                  <a:moveTo>
                    <a:pt x="16068" y="0"/>
                  </a:moveTo>
                  <a:lnTo>
                    <a:pt x="6456000" y="0"/>
                  </a:lnTo>
                  <a:cubicBezTo>
                    <a:pt x="6464874" y="0"/>
                    <a:pt x="6472068" y="7194"/>
                    <a:pt x="6472068" y="16068"/>
                  </a:cubicBezTo>
                  <a:lnTo>
                    <a:pt x="6472068" y="1669302"/>
                  </a:lnTo>
                  <a:cubicBezTo>
                    <a:pt x="6472068" y="1678176"/>
                    <a:pt x="6464874" y="1685369"/>
                    <a:pt x="6456000" y="1685369"/>
                  </a:cubicBezTo>
                  <a:lnTo>
                    <a:pt x="16068" y="1685369"/>
                  </a:lnTo>
                  <a:cubicBezTo>
                    <a:pt x="7194" y="1685369"/>
                    <a:pt x="0" y="1678176"/>
                    <a:pt x="0" y="1669302"/>
                  </a:cubicBezTo>
                  <a:lnTo>
                    <a:pt x="0" y="16068"/>
                  </a:lnTo>
                  <a:cubicBezTo>
                    <a:pt x="0" y="7194"/>
                    <a:pt x="7194" y="0"/>
                    <a:pt x="16068" y="0"/>
                  </a:cubicBezTo>
                  <a:close/>
                </a:path>
              </a:pathLst>
            </a:custGeom>
            <a:solidFill>
              <a:srgbClr val="FFFFFF"/>
            </a:solidFill>
          </p:spPr>
        </p:sp>
        <p:sp>
          <p:nvSpPr>
            <p:cNvPr name="TextBox 6" id="6"/>
            <p:cNvSpPr txBox="true"/>
            <p:nvPr/>
          </p:nvSpPr>
          <p:spPr>
            <a:xfrm>
              <a:off x="0" y="-38100"/>
              <a:ext cx="6472068" cy="1723469"/>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89977">
            <a:off x="14732100" y="443583"/>
            <a:ext cx="3831037" cy="3783149"/>
          </a:xfrm>
          <a:custGeom>
            <a:avLst/>
            <a:gdLst/>
            <a:ahLst/>
            <a:cxnLst/>
            <a:rect r="r" b="b" t="t" l="l"/>
            <a:pathLst>
              <a:path h="3783149" w="3831037">
                <a:moveTo>
                  <a:pt x="0" y="0"/>
                </a:moveTo>
                <a:lnTo>
                  <a:pt x="3831037" y="0"/>
                </a:lnTo>
                <a:lnTo>
                  <a:pt x="3831037" y="3783149"/>
                </a:lnTo>
                <a:lnTo>
                  <a:pt x="0" y="3783149"/>
                </a:lnTo>
                <a:lnTo>
                  <a:pt x="0" y="0"/>
                </a:lnTo>
                <a:close/>
              </a:path>
            </a:pathLst>
          </a:custGeom>
          <a:blipFill>
            <a:blip r:embed="rId2"/>
            <a:stretch>
              <a:fillRect l="0" t="0" r="0" b="0"/>
            </a:stretch>
          </a:blipFill>
        </p:spPr>
      </p:sp>
      <p:grpSp>
        <p:nvGrpSpPr>
          <p:cNvPr name="Group 8" id="8"/>
          <p:cNvGrpSpPr/>
          <p:nvPr/>
        </p:nvGrpSpPr>
        <p:grpSpPr>
          <a:xfrm rot="0">
            <a:off x="1561858" y="1028700"/>
            <a:ext cx="14003453" cy="2613084"/>
            <a:chOff x="0" y="0"/>
            <a:chExt cx="18671270" cy="3484111"/>
          </a:xfrm>
        </p:grpSpPr>
        <p:grpSp>
          <p:nvGrpSpPr>
            <p:cNvPr name="Group 9" id="9"/>
            <p:cNvGrpSpPr/>
            <p:nvPr/>
          </p:nvGrpSpPr>
          <p:grpSpPr>
            <a:xfrm rot="0">
              <a:off x="0" y="0"/>
              <a:ext cx="18671270" cy="3484111"/>
              <a:chOff x="0" y="0"/>
              <a:chExt cx="3255709" cy="607524"/>
            </a:xfrm>
          </p:grpSpPr>
          <p:sp>
            <p:nvSpPr>
              <p:cNvPr name="Freeform 10" id="10"/>
              <p:cNvSpPr/>
              <p:nvPr/>
            </p:nvSpPr>
            <p:spPr>
              <a:xfrm flipH="false" flipV="false" rot="0">
                <a:off x="0" y="0"/>
                <a:ext cx="3255709" cy="607524"/>
              </a:xfrm>
              <a:custGeom>
                <a:avLst/>
                <a:gdLst/>
                <a:ahLst/>
                <a:cxnLst/>
                <a:rect r="r" b="b" t="t" l="l"/>
                <a:pathLst>
                  <a:path h="607524" w="3255709">
                    <a:moveTo>
                      <a:pt x="0" y="0"/>
                    </a:moveTo>
                    <a:lnTo>
                      <a:pt x="3255709" y="0"/>
                    </a:lnTo>
                    <a:lnTo>
                      <a:pt x="3255709" y="607524"/>
                    </a:lnTo>
                    <a:lnTo>
                      <a:pt x="0" y="607524"/>
                    </a:lnTo>
                    <a:close/>
                  </a:path>
                </a:pathLst>
              </a:custGeom>
              <a:solidFill>
                <a:srgbClr val="FF914D"/>
              </a:solidFill>
              <a:ln w="114300" cap="sq">
                <a:solidFill>
                  <a:srgbClr val="FFFFFF"/>
                </a:solidFill>
                <a:prstDash val="solid"/>
                <a:miter/>
              </a:ln>
            </p:spPr>
          </p:sp>
          <p:sp>
            <p:nvSpPr>
              <p:cNvPr name="TextBox 11" id="11"/>
              <p:cNvSpPr txBox="true"/>
              <p:nvPr/>
            </p:nvSpPr>
            <p:spPr>
              <a:xfrm>
                <a:off x="0" y="-38100"/>
                <a:ext cx="3255709" cy="645624"/>
              </a:xfrm>
              <a:prstGeom prst="rect">
                <a:avLst/>
              </a:prstGeom>
            </p:spPr>
            <p:txBody>
              <a:bodyPr anchor="ctr" rtlCol="false" tIns="50800" lIns="50800" bIns="50800" rIns="50800"/>
              <a:lstStyle/>
              <a:p>
                <a:pPr algn="ctr">
                  <a:lnSpc>
                    <a:spcPts val="2660"/>
                  </a:lnSpc>
                </a:pPr>
              </a:p>
            </p:txBody>
          </p:sp>
        </p:grpSp>
        <p:sp>
          <p:nvSpPr>
            <p:cNvPr name="TextBox 12" id="12"/>
            <p:cNvSpPr txBox="true"/>
            <p:nvPr/>
          </p:nvSpPr>
          <p:spPr>
            <a:xfrm rot="0">
              <a:off x="1524954" y="175601"/>
              <a:ext cx="15621363" cy="2885259"/>
            </a:xfrm>
            <a:prstGeom prst="rect">
              <a:avLst/>
            </a:prstGeom>
          </p:spPr>
          <p:txBody>
            <a:bodyPr anchor="t" rtlCol="false" tIns="0" lIns="0" bIns="0" rIns="0">
              <a:spAutoFit/>
            </a:bodyPr>
            <a:lstStyle/>
            <a:p>
              <a:pPr algn="ctr">
                <a:lnSpc>
                  <a:spcPts val="18237"/>
                </a:lnSpc>
              </a:pPr>
              <a:r>
                <a:rPr lang="en-US" sz="13027">
                  <a:solidFill>
                    <a:srgbClr val="FFFFFF"/>
                  </a:solidFill>
                  <a:latin typeface="Marykate"/>
                  <a:ea typeface="Marykate"/>
                  <a:cs typeface="Marykate"/>
                  <a:sym typeface="Marykate"/>
                </a:rPr>
                <a:t>Learning Objectives</a:t>
              </a:r>
            </a:p>
          </p:txBody>
        </p:sp>
      </p:grpSp>
      <p:sp>
        <p:nvSpPr>
          <p:cNvPr name="Freeform 13" id="13"/>
          <p:cNvSpPr/>
          <p:nvPr/>
        </p:nvSpPr>
        <p:spPr>
          <a:xfrm flipH="false" flipV="false" rot="0">
            <a:off x="0" y="7625322"/>
            <a:ext cx="3755904" cy="2661678"/>
          </a:xfrm>
          <a:custGeom>
            <a:avLst/>
            <a:gdLst/>
            <a:ahLst/>
            <a:cxnLst/>
            <a:rect r="r" b="b" t="t" l="l"/>
            <a:pathLst>
              <a:path h="2661678" w="3755904">
                <a:moveTo>
                  <a:pt x="0" y="0"/>
                </a:moveTo>
                <a:lnTo>
                  <a:pt x="3755904" y="0"/>
                </a:lnTo>
                <a:lnTo>
                  <a:pt x="3755904" y="2661678"/>
                </a:lnTo>
                <a:lnTo>
                  <a:pt x="0" y="2661678"/>
                </a:lnTo>
                <a:lnTo>
                  <a:pt x="0" y="0"/>
                </a:lnTo>
                <a:close/>
              </a:path>
            </a:pathLst>
          </a:custGeom>
          <a:blipFill>
            <a:blip r:embed="rId3"/>
            <a:stretch>
              <a:fillRect l="0" t="0" r="-42088" b="0"/>
            </a:stretch>
          </a:blipFill>
        </p:spPr>
      </p:sp>
      <p:sp>
        <p:nvSpPr>
          <p:cNvPr name="TextBox 14" id="14"/>
          <p:cNvSpPr txBox="true"/>
          <p:nvPr/>
        </p:nvSpPr>
        <p:spPr>
          <a:xfrm rot="0">
            <a:off x="1193763" y="3973358"/>
            <a:ext cx="5124282" cy="3651964"/>
          </a:xfrm>
          <a:prstGeom prst="rect">
            <a:avLst/>
          </a:prstGeom>
        </p:spPr>
        <p:txBody>
          <a:bodyPr anchor="t" rtlCol="false" tIns="0" lIns="0" bIns="0" rIns="0">
            <a:spAutoFit/>
          </a:bodyPr>
          <a:lstStyle/>
          <a:p>
            <a:pPr algn="ctr" marL="733592" indent="-366796" lvl="1">
              <a:lnSpc>
                <a:spcPts val="4756"/>
              </a:lnSpc>
              <a:buFont typeface="Arial"/>
              <a:buChar char="•"/>
            </a:pPr>
            <a:r>
              <a:rPr lang="en-US" b="true" sz="3397">
                <a:solidFill>
                  <a:srgbClr val="000000"/>
                </a:solidFill>
                <a:latin typeface="Gaegu Bold"/>
                <a:ea typeface="Gaegu Bold"/>
                <a:cs typeface="Gaegu Bold"/>
                <a:sym typeface="Gaegu Bold"/>
              </a:rPr>
              <a:t>Identify the historical, economic, and political factors contributing to the development of the global North-South divide.</a:t>
            </a:r>
          </a:p>
        </p:txBody>
      </p:sp>
      <p:sp>
        <p:nvSpPr>
          <p:cNvPr name="TextBox 15" id="15"/>
          <p:cNvSpPr txBox="true"/>
          <p:nvPr/>
        </p:nvSpPr>
        <p:spPr>
          <a:xfrm rot="0">
            <a:off x="6719898" y="3982883"/>
            <a:ext cx="4739067" cy="3378645"/>
          </a:xfrm>
          <a:prstGeom prst="rect">
            <a:avLst/>
          </a:prstGeom>
        </p:spPr>
        <p:txBody>
          <a:bodyPr anchor="t" rtlCol="false" tIns="0" lIns="0" bIns="0" rIns="0">
            <a:spAutoFit/>
          </a:bodyPr>
          <a:lstStyle/>
          <a:p>
            <a:pPr algn="ctr" marL="678445" indent="-339223" lvl="1">
              <a:lnSpc>
                <a:spcPts val="4399"/>
              </a:lnSpc>
              <a:buFont typeface="Arial"/>
              <a:buChar char="•"/>
            </a:pPr>
            <a:r>
              <a:rPr lang="en-US" b="true" sz="3142">
                <a:solidFill>
                  <a:srgbClr val="000000"/>
                </a:solidFill>
                <a:latin typeface="Gaegu Bold"/>
                <a:ea typeface="Gaegu Bold"/>
                <a:cs typeface="Gaegu Bold"/>
                <a:sym typeface="Gaegu Bold"/>
              </a:rPr>
              <a:t>Identify the historical, economic, and political factors contributing to the development of the global North-South divide.</a:t>
            </a:r>
          </a:p>
        </p:txBody>
      </p:sp>
      <p:sp>
        <p:nvSpPr>
          <p:cNvPr name="TextBox 16" id="16"/>
          <p:cNvSpPr txBox="true"/>
          <p:nvPr/>
        </p:nvSpPr>
        <p:spPr>
          <a:xfrm rot="0">
            <a:off x="11860818" y="4114845"/>
            <a:ext cx="5398482" cy="3124246"/>
          </a:xfrm>
          <a:prstGeom prst="rect">
            <a:avLst/>
          </a:prstGeom>
        </p:spPr>
        <p:txBody>
          <a:bodyPr anchor="t" rtlCol="false" tIns="0" lIns="0" bIns="0" rIns="0">
            <a:spAutoFit/>
          </a:bodyPr>
          <a:lstStyle/>
          <a:p>
            <a:pPr algn="ctr" marL="627253" indent="-313627" lvl="1">
              <a:lnSpc>
                <a:spcPts val="4067"/>
              </a:lnSpc>
              <a:buFont typeface="Arial"/>
              <a:buChar char="•"/>
            </a:pPr>
            <a:r>
              <a:rPr lang="en-US" b="true" sz="2905">
                <a:solidFill>
                  <a:srgbClr val="000000"/>
                </a:solidFill>
                <a:latin typeface="Gaegu Bold"/>
                <a:ea typeface="Gaegu Bold"/>
                <a:cs typeface="Gaegu Bold"/>
                <a:sym typeface="Gaegu Bold"/>
              </a:rPr>
              <a:t>Evaluate key global initiatives, such as trade agreements and UN programs, that aim to reduce disparities between the global North and South.</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BDEAF6"/>
        </a:solidFill>
      </p:bgPr>
    </p:bg>
    <p:spTree>
      <p:nvGrpSpPr>
        <p:cNvPr id="1" name=""/>
        <p:cNvGrpSpPr/>
        <p:nvPr/>
      </p:nvGrpSpPr>
      <p:grpSpPr>
        <a:xfrm>
          <a:off x="0" y="0"/>
          <a:ext cx="0" cy="0"/>
          <a:chOff x="0" y="0"/>
          <a:chExt cx="0" cy="0"/>
        </a:xfrm>
      </p:grpSpPr>
      <p:grpSp>
        <p:nvGrpSpPr>
          <p:cNvPr name="Group 2" id="2"/>
          <p:cNvGrpSpPr/>
          <p:nvPr/>
        </p:nvGrpSpPr>
        <p:grpSpPr>
          <a:xfrm rot="0">
            <a:off x="0" y="-15347"/>
            <a:ext cx="18288000" cy="10317693"/>
            <a:chOff x="0" y="0"/>
            <a:chExt cx="1149350" cy="1149350"/>
          </a:xfrm>
        </p:grpSpPr>
        <p:sp>
          <p:nvSpPr>
            <p:cNvPr name="Freeform 3" id="3"/>
            <p:cNvSpPr/>
            <p:nvPr/>
          </p:nvSpPr>
          <p:spPr>
            <a:xfrm flipH="false" flipV="false" rot="0">
              <a:off x="0" y="0"/>
              <a:ext cx="8975125" cy="5063571"/>
            </a:xfrm>
            <a:custGeom>
              <a:avLst/>
              <a:gdLst/>
              <a:ahLst/>
              <a:cxnLst/>
              <a:rect r="r" b="b" t="t" l="l"/>
              <a:pathLst>
                <a:path h="5063571" w="8975125">
                  <a:moveTo>
                    <a:pt x="8975125" y="55951"/>
                  </a:moveTo>
                  <a:lnTo>
                    <a:pt x="8975125" y="0"/>
                  </a:lnTo>
                  <a:lnTo>
                    <a:pt x="49586" y="0"/>
                  </a:lnTo>
                  <a:lnTo>
                    <a:pt x="49586" y="27976"/>
                  </a:lnTo>
                  <a:lnTo>
                    <a:pt x="0" y="27976"/>
                  </a:lnTo>
                  <a:lnTo>
                    <a:pt x="0" y="5063571"/>
                  </a:lnTo>
                  <a:lnTo>
                    <a:pt x="99173" y="5063571"/>
                  </a:lnTo>
                  <a:lnTo>
                    <a:pt x="99173" y="4084427"/>
                  </a:lnTo>
                  <a:lnTo>
                    <a:pt x="1785108" y="4084427"/>
                  </a:lnTo>
                  <a:lnTo>
                    <a:pt x="1785108" y="5063571"/>
                  </a:lnTo>
                  <a:lnTo>
                    <a:pt x="1884280" y="5063571"/>
                  </a:lnTo>
                  <a:lnTo>
                    <a:pt x="1884280" y="4084427"/>
                  </a:lnTo>
                  <a:lnTo>
                    <a:pt x="3570215" y="4084427"/>
                  </a:lnTo>
                  <a:lnTo>
                    <a:pt x="3570215" y="5063571"/>
                  </a:lnTo>
                  <a:lnTo>
                    <a:pt x="3669388" y="5063571"/>
                  </a:lnTo>
                  <a:lnTo>
                    <a:pt x="3669388" y="4084427"/>
                  </a:lnTo>
                  <a:lnTo>
                    <a:pt x="5355323" y="4084427"/>
                  </a:lnTo>
                  <a:lnTo>
                    <a:pt x="5355323" y="5063571"/>
                  </a:lnTo>
                  <a:lnTo>
                    <a:pt x="5454496" y="5063571"/>
                  </a:lnTo>
                  <a:lnTo>
                    <a:pt x="5454496" y="4084427"/>
                  </a:lnTo>
                  <a:lnTo>
                    <a:pt x="7140431" y="4084427"/>
                  </a:lnTo>
                  <a:lnTo>
                    <a:pt x="7140431" y="5063571"/>
                  </a:lnTo>
                  <a:lnTo>
                    <a:pt x="7239603" y="5063571"/>
                  </a:lnTo>
                  <a:lnTo>
                    <a:pt x="7239603" y="4084427"/>
                  </a:lnTo>
                  <a:lnTo>
                    <a:pt x="8975125" y="4084427"/>
                  </a:lnTo>
                  <a:lnTo>
                    <a:pt x="8975125" y="4028476"/>
                  </a:lnTo>
                  <a:lnTo>
                    <a:pt x="7239603" y="4028476"/>
                  </a:lnTo>
                  <a:lnTo>
                    <a:pt x="7239603" y="3077308"/>
                  </a:lnTo>
                  <a:lnTo>
                    <a:pt x="8975125" y="3077308"/>
                  </a:lnTo>
                  <a:lnTo>
                    <a:pt x="8975125" y="3021357"/>
                  </a:lnTo>
                  <a:lnTo>
                    <a:pt x="7239603" y="3021357"/>
                  </a:lnTo>
                  <a:lnTo>
                    <a:pt x="7239603" y="2070189"/>
                  </a:lnTo>
                  <a:lnTo>
                    <a:pt x="8975125" y="2070189"/>
                  </a:lnTo>
                  <a:lnTo>
                    <a:pt x="8975125" y="2014238"/>
                  </a:lnTo>
                  <a:lnTo>
                    <a:pt x="7239603" y="2014238"/>
                  </a:lnTo>
                  <a:lnTo>
                    <a:pt x="7239603" y="1063070"/>
                  </a:lnTo>
                  <a:lnTo>
                    <a:pt x="8975125" y="1063070"/>
                  </a:lnTo>
                  <a:lnTo>
                    <a:pt x="8975125" y="1007119"/>
                  </a:lnTo>
                  <a:lnTo>
                    <a:pt x="7239603" y="1007119"/>
                  </a:lnTo>
                  <a:lnTo>
                    <a:pt x="7239603" y="55951"/>
                  </a:lnTo>
                  <a:lnTo>
                    <a:pt x="8975125" y="55951"/>
                  </a:lnTo>
                  <a:close/>
                  <a:moveTo>
                    <a:pt x="1884280" y="1007119"/>
                  </a:moveTo>
                  <a:lnTo>
                    <a:pt x="1884280" y="55951"/>
                  </a:lnTo>
                  <a:lnTo>
                    <a:pt x="3570215" y="55951"/>
                  </a:lnTo>
                  <a:lnTo>
                    <a:pt x="3570215" y="1007119"/>
                  </a:lnTo>
                  <a:lnTo>
                    <a:pt x="1884280" y="1007119"/>
                  </a:lnTo>
                  <a:close/>
                  <a:moveTo>
                    <a:pt x="3570215" y="1063070"/>
                  </a:moveTo>
                  <a:lnTo>
                    <a:pt x="3570215" y="2014238"/>
                  </a:lnTo>
                  <a:lnTo>
                    <a:pt x="1884280" y="2014238"/>
                  </a:lnTo>
                  <a:lnTo>
                    <a:pt x="1884280" y="1063070"/>
                  </a:lnTo>
                  <a:lnTo>
                    <a:pt x="3570215" y="1063070"/>
                  </a:lnTo>
                  <a:close/>
                  <a:moveTo>
                    <a:pt x="1785108" y="1007119"/>
                  </a:moveTo>
                  <a:lnTo>
                    <a:pt x="99173" y="1007119"/>
                  </a:lnTo>
                  <a:lnTo>
                    <a:pt x="99173" y="55951"/>
                  </a:lnTo>
                  <a:lnTo>
                    <a:pt x="1785108" y="55951"/>
                  </a:lnTo>
                  <a:lnTo>
                    <a:pt x="1785108" y="1007119"/>
                  </a:lnTo>
                  <a:close/>
                  <a:moveTo>
                    <a:pt x="1785108" y="1063070"/>
                  </a:moveTo>
                  <a:lnTo>
                    <a:pt x="1785108" y="2014238"/>
                  </a:lnTo>
                  <a:lnTo>
                    <a:pt x="99173" y="2014238"/>
                  </a:lnTo>
                  <a:lnTo>
                    <a:pt x="99173" y="1063070"/>
                  </a:lnTo>
                  <a:lnTo>
                    <a:pt x="1785108" y="1063070"/>
                  </a:lnTo>
                  <a:close/>
                  <a:moveTo>
                    <a:pt x="1785108" y="2070189"/>
                  </a:moveTo>
                  <a:lnTo>
                    <a:pt x="1785108" y="3021357"/>
                  </a:lnTo>
                  <a:lnTo>
                    <a:pt x="99173" y="3021357"/>
                  </a:lnTo>
                  <a:lnTo>
                    <a:pt x="99173" y="2070189"/>
                  </a:lnTo>
                  <a:lnTo>
                    <a:pt x="1785108" y="2070189"/>
                  </a:lnTo>
                  <a:close/>
                  <a:moveTo>
                    <a:pt x="1884280" y="2070189"/>
                  </a:moveTo>
                  <a:lnTo>
                    <a:pt x="3570215" y="2070189"/>
                  </a:lnTo>
                  <a:lnTo>
                    <a:pt x="3570215" y="3021357"/>
                  </a:lnTo>
                  <a:lnTo>
                    <a:pt x="1884280" y="3021357"/>
                  </a:lnTo>
                  <a:lnTo>
                    <a:pt x="1884280" y="2070189"/>
                  </a:lnTo>
                  <a:close/>
                  <a:moveTo>
                    <a:pt x="3669388" y="2070189"/>
                  </a:moveTo>
                  <a:lnTo>
                    <a:pt x="5355323" y="2070189"/>
                  </a:lnTo>
                  <a:lnTo>
                    <a:pt x="5355323" y="3021357"/>
                  </a:lnTo>
                  <a:lnTo>
                    <a:pt x="3669388" y="3021357"/>
                  </a:lnTo>
                  <a:lnTo>
                    <a:pt x="3669388" y="2070189"/>
                  </a:lnTo>
                  <a:close/>
                  <a:moveTo>
                    <a:pt x="3669388" y="2014238"/>
                  </a:moveTo>
                  <a:lnTo>
                    <a:pt x="3669388" y="1063070"/>
                  </a:lnTo>
                  <a:lnTo>
                    <a:pt x="5355323" y="1063070"/>
                  </a:lnTo>
                  <a:lnTo>
                    <a:pt x="5355323" y="2014238"/>
                  </a:lnTo>
                  <a:lnTo>
                    <a:pt x="3669388" y="2014238"/>
                  </a:lnTo>
                  <a:close/>
                  <a:moveTo>
                    <a:pt x="3669388" y="1007119"/>
                  </a:moveTo>
                  <a:lnTo>
                    <a:pt x="3669388" y="55951"/>
                  </a:lnTo>
                  <a:lnTo>
                    <a:pt x="5355323" y="55951"/>
                  </a:lnTo>
                  <a:lnTo>
                    <a:pt x="5355323" y="1007119"/>
                  </a:lnTo>
                  <a:lnTo>
                    <a:pt x="3669388" y="1007119"/>
                  </a:lnTo>
                  <a:close/>
                  <a:moveTo>
                    <a:pt x="99173" y="4028476"/>
                  </a:moveTo>
                  <a:lnTo>
                    <a:pt x="99173" y="3077308"/>
                  </a:lnTo>
                  <a:lnTo>
                    <a:pt x="1785108" y="3077308"/>
                  </a:lnTo>
                  <a:lnTo>
                    <a:pt x="1785108" y="4028476"/>
                  </a:lnTo>
                  <a:lnTo>
                    <a:pt x="99173" y="4028476"/>
                  </a:lnTo>
                  <a:close/>
                  <a:moveTo>
                    <a:pt x="1884280" y="4028476"/>
                  </a:moveTo>
                  <a:lnTo>
                    <a:pt x="1884280" y="3077308"/>
                  </a:lnTo>
                  <a:lnTo>
                    <a:pt x="3570215" y="3077308"/>
                  </a:lnTo>
                  <a:lnTo>
                    <a:pt x="3570215" y="4028476"/>
                  </a:lnTo>
                  <a:lnTo>
                    <a:pt x="1884280" y="4028476"/>
                  </a:lnTo>
                  <a:close/>
                  <a:moveTo>
                    <a:pt x="3669388" y="4028476"/>
                  </a:moveTo>
                  <a:lnTo>
                    <a:pt x="3669388" y="3077308"/>
                  </a:lnTo>
                  <a:lnTo>
                    <a:pt x="5355323" y="3077308"/>
                  </a:lnTo>
                  <a:lnTo>
                    <a:pt x="5355323" y="4028476"/>
                  </a:lnTo>
                  <a:lnTo>
                    <a:pt x="3669388" y="4028476"/>
                  </a:lnTo>
                  <a:close/>
                  <a:moveTo>
                    <a:pt x="7140431" y="4028476"/>
                  </a:moveTo>
                  <a:lnTo>
                    <a:pt x="5454496" y="4028476"/>
                  </a:lnTo>
                  <a:lnTo>
                    <a:pt x="5454496" y="3077308"/>
                  </a:lnTo>
                  <a:lnTo>
                    <a:pt x="7140431" y="3077308"/>
                  </a:lnTo>
                  <a:lnTo>
                    <a:pt x="7140431" y="4028476"/>
                  </a:lnTo>
                  <a:close/>
                  <a:moveTo>
                    <a:pt x="7140431" y="3021357"/>
                  </a:moveTo>
                  <a:lnTo>
                    <a:pt x="5454496" y="3021357"/>
                  </a:lnTo>
                  <a:lnTo>
                    <a:pt x="5454496" y="2070189"/>
                  </a:lnTo>
                  <a:lnTo>
                    <a:pt x="7140431" y="2070189"/>
                  </a:lnTo>
                  <a:lnTo>
                    <a:pt x="7140431" y="3021357"/>
                  </a:lnTo>
                  <a:close/>
                  <a:moveTo>
                    <a:pt x="7140431" y="2014238"/>
                  </a:moveTo>
                  <a:lnTo>
                    <a:pt x="5454496" y="2014238"/>
                  </a:lnTo>
                  <a:lnTo>
                    <a:pt x="5454496" y="1063070"/>
                  </a:lnTo>
                  <a:lnTo>
                    <a:pt x="7140431" y="1063070"/>
                  </a:lnTo>
                  <a:lnTo>
                    <a:pt x="7140431" y="2014238"/>
                  </a:lnTo>
                  <a:close/>
                  <a:moveTo>
                    <a:pt x="7140431" y="1007119"/>
                  </a:moveTo>
                  <a:lnTo>
                    <a:pt x="5454496" y="1007119"/>
                  </a:lnTo>
                  <a:lnTo>
                    <a:pt x="5454496" y="55951"/>
                  </a:lnTo>
                  <a:lnTo>
                    <a:pt x="7140431" y="55951"/>
                  </a:lnTo>
                  <a:lnTo>
                    <a:pt x="7140431" y="1007119"/>
                  </a:lnTo>
                  <a:close/>
                </a:path>
              </a:pathLst>
            </a:custGeom>
            <a:solidFill>
              <a:srgbClr val="00538A">
                <a:alpha val="18824"/>
              </a:srgbClr>
            </a:solidFill>
          </p:spPr>
        </p:sp>
      </p:grpSp>
      <p:grpSp>
        <p:nvGrpSpPr>
          <p:cNvPr name="Group 4" id="4"/>
          <p:cNvGrpSpPr/>
          <p:nvPr/>
        </p:nvGrpSpPr>
        <p:grpSpPr>
          <a:xfrm rot="0">
            <a:off x="0" y="0"/>
            <a:ext cx="9144000" cy="10271774"/>
            <a:chOff x="0" y="0"/>
            <a:chExt cx="2408296" cy="2705323"/>
          </a:xfrm>
        </p:grpSpPr>
        <p:sp>
          <p:nvSpPr>
            <p:cNvPr name="Freeform 5" id="5"/>
            <p:cNvSpPr/>
            <p:nvPr/>
          </p:nvSpPr>
          <p:spPr>
            <a:xfrm flipH="false" flipV="false" rot="0">
              <a:off x="0" y="0"/>
              <a:ext cx="2408296" cy="2705323"/>
            </a:xfrm>
            <a:custGeom>
              <a:avLst/>
              <a:gdLst/>
              <a:ahLst/>
              <a:cxnLst/>
              <a:rect r="r" b="b" t="t" l="l"/>
              <a:pathLst>
                <a:path h="2705323" w="2408296">
                  <a:moveTo>
                    <a:pt x="0" y="0"/>
                  </a:moveTo>
                  <a:lnTo>
                    <a:pt x="2408296" y="0"/>
                  </a:lnTo>
                  <a:lnTo>
                    <a:pt x="2408296" y="2705323"/>
                  </a:lnTo>
                  <a:lnTo>
                    <a:pt x="0" y="2705323"/>
                  </a:lnTo>
                  <a:close/>
                </a:path>
              </a:pathLst>
            </a:custGeom>
            <a:solidFill>
              <a:srgbClr val="FFFFFF"/>
            </a:solidFill>
          </p:spPr>
        </p:sp>
        <p:sp>
          <p:nvSpPr>
            <p:cNvPr name="TextBox 6" id="6"/>
            <p:cNvSpPr txBox="true"/>
            <p:nvPr/>
          </p:nvSpPr>
          <p:spPr>
            <a:xfrm>
              <a:off x="0" y="-38100"/>
              <a:ext cx="2408296" cy="2743423"/>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1079909" y="643293"/>
            <a:ext cx="6984182" cy="2441575"/>
          </a:xfrm>
          <a:prstGeom prst="rect">
            <a:avLst/>
          </a:prstGeom>
        </p:spPr>
        <p:txBody>
          <a:bodyPr anchor="t" rtlCol="false" tIns="0" lIns="0" bIns="0" rIns="0">
            <a:spAutoFit/>
          </a:bodyPr>
          <a:lstStyle/>
          <a:p>
            <a:pPr algn="ctr">
              <a:lnSpc>
                <a:spcPts val="9799"/>
              </a:lnSpc>
            </a:pPr>
            <a:r>
              <a:rPr lang="en-US" sz="6999">
                <a:solidFill>
                  <a:srgbClr val="000000"/>
                </a:solidFill>
                <a:latin typeface="Marykate"/>
                <a:ea typeface="Marykate"/>
                <a:cs typeface="Marykate"/>
                <a:sym typeface="Marykate"/>
              </a:rPr>
              <a:t>UNDERSTANDING THE NORTH-SOUTH DIVIDE</a:t>
            </a:r>
          </a:p>
        </p:txBody>
      </p:sp>
      <p:sp>
        <p:nvSpPr>
          <p:cNvPr name="TextBox 8" id="8"/>
          <p:cNvSpPr txBox="true"/>
          <p:nvPr/>
        </p:nvSpPr>
        <p:spPr>
          <a:xfrm rot="0">
            <a:off x="577040" y="3574853"/>
            <a:ext cx="7989920" cy="6358547"/>
          </a:xfrm>
          <a:prstGeom prst="rect">
            <a:avLst/>
          </a:prstGeom>
        </p:spPr>
        <p:txBody>
          <a:bodyPr anchor="t" rtlCol="false" tIns="0" lIns="0" bIns="0" rIns="0">
            <a:spAutoFit/>
          </a:bodyPr>
          <a:lstStyle/>
          <a:p>
            <a:pPr algn="ctr">
              <a:lnSpc>
                <a:spcPts val="5605"/>
              </a:lnSpc>
            </a:pPr>
            <a:r>
              <a:rPr lang="en-US" sz="4004">
                <a:solidFill>
                  <a:srgbClr val="000000"/>
                </a:solidFill>
                <a:latin typeface="DM Sans"/>
                <a:ea typeface="DM Sans"/>
                <a:cs typeface="DM Sans"/>
                <a:sym typeface="DM Sans"/>
              </a:rPr>
              <a:t>The North-South divide is a socio-economic and political distinction between the Global North (which includes North America, Europe, parts of Asia like Japan and South Korea, and Australia) and the Global South (primarily Latin America, Africa, Asia, and the Middle East).</a:t>
            </a:r>
          </a:p>
        </p:txBody>
      </p:sp>
      <p:sp>
        <p:nvSpPr>
          <p:cNvPr name="Freeform 9" id="9"/>
          <p:cNvSpPr/>
          <p:nvPr/>
        </p:nvSpPr>
        <p:spPr>
          <a:xfrm flipH="false" flipV="false" rot="0">
            <a:off x="9672184" y="2165316"/>
            <a:ext cx="8196025" cy="3710978"/>
          </a:xfrm>
          <a:custGeom>
            <a:avLst/>
            <a:gdLst/>
            <a:ahLst/>
            <a:cxnLst/>
            <a:rect r="r" b="b" t="t" l="l"/>
            <a:pathLst>
              <a:path h="3710978" w="8196025">
                <a:moveTo>
                  <a:pt x="0" y="0"/>
                </a:moveTo>
                <a:lnTo>
                  <a:pt x="8196025" y="0"/>
                </a:lnTo>
                <a:lnTo>
                  <a:pt x="8196025" y="3710978"/>
                </a:lnTo>
                <a:lnTo>
                  <a:pt x="0" y="3710978"/>
                </a:lnTo>
                <a:lnTo>
                  <a:pt x="0" y="0"/>
                </a:lnTo>
                <a:close/>
              </a:path>
            </a:pathLst>
          </a:custGeom>
          <a:blipFill>
            <a:blip r:embed="rId2"/>
            <a:stretch>
              <a:fillRect l="0" t="0" r="0" b="0"/>
            </a:stretch>
          </a:blipFill>
          <a:ln w="19050" cap="sq">
            <a:solidFill>
              <a:srgbClr val="000000"/>
            </a:solidFill>
            <a:prstDash val="solid"/>
            <a:miter/>
          </a:ln>
        </p:spPr>
      </p:sp>
      <p:grpSp>
        <p:nvGrpSpPr>
          <p:cNvPr name="Group 10" id="10"/>
          <p:cNvGrpSpPr/>
          <p:nvPr/>
        </p:nvGrpSpPr>
        <p:grpSpPr>
          <a:xfrm rot="0">
            <a:off x="10615564" y="6427502"/>
            <a:ext cx="684055" cy="684055"/>
            <a:chOff x="0" y="0"/>
            <a:chExt cx="180163" cy="180163"/>
          </a:xfrm>
        </p:grpSpPr>
        <p:sp>
          <p:nvSpPr>
            <p:cNvPr name="Freeform 11" id="11"/>
            <p:cNvSpPr/>
            <p:nvPr/>
          </p:nvSpPr>
          <p:spPr>
            <a:xfrm flipH="false" flipV="false" rot="0">
              <a:off x="0" y="0"/>
              <a:ext cx="180163" cy="180163"/>
            </a:xfrm>
            <a:custGeom>
              <a:avLst/>
              <a:gdLst/>
              <a:ahLst/>
              <a:cxnLst/>
              <a:rect r="r" b="b" t="t" l="l"/>
              <a:pathLst>
                <a:path h="180163" w="180163">
                  <a:moveTo>
                    <a:pt x="0" y="0"/>
                  </a:moveTo>
                  <a:lnTo>
                    <a:pt x="180163" y="0"/>
                  </a:lnTo>
                  <a:lnTo>
                    <a:pt x="180163" y="180163"/>
                  </a:lnTo>
                  <a:lnTo>
                    <a:pt x="0" y="180163"/>
                  </a:lnTo>
                  <a:close/>
                </a:path>
              </a:pathLst>
            </a:custGeom>
            <a:solidFill>
              <a:srgbClr val="0505FC"/>
            </a:solidFill>
            <a:ln w="28575" cap="sq">
              <a:solidFill>
                <a:srgbClr val="000000"/>
              </a:solidFill>
              <a:prstDash val="solid"/>
              <a:miter/>
            </a:ln>
          </p:spPr>
        </p:sp>
        <p:sp>
          <p:nvSpPr>
            <p:cNvPr name="TextBox 12" id="12"/>
            <p:cNvSpPr txBox="true"/>
            <p:nvPr/>
          </p:nvSpPr>
          <p:spPr>
            <a:xfrm>
              <a:off x="0" y="-38100"/>
              <a:ext cx="180163" cy="218263"/>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14936264" y="6427502"/>
            <a:ext cx="684055" cy="684055"/>
            <a:chOff x="0" y="0"/>
            <a:chExt cx="180163" cy="180163"/>
          </a:xfrm>
        </p:grpSpPr>
        <p:sp>
          <p:nvSpPr>
            <p:cNvPr name="Freeform 14" id="14"/>
            <p:cNvSpPr/>
            <p:nvPr/>
          </p:nvSpPr>
          <p:spPr>
            <a:xfrm flipH="false" flipV="false" rot="0">
              <a:off x="0" y="0"/>
              <a:ext cx="180163" cy="180163"/>
            </a:xfrm>
            <a:custGeom>
              <a:avLst/>
              <a:gdLst/>
              <a:ahLst/>
              <a:cxnLst/>
              <a:rect r="r" b="b" t="t" l="l"/>
              <a:pathLst>
                <a:path h="180163" w="180163">
                  <a:moveTo>
                    <a:pt x="0" y="0"/>
                  </a:moveTo>
                  <a:lnTo>
                    <a:pt x="180163" y="0"/>
                  </a:lnTo>
                  <a:lnTo>
                    <a:pt x="180163" y="180163"/>
                  </a:lnTo>
                  <a:lnTo>
                    <a:pt x="0" y="180163"/>
                  </a:lnTo>
                  <a:close/>
                </a:path>
              </a:pathLst>
            </a:custGeom>
            <a:solidFill>
              <a:srgbClr val="FE130F"/>
            </a:solidFill>
            <a:ln w="28575" cap="sq">
              <a:solidFill>
                <a:srgbClr val="000000"/>
              </a:solidFill>
              <a:prstDash val="solid"/>
              <a:miter/>
            </a:ln>
          </p:spPr>
        </p:sp>
        <p:sp>
          <p:nvSpPr>
            <p:cNvPr name="TextBox 15" id="15"/>
            <p:cNvSpPr txBox="true"/>
            <p:nvPr/>
          </p:nvSpPr>
          <p:spPr>
            <a:xfrm>
              <a:off x="0" y="-38100"/>
              <a:ext cx="180163" cy="218263"/>
            </a:xfrm>
            <a:prstGeom prst="rect">
              <a:avLst/>
            </a:prstGeom>
          </p:spPr>
          <p:txBody>
            <a:bodyPr anchor="ctr" rtlCol="false" tIns="50800" lIns="50800" bIns="50800" rIns="50800"/>
            <a:lstStyle/>
            <a:p>
              <a:pPr algn="ctr">
                <a:lnSpc>
                  <a:spcPts val="2659"/>
                </a:lnSpc>
              </a:pPr>
            </a:p>
          </p:txBody>
        </p:sp>
      </p:grpSp>
      <p:sp>
        <p:nvSpPr>
          <p:cNvPr name="TextBox 16" id="16"/>
          <p:cNvSpPr txBox="true"/>
          <p:nvPr/>
        </p:nvSpPr>
        <p:spPr>
          <a:xfrm rot="0">
            <a:off x="11445628" y="6518347"/>
            <a:ext cx="1215651" cy="454739"/>
          </a:xfrm>
          <a:prstGeom prst="rect">
            <a:avLst/>
          </a:prstGeom>
        </p:spPr>
        <p:txBody>
          <a:bodyPr anchor="t" rtlCol="false" tIns="0" lIns="0" bIns="0" rIns="0">
            <a:spAutoFit/>
          </a:bodyPr>
          <a:lstStyle/>
          <a:p>
            <a:pPr algn="ctr">
              <a:lnSpc>
                <a:spcPts val="3783"/>
              </a:lnSpc>
            </a:pPr>
            <a:r>
              <a:rPr lang="en-US" sz="2702" i="true">
                <a:solidFill>
                  <a:srgbClr val="000000"/>
                </a:solidFill>
                <a:latin typeface="DM Sans Italics"/>
                <a:ea typeface="DM Sans Italics"/>
                <a:cs typeface="DM Sans Italics"/>
                <a:sym typeface="DM Sans Italics"/>
              </a:rPr>
              <a:t>: North</a:t>
            </a:r>
          </a:p>
        </p:txBody>
      </p:sp>
      <p:sp>
        <p:nvSpPr>
          <p:cNvPr name="TextBox 17" id="17"/>
          <p:cNvSpPr txBox="true"/>
          <p:nvPr/>
        </p:nvSpPr>
        <p:spPr>
          <a:xfrm rot="0">
            <a:off x="15766328" y="6518347"/>
            <a:ext cx="1215651" cy="454739"/>
          </a:xfrm>
          <a:prstGeom prst="rect">
            <a:avLst/>
          </a:prstGeom>
        </p:spPr>
        <p:txBody>
          <a:bodyPr anchor="t" rtlCol="false" tIns="0" lIns="0" bIns="0" rIns="0">
            <a:spAutoFit/>
          </a:bodyPr>
          <a:lstStyle/>
          <a:p>
            <a:pPr algn="ctr">
              <a:lnSpc>
                <a:spcPts val="3783"/>
              </a:lnSpc>
            </a:pPr>
            <a:r>
              <a:rPr lang="en-US" sz="2702" i="true">
                <a:solidFill>
                  <a:srgbClr val="000000"/>
                </a:solidFill>
                <a:latin typeface="DM Sans Italics"/>
                <a:ea typeface="DM Sans Italics"/>
                <a:cs typeface="DM Sans Italics"/>
                <a:sym typeface="DM Sans Italics"/>
              </a:rPr>
              <a:t>: South</a:t>
            </a:r>
          </a:p>
        </p:txBody>
      </p:sp>
      <p:sp>
        <p:nvSpPr>
          <p:cNvPr name="TextBox 18" id="18"/>
          <p:cNvSpPr txBox="true"/>
          <p:nvPr/>
        </p:nvSpPr>
        <p:spPr>
          <a:xfrm rot="0">
            <a:off x="11581272" y="1186861"/>
            <a:ext cx="4377850" cy="759965"/>
          </a:xfrm>
          <a:prstGeom prst="rect">
            <a:avLst/>
          </a:prstGeom>
        </p:spPr>
        <p:txBody>
          <a:bodyPr anchor="t" rtlCol="false" tIns="0" lIns="0" bIns="0" rIns="0">
            <a:spAutoFit/>
          </a:bodyPr>
          <a:lstStyle/>
          <a:p>
            <a:pPr algn="ctr">
              <a:lnSpc>
                <a:spcPts val="6142"/>
              </a:lnSpc>
            </a:pPr>
            <a:r>
              <a:rPr lang="en-US" sz="4387">
                <a:solidFill>
                  <a:srgbClr val="000000"/>
                </a:solidFill>
                <a:latin typeface="Marykate"/>
                <a:ea typeface="Marykate"/>
                <a:cs typeface="Marykate"/>
                <a:sym typeface="Marykate"/>
              </a:rPr>
              <a:t>GLOBAL DIVIDES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BDEAF6"/>
        </a:solidFill>
      </p:bgPr>
    </p:bg>
    <p:spTree>
      <p:nvGrpSpPr>
        <p:cNvPr id="1" name=""/>
        <p:cNvGrpSpPr/>
        <p:nvPr/>
      </p:nvGrpSpPr>
      <p:grpSpPr>
        <a:xfrm>
          <a:off x="0" y="0"/>
          <a:ext cx="0" cy="0"/>
          <a:chOff x="0" y="0"/>
          <a:chExt cx="0" cy="0"/>
        </a:xfrm>
      </p:grpSpPr>
      <p:grpSp>
        <p:nvGrpSpPr>
          <p:cNvPr name="Group 2" id="2"/>
          <p:cNvGrpSpPr/>
          <p:nvPr/>
        </p:nvGrpSpPr>
        <p:grpSpPr>
          <a:xfrm rot="0">
            <a:off x="0" y="-15347"/>
            <a:ext cx="18288000" cy="10317693"/>
            <a:chOff x="0" y="0"/>
            <a:chExt cx="1149350" cy="1149350"/>
          </a:xfrm>
        </p:grpSpPr>
        <p:sp>
          <p:nvSpPr>
            <p:cNvPr name="Freeform 3" id="3"/>
            <p:cNvSpPr/>
            <p:nvPr/>
          </p:nvSpPr>
          <p:spPr>
            <a:xfrm flipH="false" flipV="false" rot="0">
              <a:off x="0" y="0"/>
              <a:ext cx="8975125" cy="5063571"/>
            </a:xfrm>
            <a:custGeom>
              <a:avLst/>
              <a:gdLst/>
              <a:ahLst/>
              <a:cxnLst/>
              <a:rect r="r" b="b" t="t" l="l"/>
              <a:pathLst>
                <a:path h="5063571" w="8975125">
                  <a:moveTo>
                    <a:pt x="8975125" y="55951"/>
                  </a:moveTo>
                  <a:lnTo>
                    <a:pt x="8975125" y="0"/>
                  </a:lnTo>
                  <a:lnTo>
                    <a:pt x="49586" y="0"/>
                  </a:lnTo>
                  <a:lnTo>
                    <a:pt x="49586" y="27976"/>
                  </a:lnTo>
                  <a:lnTo>
                    <a:pt x="0" y="27976"/>
                  </a:lnTo>
                  <a:lnTo>
                    <a:pt x="0" y="5063571"/>
                  </a:lnTo>
                  <a:lnTo>
                    <a:pt x="99173" y="5063571"/>
                  </a:lnTo>
                  <a:lnTo>
                    <a:pt x="99173" y="4084427"/>
                  </a:lnTo>
                  <a:lnTo>
                    <a:pt x="1785108" y="4084427"/>
                  </a:lnTo>
                  <a:lnTo>
                    <a:pt x="1785108" y="5063571"/>
                  </a:lnTo>
                  <a:lnTo>
                    <a:pt x="1884280" y="5063571"/>
                  </a:lnTo>
                  <a:lnTo>
                    <a:pt x="1884280" y="4084427"/>
                  </a:lnTo>
                  <a:lnTo>
                    <a:pt x="3570215" y="4084427"/>
                  </a:lnTo>
                  <a:lnTo>
                    <a:pt x="3570215" y="5063571"/>
                  </a:lnTo>
                  <a:lnTo>
                    <a:pt x="3669388" y="5063571"/>
                  </a:lnTo>
                  <a:lnTo>
                    <a:pt x="3669388" y="4084427"/>
                  </a:lnTo>
                  <a:lnTo>
                    <a:pt x="5355323" y="4084427"/>
                  </a:lnTo>
                  <a:lnTo>
                    <a:pt x="5355323" y="5063571"/>
                  </a:lnTo>
                  <a:lnTo>
                    <a:pt x="5454496" y="5063571"/>
                  </a:lnTo>
                  <a:lnTo>
                    <a:pt x="5454496" y="4084427"/>
                  </a:lnTo>
                  <a:lnTo>
                    <a:pt x="7140431" y="4084427"/>
                  </a:lnTo>
                  <a:lnTo>
                    <a:pt x="7140431" y="5063571"/>
                  </a:lnTo>
                  <a:lnTo>
                    <a:pt x="7239603" y="5063571"/>
                  </a:lnTo>
                  <a:lnTo>
                    <a:pt x="7239603" y="4084427"/>
                  </a:lnTo>
                  <a:lnTo>
                    <a:pt x="8975125" y="4084427"/>
                  </a:lnTo>
                  <a:lnTo>
                    <a:pt x="8975125" y="4028476"/>
                  </a:lnTo>
                  <a:lnTo>
                    <a:pt x="7239603" y="4028476"/>
                  </a:lnTo>
                  <a:lnTo>
                    <a:pt x="7239603" y="3077308"/>
                  </a:lnTo>
                  <a:lnTo>
                    <a:pt x="8975125" y="3077308"/>
                  </a:lnTo>
                  <a:lnTo>
                    <a:pt x="8975125" y="3021357"/>
                  </a:lnTo>
                  <a:lnTo>
                    <a:pt x="7239603" y="3021357"/>
                  </a:lnTo>
                  <a:lnTo>
                    <a:pt x="7239603" y="2070189"/>
                  </a:lnTo>
                  <a:lnTo>
                    <a:pt x="8975125" y="2070189"/>
                  </a:lnTo>
                  <a:lnTo>
                    <a:pt x="8975125" y="2014238"/>
                  </a:lnTo>
                  <a:lnTo>
                    <a:pt x="7239603" y="2014238"/>
                  </a:lnTo>
                  <a:lnTo>
                    <a:pt x="7239603" y="1063070"/>
                  </a:lnTo>
                  <a:lnTo>
                    <a:pt x="8975125" y="1063070"/>
                  </a:lnTo>
                  <a:lnTo>
                    <a:pt x="8975125" y="1007119"/>
                  </a:lnTo>
                  <a:lnTo>
                    <a:pt x="7239603" y="1007119"/>
                  </a:lnTo>
                  <a:lnTo>
                    <a:pt x="7239603" y="55951"/>
                  </a:lnTo>
                  <a:lnTo>
                    <a:pt x="8975125" y="55951"/>
                  </a:lnTo>
                  <a:close/>
                  <a:moveTo>
                    <a:pt x="1884280" y="1007119"/>
                  </a:moveTo>
                  <a:lnTo>
                    <a:pt x="1884280" y="55951"/>
                  </a:lnTo>
                  <a:lnTo>
                    <a:pt x="3570215" y="55951"/>
                  </a:lnTo>
                  <a:lnTo>
                    <a:pt x="3570215" y="1007119"/>
                  </a:lnTo>
                  <a:lnTo>
                    <a:pt x="1884280" y="1007119"/>
                  </a:lnTo>
                  <a:close/>
                  <a:moveTo>
                    <a:pt x="3570215" y="1063070"/>
                  </a:moveTo>
                  <a:lnTo>
                    <a:pt x="3570215" y="2014238"/>
                  </a:lnTo>
                  <a:lnTo>
                    <a:pt x="1884280" y="2014238"/>
                  </a:lnTo>
                  <a:lnTo>
                    <a:pt x="1884280" y="1063070"/>
                  </a:lnTo>
                  <a:lnTo>
                    <a:pt x="3570215" y="1063070"/>
                  </a:lnTo>
                  <a:close/>
                  <a:moveTo>
                    <a:pt x="1785108" y="1007119"/>
                  </a:moveTo>
                  <a:lnTo>
                    <a:pt x="99173" y="1007119"/>
                  </a:lnTo>
                  <a:lnTo>
                    <a:pt x="99173" y="55951"/>
                  </a:lnTo>
                  <a:lnTo>
                    <a:pt x="1785108" y="55951"/>
                  </a:lnTo>
                  <a:lnTo>
                    <a:pt x="1785108" y="1007119"/>
                  </a:lnTo>
                  <a:close/>
                  <a:moveTo>
                    <a:pt x="1785108" y="1063070"/>
                  </a:moveTo>
                  <a:lnTo>
                    <a:pt x="1785108" y="2014238"/>
                  </a:lnTo>
                  <a:lnTo>
                    <a:pt x="99173" y="2014238"/>
                  </a:lnTo>
                  <a:lnTo>
                    <a:pt x="99173" y="1063070"/>
                  </a:lnTo>
                  <a:lnTo>
                    <a:pt x="1785108" y="1063070"/>
                  </a:lnTo>
                  <a:close/>
                  <a:moveTo>
                    <a:pt x="1785108" y="2070189"/>
                  </a:moveTo>
                  <a:lnTo>
                    <a:pt x="1785108" y="3021357"/>
                  </a:lnTo>
                  <a:lnTo>
                    <a:pt x="99173" y="3021357"/>
                  </a:lnTo>
                  <a:lnTo>
                    <a:pt x="99173" y="2070189"/>
                  </a:lnTo>
                  <a:lnTo>
                    <a:pt x="1785108" y="2070189"/>
                  </a:lnTo>
                  <a:close/>
                  <a:moveTo>
                    <a:pt x="1884280" y="2070189"/>
                  </a:moveTo>
                  <a:lnTo>
                    <a:pt x="3570215" y="2070189"/>
                  </a:lnTo>
                  <a:lnTo>
                    <a:pt x="3570215" y="3021357"/>
                  </a:lnTo>
                  <a:lnTo>
                    <a:pt x="1884280" y="3021357"/>
                  </a:lnTo>
                  <a:lnTo>
                    <a:pt x="1884280" y="2070189"/>
                  </a:lnTo>
                  <a:close/>
                  <a:moveTo>
                    <a:pt x="3669388" y="2070189"/>
                  </a:moveTo>
                  <a:lnTo>
                    <a:pt x="5355323" y="2070189"/>
                  </a:lnTo>
                  <a:lnTo>
                    <a:pt x="5355323" y="3021357"/>
                  </a:lnTo>
                  <a:lnTo>
                    <a:pt x="3669388" y="3021357"/>
                  </a:lnTo>
                  <a:lnTo>
                    <a:pt x="3669388" y="2070189"/>
                  </a:lnTo>
                  <a:close/>
                  <a:moveTo>
                    <a:pt x="3669388" y="2014238"/>
                  </a:moveTo>
                  <a:lnTo>
                    <a:pt x="3669388" y="1063070"/>
                  </a:lnTo>
                  <a:lnTo>
                    <a:pt x="5355323" y="1063070"/>
                  </a:lnTo>
                  <a:lnTo>
                    <a:pt x="5355323" y="2014238"/>
                  </a:lnTo>
                  <a:lnTo>
                    <a:pt x="3669388" y="2014238"/>
                  </a:lnTo>
                  <a:close/>
                  <a:moveTo>
                    <a:pt x="3669388" y="1007119"/>
                  </a:moveTo>
                  <a:lnTo>
                    <a:pt x="3669388" y="55951"/>
                  </a:lnTo>
                  <a:lnTo>
                    <a:pt x="5355323" y="55951"/>
                  </a:lnTo>
                  <a:lnTo>
                    <a:pt x="5355323" y="1007119"/>
                  </a:lnTo>
                  <a:lnTo>
                    <a:pt x="3669388" y="1007119"/>
                  </a:lnTo>
                  <a:close/>
                  <a:moveTo>
                    <a:pt x="99173" y="4028476"/>
                  </a:moveTo>
                  <a:lnTo>
                    <a:pt x="99173" y="3077308"/>
                  </a:lnTo>
                  <a:lnTo>
                    <a:pt x="1785108" y="3077308"/>
                  </a:lnTo>
                  <a:lnTo>
                    <a:pt x="1785108" y="4028476"/>
                  </a:lnTo>
                  <a:lnTo>
                    <a:pt x="99173" y="4028476"/>
                  </a:lnTo>
                  <a:close/>
                  <a:moveTo>
                    <a:pt x="1884280" y="4028476"/>
                  </a:moveTo>
                  <a:lnTo>
                    <a:pt x="1884280" y="3077308"/>
                  </a:lnTo>
                  <a:lnTo>
                    <a:pt x="3570215" y="3077308"/>
                  </a:lnTo>
                  <a:lnTo>
                    <a:pt x="3570215" y="4028476"/>
                  </a:lnTo>
                  <a:lnTo>
                    <a:pt x="1884280" y="4028476"/>
                  </a:lnTo>
                  <a:close/>
                  <a:moveTo>
                    <a:pt x="3669388" y="4028476"/>
                  </a:moveTo>
                  <a:lnTo>
                    <a:pt x="3669388" y="3077308"/>
                  </a:lnTo>
                  <a:lnTo>
                    <a:pt x="5355323" y="3077308"/>
                  </a:lnTo>
                  <a:lnTo>
                    <a:pt x="5355323" y="4028476"/>
                  </a:lnTo>
                  <a:lnTo>
                    <a:pt x="3669388" y="4028476"/>
                  </a:lnTo>
                  <a:close/>
                  <a:moveTo>
                    <a:pt x="7140431" y="4028476"/>
                  </a:moveTo>
                  <a:lnTo>
                    <a:pt x="5454496" y="4028476"/>
                  </a:lnTo>
                  <a:lnTo>
                    <a:pt x="5454496" y="3077308"/>
                  </a:lnTo>
                  <a:lnTo>
                    <a:pt x="7140431" y="3077308"/>
                  </a:lnTo>
                  <a:lnTo>
                    <a:pt x="7140431" y="4028476"/>
                  </a:lnTo>
                  <a:close/>
                  <a:moveTo>
                    <a:pt x="7140431" y="3021357"/>
                  </a:moveTo>
                  <a:lnTo>
                    <a:pt x="5454496" y="3021357"/>
                  </a:lnTo>
                  <a:lnTo>
                    <a:pt x="5454496" y="2070189"/>
                  </a:lnTo>
                  <a:lnTo>
                    <a:pt x="7140431" y="2070189"/>
                  </a:lnTo>
                  <a:lnTo>
                    <a:pt x="7140431" y="3021357"/>
                  </a:lnTo>
                  <a:close/>
                  <a:moveTo>
                    <a:pt x="7140431" y="2014238"/>
                  </a:moveTo>
                  <a:lnTo>
                    <a:pt x="5454496" y="2014238"/>
                  </a:lnTo>
                  <a:lnTo>
                    <a:pt x="5454496" y="1063070"/>
                  </a:lnTo>
                  <a:lnTo>
                    <a:pt x="7140431" y="1063070"/>
                  </a:lnTo>
                  <a:lnTo>
                    <a:pt x="7140431" y="2014238"/>
                  </a:lnTo>
                  <a:close/>
                  <a:moveTo>
                    <a:pt x="7140431" y="1007119"/>
                  </a:moveTo>
                  <a:lnTo>
                    <a:pt x="5454496" y="1007119"/>
                  </a:lnTo>
                  <a:lnTo>
                    <a:pt x="5454496" y="55951"/>
                  </a:lnTo>
                  <a:lnTo>
                    <a:pt x="7140431" y="55951"/>
                  </a:lnTo>
                  <a:lnTo>
                    <a:pt x="7140431" y="1007119"/>
                  </a:lnTo>
                  <a:close/>
                </a:path>
              </a:pathLst>
            </a:custGeom>
            <a:solidFill>
              <a:srgbClr val="00538A">
                <a:alpha val="18824"/>
              </a:srgbClr>
            </a:solidFill>
          </p:spPr>
        </p:sp>
      </p:grpSp>
      <p:grpSp>
        <p:nvGrpSpPr>
          <p:cNvPr name="Group 4" id="4"/>
          <p:cNvGrpSpPr/>
          <p:nvPr/>
        </p:nvGrpSpPr>
        <p:grpSpPr>
          <a:xfrm rot="0">
            <a:off x="0" y="0"/>
            <a:ext cx="9144000" cy="10271774"/>
            <a:chOff x="0" y="0"/>
            <a:chExt cx="2408296" cy="2705323"/>
          </a:xfrm>
        </p:grpSpPr>
        <p:sp>
          <p:nvSpPr>
            <p:cNvPr name="Freeform 5" id="5"/>
            <p:cNvSpPr/>
            <p:nvPr/>
          </p:nvSpPr>
          <p:spPr>
            <a:xfrm flipH="false" flipV="false" rot="0">
              <a:off x="0" y="0"/>
              <a:ext cx="2408296" cy="2705323"/>
            </a:xfrm>
            <a:custGeom>
              <a:avLst/>
              <a:gdLst/>
              <a:ahLst/>
              <a:cxnLst/>
              <a:rect r="r" b="b" t="t" l="l"/>
              <a:pathLst>
                <a:path h="2705323" w="2408296">
                  <a:moveTo>
                    <a:pt x="0" y="0"/>
                  </a:moveTo>
                  <a:lnTo>
                    <a:pt x="2408296" y="0"/>
                  </a:lnTo>
                  <a:lnTo>
                    <a:pt x="2408296" y="2705323"/>
                  </a:lnTo>
                  <a:lnTo>
                    <a:pt x="0" y="2705323"/>
                  </a:lnTo>
                  <a:close/>
                </a:path>
              </a:pathLst>
            </a:custGeom>
            <a:solidFill>
              <a:srgbClr val="FFFFFF"/>
            </a:solidFill>
          </p:spPr>
        </p:sp>
        <p:sp>
          <p:nvSpPr>
            <p:cNvPr name="TextBox 6" id="6"/>
            <p:cNvSpPr txBox="true"/>
            <p:nvPr/>
          </p:nvSpPr>
          <p:spPr>
            <a:xfrm>
              <a:off x="0" y="-38100"/>
              <a:ext cx="2408296" cy="2743423"/>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1079909" y="355600"/>
            <a:ext cx="6984182" cy="1203325"/>
          </a:xfrm>
          <a:prstGeom prst="rect">
            <a:avLst/>
          </a:prstGeom>
        </p:spPr>
        <p:txBody>
          <a:bodyPr anchor="t" rtlCol="false" tIns="0" lIns="0" bIns="0" rIns="0">
            <a:spAutoFit/>
          </a:bodyPr>
          <a:lstStyle/>
          <a:p>
            <a:pPr algn="ctr">
              <a:lnSpc>
                <a:spcPts val="9799"/>
              </a:lnSpc>
            </a:pPr>
            <a:r>
              <a:rPr lang="en-US" sz="6999">
                <a:solidFill>
                  <a:srgbClr val="000000"/>
                </a:solidFill>
                <a:latin typeface="Marykate"/>
                <a:ea typeface="Marykate"/>
                <a:cs typeface="Marykate"/>
                <a:sym typeface="Marykate"/>
              </a:rPr>
              <a:t>GLOBAL NORTH</a:t>
            </a:r>
          </a:p>
        </p:txBody>
      </p:sp>
      <p:sp>
        <p:nvSpPr>
          <p:cNvPr name="Freeform 8" id="8"/>
          <p:cNvSpPr/>
          <p:nvPr/>
        </p:nvSpPr>
        <p:spPr>
          <a:xfrm flipH="false" flipV="false" rot="0">
            <a:off x="9672184" y="2165316"/>
            <a:ext cx="8196025" cy="3710978"/>
          </a:xfrm>
          <a:custGeom>
            <a:avLst/>
            <a:gdLst/>
            <a:ahLst/>
            <a:cxnLst/>
            <a:rect r="r" b="b" t="t" l="l"/>
            <a:pathLst>
              <a:path h="3710978" w="8196025">
                <a:moveTo>
                  <a:pt x="0" y="0"/>
                </a:moveTo>
                <a:lnTo>
                  <a:pt x="8196025" y="0"/>
                </a:lnTo>
                <a:lnTo>
                  <a:pt x="8196025" y="3710978"/>
                </a:lnTo>
                <a:lnTo>
                  <a:pt x="0" y="3710978"/>
                </a:lnTo>
                <a:lnTo>
                  <a:pt x="0" y="0"/>
                </a:lnTo>
                <a:close/>
              </a:path>
            </a:pathLst>
          </a:custGeom>
          <a:blipFill>
            <a:blip r:embed="rId2"/>
            <a:stretch>
              <a:fillRect l="0" t="0" r="0" b="0"/>
            </a:stretch>
          </a:blipFill>
          <a:ln w="19050" cap="sq">
            <a:solidFill>
              <a:srgbClr val="000000"/>
            </a:solidFill>
            <a:prstDash val="solid"/>
            <a:miter/>
          </a:ln>
        </p:spPr>
      </p:sp>
      <p:grpSp>
        <p:nvGrpSpPr>
          <p:cNvPr name="Group 9" id="9"/>
          <p:cNvGrpSpPr/>
          <p:nvPr/>
        </p:nvGrpSpPr>
        <p:grpSpPr>
          <a:xfrm rot="0">
            <a:off x="10615564" y="6427502"/>
            <a:ext cx="684055" cy="684055"/>
            <a:chOff x="0" y="0"/>
            <a:chExt cx="180163" cy="180163"/>
          </a:xfrm>
        </p:grpSpPr>
        <p:sp>
          <p:nvSpPr>
            <p:cNvPr name="Freeform 10" id="10"/>
            <p:cNvSpPr/>
            <p:nvPr/>
          </p:nvSpPr>
          <p:spPr>
            <a:xfrm flipH="false" flipV="false" rot="0">
              <a:off x="0" y="0"/>
              <a:ext cx="180163" cy="180163"/>
            </a:xfrm>
            <a:custGeom>
              <a:avLst/>
              <a:gdLst/>
              <a:ahLst/>
              <a:cxnLst/>
              <a:rect r="r" b="b" t="t" l="l"/>
              <a:pathLst>
                <a:path h="180163" w="180163">
                  <a:moveTo>
                    <a:pt x="0" y="0"/>
                  </a:moveTo>
                  <a:lnTo>
                    <a:pt x="180163" y="0"/>
                  </a:lnTo>
                  <a:lnTo>
                    <a:pt x="180163" y="180163"/>
                  </a:lnTo>
                  <a:lnTo>
                    <a:pt x="0" y="180163"/>
                  </a:lnTo>
                  <a:close/>
                </a:path>
              </a:pathLst>
            </a:custGeom>
            <a:solidFill>
              <a:srgbClr val="0505FC"/>
            </a:solidFill>
            <a:ln w="28575" cap="sq">
              <a:solidFill>
                <a:srgbClr val="000000"/>
              </a:solidFill>
              <a:prstDash val="solid"/>
              <a:miter/>
            </a:ln>
          </p:spPr>
        </p:sp>
        <p:sp>
          <p:nvSpPr>
            <p:cNvPr name="TextBox 11" id="11"/>
            <p:cNvSpPr txBox="true"/>
            <p:nvPr/>
          </p:nvSpPr>
          <p:spPr>
            <a:xfrm>
              <a:off x="0" y="-38100"/>
              <a:ext cx="180163" cy="218263"/>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14936264" y="6427502"/>
            <a:ext cx="684055" cy="684055"/>
            <a:chOff x="0" y="0"/>
            <a:chExt cx="180163" cy="180163"/>
          </a:xfrm>
        </p:grpSpPr>
        <p:sp>
          <p:nvSpPr>
            <p:cNvPr name="Freeform 13" id="13"/>
            <p:cNvSpPr/>
            <p:nvPr/>
          </p:nvSpPr>
          <p:spPr>
            <a:xfrm flipH="false" flipV="false" rot="0">
              <a:off x="0" y="0"/>
              <a:ext cx="180163" cy="180163"/>
            </a:xfrm>
            <a:custGeom>
              <a:avLst/>
              <a:gdLst/>
              <a:ahLst/>
              <a:cxnLst/>
              <a:rect r="r" b="b" t="t" l="l"/>
              <a:pathLst>
                <a:path h="180163" w="180163">
                  <a:moveTo>
                    <a:pt x="0" y="0"/>
                  </a:moveTo>
                  <a:lnTo>
                    <a:pt x="180163" y="0"/>
                  </a:lnTo>
                  <a:lnTo>
                    <a:pt x="180163" y="180163"/>
                  </a:lnTo>
                  <a:lnTo>
                    <a:pt x="0" y="180163"/>
                  </a:lnTo>
                  <a:close/>
                </a:path>
              </a:pathLst>
            </a:custGeom>
            <a:solidFill>
              <a:srgbClr val="FE130F"/>
            </a:solidFill>
            <a:ln w="28575" cap="sq">
              <a:solidFill>
                <a:srgbClr val="000000"/>
              </a:solidFill>
              <a:prstDash val="solid"/>
              <a:miter/>
            </a:ln>
          </p:spPr>
        </p:sp>
        <p:sp>
          <p:nvSpPr>
            <p:cNvPr name="TextBox 14" id="14"/>
            <p:cNvSpPr txBox="true"/>
            <p:nvPr/>
          </p:nvSpPr>
          <p:spPr>
            <a:xfrm>
              <a:off x="0" y="-38100"/>
              <a:ext cx="180163" cy="218263"/>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11445628" y="6518347"/>
            <a:ext cx="1215651" cy="454739"/>
          </a:xfrm>
          <a:prstGeom prst="rect">
            <a:avLst/>
          </a:prstGeom>
        </p:spPr>
        <p:txBody>
          <a:bodyPr anchor="t" rtlCol="false" tIns="0" lIns="0" bIns="0" rIns="0">
            <a:spAutoFit/>
          </a:bodyPr>
          <a:lstStyle/>
          <a:p>
            <a:pPr algn="ctr">
              <a:lnSpc>
                <a:spcPts val="3783"/>
              </a:lnSpc>
            </a:pPr>
            <a:r>
              <a:rPr lang="en-US" sz="2702" i="true">
                <a:solidFill>
                  <a:srgbClr val="000000"/>
                </a:solidFill>
                <a:latin typeface="DM Sans Italics"/>
                <a:ea typeface="DM Sans Italics"/>
                <a:cs typeface="DM Sans Italics"/>
                <a:sym typeface="DM Sans Italics"/>
              </a:rPr>
              <a:t>: North</a:t>
            </a:r>
          </a:p>
        </p:txBody>
      </p:sp>
      <p:sp>
        <p:nvSpPr>
          <p:cNvPr name="TextBox 16" id="16"/>
          <p:cNvSpPr txBox="true"/>
          <p:nvPr/>
        </p:nvSpPr>
        <p:spPr>
          <a:xfrm rot="0">
            <a:off x="15766328" y="6518347"/>
            <a:ext cx="1215651" cy="454739"/>
          </a:xfrm>
          <a:prstGeom prst="rect">
            <a:avLst/>
          </a:prstGeom>
        </p:spPr>
        <p:txBody>
          <a:bodyPr anchor="t" rtlCol="false" tIns="0" lIns="0" bIns="0" rIns="0">
            <a:spAutoFit/>
          </a:bodyPr>
          <a:lstStyle/>
          <a:p>
            <a:pPr algn="ctr">
              <a:lnSpc>
                <a:spcPts val="3783"/>
              </a:lnSpc>
            </a:pPr>
            <a:r>
              <a:rPr lang="en-US" sz="2702" i="true">
                <a:solidFill>
                  <a:srgbClr val="000000"/>
                </a:solidFill>
                <a:latin typeface="DM Sans Italics"/>
                <a:ea typeface="DM Sans Italics"/>
                <a:cs typeface="DM Sans Italics"/>
                <a:sym typeface="DM Sans Italics"/>
              </a:rPr>
              <a:t>: South</a:t>
            </a:r>
          </a:p>
        </p:txBody>
      </p:sp>
      <p:sp>
        <p:nvSpPr>
          <p:cNvPr name="TextBox 17" id="17"/>
          <p:cNvSpPr txBox="true"/>
          <p:nvPr/>
        </p:nvSpPr>
        <p:spPr>
          <a:xfrm rot="0">
            <a:off x="11581272" y="1186861"/>
            <a:ext cx="4377850" cy="759965"/>
          </a:xfrm>
          <a:prstGeom prst="rect">
            <a:avLst/>
          </a:prstGeom>
        </p:spPr>
        <p:txBody>
          <a:bodyPr anchor="t" rtlCol="false" tIns="0" lIns="0" bIns="0" rIns="0">
            <a:spAutoFit/>
          </a:bodyPr>
          <a:lstStyle/>
          <a:p>
            <a:pPr algn="ctr">
              <a:lnSpc>
                <a:spcPts val="6142"/>
              </a:lnSpc>
            </a:pPr>
            <a:r>
              <a:rPr lang="en-US" sz="4387">
                <a:solidFill>
                  <a:srgbClr val="000000"/>
                </a:solidFill>
                <a:latin typeface="Marykate"/>
                <a:ea typeface="Marykate"/>
                <a:cs typeface="Marykate"/>
                <a:sym typeface="Marykate"/>
              </a:rPr>
              <a:t>GLOBAL DIVIDES</a:t>
            </a:r>
          </a:p>
        </p:txBody>
      </p:sp>
      <p:sp>
        <p:nvSpPr>
          <p:cNvPr name="TextBox 18" id="18"/>
          <p:cNvSpPr txBox="true"/>
          <p:nvPr/>
        </p:nvSpPr>
        <p:spPr>
          <a:xfrm rot="0">
            <a:off x="266669" y="1880151"/>
            <a:ext cx="3023988" cy="2380513"/>
          </a:xfrm>
          <a:prstGeom prst="rect">
            <a:avLst/>
          </a:prstGeom>
        </p:spPr>
        <p:txBody>
          <a:bodyPr anchor="t" rtlCol="false" tIns="0" lIns="0" bIns="0" rIns="0">
            <a:spAutoFit/>
          </a:bodyPr>
          <a:lstStyle/>
          <a:p>
            <a:pPr algn="l" marL="734929" indent="-367464" lvl="1">
              <a:lnSpc>
                <a:spcPts val="4765"/>
              </a:lnSpc>
              <a:buFont typeface="Arial"/>
              <a:buChar char="•"/>
            </a:pPr>
            <a:r>
              <a:rPr lang="en-US" sz="3404">
                <a:solidFill>
                  <a:srgbClr val="000000"/>
                </a:solidFill>
                <a:latin typeface="DM Sans"/>
                <a:ea typeface="DM Sans"/>
                <a:cs typeface="DM Sans"/>
                <a:sym typeface="DM Sans"/>
              </a:rPr>
              <a:t>America</a:t>
            </a:r>
          </a:p>
          <a:p>
            <a:pPr algn="l" marL="734929" indent="-367464" lvl="1">
              <a:lnSpc>
                <a:spcPts val="4765"/>
              </a:lnSpc>
              <a:buFont typeface="Arial"/>
              <a:buChar char="•"/>
            </a:pPr>
            <a:r>
              <a:rPr lang="en-US" sz="3404">
                <a:solidFill>
                  <a:srgbClr val="000000"/>
                </a:solidFill>
                <a:latin typeface="DM Sans"/>
                <a:ea typeface="DM Sans"/>
                <a:cs typeface="DM Sans"/>
                <a:sym typeface="DM Sans"/>
              </a:rPr>
              <a:t>Canada</a:t>
            </a:r>
          </a:p>
          <a:p>
            <a:pPr algn="l" marL="734929" indent="-367464" lvl="1">
              <a:lnSpc>
                <a:spcPts val="4765"/>
              </a:lnSpc>
              <a:buFont typeface="Arial"/>
              <a:buChar char="•"/>
            </a:pPr>
            <a:r>
              <a:rPr lang="en-US" sz="3404">
                <a:solidFill>
                  <a:srgbClr val="000000"/>
                </a:solidFill>
                <a:latin typeface="DM Sans"/>
                <a:ea typeface="DM Sans"/>
                <a:cs typeface="DM Sans"/>
                <a:sym typeface="DM Sans"/>
              </a:rPr>
              <a:t>Japan</a:t>
            </a:r>
          </a:p>
          <a:p>
            <a:pPr algn="l" marL="734929" indent="-367464" lvl="1">
              <a:lnSpc>
                <a:spcPts val="4765"/>
              </a:lnSpc>
              <a:buFont typeface="Arial"/>
              <a:buChar char="•"/>
            </a:pPr>
            <a:r>
              <a:rPr lang="en-US" sz="3404">
                <a:solidFill>
                  <a:srgbClr val="000000"/>
                </a:solidFill>
                <a:latin typeface="DM Sans"/>
                <a:ea typeface="DM Sans"/>
                <a:cs typeface="DM Sans"/>
                <a:sym typeface="DM Sans"/>
              </a:rPr>
              <a:t>Europe</a:t>
            </a:r>
          </a:p>
        </p:txBody>
      </p:sp>
      <p:sp>
        <p:nvSpPr>
          <p:cNvPr name="TextBox 19" id="19"/>
          <p:cNvSpPr txBox="true"/>
          <p:nvPr/>
        </p:nvSpPr>
        <p:spPr>
          <a:xfrm rot="0">
            <a:off x="3290657" y="1880151"/>
            <a:ext cx="5721826" cy="2380513"/>
          </a:xfrm>
          <a:prstGeom prst="rect">
            <a:avLst/>
          </a:prstGeom>
        </p:spPr>
        <p:txBody>
          <a:bodyPr anchor="t" rtlCol="false" tIns="0" lIns="0" bIns="0" rIns="0">
            <a:spAutoFit/>
          </a:bodyPr>
          <a:lstStyle/>
          <a:p>
            <a:pPr algn="l" marL="734929" indent="-367464" lvl="1">
              <a:lnSpc>
                <a:spcPts val="4765"/>
              </a:lnSpc>
              <a:buFont typeface="Arial"/>
              <a:buChar char="•"/>
            </a:pPr>
            <a:r>
              <a:rPr lang="en-US" sz="3404">
                <a:solidFill>
                  <a:srgbClr val="000000"/>
                </a:solidFill>
                <a:latin typeface="DM Sans"/>
                <a:ea typeface="DM Sans"/>
                <a:cs typeface="DM Sans"/>
                <a:sym typeface="DM Sans"/>
              </a:rPr>
              <a:t>South Korea</a:t>
            </a:r>
          </a:p>
          <a:p>
            <a:pPr algn="l" marL="734929" indent="-367464" lvl="1">
              <a:lnSpc>
                <a:spcPts val="4765"/>
              </a:lnSpc>
              <a:buFont typeface="Arial"/>
              <a:buChar char="•"/>
            </a:pPr>
            <a:r>
              <a:rPr lang="en-US" sz="3404">
                <a:solidFill>
                  <a:srgbClr val="000000"/>
                </a:solidFill>
                <a:latin typeface="DM Sans"/>
                <a:ea typeface="DM Sans"/>
                <a:cs typeface="DM Sans"/>
                <a:sym typeface="DM Sans"/>
              </a:rPr>
              <a:t>Singapore </a:t>
            </a:r>
          </a:p>
          <a:p>
            <a:pPr algn="l" marL="734929" indent="-367464" lvl="1">
              <a:lnSpc>
                <a:spcPts val="4765"/>
              </a:lnSpc>
              <a:buFont typeface="Arial"/>
              <a:buChar char="•"/>
            </a:pPr>
            <a:r>
              <a:rPr lang="en-US" sz="3404">
                <a:solidFill>
                  <a:srgbClr val="000000"/>
                </a:solidFill>
                <a:latin typeface="DM Sans"/>
                <a:ea typeface="DM Sans"/>
                <a:cs typeface="DM Sans"/>
                <a:sym typeface="DM Sans"/>
              </a:rPr>
              <a:t>Australia (exception) </a:t>
            </a:r>
          </a:p>
          <a:p>
            <a:pPr algn="l" marL="734929" indent="-367464" lvl="1">
              <a:lnSpc>
                <a:spcPts val="4765"/>
              </a:lnSpc>
              <a:buFont typeface="Arial"/>
              <a:buChar char="•"/>
            </a:pPr>
            <a:r>
              <a:rPr lang="en-US" sz="3404">
                <a:solidFill>
                  <a:srgbClr val="000000"/>
                </a:solidFill>
                <a:latin typeface="DM Sans"/>
                <a:ea typeface="DM Sans"/>
                <a:cs typeface="DM Sans"/>
                <a:sym typeface="DM Sans"/>
              </a:rPr>
              <a:t>New Zealand (exception)</a:t>
            </a:r>
          </a:p>
        </p:txBody>
      </p:sp>
      <p:sp>
        <p:nvSpPr>
          <p:cNvPr name="TextBox 20" id="20"/>
          <p:cNvSpPr txBox="true"/>
          <p:nvPr/>
        </p:nvSpPr>
        <p:spPr>
          <a:xfrm rot="0">
            <a:off x="1028700" y="4672969"/>
            <a:ext cx="6984182" cy="1203325"/>
          </a:xfrm>
          <a:prstGeom prst="rect">
            <a:avLst/>
          </a:prstGeom>
        </p:spPr>
        <p:txBody>
          <a:bodyPr anchor="t" rtlCol="false" tIns="0" lIns="0" bIns="0" rIns="0">
            <a:spAutoFit/>
          </a:bodyPr>
          <a:lstStyle/>
          <a:p>
            <a:pPr algn="ctr">
              <a:lnSpc>
                <a:spcPts val="9799"/>
              </a:lnSpc>
            </a:pPr>
            <a:r>
              <a:rPr lang="en-US" sz="6999">
                <a:solidFill>
                  <a:srgbClr val="000000"/>
                </a:solidFill>
                <a:latin typeface="Marykate"/>
                <a:ea typeface="Marykate"/>
                <a:cs typeface="Marykate"/>
                <a:sym typeface="Marykate"/>
              </a:rPr>
              <a:t>GLOBAL SOUTH</a:t>
            </a:r>
          </a:p>
        </p:txBody>
      </p:sp>
      <p:sp>
        <p:nvSpPr>
          <p:cNvPr name="TextBox 21" id="21"/>
          <p:cNvSpPr txBox="true"/>
          <p:nvPr/>
        </p:nvSpPr>
        <p:spPr>
          <a:xfrm rot="0">
            <a:off x="1028700" y="6906411"/>
            <a:ext cx="3023988" cy="1780438"/>
          </a:xfrm>
          <a:prstGeom prst="rect">
            <a:avLst/>
          </a:prstGeom>
        </p:spPr>
        <p:txBody>
          <a:bodyPr anchor="t" rtlCol="false" tIns="0" lIns="0" bIns="0" rIns="0">
            <a:spAutoFit/>
          </a:bodyPr>
          <a:lstStyle/>
          <a:p>
            <a:pPr algn="l" marL="734929" indent="-367464" lvl="1">
              <a:lnSpc>
                <a:spcPts val="4765"/>
              </a:lnSpc>
              <a:buFont typeface="Arial"/>
              <a:buChar char="•"/>
            </a:pPr>
            <a:r>
              <a:rPr lang="en-US" sz="3404">
                <a:solidFill>
                  <a:srgbClr val="000000"/>
                </a:solidFill>
                <a:latin typeface="DM Sans"/>
                <a:ea typeface="DM Sans"/>
                <a:cs typeface="DM Sans"/>
                <a:sym typeface="DM Sans"/>
              </a:rPr>
              <a:t>Philippines</a:t>
            </a:r>
          </a:p>
          <a:p>
            <a:pPr algn="l" marL="734929" indent="-367464" lvl="1">
              <a:lnSpc>
                <a:spcPts val="4765"/>
              </a:lnSpc>
              <a:buFont typeface="Arial"/>
              <a:buChar char="•"/>
            </a:pPr>
            <a:r>
              <a:rPr lang="en-US" sz="3404">
                <a:solidFill>
                  <a:srgbClr val="000000"/>
                </a:solidFill>
                <a:latin typeface="DM Sans"/>
                <a:ea typeface="DM Sans"/>
                <a:cs typeface="DM Sans"/>
                <a:sym typeface="DM Sans"/>
              </a:rPr>
              <a:t>Malaysia</a:t>
            </a:r>
          </a:p>
          <a:p>
            <a:pPr algn="l" marL="734929" indent="-367464" lvl="1">
              <a:lnSpc>
                <a:spcPts val="4765"/>
              </a:lnSpc>
              <a:buFont typeface="Arial"/>
              <a:buChar char="•"/>
            </a:pPr>
            <a:r>
              <a:rPr lang="en-US" sz="3404">
                <a:solidFill>
                  <a:srgbClr val="000000"/>
                </a:solidFill>
                <a:latin typeface="DM Sans"/>
                <a:ea typeface="DM Sans"/>
                <a:cs typeface="DM Sans"/>
                <a:sym typeface="DM Sans"/>
              </a:rPr>
              <a:t>Haiti</a:t>
            </a:r>
          </a:p>
        </p:txBody>
      </p:sp>
      <p:sp>
        <p:nvSpPr>
          <p:cNvPr name="TextBox 22" id="22"/>
          <p:cNvSpPr txBox="true"/>
          <p:nvPr/>
        </p:nvSpPr>
        <p:spPr>
          <a:xfrm rot="0">
            <a:off x="4252477" y="6906411"/>
            <a:ext cx="4760006" cy="1780438"/>
          </a:xfrm>
          <a:prstGeom prst="rect">
            <a:avLst/>
          </a:prstGeom>
        </p:spPr>
        <p:txBody>
          <a:bodyPr anchor="t" rtlCol="false" tIns="0" lIns="0" bIns="0" rIns="0">
            <a:spAutoFit/>
          </a:bodyPr>
          <a:lstStyle/>
          <a:p>
            <a:pPr algn="l" marL="734929" indent="-367464" lvl="1">
              <a:lnSpc>
                <a:spcPts val="4765"/>
              </a:lnSpc>
              <a:buFont typeface="Arial"/>
              <a:buChar char="•"/>
            </a:pPr>
            <a:r>
              <a:rPr lang="en-US" sz="3404">
                <a:solidFill>
                  <a:srgbClr val="000000"/>
                </a:solidFill>
                <a:latin typeface="DM Sans"/>
                <a:ea typeface="DM Sans"/>
                <a:cs typeface="DM Sans"/>
                <a:sym typeface="DM Sans"/>
              </a:rPr>
              <a:t>Lebanon</a:t>
            </a:r>
          </a:p>
          <a:p>
            <a:pPr algn="l" marL="734929" indent="-367464" lvl="1">
              <a:lnSpc>
                <a:spcPts val="4765"/>
              </a:lnSpc>
              <a:buFont typeface="Arial"/>
              <a:buChar char="•"/>
            </a:pPr>
            <a:r>
              <a:rPr lang="en-US" sz="3404">
                <a:solidFill>
                  <a:srgbClr val="000000"/>
                </a:solidFill>
                <a:latin typeface="DM Sans"/>
                <a:ea typeface="DM Sans"/>
                <a:cs typeface="DM Sans"/>
                <a:sym typeface="DM Sans"/>
              </a:rPr>
              <a:t>Chad</a:t>
            </a:r>
          </a:p>
          <a:p>
            <a:pPr algn="l" marL="734929" indent="-367464" lvl="1">
              <a:lnSpc>
                <a:spcPts val="4765"/>
              </a:lnSpc>
              <a:buFont typeface="Arial"/>
              <a:buChar char="•"/>
            </a:pPr>
            <a:r>
              <a:rPr lang="en-US" sz="3404">
                <a:solidFill>
                  <a:srgbClr val="000000"/>
                </a:solidFill>
                <a:latin typeface="DM Sans"/>
                <a:ea typeface="DM Sans"/>
                <a:cs typeface="DM Sans"/>
                <a:sym typeface="DM Sans"/>
              </a:rPr>
              <a:t>Brazil</a:t>
            </a:r>
          </a:p>
        </p:txBody>
      </p:sp>
      <p:sp>
        <p:nvSpPr>
          <p:cNvPr name="TextBox 23" id="23"/>
          <p:cNvSpPr txBox="true"/>
          <p:nvPr/>
        </p:nvSpPr>
        <p:spPr>
          <a:xfrm rot="0">
            <a:off x="648664" y="5997575"/>
            <a:ext cx="7846672" cy="580288"/>
          </a:xfrm>
          <a:prstGeom prst="rect">
            <a:avLst/>
          </a:prstGeom>
        </p:spPr>
        <p:txBody>
          <a:bodyPr anchor="t" rtlCol="false" tIns="0" lIns="0" bIns="0" rIns="0">
            <a:spAutoFit/>
          </a:bodyPr>
          <a:lstStyle/>
          <a:p>
            <a:pPr algn="l">
              <a:lnSpc>
                <a:spcPts val="4765"/>
              </a:lnSpc>
            </a:pPr>
            <a:r>
              <a:rPr lang="en-US" sz="3404" i="true">
                <a:solidFill>
                  <a:srgbClr val="000000"/>
                </a:solidFill>
                <a:latin typeface="DM Sans Italics"/>
                <a:ea typeface="DM Sans Italics"/>
                <a:cs typeface="DM Sans Italics"/>
                <a:sym typeface="DM Sans Italics"/>
              </a:rPr>
              <a:t>Most countries are in Asia and Africa</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BDEAF6"/>
        </a:solidFill>
      </p:bgPr>
    </p:bg>
    <p:spTree>
      <p:nvGrpSpPr>
        <p:cNvPr id="1" name=""/>
        <p:cNvGrpSpPr/>
        <p:nvPr/>
      </p:nvGrpSpPr>
      <p:grpSpPr>
        <a:xfrm>
          <a:off x="0" y="0"/>
          <a:ext cx="0" cy="0"/>
          <a:chOff x="0" y="0"/>
          <a:chExt cx="0" cy="0"/>
        </a:xfrm>
      </p:grpSpPr>
      <p:grpSp>
        <p:nvGrpSpPr>
          <p:cNvPr name="Group 2" id="2"/>
          <p:cNvGrpSpPr/>
          <p:nvPr/>
        </p:nvGrpSpPr>
        <p:grpSpPr>
          <a:xfrm rot="0">
            <a:off x="0" y="-15347"/>
            <a:ext cx="18288000" cy="10317693"/>
            <a:chOff x="0" y="0"/>
            <a:chExt cx="1149350" cy="1149350"/>
          </a:xfrm>
        </p:grpSpPr>
        <p:sp>
          <p:nvSpPr>
            <p:cNvPr name="Freeform 3" id="3"/>
            <p:cNvSpPr/>
            <p:nvPr/>
          </p:nvSpPr>
          <p:spPr>
            <a:xfrm flipH="false" flipV="false" rot="0">
              <a:off x="0" y="0"/>
              <a:ext cx="8975125" cy="5063571"/>
            </a:xfrm>
            <a:custGeom>
              <a:avLst/>
              <a:gdLst/>
              <a:ahLst/>
              <a:cxnLst/>
              <a:rect r="r" b="b" t="t" l="l"/>
              <a:pathLst>
                <a:path h="5063571" w="8975125">
                  <a:moveTo>
                    <a:pt x="8975125" y="55951"/>
                  </a:moveTo>
                  <a:lnTo>
                    <a:pt x="8975125" y="0"/>
                  </a:lnTo>
                  <a:lnTo>
                    <a:pt x="49586" y="0"/>
                  </a:lnTo>
                  <a:lnTo>
                    <a:pt x="49586" y="27976"/>
                  </a:lnTo>
                  <a:lnTo>
                    <a:pt x="0" y="27976"/>
                  </a:lnTo>
                  <a:lnTo>
                    <a:pt x="0" y="5063571"/>
                  </a:lnTo>
                  <a:lnTo>
                    <a:pt x="99173" y="5063571"/>
                  </a:lnTo>
                  <a:lnTo>
                    <a:pt x="99173" y="4084427"/>
                  </a:lnTo>
                  <a:lnTo>
                    <a:pt x="1785108" y="4084427"/>
                  </a:lnTo>
                  <a:lnTo>
                    <a:pt x="1785108" y="5063571"/>
                  </a:lnTo>
                  <a:lnTo>
                    <a:pt x="1884280" y="5063571"/>
                  </a:lnTo>
                  <a:lnTo>
                    <a:pt x="1884280" y="4084427"/>
                  </a:lnTo>
                  <a:lnTo>
                    <a:pt x="3570215" y="4084427"/>
                  </a:lnTo>
                  <a:lnTo>
                    <a:pt x="3570215" y="5063571"/>
                  </a:lnTo>
                  <a:lnTo>
                    <a:pt x="3669388" y="5063571"/>
                  </a:lnTo>
                  <a:lnTo>
                    <a:pt x="3669388" y="4084427"/>
                  </a:lnTo>
                  <a:lnTo>
                    <a:pt x="5355323" y="4084427"/>
                  </a:lnTo>
                  <a:lnTo>
                    <a:pt x="5355323" y="5063571"/>
                  </a:lnTo>
                  <a:lnTo>
                    <a:pt x="5454496" y="5063571"/>
                  </a:lnTo>
                  <a:lnTo>
                    <a:pt x="5454496" y="4084427"/>
                  </a:lnTo>
                  <a:lnTo>
                    <a:pt x="7140431" y="4084427"/>
                  </a:lnTo>
                  <a:lnTo>
                    <a:pt x="7140431" y="5063571"/>
                  </a:lnTo>
                  <a:lnTo>
                    <a:pt x="7239603" y="5063571"/>
                  </a:lnTo>
                  <a:lnTo>
                    <a:pt x="7239603" y="4084427"/>
                  </a:lnTo>
                  <a:lnTo>
                    <a:pt x="8975125" y="4084427"/>
                  </a:lnTo>
                  <a:lnTo>
                    <a:pt x="8975125" y="4028476"/>
                  </a:lnTo>
                  <a:lnTo>
                    <a:pt x="7239603" y="4028476"/>
                  </a:lnTo>
                  <a:lnTo>
                    <a:pt x="7239603" y="3077308"/>
                  </a:lnTo>
                  <a:lnTo>
                    <a:pt x="8975125" y="3077308"/>
                  </a:lnTo>
                  <a:lnTo>
                    <a:pt x="8975125" y="3021357"/>
                  </a:lnTo>
                  <a:lnTo>
                    <a:pt x="7239603" y="3021357"/>
                  </a:lnTo>
                  <a:lnTo>
                    <a:pt x="7239603" y="2070189"/>
                  </a:lnTo>
                  <a:lnTo>
                    <a:pt x="8975125" y="2070189"/>
                  </a:lnTo>
                  <a:lnTo>
                    <a:pt x="8975125" y="2014238"/>
                  </a:lnTo>
                  <a:lnTo>
                    <a:pt x="7239603" y="2014238"/>
                  </a:lnTo>
                  <a:lnTo>
                    <a:pt x="7239603" y="1063070"/>
                  </a:lnTo>
                  <a:lnTo>
                    <a:pt x="8975125" y="1063070"/>
                  </a:lnTo>
                  <a:lnTo>
                    <a:pt x="8975125" y="1007119"/>
                  </a:lnTo>
                  <a:lnTo>
                    <a:pt x="7239603" y="1007119"/>
                  </a:lnTo>
                  <a:lnTo>
                    <a:pt x="7239603" y="55951"/>
                  </a:lnTo>
                  <a:lnTo>
                    <a:pt x="8975125" y="55951"/>
                  </a:lnTo>
                  <a:close/>
                  <a:moveTo>
                    <a:pt x="1884280" y="1007119"/>
                  </a:moveTo>
                  <a:lnTo>
                    <a:pt x="1884280" y="55951"/>
                  </a:lnTo>
                  <a:lnTo>
                    <a:pt x="3570215" y="55951"/>
                  </a:lnTo>
                  <a:lnTo>
                    <a:pt x="3570215" y="1007119"/>
                  </a:lnTo>
                  <a:lnTo>
                    <a:pt x="1884280" y="1007119"/>
                  </a:lnTo>
                  <a:close/>
                  <a:moveTo>
                    <a:pt x="3570215" y="1063070"/>
                  </a:moveTo>
                  <a:lnTo>
                    <a:pt x="3570215" y="2014238"/>
                  </a:lnTo>
                  <a:lnTo>
                    <a:pt x="1884280" y="2014238"/>
                  </a:lnTo>
                  <a:lnTo>
                    <a:pt x="1884280" y="1063070"/>
                  </a:lnTo>
                  <a:lnTo>
                    <a:pt x="3570215" y="1063070"/>
                  </a:lnTo>
                  <a:close/>
                  <a:moveTo>
                    <a:pt x="1785108" y="1007119"/>
                  </a:moveTo>
                  <a:lnTo>
                    <a:pt x="99173" y="1007119"/>
                  </a:lnTo>
                  <a:lnTo>
                    <a:pt x="99173" y="55951"/>
                  </a:lnTo>
                  <a:lnTo>
                    <a:pt x="1785108" y="55951"/>
                  </a:lnTo>
                  <a:lnTo>
                    <a:pt x="1785108" y="1007119"/>
                  </a:lnTo>
                  <a:close/>
                  <a:moveTo>
                    <a:pt x="1785108" y="1063070"/>
                  </a:moveTo>
                  <a:lnTo>
                    <a:pt x="1785108" y="2014238"/>
                  </a:lnTo>
                  <a:lnTo>
                    <a:pt x="99173" y="2014238"/>
                  </a:lnTo>
                  <a:lnTo>
                    <a:pt x="99173" y="1063070"/>
                  </a:lnTo>
                  <a:lnTo>
                    <a:pt x="1785108" y="1063070"/>
                  </a:lnTo>
                  <a:close/>
                  <a:moveTo>
                    <a:pt x="1785108" y="2070189"/>
                  </a:moveTo>
                  <a:lnTo>
                    <a:pt x="1785108" y="3021357"/>
                  </a:lnTo>
                  <a:lnTo>
                    <a:pt x="99173" y="3021357"/>
                  </a:lnTo>
                  <a:lnTo>
                    <a:pt x="99173" y="2070189"/>
                  </a:lnTo>
                  <a:lnTo>
                    <a:pt x="1785108" y="2070189"/>
                  </a:lnTo>
                  <a:close/>
                  <a:moveTo>
                    <a:pt x="1884280" y="2070189"/>
                  </a:moveTo>
                  <a:lnTo>
                    <a:pt x="3570215" y="2070189"/>
                  </a:lnTo>
                  <a:lnTo>
                    <a:pt x="3570215" y="3021357"/>
                  </a:lnTo>
                  <a:lnTo>
                    <a:pt x="1884280" y="3021357"/>
                  </a:lnTo>
                  <a:lnTo>
                    <a:pt x="1884280" y="2070189"/>
                  </a:lnTo>
                  <a:close/>
                  <a:moveTo>
                    <a:pt x="3669388" y="2070189"/>
                  </a:moveTo>
                  <a:lnTo>
                    <a:pt x="5355323" y="2070189"/>
                  </a:lnTo>
                  <a:lnTo>
                    <a:pt x="5355323" y="3021357"/>
                  </a:lnTo>
                  <a:lnTo>
                    <a:pt x="3669388" y="3021357"/>
                  </a:lnTo>
                  <a:lnTo>
                    <a:pt x="3669388" y="2070189"/>
                  </a:lnTo>
                  <a:close/>
                  <a:moveTo>
                    <a:pt x="3669388" y="2014238"/>
                  </a:moveTo>
                  <a:lnTo>
                    <a:pt x="3669388" y="1063070"/>
                  </a:lnTo>
                  <a:lnTo>
                    <a:pt x="5355323" y="1063070"/>
                  </a:lnTo>
                  <a:lnTo>
                    <a:pt x="5355323" y="2014238"/>
                  </a:lnTo>
                  <a:lnTo>
                    <a:pt x="3669388" y="2014238"/>
                  </a:lnTo>
                  <a:close/>
                  <a:moveTo>
                    <a:pt x="3669388" y="1007119"/>
                  </a:moveTo>
                  <a:lnTo>
                    <a:pt x="3669388" y="55951"/>
                  </a:lnTo>
                  <a:lnTo>
                    <a:pt x="5355323" y="55951"/>
                  </a:lnTo>
                  <a:lnTo>
                    <a:pt x="5355323" y="1007119"/>
                  </a:lnTo>
                  <a:lnTo>
                    <a:pt x="3669388" y="1007119"/>
                  </a:lnTo>
                  <a:close/>
                  <a:moveTo>
                    <a:pt x="99173" y="4028476"/>
                  </a:moveTo>
                  <a:lnTo>
                    <a:pt x="99173" y="3077308"/>
                  </a:lnTo>
                  <a:lnTo>
                    <a:pt x="1785108" y="3077308"/>
                  </a:lnTo>
                  <a:lnTo>
                    <a:pt x="1785108" y="4028476"/>
                  </a:lnTo>
                  <a:lnTo>
                    <a:pt x="99173" y="4028476"/>
                  </a:lnTo>
                  <a:close/>
                  <a:moveTo>
                    <a:pt x="1884280" y="4028476"/>
                  </a:moveTo>
                  <a:lnTo>
                    <a:pt x="1884280" y="3077308"/>
                  </a:lnTo>
                  <a:lnTo>
                    <a:pt x="3570215" y="3077308"/>
                  </a:lnTo>
                  <a:lnTo>
                    <a:pt x="3570215" y="4028476"/>
                  </a:lnTo>
                  <a:lnTo>
                    <a:pt x="1884280" y="4028476"/>
                  </a:lnTo>
                  <a:close/>
                  <a:moveTo>
                    <a:pt x="3669388" y="4028476"/>
                  </a:moveTo>
                  <a:lnTo>
                    <a:pt x="3669388" y="3077308"/>
                  </a:lnTo>
                  <a:lnTo>
                    <a:pt x="5355323" y="3077308"/>
                  </a:lnTo>
                  <a:lnTo>
                    <a:pt x="5355323" y="4028476"/>
                  </a:lnTo>
                  <a:lnTo>
                    <a:pt x="3669388" y="4028476"/>
                  </a:lnTo>
                  <a:close/>
                  <a:moveTo>
                    <a:pt x="7140431" y="4028476"/>
                  </a:moveTo>
                  <a:lnTo>
                    <a:pt x="5454496" y="4028476"/>
                  </a:lnTo>
                  <a:lnTo>
                    <a:pt x="5454496" y="3077308"/>
                  </a:lnTo>
                  <a:lnTo>
                    <a:pt x="7140431" y="3077308"/>
                  </a:lnTo>
                  <a:lnTo>
                    <a:pt x="7140431" y="4028476"/>
                  </a:lnTo>
                  <a:close/>
                  <a:moveTo>
                    <a:pt x="7140431" y="3021357"/>
                  </a:moveTo>
                  <a:lnTo>
                    <a:pt x="5454496" y="3021357"/>
                  </a:lnTo>
                  <a:lnTo>
                    <a:pt x="5454496" y="2070189"/>
                  </a:lnTo>
                  <a:lnTo>
                    <a:pt x="7140431" y="2070189"/>
                  </a:lnTo>
                  <a:lnTo>
                    <a:pt x="7140431" y="3021357"/>
                  </a:lnTo>
                  <a:close/>
                  <a:moveTo>
                    <a:pt x="7140431" y="2014238"/>
                  </a:moveTo>
                  <a:lnTo>
                    <a:pt x="5454496" y="2014238"/>
                  </a:lnTo>
                  <a:lnTo>
                    <a:pt x="5454496" y="1063070"/>
                  </a:lnTo>
                  <a:lnTo>
                    <a:pt x="7140431" y="1063070"/>
                  </a:lnTo>
                  <a:lnTo>
                    <a:pt x="7140431" y="2014238"/>
                  </a:lnTo>
                  <a:close/>
                  <a:moveTo>
                    <a:pt x="7140431" y="1007119"/>
                  </a:moveTo>
                  <a:lnTo>
                    <a:pt x="5454496" y="1007119"/>
                  </a:lnTo>
                  <a:lnTo>
                    <a:pt x="5454496" y="55951"/>
                  </a:lnTo>
                  <a:lnTo>
                    <a:pt x="7140431" y="55951"/>
                  </a:lnTo>
                  <a:lnTo>
                    <a:pt x="7140431" y="1007119"/>
                  </a:lnTo>
                  <a:close/>
                </a:path>
              </a:pathLst>
            </a:custGeom>
            <a:solidFill>
              <a:srgbClr val="00538A">
                <a:alpha val="18824"/>
              </a:srgbClr>
            </a:solidFill>
          </p:spPr>
        </p:sp>
      </p:grpSp>
      <p:grpSp>
        <p:nvGrpSpPr>
          <p:cNvPr name="Group 4" id="4"/>
          <p:cNvGrpSpPr/>
          <p:nvPr/>
        </p:nvGrpSpPr>
        <p:grpSpPr>
          <a:xfrm rot="0">
            <a:off x="9144000" y="-15347"/>
            <a:ext cx="9144000" cy="10271774"/>
            <a:chOff x="0" y="0"/>
            <a:chExt cx="2408296" cy="2705323"/>
          </a:xfrm>
        </p:grpSpPr>
        <p:sp>
          <p:nvSpPr>
            <p:cNvPr name="Freeform 5" id="5"/>
            <p:cNvSpPr/>
            <p:nvPr/>
          </p:nvSpPr>
          <p:spPr>
            <a:xfrm flipH="false" flipV="false" rot="0">
              <a:off x="0" y="0"/>
              <a:ext cx="2408296" cy="2705323"/>
            </a:xfrm>
            <a:custGeom>
              <a:avLst/>
              <a:gdLst/>
              <a:ahLst/>
              <a:cxnLst/>
              <a:rect r="r" b="b" t="t" l="l"/>
              <a:pathLst>
                <a:path h="2705323" w="2408296">
                  <a:moveTo>
                    <a:pt x="0" y="0"/>
                  </a:moveTo>
                  <a:lnTo>
                    <a:pt x="2408296" y="0"/>
                  </a:lnTo>
                  <a:lnTo>
                    <a:pt x="2408296" y="2705323"/>
                  </a:lnTo>
                  <a:lnTo>
                    <a:pt x="0" y="2705323"/>
                  </a:lnTo>
                  <a:close/>
                </a:path>
              </a:pathLst>
            </a:custGeom>
            <a:solidFill>
              <a:srgbClr val="FFFFFF"/>
            </a:solidFill>
          </p:spPr>
        </p:sp>
        <p:sp>
          <p:nvSpPr>
            <p:cNvPr name="TextBox 6" id="6"/>
            <p:cNvSpPr txBox="true"/>
            <p:nvPr/>
          </p:nvSpPr>
          <p:spPr>
            <a:xfrm>
              <a:off x="0" y="-38100"/>
              <a:ext cx="2408296" cy="2743423"/>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0">
            <a:off x="429533" y="2165316"/>
            <a:ext cx="8196025" cy="3710978"/>
          </a:xfrm>
          <a:custGeom>
            <a:avLst/>
            <a:gdLst/>
            <a:ahLst/>
            <a:cxnLst/>
            <a:rect r="r" b="b" t="t" l="l"/>
            <a:pathLst>
              <a:path h="3710978" w="8196025">
                <a:moveTo>
                  <a:pt x="0" y="0"/>
                </a:moveTo>
                <a:lnTo>
                  <a:pt x="8196025" y="0"/>
                </a:lnTo>
                <a:lnTo>
                  <a:pt x="8196025" y="3710978"/>
                </a:lnTo>
                <a:lnTo>
                  <a:pt x="0" y="3710978"/>
                </a:lnTo>
                <a:lnTo>
                  <a:pt x="0" y="0"/>
                </a:lnTo>
                <a:close/>
              </a:path>
            </a:pathLst>
          </a:custGeom>
          <a:blipFill>
            <a:blip r:embed="rId2"/>
            <a:stretch>
              <a:fillRect l="0" t="0" r="0" b="0"/>
            </a:stretch>
          </a:blipFill>
          <a:ln w="19050" cap="sq">
            <a:solidFill>
              <a:srgbClr val="000000"/>
            </a:solidFill>
            <a:prstDash val="solid"/>
            <a:miter/>
          </a:ln>
        </p:spPr>
      </p:sp>
      <p:grpSp>
        <p:nvGrpSpPr>
          <p:cNvPr name="Group 8" id="8"/>
          <p:cNvGrpSpPr/>
          <p:nvPr/>
        </p:nvGrpSpPr>
        <p:grpSpPr>
          <a:xfrm rot="0">
            <a:off x="1372913" y="6427502"/>
            <a:ext cx="684055" cy="684055"/>
            <a:chOff x="0" y="0"/>
            <a:chExt cx="180163" cy="180163"/>
          </a:xfrm>
        </p:grpSpPr>
        <p:sp>
          <p:nvSpPr>
            <p:cNvPr name="Freeform 9" id="9"/>
            <p:cNvSpPr/>
            <p:nvPr/>
          </p:nvSpPr>
          <p:spPr>
            <a:xfrm flipH="false" flipV="false" rot="0">
              <a:off x="0" y="0"/>
              <a:ext cx="180163" cy="180163"/>
            </a:xfrm>
            <a:custGeom>
              <a:avLst/>
              <a:gdLst/>
              <a:ahLst/>
              <a:cxnLst/>
              <a:rect r="r" b="b" t="t" l="l"/>
              <a:pathLst>
                <a:path h="180163" w="180163">
                  <a:moveTo>
                    <a:pt x="0" y="0"/>
                  </a:moveTo>
                  <a:lnTo>
                    <a:pt x="180163" y="0"/>
                  </a:lnTo>
                  <a:lnTo>
                    <a:pt x="180163" y="180163"/>
                  </a:lnTo>
                  <a:lnTo>
                    <a:pt x="0" y="180163"/>
                  </a:lnTo>
                  <a:close/>
                </a:path>
              </a:pathLst>
            </a:custGeom>
            <a:solidFill>
              <a:srgbClr val="0505FC"/>
            </a:solidFill>
            <a:ln w="28575" cap="sq">
              <a:solidFill>
                <a:srgbClr val="000000"/>
              </a:solidFill>
              <a:prstDash val="solid"/>
              <a:miter/>
            </a:ln>
          </p:spPr>
        </p:sp>
        <p:sp>
          <p:nvSpPr>
            <p:cNvPr name="TextBox 10" id="10"/>
            <p:cNvSpPr txBox="true"/>
            <p:nvPr/>
          </p:nvSpPr>
          <p:spPr>
            <a:xfrm>
              <a:off x="0" y="-38100"/>
              <a:ext cx="180163" cy="218263"/>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10223909" y="627946"/>
            <a:ext cx="6984182" cy="2441575"/>
          </a:xfrm>
          <a:prstGeom prst="rect">
            <a:avLst/>
          </a:prstGeom>
        </p:spPr>
        <p:txBody>
          <a:bodyPr anchor="t" rtlCol="false" tIns="0" lIns="0" bIns="0" rIns="0">
            <a:spAutoFit/>
          </a:bodyPr>
          <a:lstStyle/>
          <a:p>
            <a:pPr algn="ctr">
              <a:lnSpc>
                <a:spcPts val="9799"/>
              </a:lnSpc>
            </a:pPr>
            <a:r>
              <a:rPr lang="en-US" sz="6999">
                <a:solidFill>
                  <a:srgbClr val="000000"/>
                </a:solidFill>
                <a:latin typeface="Marykate"/>
                <a:ea typeface="Marykate"/>
                <a:cs typeface="Marykate"/>
                <a:sym typeface="Marykate"/>
              </a:rPr>
              <a:t>UNDERSTANDING THE NORTH-SOUTH DIVIDE</a:t>
            </a:r>
          </a:p>
        </p:txBody>
      </p:sp>
      <p:sp>
        <p:nvSpPr>
          <p:cNvPr name="TextBox 12" id="12"/>
          <p:cNvSpPr txBox="true"/>
          <p:nvPr/>
        </p:nvSpPr>
        <p:spPr>
          <a:xfrm rot="0">
            <a:off x="9721040" y="3559506"/>
            <a:ext cx="7989920" cy="5650266"/>
          </a:xfrm>
          <a:prstGeom prst="rect">
            <a:avLst/>
          </a:prstGeom>
        </p:spPr>
        <p:txBody>
          <a:bodyPr anchor="t" rtlCol="false" tIns="0" lIns="0" bIns="0" rIns="0">
            <a:spAutoFit/>
          </a:bodyPr>
          <a:lstStyle/>
          <a:p>
            <a:pPr algn="ctr">
              <a:lnSpc>
                <a:spcPts val="5605"/>
              </a:lnSpc>
            </a:pPr>
            <a:r>
              <a:rPr lang="en-US" sz="4004">
                <a:solidFill>
                  <a:srgbClr val="000000"/>
                </a:solidFill>
                <a:latin typeface="DM Sans"/>
                <a:ea typeface="DM Sans"/>
                <a:cs typeface="DM Sans"/>
                <a:sym typeface="DM Sans"/>
              </a:rPr>
              <a:t>This divide is not just about geography but is rooted in historical, economic, and political factors. The concept emerged after World War II, as differences in wealth, industrialization, and access to resources became more pronounced.</a:t>
            </a:r>
          </a:p>
        </p:txBody>
      </p:sp>
      <p:grpSp>
        <p:nvGrpSpPr>
          <p:cNvPr name="Group 13" id="13"/>
          <p:cNvGrpSpPr/>
          <p:nvPr/>
        </p:nvGrpSpPr>
        <p:grpSpPr>
          <a:xfrm rot="0">
            <a:off x="5693613" y="6427502"/>
            <a:ext cx="684055" cy="684055"/>
            <a:chOff x="0" y="0"/>
            <a:chExt cx="180163" cy="180163"/>
          </a:xfrm>
        </p:grpSpPr>
        <p:sp>
          <p:nvSpPr>
            <p:cNvPr name="Freeform 14" id="14"/>
            <p:cNvSpPr/>
            <p:nvPr/>
          </p:nvSpPr>
          <p:spPr>
            <a:xfrm flipH="false" flipV="false" rot="0">
              <a:off x="0" y="0"/>
              <a:ext cx="180163" cy="180163"/>
            </a:xfrm>
            <a:custGeom>
              <a:avLst/>
              <a:gdLst/>
              <a:ahLst/>
              <a:cxnLst/>
              <a:rect r="r" b="b" t="t" l="l"/>
              <a:pathLst>
                <a:path h="180163" w="180163">
                  <a:moveTo>
                    <a:pt x="0" y="0"/>
                  </a:moveTo>
                  <a:lnTo>
                    <a:pt x="180163" y="0"/>
                  </a:lnTo>
                  <a:lnTo>
                    <a:pt x="180163" y="180163"/>
                  </a:lnTo>
                  <a:lnTo>
                    <a:pt x="0" y="180163"/>
                  </a:lnTo>
                  <a:close/>
                </a:path>
              </a:pathLst>
            </a:custGeom>
            <a:solidFill>
              <a:srgbClr val="FE130F"/>
            </a:solidFill>
            <a:ln w="28575" cap="sq">
              <a:solidFill>
                <a:srgbClr val="000000"/>
              </a:solidFill>
              <a:prstDash val="solid"/>
              <a:miter/>
            </a:ln>
          </p:spPr>
        </p:sp>
        <p:sp>
          <p:nvSpPr>
            <p:cNvPr name="TextBox 15" id="15"/>
            <p:cNvSpPr txBox="true"/>
            <p:nvPr/>
          </p:nvSpPr>
          <p:spPr>
            <a:xfrm>
              <a:off x="0" y="-38100"/>
              <a:ext cx="180163" cy="218263"/>
            </a:xfrm>
            <a:prstGeom prst="rect">
              <a:avLst/>
            </a:prstGeom>
          </p:spPr>
          <p:txBody>
            <a:bodyPr anchor="ctr" rtlCol="false" tIns="50800" lIns="50800" bIns="50800" rIns="50800"/>
            <a:lstStyle/>
            <a:p>
              <a:pPr algn="ctr">
                <a:lnSpc>
                  <a:spcPts val="2659"/>
                </a:lnSpc>
              </a:pPr>
            </a:p>
          </p:txBody>
        </p:sp>
      </p:grpSp>
      <p:sp>
        <p:nvSpPr>
          <p:cNvPr name="TextBox 16" id="16"/>
          <p:cNvSpPr txBox="true"/>
          <p:nvPr/>
        </p:nvSpPr>
        <p:spPr>
          <a:xfrm rot="0">
            <a:off x="2202977" y="6518347"/>
            <a:ext cx="1215651" cy="454739"/>
          </a:xfrm>
          <a:prstGeom prst="rect">
            <a:avLst/>
          </a:prstGeom>
        </p:spPr>
        <p:txBody>
          <a:bodyPr anchor="t" rtlCol="false" tIns="0" lIns="0" bIns="0" rIns="0">
            <a:spAutoFit/>
          </a:bodyPr>
          <a:lstStyle/>
          <a:p>
            <a:pPr algn="ctr">
              <a:lnSpc>
                <a:spcPts val="3783"/>
              </a:lnSpc>
            </a:pPr>
            <a:r>
              <a:rPr lang="en-US" sz="2702" i="true">
                <a:solidFill>
                  <a:srgbClr val="000000"/>
                </a:solidFill>
                <a:latin typeface="DM Sans Italics"/>
                <a:ea typeface="DM Sans Italics"/>
                <a:cs typeface="DM Sans Italics"/>
                <a:sym typeface="DM Sans Italics"/>
              </a:rPr>
              <a:t>: North</a:t>
            </a:r>
          </a:p>
        </p:txBody>
      </p:sp>
      <p:sp>
        <p:nvSpPr>
          <p:cNvPr name="TextBox 17" id="17"/>
          <p:cNvSpPr txBox="true"/>
          <p:nvPr/>
        </p:nvSpPr>
        <p:spPr>
          <a:xfrm rot="0">
            <a:off x="6523677" y="6518347"/>
            <a:ext cx="1215651" cy="454739"/>
          </a:xfrm>
          <a:prstGeom prst="rect">
            <a:avLst/>
          </a:prstGeom>
        </p:spPr>
        <p:txBody>
          <a:bodyPr anchor="t" rtlCol="false" tIns="0" lIns="0" bIns="0" rIns="0">
            <a:spAutoFit/>
          </a:bodyPr>
          <a:lstStyle/>
          <a:p>
            <a:pPr algn="ctr">
              <a:lnSpc>
                <a:spcPts val="3783"/>
              </a:lnSpc>
            </a:pPr>
            <a:r>
              <a:rPr lang="en-US" sz="2702" i="true">
                <a:solidFill>
                  <a:srgbClr val="000000"/>
                </a:solidFill>
                <a:latin typeface="DM Sans Italics"/>
                <a:ea typeface="DM Sans Italics"/>
                <a:cs typeface="DM Sans Italics"/>
                <a:sym typeface="DM Sans Italics"/>
              </a:rPr>
              <a:t>: South</a:t>
            </a:r>
          </a:p>
        </p:txBody>
      </p:sp>
      <p:sp>
        <p:nvSpPr>
          <p:cNvPr name="TextBox 18" id="18"/>
          <p:cNvSpPr txBox="true"/>
          <p:nvPr/>
        </p:nvSpPr>
        <p:spPr>
          <a:xfrm rot="0">
            <a:off x="2338620" y="1186861"/>
            <a:ext cx="4377850" cy="759965"/>
          </a:xfrm>
          <a:prstGeom prst="rect">
            <a:avLst/>
          </a:prstGeom>
        </p:spPr>
        <p:txBody>
          <a:bodyPr anchor="t" rtlCol="false" tIns="0" lIns="0" bIns="0" rIns="0">
            <a:spAutoFit/>
          </a:bodyPr>
          <a:lstStyle/>
          <a:p>
            <a:pPr algn="ctr">
              <a:lnSpc>
                <a:spcPts val="6142"/>
              </a:lnSpc>
            </a:pPr>
            <a:r>
              <a:rPr lang="en-US" sz="4387">
                <a:solidFill>
                  <a:srgbClr val="000000"/>
                </a:solidFill>
                <a:latin typeface="Marykate"/>
                <a:ea typeface="Marykate"/>
                <a:cs typeface="Marykate"/>
                <a:sym typeface="Marykate"/>
              </a:rPr>
              <a:t>GLOBAL DIVIDES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BDEAF6"/>
        </a:solidFill>
      </p:bgPr>
    </p:bg>
    <p:spTree>
      <p:nvGrpSpPr>
        <p:cNvPr id="1" name=""/>
        <p:cNvGrpSpPr/>
        <p:nvPr/>
      </p:nvGrpSpPr>
      <p:grpSpPr>
        <a:xfrm>
          <a:off x="0" y="0"/>
          <a:ext cx="0" cy="0"/>
          <a:chOff x="0" y="0"/>
          <a:chExt cx="0" cy="0"/>
        </a:xfrm>
      </p:grpSpPr>
      <p:grpSp>
        <p:nvGrpSpPr>
          <p:cNvPr name="Group 2" id="2"/>
          <p:cNvGrpSpPr/>
          <p:nvPr/>
        </p:nvGrpSpPr>
        <p:grpSpPr>
          <a:xfrm rot="0">
            <a:off x="0" y="-15347"/>
            <a:ext cx="18288000" cy="10317693"/>
            <a:chOff x="0" y="0"/>
            <a:chExt cx="1149350" cy="1149350"/>
          </a:xfrm>
        </p:grpSpPr>
        <p:sp>
          <p:nvSpPr>
            <p:cNvPr name="Freeform 3" id="3"/>
            <p:cNvSpPr/>
            <p:nvPr/>
          </p:nvSpPr>
          <p:spPr>
            <a:xfrm flipH="false" flipV="false" rot="0">
              <a:off x="0" y="0"/>
              <a:ext cx="8975125" cy="5063571"/>
            </a:xfrm>
            <a:custGeom>
              <a:avLst/>
              <a:gdLst/>
              <a:ahLst/>
              <a:cxnLst/>
              <a:rect r="r" b="b" t="t" l="l"/>
              <a:pathLst>
                <a:path h="5063571" w="8975125">
                  <a:moveTo>
                    <a:pt x="8975125" y="55951"/>
                  </a:moveTo>
                  <a:lnTo>
                    <a:pt x="8975125" y="0"/>
                  </a:lnTo>
                  <a:lnTo>
                    <a:pt x="49586" y="0"/>
                  </a:lnTo>
                  <a:lnTo>
                    <a:pt x="49586" y="27976"/>
                  </a:lnTo>
                  <a:lnTo>
                    <a:pt x="0" y="27976"/>
                  </a:lnTo>
                  <a:lnTo>
                    <a:pt x="0" y="5063571"/>
                  </a:lnTo>
                  <a:lnTo>
                    <a:pt x="99173" y="5063571"/>
                  </a:lnTo>
                  <a:lnTo>
                    <a:pt x="99173" y="4084427"/>
                  </a:lnTo>
                  <a:lnTo>
                    <a:pt x="1785108" y="4084427"/>
                  </a:lnTo>
                  <a:lnTo>
                    <a:pt x="1785108" y="5063571"/>
                  </a:lnTo>
                  <a:lnTo>
                    <a:pt x="1884280" y="5063571"/>
                  </a:lnTo>
                  <a:lnTo>
                    <a:pt x="1884280" y="4084427"/>
                  </a:lnTo>
                  <a:lnTo>
                    <a:pt x="3570215" y="4084427"/>
                  </a:lnTo>
                  <a:lnTo>
                    <a:pt x="3570215" y="5063571"/>
                  </a:lnTo>
                  <a:lnTo>
                    <a:pt x="3669388" y="5063571"/>
                  </a:lnTo>
                  <a:lnTo>
                    <a:pt x="3669388" y="4084427"/>
                  </a:lnTo>
                  <a:lnTo>
                    <a:pt x="5355323" y="4084427"/>
                  </a:lnTo>
                  <a:lnTo>
                    <a:pt x="5355323" y="5063571"/>
                  </a:lnTo>
                  <a:lnTo>
                    <a:pt x="5454496" y="5063571"/>
                  </a:lnTo>
                  <a:lnTo>
                    <a:pt x="5454496" y="4084427"/>
                  </a:lnTo>
                  <a:lnTo>
                    <a:pt x="7140431" y="4084427"/>
                  </a:lnTo>
                  <a:lnTo>
                    <a:pt x="7140431" y="5063571"/>
                  </a:lnTo>
                  <a:lnTo>
                    <a:pt x="7239603" y="5063571"/>
                  </a:lnTo>
                  <a:lnTo>
                    <a:pt x="7239603" y="4084427"/>
                  </a:lnTo>
                  <a:lnTo>
                    <a:pt x="8975125" y="4084427"/>
                  </a:lnTo>
                  <a:lnTo>
                    <a:pt x="8975125" y="4028476"/>
                  </a:lnTo>
                  <a:lnTo>
                    <a:pt x="7239603" y="4028476"/>
                  </a:lnTo>
                  <a:lnTo>
                    <a:pt x="7239603" y="3077308"/>
                  </a:lnTo>
                  <a:lnTo>
                    <a:pt x="8975125" y="3077308"/>
                  </a:lnTo>
                  <a:lnTo>
                    <a:pt x="8975125" y="3021357"/>
                  </a:lnTo>
                  <a:lnTo>
                    <a:pt x="7239603" y="3021357"/>
                  </a:lnTo>
                  <a:lnTo>
                    <a:pt x="7239603" y="2070189"/>
                  </a:lnTo>
                  <a:lnTo>
                    <a:pt x="8975125" y="2070189"/>
                  </a:lnTo>
                  <a:lnTo>
                    <a:pt x="8975125" y="2014238"/>
                  </a:lnTo>
                  <a:lnTo>
                    <a:pt x="7239603" y="2014238"/>
                  </a:lnTo>
                  <a:lnTo>
                    <a:pt x="7239603" y="1063070"/>
                  </a:lnTo>
                  <a:lnTo>
                    <a:pt x="8975125" y="1063070"/>
                  </a:lnTo>
                  <a:lnTo>
                    <a:pt x="8975125" y="1007119"/>
                  </a:lnTo>
                  <a:lnTo>
                    <a:pt x="7239603" y="1007119"/>
                  </a:lnTo>
                  <a:lnTo>
                    <a:pt x="7239603" y="55951"/>
                  </a:lnTo>
                  <a:lnTo>
                    <a:pt x="8975125" y="55951"/>
                  </a:lnTo>
                  <a:close/>
                  <a:moveTo>
                    <a:pt x="1884280" y="1007119"/>
                  </a:moveTo>
                  <a:lnTo>
                    <a:pt x="1884280" y="55951"/>
                  </a:lnTo>
                  <a:lnTo>
                    <a:pt x="3570215" y="55951"/>
                  </a:lnTo>
                  <a:lnTo>
                    <a:pt x="3570215" y="1007119"/>
                  </a:lnTo>
                  <a:lnTo>
                    <a:pt x="1884280" y="1007119"/>
                  </a:lnTo>
                  <a:close/>
                  <a:moveTo>
                    <a:pt x="3570215" y="1063070"/>
                  </a:moveTo>
                  <a:lnTo>
                    <a:pt x="3570215" y="2014238"/>
                  </a:lnTo>
                  <a:lnTo>
                    <a:pt x="1884280" y="2014238"/>
                  </a:lnTo>
                  <a:lnTo>
                    <a:pt x="1884280" y="1063070"/>
                  </a:lnTo>
                  <a:lnTo>
                    <a:pt x="3570215" y="1063070"/>
                  </a:lnTo>
                  <a:close/>
                  <a:moveTo>
                    <a:pt x="1785108" y="1007119"/>
                  </a:moveTo>
                  <a:lnTo>
                    <a:pt x="99173" y="1007119"/>
                  </a:lnTo>
                  <a:lnTo>
                    <a:pt x="99173" y="55951"/>
                  </a:lnTo>
                  <a:lnTo>
                    <a:pt x="1785108" y="55951"/>
                  </a:lnTo>
                  <a:lnTo>
                    <a:pt x="1785108" y="1007119"/>
                  </a:lnTo>
                  <a:close/>
                  <a:moveTo>
                    <a:pt x="1785108" y="1063070"/>
                  </a:moveTo>
                  <a:lnTo>
                    <a:pt x="1785108" y="2014238"/>
                  </a:lnTo>
                  <a:lnTo>
                    <a:pt x="99173" y="2014238"/>
                  </a:lnTo>
                  <a:lnTo>
                    <a:pt x="99173" y="1063070"/>
                  </a:lnTo>
                  <a:lnTo>
                    <a:pt x="1785108" y="1063070"/>
                  </a:lnTo>
                  <a:close/>
                  <a:moveTo>
                    <a:pt x="1785108" y="2070189"/>
                  </a:moveTo>
                  <a:lnTo>
                    <a:pt x="1785108" y="3021357"/>
                  </a:lnTo>
                  <a:lnTo>
                    <a:pt x="99173" y="3021357"/>
                  </a:lnTo>
                  <a:lnTo>
                    <a:pt x="99173" y="2070189"/>
                  </a:lnTo>
                  <a:lnTo>
                    <a:pt x="1785108" y="2070189"/>
                  </a:lnTo>
                  <a:close/>
                  <a:moveTo>
                    <a:pt x="1884280" y="2070189"/>
                  </a:moveTo>
                  <a:lnTo>
                    <a:pt x="3570215" y="2070189"/>
                  </a:lnTo>
                  <a:lnTo>
                    <a:pt x="3570215" y="3021357"/>
                  </a:lnTo>
                  <a:lnTo>
                    <a:pt x="1884280" y="3021357"/>
                  </a:lnTo>
                  <a:lnTo>
                    <a:pt x="1884280" y="2070189"/>
                  </a:lnTo>
                  <a:close/>
                  <a:moveTo>
                    <a:pt x="3669388" y="2070189"/>
                  </a:moveTo>
                  <a:lnTo>
                    <a:pt x="5355323" y="2070189"/>
                  </a:lnTo>
                  <a:lnTo>
                    <a:pt x="5355323" y="3021357"/>
                  </a:lnTo>
                  <a:lnTo>
                    <a:pt x="3669388" y="3021357"/>
                  </a:lnTo>
                  <a:lnTo>
                    <a:pt x="3669388" y="2070189"/>
                  </a:lnTo>
                  <a:close/>
                  <a:moveTo>
                    <a:pt x="3669388" y="2014238"/>
                  </a:moveTo>
                  <a:lnTo>
                    <a:pt x="3669388" y="1063070"/>
                  </a:lnTo>
                  <a:lnTo>
                    <a:pt x="5355323" y="1063070"/>
                  </a:lnTo>
                  <a:lnTo>
                    <a:pt x="5355323" y="2014238"/>
                  </a:lnTo>
                  <a:lnTo>
                    <a:pt x="3669388" y="2014238"/>
                  </a:lnTo>
                  <a:close/>
                  <a:moveTo>
                    <a:pt x="3669388" y="1007119"/>
                  </a:moveTo>
                  <a:lnTo>
                    <a:pt x="3669388" y="55951"/>
                  </a:lnTo>
                  <a:lnTo>
                    <a:pt x="5355323" y="55951"/>
                  </a:lnTo>
                  <a:lnTo>
                    <a:pt x="5355323" y="1007119"/>
                  </a:lnTo>
                  <a:lnTo>
                    <a:pt x="3669388" y="1007119"/>
                  </a:lnTo>
                  <a:close/>
                  <a:moveTo>
                    <a:pt x="99173" y="4028476"/>
                  </a:moveTo>
                  <a:lnTo>
                    <a:pt x="99173" y="3077308"/>
                  </a:lnTo>
                  <a:lnTo>
                    <a:pt x="1785108" y="3077308"/>
                  </a:lnTo>
                  <a:lnTo>
                    <a:pt x="1785108" y="4028476"/>
                  </a:lnTo>
                  <a:lnTo>
                    <a:pt x="99173" y="4028476"/>
                  </a:lnTo>
                  <a:close/>
                  <a:moveTo>
                    <a:pt x="1884280" y="4028476"/>
                  </a:moveTo>
                  <a:lnTo>
                    <a:pt x="1884280" y="3077308"/>
                  </a:lnTo>
                  <a:lnTo>
                    <a:pt x="3570215" y="3077308"/>
                  </a:lnTo>
                  <a:lnTo>
                    <a:pt x="3570215" y="4028476"/>
                  </a:lnTo>
                  <a:lnTo>
                    <a:pt x="1884280" y="4028476"/>
                  </a:lnTo>
                  <a:close/>
                  <a:moveTo>
                    <a:pt x="3669388" y="4028476"/>
                  </a:moveTo>
                  <a:lnTo>
                    <a:pt x="3669388" y="3077308"/>
                  </a:lnTo>
                  <a:lnTo>
                    <a:pt x="5355323" y="3077308"/>
                  </a:lnTo>
                  <a:lnTo>
                    <a:pt x="5355323" y="4028476"/>
                  </a:lnTo>
                  <a:lnTo>
                    <a:pt x="3669388" y="4028476"/>
                  </a:lnTo>
                  <a:close/>
                  <a:moveTo>
                    <a:pt x="7140431" y="4028476"/>
                  </a:moveTo>
                  <a:lnTo>
                    <a:pt x="5454496" y="4028476"/>
                  </a:lnTo>
                  <a:lnTo>
                    <a:pt x="5454496" y="3077308"/>
                  </a:lnTo>
                  <a:lnTo>
                    <a:pt x="7140431" y="3077308"/>
                  </a:lnTo>
                  <a:lnTo>
                    <a:pt x="7140431" y="4028476"/>
                  </a:lnTo>
                  <a:close/>
                  <a:moveTo>
                    <a:pt x="7140431" y="3021357"/>
                  </a:moveTo>
                  <a:lnTo>
                    <a:pt x="5454496" y="3021357"/>
                  </a:lnTo>
                  <a:lnTo>
                    <a:pt x="5454496" y="2070189"/>
                  </a:lnTo>
                  <a:lnTo>
                    <a:pt x="7140431" y="2070189"/>
                  </a:lnTo>
                  <a:lnTo>
                    <a:pt x="7140431" y="3021357"/>
                  </a:lnTo>
                  <a:close/>
                  <a:moveTo>
                    <a:pt x="7140431" y="2014238"/>
                  </a:moveTo>
                  <a:lnTo>
                    <a:pt x="5454496" y="2014238"/>
                  </a:lnTo>
                  <a:lnTo>
                    <a:pt x="5454496" y="1063070"/>
                  </a:lnTo>
                  <a:lnTo>
                    <a:pt x="7140431" y="1063070"/>
                  </a:lnTo>
                  <a:lnTo>
                    <a:pt x="7140431" y="2014238"/>
                  </a:lnTo>
                  <a:close/>
                  <a:moveTo>
                    <a:pt x="7140431" y="1007119"/>
                  </a:moveTo>
                  <a:lnTo>
                    <a:pt x="5454496" y="1007119"/>
                  </a:lnTo>
                  <a:lnTo>
                    <a:pt x="5454496" y="55951"/>
                  </a:lnTo>
                  <a:lnTo>
                    <a:pt x="7140431" y="55951"/>
                  </a:lnTo>
                  <a:lnTo>
                    <a:pt x="7140431" y="1007119"/>
                  </a:lnTo>
                  <a:close/>
                </a:path>
              </a:pathLst>
            </a:custGeom>
            <a:solidFill>
              <a:srgbClr val="00538A">
                <a:alpha val="18824"/>
              </a:srgbClr>
            </a:solidFill>
          </p:spPr>
        </p:sp>
      </p:grpSp>
      <p:grpSp>
        <p:nvGrpSpPr>
          <p:cNvPr name="Group 4" id="4"/>
          <p:cNvGrpSpPr/>
          <p:nvPr/>
        </p:nvGrpSpPr>
        <p:grpSpPr>
          <a:xfrm rot="0">
            <a:off x="9144000" y="-15347"/>
            <a:ext cx="9144000" cy="10271774"/>
            <a:chOff x="0" y="0"/>
            <a:chExt cx="2408296" cy="2705323"/>
          </a:xfrm>
        </p:grpSpPr>
        <p:sp>
          <p:nvSpPr>
            <p:cNvPr name="Freeform 5" id="5"/>
            <p:cNvSpPr/>
            <p:nvPr/>
          </p:nvSpPr>
          <p:spPr>
            <a:xfrm flipH="false" flipV="false" rot="0">
              <a:off x="0" y="0"/>
              <a:ext cx="2408296" cy="2705323"/>
            </a:xfrm>
            <a:custGeom>
              <a:avLst/>
              <a:gdLst/>
              <a:ahLst/>
              <a:cxnLst/>
              <a:rect r="r" b="b" t="t" l="l"/>
              <a:pathLst>
                <a:path h="2705323" w="2408296">
                  <a:moveTo>
                    <a:pt x="0" y="0"/>
                  </a:moveTo>
                  <a:lnTo>
                    <a:pt x="2408296" y="0"/>
                  </a:lnTo>
                  <a:lnTo>
                    <a:pt x="2408296" y="2705323"/>
                  </a:lnTo>
                  <a:lnTo>
                    <a:pt x="0" y="2705323"/>
                  </a:lnTo>
                  <a:close/>
                </a:path>
              </a:pathLst>
            </a:custGeom>
            <a:solidFill>
              <a:srgbClr val="FFFFFF"/>
            </a:solidFill>
          </p:spPr>
        </p:sp>
        <p:sp>
          <p:nvSpPr>
            <p:cNvPr name="TextBox 6" id="6"/>
            <p:cNvSpPr txBox="true"/>
            <p:nvPr/>
          </p:nvSpPr>
          <p:spPr>
            <a:xfrm>
              <a:off x="0" y="-38100"/>
              <a:ext cx="2408296" cy="2743423"/>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0">
            <a:off x="429533" y="2165316"/>
            <a:ext cx="8196025" cy="3710978"/>
          </a:xfrm>
          <a:custGeom>
            <a:avLst/>
            <a:gdLst/>
            <a:ahLst/>
            <a:cxnLst/>
            <a:rect r="r" b="b" t="t" l="l"/>
            <a:pathLst>
              <a:path h="3710978" w="8196025">
                <a:moveTo>
                  <a:pt x="0" y="0"/>
                </a:moveTo>
                <a:lnTo>
                  <a:pt x="8196025" y="0"/>
                </a:lnTo>
                <a:lnTo>
                  <a:pt x="8196025" y="3710978"/>
                </a:lnTo>
                <a:lnTo>
                  <a:pt x="0" y="3710978"/>
                </a:lnTo>
                <a:lnTo>
                  <a:pt x="0" y="0"/>
                </a:lnTo>
                <a:close/>
              </a:path>
            </a:pathLst>
          </a:custGeom>
          <a:blipFill>
            <a:blip r:embed="rId2"/>
            <a:stretch>
              <a:fillRect l="0" t="0" r="0" b="0"/>
            </a:stretch>
          </a:blipFill>
          <a:ln w="19050" cap="sq">
            <a:solidFill>
              <a:srgbClr val="000000"/>
            </a:solidFill>
            <a:prstDash val="solid"/>
            <a:miter/>
          </a:ln>
        </p:spPr>
      </p:sp>
      <p:grpSp>
        <p:nvGrpSpPr>
          <p:cNvPr name="Group 8" id="8"/>
          <p:cNvGrpSpPr/>
          <p:nvPr/>
        </p:nvGrpSpPr>
        <p:grpSpPr>
          <a:xfrm rot="0">
            <a:off x="1372913" y="6427502"/>
            <a:ext cx="684055" cy="684055"/>
            <a:chOff x="0" y="0"/>
            <a:chExt cx="180163" cy="180163"/>
          </a:xfrm>
        </p:grpSpPr>
        <p:sp>
          <p:nvSpPr>
            <p:cNvPr name="Freeform 9" id="9"/>
            <p:cNvSpPr/>
            <p:nvPr/>
          </p:nvSpPr>
          <p:spPr>
            <a:xfrm flipH="false" flipV="false" rot="0">
              <a:off x="0" y="0"/>
              <a:ext cx="180163" cy="180163"/>
            </a:xfrm>
            <a:custGeom>
              <a:avLst/>
              <a:gdLst/>
              <a:ahLst/>
              <a:cxnLst/>
              <a:rect r="r" b="b" t="t" l="l"/>
              <a:pathLst>
                <a:path h="180163" w="180163">
                  <a:moveTo>
                    <a:pt x="0" y="0"/>
                  </a:moveTo>
                  <a:lnTo>
                    <a:pt x="180163" y="0"/>
                  </a:lnTo>
                  <a:lnTo>
                    <a:pt x="180163" y="180163"/>
                  </a:lnTo>
                  <a:lnTo>
                    <a:pt x="0" y="180163"/>
                  </a:lnTo>
                  <a:close/>
                </a:path>
              </a:pathLst>
            </a:custGeom>
            <a:solidFill>
              <a:srgbClr val="0505FC"/>
            </a:solidFill>
            <a:ln w="28575" cap="sq">
              <a:solidFill>
                <a:srgbClr val="000000"/>
              </a:solidFill>
              <a:prstDash val="solid"/>
              <a:miter/>
            </a:ln>
          </p:spPr>
        </p:sp>
        <p:sp>
          <p:nvSpPr>
            <p:cNvPr name="TextBox 10" id="10"/>
            <p:cNvSpPr txBox="true"/>
            <p:nvPr/>
          </p:nvSpPr>
          <p:spPr>
            <a:xfrm>
              <a:off x="0" y="-38100"/>
              <a:ext cx="180163" cy="218263"/>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10275118" y="411144"/>
            <a:ext cx="6984182" cy="1203325"/>
          </a:xfrm>
          <a:prstGeom prst="rect">
            <a:avLst/>
          </a:prstGeom>
        </p:spPr>
        <p:txBody>
          <a:bodyPr anchor="t" rtlCol="false" tIns="0" lIns="0" bIns="0" rIns="0">
            <a:spAutoFit/>
          </a:bodyPr>
          <a:lstStyle/>
          <a:p>
            <a:pPr algn="ctr">
              <a:lnSpc>
                <a:spcPts val="9799"/>
              </a:lnSpc>
            </a:pPr>
            <a:r>
              <a:rPr lang="en-US" sz="6999">
                <a:solidFill>
                  <a:srgbClr val="000000"/>
                </a:solidFill>
                <a:latin typeface="Marykate"/>
                <a:ea typeface="Marykate"/>
                <a:cs typeface="Marykate"/>
                <a:sym typeface="Marykate"/>
              </a:rPr>
              <a:t>GLOBAL NORTH</a:t>
            </a:r>
          </a:p>
        </p:txBody>
      </p:sp>
      <p:sp>
        <p:nvSpPr>
          <p:cNvPr name="TextBox 12" id="12"/>
          <p:cNvSpPr txBox="true"/>
          <p:nvPr/>
        </p:nvSpPr>
        <p:spPr>
          <a:xfrm rot="0">
            <a:off x="9772249" y="1861101"/>
            <a:ext cx="7989920" cy="7066827"/>
          </a:xfrm>
          <a:prstGeom prst="rect">
            <a:avLst/>
          </a:prstGeom>
        </p:spPr>
        <p:txBody>
          <a:bodyPr anchor="t" rtlCol="false" tIns="0" lIns="0" bIns="0" rIns="0">
            <a:spAutoFit/>
          </a:bodyPr>
          <a:lstStyle/>
          <a:p>
            <a:pPr algn="ctr">
              <a:lnSpc>
                <a:spcPts val="5605"/>
              </a:lnSpc>
            </a:pPr>
            <a:r>
              <a:rPr lang="en-US" sz="4004">
                <a:solidFill>
                  <a:srgbClr val="000000"/>
                </a:solidFill>
                <a:latin typeface="DM Sans"/>
                <a:ea typeface="DM Sans"/>
                <a:cs typeface="DM Sans"/>
                <a:sym typeface="DM Sans"/>
              </a:rPr>
              <a:t>The Global North (one quarter of the world population) refers to the developed societies of Europe and North America, which are characterized by established democracy, wealth, technological advancement, political stability, aging and zero population growth and dominance of world trade and politics.</a:t>
            </a:r>
          </a:p>
        </p:txBody>
      </p:sp>
      <p:grpSp>
        <p:nvGrpSpPr>
          <p:cNvPr name="Group 13" id="13"/>
          <p:cNvGrpSpPr/>
          <p:nvPr/>
        </p:nvGrpSpPr>
        <p:grpSpPr>
          <a:xfrm rot="0">
            <a:off x="5693613" y="6427502"/>
            <a:ext cx="684055" cy="684055"/>
            <a:chOff x="0" y="0"/>
            <a:chExt cx="180163" cy="180163"/>
          </a:xfrm>
        </p:grpSpPr>
        <p:sp>
          <p:nvSpPr>
            <p:cNvPr name="Freeform 14" id="14"/>
            <p:cNvSpPr/>
            <p:nvPr/>
          </p:nvSpPr>
          <p:spPr>
            <a:xfrm flipH="false" flipV="false" rot="0">
              <a:off x="0" y="0"/>
              <a:ext cx="180163" cy="180163"/>
            </a:xfrm>
            <a:custGeom>
              <a:avLst/>
              <a:gdLst/>
              <a:ahLst/>
              <a:cxnLst/>
              <a:rect r="r" b="b" t="t" l="l"/>
              <a:pathLst>
                <a:path h="180163" w="180163">
                  <a:moveTo>
                    <a:pt x="0" y="0"/>
                  </a:moveTo>
                  <a:lnTo>
                    <a:pt x="180163" y="0"/>
                  </a:lnTo>
                  <a:lnTo>
                    <a:pt x="180163" y="180163"/>
                  </a:lnTo>
                  <a:lnTo>
                    <a:pt x="0" y="180163"/>
                  </a:lnTo>
                  <a:close/>
                </a:path>
              </a:pathLst>
            </a:custGeom>
            <a:solidFill>
              <a:srgbClr val="FE130F"/>
            </a:solidFill>
            <a:ln w="28575" cap="sq">
              <a:solidFill>
                <a:srgbClr val="000000"/>
              </a:solidFill>
              <a:prstDash val="solid"/>
              <a:miter/>
            </a:ln>
          </p:spPr>
        </p:sp>
        <p:sp>
          <p:nvSpPr>
            <p:cNvPr name="TextBox 15" id="15"/>
            <p:cNvSpPr txBox="true"/>
            <p:nvPr/>
          </p:nvSpPr>
          <p:spPr>
            <a:xfrm>
              <a:off x="0" y="-38100"/>
              <a:ext cx="180163" cy="218263"/>
            </a:xfrm>
            <a:prstGeom prst="rect">
              <a:avLst/>
            </a:prstGeom>
          </p:spPr>
          <p:txBody>
            <a:bodyPr anchor="ctr" rtlCol="false" tIns="50800" lIns="50800" bIns="50800" rIns="50800"/>
            <a:lstStyle/>
            <a:p>
              <a:pPr algn="ctr">
                <a:lnSpc>
                  <a:spcPts val="2659"/>
                </a:lnSpc>
              </a:pPr>
            </a:p>
          </p:txBody>
        </p:sp>
      </p:grpSp>
      <p:sp>
        <p:nvSpPr>
          <p:cNvPr name="TextBox 16" id="16"/>
          <p:cNvSpPr txBox="true"/>
          <p:nvPr/>
        </p:nvSpPr>
        <p:spPr>
          <a:xfrm rot="0">
            <a:off x="2202977" y="6518347"/>
            <a:ext cx="1215651" cy="454739"/>
          </a:xfrm>
          <a:prstGeom prst="rect">
            <a:avLst/>
          </a:prstGeom>
        </p:spPr>
        <p:txBody>
          <a:bodyPr anchor="t" rtlCol="false" tIns="0" lIns="0" bIns="0" rIns="0">
            <a:spAutoFit/>
          </a:bodyPr>
          <a:lstStyle/>
          <a:p>
            <a:pPr algn="ctr">
              <a:lnSpc>
                <a:spcPts val="3783"/>
              </a:lnSpc>
            </a:pPr>
            <a:r>
              <a:rPr lang="en-US" sz="2702" i="true">
                <a:solidFill>
                  <a:srgbClr val="000000"/>
                </a:solidFill>
                <a:latin typeface="DM Sans Italics"/>
                <a:ea typeface="DM Sans Italics"/>
                <a:cs typeface="DM Sans Italics"/>
                <a:sym typeface="DM Sans Italics"/>
              </a:rPr>
              <a:t>: North</a:t>
            </a:r>
          </a:p>
        </p:txBody>
      </p:sp>
      <p:sp>
        <p:nvSpPr>
          <p:cNvPr name="TextBox 17" id="17"/>
          <p:cNvSpPr txBox="true"/>
          <p:nvPr/>
        </p:nvSpPr>
        <p:spPr>
          <a:xfrm rot="0">
            <a:off x="6523677" y="6518347"/>
            <a:ext cx="1215651" cy="454739"/>
          </a:xfrm>
          <a:prstGeom prst="rect">
            <a:avLst/>
          </a:prstGeom>
        </p:spPr>
        <p:txBody>
          <a:bodyPr anchor="t" rtlCol="false" tIns="0" lIns="0" bIns="0" rIns="0">
            <a:spAutoFit/>
          </a:bodyPr>
          <a:lstStyle/>
          <a:p>
            <a:pPr algn="ctr">
              <a:lnSpc>
                <a:spcPts val="3783"/>
              </a:lnSpc>
            </a:pPr>
            <a:r>
              <a:rPr lang="en-US" sz="2702" i="true">
                <a:solidFill>
                  <a:srgbClr val="000000"/>
                </a:solidFill>
                <a:latin typeface="DM Sans Italics"/>
                <a:ea typeface="DM Sans Italics"/>
                <a:cs typeface="DM Sans Italics"/>
                <a:sym typeface="DM Sans Italics"/>
              </a:rPr>
              <a:t>: South</a:t>
            </a:r>
          </a:p>
        </p:txBody>
      </p:sp>
      <p:sp>
        <p:nvSpPr>
          <p:cNvPr name="TextBox 18" id="18"/>
          <p:cNvSpPr txBox="true"/>
          <p:nvPr/>
        </p:nvSpPr>
        <p:spPr>
          <a:xfrm rot="0">
            <a:off x="2338620" y="1186861"/>
            <a:ext cx="4377850" cy="759965"/>
          </a:xfrm>
          <a:prstGeom prst="rect">
            <a:avLst/>
          </a:prstGeom>
        </p:spPr>
        <p:txBody>
          <a:bodyPr anchor="t" rtlCol="false" tIns="0" lIns="0" bIns="0" rIns="0">
            <a:spAutoFit/>
          </a:bodyPr>
          <a:lstStyle/>
          <a:p>
            <a:pPr algn="ctr">
              <a:lnSpc>
                <a:spcPts val="6142"/>
              </a:lnSpc>
            </a:pPr>
            <a:r>
              <a:rPr lang="en-US" sz="4387">
                <a:solidFill>
                  <a:srgbClr val="000000"/>
                </a:solidFill>
                <a:latin typeface="Marykate"/>
                <a:ea typeface="Marykate"/>
                <a:cs typeface="Marykate"/>
                <a:sym typeface="Marykate"/>
              </a:rPr>
              <a:t>GLOBAL DIVIDES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BDEAF6"/>
        </a:solidFill>
      </p:bgPr>
    </p:bg>
    <p:spTree>
      <p:nvGrpSpPr>
        <p:cNvPr id="1" name=""/>
        <p:cNvGrpSpPr/>
        <p:nvPr/>
      </p:nvGrpSpPr>
      <p:grpSpPr>
        <a:xfrm>
          <a:off x="0" y="0"/>
          <a:ext cx="0" cy="0"/>
          <a:chOff x="0" y="0"/>
          <a:chExt cx="0" cy="0"/>
        </a:xfrm>
      </p:grpSpPr>
      <p:grpSp>
        <p:nvGrpSpPr>
          <p:cNvPr name="Group 2" id="2"/>
          <p:cNvGrpSpPr/>
          <p:nvPr/>
        </p:nvGrpSpPr>
        <p:grpSpPr>
          <a:xfrm rot="0">
            <a:off x="0" y="-15347"/>
            <a:ext cx="18288000" cy="10317693"/>
            <a:chOff x="0" y="0"/>
            <a:chExt cx="1149350" cy="1149350"/>
          </a:xfrm>
        </p:grpSpPr>
        <p:sp>
          <p:nvSpPr>
            <p:cNvPr name="Freeform 3" id="3"/>
            <p:cNvSpPr/>
            <p:nvPr/>
          </p:nvSpPr>
          <p:spPr>
            <a:xfrm flipH="false" flipV="false" rot="0">
              <a:off x="0" y="0"/>
              <a:ext cx="8975125" cy="5063571"/>
            </a:xfrm>
            <a:custGeom>
              <a:avLst/>
              <a:gdLst/>
              <a:ahLst/>
              <a:cxnLst/>
              <a:rect r="r" b="b" t="t" l="l"/>
              <a:pathLst>
                <a:path h="5063571" w="8975125">
                  <a:moveTo>
                    <a:pt x="8975125" y="55951"/>
                  </a:moveTo>
                  <a:lnTo>
                    <a:pt x="8975125" y="0"/>
                  </a:lnTo>
                  <a:lnTo>
                    <a:pt x="49586" y="0"/>
                  </a:lnTo>
                  <a:lnTo>
                    <a:pt x="49586" y="27976"/>
                  </a:lnTo>
                  <a:lnTo>
                    <a:pt x="0" y="27976"/>
                  </a:lnTo>
                  <a:lnTo>
                    <a:pt x="0" y="5063571"/>
                  </a:lnTo>
                  <a:lnTo>
                    <a:pt x="99173" y="5063571"/>
                  </a:lnTo>
                  <a:lnTo>
                    <a:pt x="99173" y="4084427"/>
                  </a:lnTo>
                  <a:lnTo>
                    <a:pt x="1785108" y="4084427"/>
                  </a:lnTo>
                  <a:lnTo>
                    <a:pt x="1785108" y="5063571"/>
                  </a:lnTo>
                  <a:lnTo>
                    <a:pt x="1884280" y="5063571"/>
                  </a:lnTo>
                  <a:lnTo>
                    <a:pt x="1884280" y="4084427"/>
                  </a:lnTo>
                  <a:lnTo>
                    <a:pt x="3570215" y="4084427"/>
                  </a:lnTo>
                  <a:lnTo>
                    <a:pt x="3570215" y="5063571"/>
                  </a:lnTo>
                  <a:lnTo>
                    <a:pt x="3669388" y="5063571"/>
                  </a:lnTo>
                  <a:lnTo>
                    <a:pt x="3669388" y="4084427"/>
                  </a:lnTo>
                  <a:lnTo>
                    <a:pt x="5355323" y="4084427"/>
                  </a:lnTo>
                  <a:lnTo>
                    <a:pt x="5355323" y="5063571"/>
                  </a:lnTo>
                  <a:lnTo>
                    <a:pt x="5454496" y="5063571"/>
                  </a:lnTo>
                  <a:lnTo>
                    <a:pt x="5454496" y="4084427"/>
                  </a:lnTo>
                  <a:lnTo>
                    <a:pt x="7140431" y="4084427"/>
                  </a:lnTo>
                  <a:lnTo>
                    <a:pt x="7140431" y="5063571"/>
                  </a:lnTo>
                  <a:lnTo>
                    <a:pt x="7239603" y="5063571"/>
                  </a:lnTo>
                  <a:lnTo>
                    <a:pt x="7239603" y="4084427"/>
                  </a:lnTo>
                  <a:lnTo>
                    <a:pt x="8975125" y="4084427"/>
                  </a:lnTo>
                  <a:lnTo>
                    <a:pt x="8975125" y="4028476"/>
                  </a:lnTo>
                  <a:lnTo>
                    <a:pt x="7239603" y="4028476"/>
                  </a:lnTo>
                  <a:lnTo>
                    <a:pt x="7239603" y="3077308"/>
                  </a:lnTo>
                  <a:lnTo>
                    <a:pt x="8975125" y="3077308"/>
                  </a:lnTo>
                  <a:lnTo>
                    <a:pt x="8975125" y="3021357"/>
                  </a:lnTo>
                  <a:lnTo>
                    <a:pt x="7239603" y="3021357"/>
                  </a:lnTo>
                  <a:lnTo>
                    <a:pt x="7239603" y="2070189"/>
                  </a:lnTo>
                  <a:lnTo>
                    <a:pt x="8975125" y="2070189"/>
                  </a:lnTo>
                  <a:lnTo>
                    <a:pt x="8975125" y="2014238"/>
                  </a:lnTo>
                  <a:lnTo>
                    <a:pt x="7239603" y="2014238"/>
                  </a:lnTo>
                  <a:lnTo>
                    <a:pt x="7239603" y="1063070"/>
                  </a:lnTo>
                  <a:lnTo>
                    <a:pt x="8975125" y="1063070"/>
                  </a:lnTo>
                  <a:lnTo>
                    <a:pt x="8975125" y="1007119"/>
                  </a:lnTo>
                  <a:lnTo>
                    <a:pt x="7239603" y="1007119"/>
                  </a:lnTo>
                  <a:lnTo>
                    <a:pt x="7239603" y="55951"/>
                  </a:lnTo>
                  <a:lnTo>
                    <a:pt x="8975125" y="55951"/>
                  </a:lnTo>
                  <a:close/>
                  <a:moveTo>
                    <a:pt x="1884280" y="1007119"/>
                  </a:moveTo>
                  <a:lnTo>
                    <a:pt x="1884280" y="55951"/>
                  </a:lnTo>
                  <a:lnTo>
                    <a:pt x="3570215" y="55951"/>
                  </a:lnTo>
                  <a:lnTo>
                    <a:pt x="3570215" y="1007119"/>
                  </a:lnTo>
                  <a:lnTo>
                    <a:pt x="1884280" y="1007119"/>
                  </a:lnTo>
                  <a:close/>
                  <a:moveTo>
                    <a:pt x="3570215" y="1063070"/>
                  </a:moveTo>
                  <a:lnTo>
                    <a:pt x="3570215" y="2014238"/>
                  </a:lnTo>
                  <a:lnTo>
                    <a:pt x="1884280" y="2014238"/>
                  </a:lnTo>
                  <a:lnTo>
                    <a:pt x="1884280" y="1063070"/>
                  </a:lnTo>
                  <a:lnTo>
                    <a:pt x="3570215" y="1063070"/>
                  </a:lnTo>
                  <a:close/>
                  <a:moveTo>
                    <a:pt x="1785108" y="1007119"/>
                  </a:moveTo>
                  <a:lnTo>
                    <a:pt x="99173" y="1007119"/>
                  </a:lnTo>
                  <a:lnTo>
                    <a:pt x="99173" y="55951"/>
                  </a:lnTo>
                  <a:lnTo>
                    <a:pt x="1785108" y="55951"/>
                  </a:lnTo>
                  <a:lnTo>
                    <a:pt x="1785108" y="1007119"/>
                  </a:lnTo>
                  <a:close/>
                  <a:moveTo>
                    <a:pt x="1785108" y="1063070"/>
                  </a:moveTo>
                  <a:lnTo>
                    <a:pt x="1785108" y="2014238"/>
                  </a:lnTo>
                  <a:lnTo>
                    <a:pt x="99173" y="2014238"/>
                  </a:lnTo>
                  <a:lnTo>
                    <a:pt x="99173" y="1063070"/>
                  </a:lnTo>
                  <a:lnTo>
                    <a:pt x="1785108" y="1063070"/>
                  </a:lnTo>
                  <a:close/>
                  <a:moveTo>
                    <a:pt x="1785108" y="2070189"/>
                  </a:moveTo>
                  <a:lnTo>
                    <a:pt x="1785108" y="3021357"/>
                  </a:lnTo>
                  <a:lnTo>
                    <a:pt x="99173" y="3021357"/>
                  </a:lnTo>
                  <a:lnTo>
                    <a:pt x="99173" y="2070189"/>
                  </a:lnTo>
                  <a:lnTo>
                    <a:pt x="1785108" y="2070189"/>
                  </a:lnTo>
                  <a:close/>
                  <a:moveTo>
                    <a:pt x="1884280" y="2070189"/>
                  </a:moveTo>
                  <a:lnTo>
                    <a:pt x="3570215" y="2070189"/>
                  </a:lnTo>
                  <a:lnTo>
                    <a:pt x="3570215" y="3021357"/>
                  </a:lnTo>
                  <a:lnTo>
                    <a:pt x="1884280" y="3021357"/>
                  </a:lnTo>
                  <a:lnTo>
                    <a:pt x="1884280" y="2070189"/>
                  </a:lnTo>
                  <a:close/>
                  <a:moveTo>
                    <a:pt x="3669388" y="2070189"/>
                  </a:moveTo>
                  <a:lnTo>
                    <a:pt x="5355323" y="2070189"/>
                  </a:lnTo>
                  <a:lnTo>
                    <a:pt x="5355323" y="3021357"/>
                  </a:lnTo>
                  <a:lnTo>
                    <a:pt x="3669388" y="3021357"/>
                  </a:lnTo>
                  <a:lnTo>
                    <a:pt x="3669388" y="2070189"/>
                  </a:lnTo>
                  <a:close/>
                  <a:moveTo>
                    <a:pt x="3669388" y="2014238"/>
                  </a:moveTo>
                  <a:lnTo>
                    <a:pt x="3669388" y="1063070"/>
                  </a:lnTo>
                  <a:lnTo>
                    <a:pt x="5355323" y="1063070"/>
                  </a:lnTo>
                  <a:lnTo>
                    <a:pt x="5355323" y="2014238"/>
                  </a:lnTo>
                  <a:lnTo>
                    <a:pt x="3669388" y="2014238"/>
                  </a:lnTo>
                  <a:close/>
                  <a:moveTo>
                    <a:pt x="3669388" y="1007119"/>
                  </a:moveTo>
                  <a:lnTo>
                    <a:pt x="3669388" y="55951"/>
                  </a:lnTo>
                  <a:lnTo>
                    <a:pt x="5355323" y="55951"/>
                  </a:lnTo>
                  <a:lnTo>
                    <a:pt x="5355323" y="1007119"/>
                  </a:lnTo>
                  <a:lnTo>
                    <a:pt x="3669388" y="1007119"/>
                  </a:lnTo>
                  <a:close/>
                  <a:moveTo>
                    <a:pt x="99173" y="4028476"/>
                  </a:moveTo>
                  <a:lnTo>
                    <a:pt x="99173" y="3077308"/>
                  </a:lnTo>
                  <a:lnTo>
                    <a:pt x="1785108" y="3077308"/>
                  </a:lnTo>
                  <a:lnTo>
                    <a:pt x="1785108" y="4028476"/>
                  </a:lnTo>
                  <a:lnTo>
                    <a:pt x="99173" y="4028476"/>
                  </a:lnTo>
                  <a:close/>
                  <a:moveTo>
                    <a:pt x="1884280" y="4028476"/>
                  </a:moveTo>
                  <a:lnTo>
                    <a:pt x="1884280" y="3077308"/>
                  </a:lnTo>
                  <a:lnTo>
                    <a:pt x="3570215" y="3077308"/>
                  </a:lnTo>
                  <a:lnTo>
                    <a:pt x="3570215" y="4028476"/>
                  </a:lnTo>
                  <a:lnTo>
                    <a:pt x="1884280" y="4028476"/>
                  </a:lnTo>
                  <a:close/>
                  <a:moveTo>
                    <a:pt x="3669388" y="4028476"/>
                  </a:moveTo>
                  <a:lnTo>
                    <a:pt x="3669388" y="3077308"/>
                  </a:lnTo>
                  <a:lnTo>
                    <a:pt x="5355323" y="3077308"/>
                  </a:lnTo>
                  <a:lnTo>
                    <a:pt x="5355323" y="4028476"/>
                  </a:lnTo>
                  <a:lnTo>
                    <a:pt x="3669388" y="4028476"/>
                  </a:lnTo>
                  <a:close/>
                  <a:moveTo>
                    <a:pt x="7140431" y="4028476"/>
                  </a:moveTo>
                  <a:lnTo>
                    <a:pt x="5454496" y="4028476"/>
                  </a:lnTo>
                  <a:lnTo>
                    <a:pt x="5454496" y="3077308"/>
                  </a:lnTo>
                  <a:lnTo>
                    <a:pt x="7140431" y="3077308"/>
                  </a:lnTo>
                  <a:lnTo>
                    <a:pt x="7140431" y="4028476"/>
                  </a:lnTo>
                  <a:close/>
                  <a:moveTo>
                    <a:pt x="7140431" y="3021357"/>
                  </a:moveTo>
                  <a:lnTo>
                    <a:pt x="5454496" y="3021357"/>
                  </a:lnTo>
                  <a:lnTo>
                    <a:pt x="5454496" y="2070189"/>
                  </a:lnTo>
                  <a:lnTo>
                    <a:pt x="7140431" y="2070189"/>
                  </a:lnTo>
                  <a:lnTo>
                    <a:pt x="7140431" y="3021357"/>
                  </a:lnTo>
                  <a:close/>
                  <a:moveTo>
                    <a:pt x="7140431" y="2014238"/>
                  </a:moveTo>
                  <a:lnTo>
                    <a:pt x="5454496" y="2014238"/>
                  </a:lnTo>
                  <a:lnTo>
                    <a:pt x="5454496" y="1063070"/>
                  </a:lnTo>
                  <a:lnTo>
                    <a:pt x="7140431" y="1063070"/>
                  </a:lnTo>
                  <a:lnTo>
                    <a:pt x="7140431" y="2014238"/>
                  </a:lnTo>
                  <a:close/>
                  <a:moveTo>
                    <a:pt x="7140431" y="1007119"/>
                  </a:moveTo>
                  <a:lnTo>
                    <a:pt x="5454496" y="1007119"/>
                  </a:lnTo>
                  <a:lnTo>
                    <a:pt x="5454496" y="55951"/>
                  </a:lnTo>
                  <a:lnTo>
                    <a:pt x="7140431" y="55951"/>
                  </a:lnTo>
                  <a:lnTo>
                    <a:pt x="7140431" y="1007119"/>
                  </a:lnTo>
                  <a:close/>
                </a:path>
              </a:pathLst>
            </a:custGeom>
            <a:solidFill>
              <a:srgbClr val="00538A">
                <a:alpha val="18824"/>
              </a:srgbClr>
            </a:solidFill>
          </p:spPr>
        </p:sp>
      </p:grpSp>
      <p:grpSp>
        <p:nvGrpSpPr>
          <p:cNvPr name="Group 4" id="4"/>
          <p:cNvGrpSpPr/>
          <p:nvPr/>
        </p:nvGrpSpPr>
        <p:grpSpPr>
          <a:xfrm rot="0">
            <a:off x="9144000" y="-15347"/>
            <a:ext cx="9144000" cy="10271774"/>
            <a:chOff x="0" y="0"/>
            <a:chExt cx="2408296" cy="2705323"/>
          </a:xfrm>
        </p:grpSpPr>
        <p:sp>
          <p:nvSpPr>
            <p:cNvPr name="Freeform 5" id="5"/>
            <p:cNvSpPr/>
            <p:nvPr/>
          </p:nvSpPr>
          <p:spPr>
            <a:xfrm flipH="false" flipV="false" rot="0">
              <a:off x="0" y="0"/>
              <a:ext cx="2408296" cy="2705323"/>
            </a:xfrm>
            <a:custGeom>
              <a:avLst/>
              <a:gdLst/>
              <a:ahLst/>
              <a:cxnLst/>
              <a:rect r="r" b="b" t="t" l="l"/>
              <a:pathLst>
                <a:path h="2705323" w="2408296">
                  <a:moveTo>
                    <a:pt x="0" y="0"/>
                  </a:moveTo>
                  <a:lnTo>
                    <a:pt x="2408296" y="0"/>
                  </a:lnTo>
                  <a:lnTo>
                    <a:pt x="2408296" y="2705323"/>
                  </a:lnTo>
                  <a:lnTo>
                    <a:pt x="0" y="2705323"/>
                  </a:lnTo>
                  <a:close/>
                </a:path>
              </a:pathLst>
            </a:custGeom>
            <a:solidFill>
              <a:srgbClr val="FFFFFF"/>
            </a:solidFill>
          </p:spPr>
        </p:sp>
        <p:sp>
          <p:nvSpPr>
            <p:cNvPr name="TextBox 6" id="6"/>
            <p:cNvSpPr txBox="true"/>
            <p:nvPr/>
          </p:nvSpPr>
          <p:spPr>
            <a:xfrm>
              <a:off x="0" y="-38100"/>
              <a:ext cx="2408296" cy="2743423"/>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0">
            <a:off x="429533" y="2165316"/>
            <a:ext cx="8196025" cy="3710978"/>
          </a:xfrm>
          <a:custGeom>
            <a:avLst/>
            <a:gdLst/>
            <a:ahLst/>
            <a:cxnLst/>
            <a:rect r="r" b="b" t="t" l="l"/>
            <a:pathLst>
              <a:path h="3710978" w="8196025">
                <a:moveTo>
                  <a:pt x="0" y="0"/>
                </a:moveTo>
                <a:lnTo>
                  <a:pt x="8196025" y="0"/>
                </a:lnTo>
                <a:lnTo>
                  <a:pt x="8196025" y="3710978"/>
                </a:lnTo>
                <a:lnTo>
                  <a:pt x="0" y="3710978"/>
                </a:lnTo>
                <a:lnTo>
                  <a:pt x="0" y="0"/>
                </a:lnTo>
                <a:close/>
              </a:path>
            </a:pathLst>
          </a:custGeom>
          <a:blipFill>
            <a:blip r:embed="rId2"/>
            <a:stretch>
              <a:fillRect l="0" t="0" r="0" b="0"/>
            </a:stretch>
          </a:blipFill>
          <a:ln w="19050" cap="sq">
            <a:solidFill>
              <a:srgbClr val="000000"/>
            </a:solidFill>
            <a:prstDash val="solid"/>
            <a:miter/>
          </a:ln>
        </p:spPr>
      </p:sp>
      <p:grpSp>
        <p:nvGrpSpPr>
          <p:cNvPr name="Group 8" id="8"/>
          <p:cNvGrpSpPr/>
          <p:nvPr/>
        </p:nvGrpSpPr>
        <p:grpSpPr>
          <a:xfrm rot="0">
            <a:off x="1372913" y="6427502"/>
            <a:ext cx="684055" cy="684055"/>
            <a:chOff x="0" y="0"/>
            <a:chExt cx="180163" cy="180163"/>
          </a:xfrm>
        </p:grpSpPr>
        <p:sp>
          <p:nvSpPr>
            <p:cNvPr name="Freeform 9" id="9"/>
            <p:cNvSpPr/>
            <p:nvPr/>
          </p:nvSpPr>
          <p:spPr>
            <a:xfrm flipH="false" flipV="false" rot="0">
              <a:off x="0" y="0"/>
              <a:ext cx="180163" cy="180163"/>
            </a:xfrm>
            <a:custGeom>
              <a:avLst/>
              <a:gdLst/>
              <a:ahLst/>
              <a:cxnLst/>
              <a:rect r="r" b="b" t="t" l="l"/>
              <a:pathLst>
                <a:path h="180163" w="180163">
                  <a:moveTo>
                    <a:pt x="0" y="0"/>
                  </a:moveTo>
                  <a:lnTo>
                    <a:pt x="180163" y="0"/>
                  </a:lnTo>
                  <a:lnTo>
                    <a:pt x="180163" y="180163"/>
                  </a:lnTo>
                  <a:lnTo>
                    <a:pt x="0" y="180163"/>
                  </a:lnTo>
                  <a:close/>
                </a:path>
              </a:pathLst>
            </a:custGeom>
            <a:solidFill>
              <a:srgbClr val="0505FC"/>
            </a:solidFill>
            <a:ln w="28575" cap="sq">
              <a:solidFill>
                <a:srgbClr val="000000"/>
              </a:solidFill>
              <a:prstDash val="solid"/>
              <a:miter/>
            </a:ln>
          </p:spPr>
        </p:sp>
        <p:sp>
          <p:nvSpPr>
            <p:cNvPr name="TextBox 10" id="10"/>
            <p:cNvSpPr txBox="true"/>
            <p:nvPr/>
          </p:nvSpPr>
          <p:spPr>
            <a:xfrm>
              <a:off x="0" y="-38100"/>
              <a:ext cx="180163" cy="218263"/>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10223909" y="885825"/>
            <a:ext cx="6984182" cy="1203325"/>
          </a:xfrm>
          <a:prstGeom prst="rect">
            <a:avLst/>
          </a:prstGeom>
        </p:spPr>
        <p:txBody>
          <a:bodyPr anchor="t" rtlCol="false" tIns="0" lIns="0" bIns="0" rIns="0">
            <a:spAutoFit/>
          </a:bodyPr>
          <a:lstStyle/>
          <a:p>
            <a:pPr algn="ctr">
              <a:lnSpc>
                <a:spcPts val="9799"/>
              </a:lnSpc>
            </a:pPr>
            <a:r>
              <a:rPr lang="en-US" sz="6999">
                <a:solidFill>
                  <a:srgbClr val="000000"/>
                </a:solidFill>
                <a:latin typeface="Marykate"/>
                <a:ea typeface="Marykate"/>
                <a:cs typeface="Marykate"/>
                <a:sym typeface="Marykate"/>
              </a:rPr>
              <a:t>GLOBAL NORTH</a:t>
            </a:r>
          </a:p>
        </p:txBody>
      </p:sp>
      <p:sp>
        <p:nvSpPr>
          <p:cNvPr name="TextBox 12" id="12"/>
          <p:cNvSpPr txBox="true"/>
          <p:nvPr/>
        </p:nvSpPr>
        <p:spPr>
          <a:xfrm rot="0">
            <a:off x="9772249" y="2434093"/>
            <a:ext cx="7989920" cy="6327673"/>
          </a:xfrm>
          <a:prstGeom prst="rect">
            <a:avLst/>
          </a:prstGeom>
        </p:spPr>
        <p:txBody>
          <a:bodyPr anchor="t" rtlCol="false" tIns="0" lIns="0" bIns="0" rIns="0">
            <a:spAutoFit/>
          </a:bodyPr>
          <a:lstStyle/>
          <a:p>
            <a:pPr algn="l">
              <a:lnSpc>
                <a:spcPts val="5605"/>
              </a:lnSpc>
            </a:pPr>
            <a:r>
              <a:rPr lang="en-US" sz="4004" b="true">
                <a:solidFill>
                  <a:srgbClr val="000000"/>
                </a:solidFill>
                <a:latin typeface="DM Sans Bold"/>
                <a:ea typeface="DM Sans Bold"/>
                <a:cs typeface="DM Sans Bold"/>
                <a:sym typeface="DM Sans Bold"/>
              </a:rPr>
              <a:t>Problems:</a:t>
            </a:r>
          </a:p>
          <a:p>
            <a:pPr algn="l" marL="864466" indent="-432233" lvl="1">
              <a:lnSpc>
                <a:spcPts val="5605"/>
              </a:lnSpc>
              <a:buFont typeface="Arial"/>
              <a:buChar char="•"/>
            </a:pPr>
            <a:r>
              <a:rPr lang="en-US" sz="4004">
                <a:solidFill>
                  <a:srgbClr val="000000"/>
                </a:solidFill>
                <a:latin typeface="DM Sans"/>
                <a:ea typeface="DM Sans"/>
                <a:cs typeface="DM Sans"/>
                <a:sym typeface="DM Sans"/>
              </a:rPr>
              <a:t>Overconsumption and Food Waste</a:t>
            </a:r>
          </a:p>
          <a:p>
            <a:pPr algn="l" marL="864466" indent="-432233" lvl="1">
              <a:lnSpc>
                <a:spcPts val="5605"/>
              </a:lnSpc>
              <a:buFont typeface="Arial"/>
              <a:buChar char="•"/>
            </a:pPr>
            <a:r>
              <a:rPr lang="en-US" sz="4004">
                <a:solidFill>
                  <a:srgbClr val="000000"/>
                </a:solidFill>
                <a:latin typeface="DM Sans"/>
                <a:ea typeface="DM Sans"/>
                <a:cs typeface="DM Sans"/>
                <a:sym typeface="DM Sans"/>
              </a:rPr>
              <a:t>Immigration and Integration</a:t>
            </a:r>
          </a:p>
          <a:p>
            <a:pPr algn="l" marL="864466" indent="-432233" lvl="1">
              <a:lnSpc>
                <a:spcPts val="5605"/>
              </a:lnSpc>
              <a:buFont typeface="Arial"/>
              <a:buChar char="•"/>
            </a:pPr>
            <a:r>
              <a:rPr lang="en-US" sz="4004">
                <a:solidFill>
                  <a:srgbClr val="000000"/>
                </a:solidFill>
                <a:latin typeface="DM Sans"/>
                <a:ea typeface="DM Sans"/>
                <a:cs typeface="DM Sans"/>
                <a:sym typeface="DM Sans"/>
              </a:rPr>
              <a:t>Expensive Healthcare</a:t>
            </a:r>
          </a:p>
          <a:p>
            <a:pPr algn="l" marL="864466" indent="-432233" lvl="1">
              <a:lnSpc>
                <a:spcPts val="5605"/>
              </a:lnSpc>
              <a:buFont typeface="Arial"/>
              <a:buChar char="•"/>
            </a:pPr>
            <a:r>
              <a:rPr lang="en-US" sz="4004">
                <a:solidFill>
                  <a:srgbClr val="000000"/>
                </a:solidFill>
                <a:latin typeface="DM Sans"/>
                <a:ea typeface="DM Sans"/>
                <a:cs typeface="DM Sans"/>
                <a:sym typeface="DM Sans"/>
              </a:rPr>
              <a:t>Increasing Rate of Mental Health Problems</a:t>
            </a:r>
          </a:p>
          <a:p>
            <a:pPr algn="l" marL="864466" indent="-432233" lvl="1">
              <a:lnSpc>
                <a:spcPts val="5605"/>
              </a:lnSpc>
              <a:buFont typeface="Arial"/>
              <a:buChar char="•"/>
            </a:pPr>
            <a:r>
              <a:rPr lang="en-US" sz="4004">
                <a:solidFill>
                  <a:srgbClr val="000000"/>
                </a:solidFill>
                <a:latin typeface="DM Sans"/>
                <a:ea typeface="DM Sans"/>
                <a:cs typeface="DM Sans"/>
                <a:sym typeface="DM Sans"/>
              </a:rPr>
              <a:t>Economic Transition and Automation</a:t>
            </a:r>
          </a:p>
        </p:txBody>
      </p:sp>
      <p:grpSp>
        <p:nvGrpSpPr>
          <p:cNvPr name="Group 13" id="13"/>
          <p:cNvGrpSpPr/>
          <p:nvPr/>
        </p:nvGrpSpPr>
        <p:grpSpPr>
          <a:xfrm rot="0">
            <a:off x="5693613" y="6427502"/>
            <a:ext cx="684055" cy="684055"/>
            <a:chOff x="0" y="0"/>
            <a:chExt cx="180163" cy="180163"/>
          </a:xfrm>
        </p:grpSpPr>
        <p:sp>
          <p:nvSpPr>
            <p:cNvPr name="Freeform 14" id="14"/>
            <p:cNvSpPr/>
            <p:nvPr/>
          </p:nvSpPr>
          <p:spPr>
            <a:xfrm flipH="false" flipV="false" rot="0">
              <a:off x="0" y="0"/>
              <a:ext cx="180163" cy="180163"/>
            </a:xfrm>
            <a:custGeom>
              <a:avLst/>
              <a:gdLst/>
              <a:ahLst/>
              <a:cxnLst/>
              <a:rect r="r" b="b" t="t" l="l"/>
              <a:pathLst>
                <a:path h="180163" w="180163">
                  <a:moveTo>
                    <a:pt x="0" y="0"/>
                  </a:moveTo>
                  <a:lnTo>
                    <a:pt x="180163" y="0"/>
                  </a:lnTo>
                  <a:lnTo>
                    <a:pt x="180163" y="180163"/>
                  </a:lnTo>
                  <a:lnTo>
                    <a:pt x="0" y="180163"/>
                  </a:lnTo>
                  <a:close/>
                </a:path>
              </a:pathLst>
            </a:custGeom>
            <a:solidFill>
              <a:srgbClr val="FE130F"/>
            </a:solidFill>
            <a:ln w="28575" cap="sq">
              <a:solidFill>
                <a:srgbClr val="000000"/>
              </a:solidFill>
              <a:prstDash val="solid"/>
              <a:miter/>
            </a:ln>
          </p:spPr>
        </p:sp>
        <p:sp>
          <p:nvSpPr>
            <p:cNvPr name="TextBox 15" id="15"/>
            <p:cNvSpPr txBox="true"/>
            <p:nvPr/>
          </p:nvSpPr>
          <p:spPr>
            <a:xfrm>
              <a:off x="0" y="-38100"/>
              <a:ext cx="180163" cy="218263"/>
            </a:xfrm>
            <a:prstGeom prst="rect">
              <a:avLst/>
            </a:prstGeom>
          </p:spPr>
          <p:txBody>
            <a:bodyPr anchor="ctr" rtlCol="false" tIns="50800" lIns="50800" bIns="50800" rIns="50800"/>
            <a:lstStyle/>
            <a:p>
              <a:pPr algn="ctr">
                <a:lnSpc>
                  <a:spcPts val="2659"/>
                </a:lnSpc>
              </a:pPr>
            </a:p>
          </p:txBody>
        </p:sp>
      </p:grpSp>
      <p:sp>
        <p:nvSpPr>
          <p:cNvPr name="TextBox 16" id="16"/>
          <p:cNvSpPr txBox="true"/>
          <p:nvPr/>
        </p:nvSpPr>
        <p:spPr>
          <a:xfrm rot="0">
            <a:off x="2202977" y="6518347"/>
            <a:ext cx="1215651" cy="454739"/>
          </a:xfrm>
          <a:prstGeom prst="rect">
            <a:avLst/>
          </a:prstGeom>
        </p:spPr>
        <p:txBody>
          <a:bodyPr anchor="t" rtlCol="false" tIns="0" lIns="0" bIns="0" rIns="0">
            <a:spAutoFit/>
          </a:bodyPr>
          <a:lstStyle/>
          <a:p>
            <a:pPr algn="ctr">
              <a:lnSpc>
                <a:spcPts val="3783"/>
              </a:lnSpc>
            </a:pPr>
            <a:r>
              <a:rPr lang="en-US" sz="2702" i="true">
                <a:solidFill>
                  <a:srgbClr val="000000"/>
                </a:solidFill>
                <a:latin typeface="DM Sans Italics"/>
                <a:ea typeface="DM Sans Italics"/>
                <a:cs typeface="DM Sans Italics"/>
                <a:sym typeface="DM Sans Italics"/>
              </a:rPr>
              <a:t>: North</a:t>
            </a:r>
          </a:p>
        </p:txBody>
      </p:sp>
      <p:sp>
        <p:nvSpPr>
          <p:cNvPr name="TextBox 17" id="17"/>
          <p:cNvSpPr txBox="true"/>
          <p:nvPr/>
        </p:nvSpPr>
        <p:spPr>
          <a:xfrm rot="0">
            <a:off x="6523677" y="6518347"/>
            <a:ext cx="1215651" cy="454739"/>
          </a:xfrm>
          <a:prstGeom prst="rect">
            <a:avLst/>
          </a:prstGeom>
        </p:spPr>
        <p:txBody>
          <a:bodyPr anchor="t" rtlCol="false" tIns="0" lIns="0" bIns="0" rIns="0">
            <a:spAutoFit/>
          </a:bodyPr>
          <a:lstStyle/>
          <a:p>
            <a:pPr algn="ctr">
              <a:lnSpc>
                <a:spcPts val="3783"/>
              </a:lnSpc>
            </a:pPr>
            <a:r>
              <a:rPr lang="en-US" sz="2702" i="true">
                <a:solidFill>
                  <a:srgbClr val="000000"/>
                </a:solidFill>
                <a:latin typeface="DM Sans Italics"/>
                <a:ea typeface="DM Sans Italics"/>
                <a:cs typeface="DM Sans Italics"/>
                <a:sym typeface="DM Sans Italics"/>
              </a:rPr>
              <a:t>: South</a:t>
            </a:r>
          </a:p>
        </p:txBody>
      </p:sp>
      <p:sp>
        <p:nvSpPr>
          <p:cNvPr name="TextBox 18" id="18"/>
          <p:cNvSpPr txBox="true"/>
          <p:nvPr/>
        </p:nvSpPr>
        <p:spPr>
          <a:xfrm rot="0">
            <a:off x="2338620" y="1186861"/>
            <a:ext cx="4377850" cy="759965"/>
          </a:xfrm>
          <a:prstGeom prst="rect">
            <a:avLst/>
          </a:prstGeom>
        </p:spPr>
        <p:txBody>
          <a:bodyPr anchor="t" rtlCol="false" tIns="0" lIns="0" bIns="0" rIns="0">
            <a:spAutoFit/>
          </a:bodyPr>
          <a:lstStyle/>
          <a:p>
            <a:pPr algn="ctr">
              <a:lnSpc>
                <a:spcPts val="6142"/>
              </a:lnSpc>
            </a:pPr>
            <a:r>
              <a:rPr lang="en-US" sz="4387">
                <a:solidFill>
                  <a:srgbClr val="000000"/>
                </a:solidFill>
                <a:latin typeface="Marykate"/>
                <a:ea typeface="Marykate"/>
                <a:cs typeface="Marykate"/>
                <a:sym typeface="Marykate"/>
              </a:rPr>
              <a:t>GLOBAL DIVIDES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BDEAF6"/>
        </a:solidFill>
      </p:bgPr>
    </p:bg>
    <p:spTree>
      <p:nvGrpSpPr>
        <p:cNvPr id="1" name=""/>
        <p:cNvGrpSpPr/>
        <p:nvPr/>
      </p:nvGrpSpPr>
      <p:grpSpPr>
        <a:xfrm>
          <a:off x="0" y="0"/>
          <a:ext cx="0" cy="0"/>
          <a:chOff x="0" y="0"/>
          <a:chExt cx="0" cy="0"/>
        </a:xfrm>
      </p:grpSpPr>
      <p:grpSp>
        <p:nvGrpSpPr>
          <p:cNvPr name="Group 2" id="2"/>
          <p:cNvGrpSpPr/>
          <p:nvPr/>
        </p:nvGrpSpPr>
        <p:grpSpPr>
          <a:xfrm rot="0">
            <a:off x="0" y="-15347"/>
            <a:ext cx="18288000" cy="10317693"/>
            <a:chOff x="0" y="0"/>
            <a:chExt cx="1149350" cy="1149350"/>
          </a:xfrm>
        </p:grpSpPr>
        <p:sp>
          <p:nvSpPr>
            <p:cNvPr name="Freeform 3" id="3"/>
            <p:cNvSpPr/>
            <p:nvPr/>
          </p:nvSpPr>
          <p:spPr>
            <a:xfrm flipH="false" flipV="false" rot="0">
              <a:off x="0" y="0"/>
              <a:ext cx="8975125" cy="5063571"/>
            </a:xfrm>
            <a:custGeom>
              <a:avLst/>
              <a:gdLst/>
              <a:ahLst/>
              <a:cxnLst/>
              <a:rect r="r" b="b" t="t" l="l"/>
              <a:pathLst>
                <a:path h="5063571" w="8975125">
                  <a:moveTo>
                    <a:pt x="8975125" y="55951"/>
                  </a:moveTo>
                  <a:lnTo>
                    <a:pt x="8975125" y="0"/>
                  </a:lnTo>
                  <a:lnTo>
                    <a:pt x="49586" y="0"/>
                  </a:lnTo>
                  <a:lnTo>
                    <a:pt x="49586" y="27976"/>
                  </a:lnTo>
                  <a:lnTo>
                    <a:pt x="0" y="27976"/>
                  </a:lnTo>
                  <a:lnTo>
                    <a:pt x="0" y="5063571"/>
                  </a:lnTo>
                  <a:lnTo>
                    <a:pt x="99173" y="5063571"/>
                  </a:lnTo>
                  <a:lnTo>
                    <a:pt x="99173" y="4084427"/>
                  </a:lnTo>
                  <a:lnTo>
                    <a:pt x="1785108" y="4084427"/>
                  </a:lnTo>
                  <a:lnTo>
                    <a:pt x="1785108" y="5063571"/>
                  </a:lnTo>
                  <a:lnTo>
                    <a:pt x="1884280" y="5063571"/>
                  </a:lnTo>
                  <a:lnTo>
                    <a:pt x="1884280" y="4084427"/>
                  </a:lnTo>
                  <a:lnTo>
                    <a:pt x="3570215" y="4084427"/>
                  </a:lnTo>
                  <a:lnTo>
                    <a:pt x="3570215" y="5063571"/>
                  </a:lnTo>
                  <a:lnTo>
                    <a:pt x="3669388" y="5063571"/>
                  </a:lnTo>
                  <a:lnTo>
                    <a:pt x="3669388" y="4084427"/>
                  </a:lnTo>
                  <a:lnTo>
                    <a:pt x="5355323" y="4084427"/>
                  </a:lnTo>
                  <a:lnTo>
                    <a:pt x="5355323" y="5063571"/>
                  </a:lnTo>
                  <a:lnTo>
                    <a:pt x="5454496" y="5063571"/>
                  </a:lnTo>
                  <a:lnTo>
                    <a:pt x="5454496" y="4084427"/>
                  </a:lnTo>
                  <a:lnTo>
                    <a:pt x="7140431" y="4084427"/>
                  </a:lnTo>
                  <a:lnTo>
                    <a:pt x="7140431" y="5063571"/>
                  </a:lnTo>
                  <a:lnTo>
                    <a:pt x="7239603" y="5063571"/>
                  </a:lnTo>
                  <a:lnTo>
                    <a:pt x="7239603" y="4084427"/>
                  </a:lnTo>
                  <a:lnTo>
                    <a:pt x="8975125" y="4084427"/>
                  </a:lnTo>
                  <a:lnTo>
                    <a:pt x="8975125" y="4028476"/>
                  </a:lnTo>
                  <a:lnTo>
                    <a:pt x="7239603" y="4028476"/>
                  </a:lnTo>
                  <a:lnTo>
                    <a:pt x="7239603" y="3077308"/>
                  </a:lnTo>
                  <a:lnTo>
                    <a:pt x="8975125" y="3077308"/>
                  </a:lnTo>
                  <a:lnTo>
                    <a:pt x="8975125" y="3021357"/>
                  </a:lnTo>
                  <a:lnTo>
                    <a:pt x="7239603" y="3021357"/>
                  </a:lnTo>
                  <a:lnTo>
                    <a:pt x="7239603" y="2070189"/>
                  </a:lnTo>
                  <a:lnTo>
                    <a:pt x="8975125" y="2070189"/>
                  </a:lnTo>
                  <a:lnTo>
                    <a:pt x="8975125" y="2014238"/>
                  </a:lnTo>
                  <a:lnTo>
                    <a:pt x="7239603" y="2014238"/>
                  </a:lnTo>
                  <a:lnTo>
                    <a:pt x="7239603" y="1063070"/>
                  </a:lnTo>
                  <a:lnTo>
                    <a:pt x="8975125" y="1063070"/>
                  </a:lnTo>
                  <a:lnTo>
                    <a:pt x="8975125" y="1007119"/>
                  </a:lnTo>
                  <a:lnTo>
                    <a:pt x="7239603" y="1007119"/>
                  </a:lnTo>
                  <a:lnTo>
                    <a:pt x="7239603" y="55951"/>
                  </a:lnTo>
                  <a:lnTo>
                    <a:pt x="8975125" y="55951"/>
                  </a:lnTo>
                  <a:close/>
                  <a:moveTo>
                    <a:pt x="1884280" y="1007119"/>
                  </a:moveTo>
                  <a:lnTo>
                    <a:pt x="1884280" y="55951"/>
                  </a:lnTo>
                  <a:lnTo>
                    <a:pt x="3570215" y="55951"/>
                  </a:lnTo>
                  <a:lnTo>
                    <a:pt x="3570215" y="1007119"/>
                  </a:lnTo>
                  <a:lnTo>
                    <a:pt x="1884280" y="1007119"/>
                  </a:lnTo>
                  <a:close/>
                  <a:moveTo>
                    <a:pt x="3570215" y="1063070"/>
                  </a:moveTo>
                  <a:lnTo>
                    <a:pt x="3570215" y="2014238"/>
                  </a:lnTo>
                  <a:lnTo>
                    <a:pt x="1884280" y="2014238"/>
                  </a:lnTo>
                  <a:lnTo>
                    <a:pt x="1884280" y="1063070"/>
                  </a:lnTo>
                  <a:lnTo>
                    <a:pt x="3570215" y="1063070"/>
                  </a:lnTo>
                  <a:close/>
                  <a:moveTo>
                    <a:pt x="1785108" y="1007119"/>
                  </a:moveTo>
                  <a:lnTo>
                    <a:pt x="99173" y="1007119"/>
                  </a:lnTo>
                  <a:lnTo>
                    <a:pt x="99173" y="55951"/>
                  </a:lnTo>
                  <a:lnTo>
                    <a:pt x="1785108" y="55951"/>
                  </a:lnTo>
                  <a:lnTo>
                    <a:pt x="1785108" y="1007119"/>
                  </a:lnTo>
                  <a:close/>
                  <a:moveTo>
                    <a:pt x="1785108" y="1063070"/>
                  </a:moveTo>
                  <a:lnTo>
                    <a:pt x="1785108" y="2014238"/>
                  </a:lnTo>
                  <a:lnTo>
                    <a:pt x="99173" y="2014238"/>
                  </a:lnTo>
                  <a:lnTo>
                    <a:pt x="99173" y="1063070"/>
                  </a:lnTo>
                  <a:lnTo>
                    <a:pt x="1785108" y="1063070"/>
                  </a:lnTo>
                  <a:close/>
                  <a:moveTo>
                    <a:pt x="1785108" y="2070189"/>
                  </a:moveTo>
                  <a:lnTo>
                    <a:pt x="1785108" y="3021357"/>
                  </a:lnTo>
                  <a:lnTo>
                    <a:pt x="99173" y="3021357"/>
                  </a:lnTo>
                  <a:lnTo>
                    <a:pt x="99173" y="2070189"/>
                  </a:lnTo>
                  <a:lnTo>
                    <a:pt x="1785108" y="2070189"/>
                  </a:lnTo>
                  <a:close/>
                  <a:moveTo>
                    <a:pt x="1884280" y="2070189"/>
                  </a:moveTo>
                  <a:lnTo>
                    <a:pt x="3570215" y="2070189"/>
                  </a:lnTo>
                  <a:lnTo>
                    <a:pt x="3570215" y="3021357"/>
                  </a:lnTo>
                  <a:lnTo>
                    <a:pt x="1884280" y="3021357"/>
                  </a:lnTo>
                  <a:lnTo>
                    <a:pt x="1884280" y="2070189"/>
                  </a:lnTo>
                  <a:close/>
                  <a:moveTo>
                    <a:pt x="3669388" y="2070189"/>
                  </a:moveTo>
                  <a:lnTo>
                    <a:pt x="5355323" y="2070189"/>
                  </a:lnTo>
                  <a:lnTo>
                    <a:pt x="5355323" y="3021357"/>
                  </a:lnTo>
                  <a:lnTo>
                    <a:pt x="3669388" y="3021357"/>
                  </a:lnTo>
                  <a:lnTo>
                    <a:pt x="3669388" y="2070189"/>
                  </a:lnTo>
                  <a:close/>
                  <a:moveTo>
                    <a:pt x="3669388" y="2014238"/>
                  </a:moveTo>
                  <a:lnTo>
                    <a:pt x="3669388" y="1063070"/>
                  </a:lnTo>
                  <a:lnTo>
                    <a:pt x="5355323" y="1063070"/>
                  </a:lnTo>
                  <a:lnTo>
                    <a:pt x="5355323" y="2014238"/>
                  </a:lnTo>
                  <a:lnTo>
                    <a:pt x="3669388" y="2014238"/>
                  </a:lnTo>
                  <a:close/>
                  <a:moveTo>
                    <a:pt x="3669388" y="1007119"/>
                  </a:moveTo>
                  <a:lnTo>
                    <a:pt x="3669388" y="55951"/>
                  </a:lnTo>
                  <a:lnTo>
                    <a:pt x="5355323" y="55951"/>
                  </a:lnTo>
                  <a:lnTo>
                    <a:pt x="5355323" y="1007119"/>
                  </a:lnTo>
                  <a:lnTo>
                    <a:pt x="3669388" y="1007119"/>
                  </a:lnTo>
                  <a:close/>
                  <a:moveTo>
                    <a:pt x="99173" y="4028476"/>
                  </a:moveTo>
                  <a:lnTo>
                    <a:pt x="99173" y="3077308"/>
                  </a:lnTo>
                  <a:lnTo>
                    <a:pt x="1785108" y="3077308"/>
                  </a:lnTo>
                  <a:lnTo>
                    <a:pt x="1785108" y="4028476"/>
                  </a:lnTo>
                  <a:lnTo>
                    <a:pt x="99173" y="4028476"/>
                  </a:lnTo>
                  <a:close/>
                  <a:moveTo>
                    <a:pt x="1884280" y="4028476"/>
                  </a:moveTo>
                  <a:lnTo>
                    <a:pt x="1884280" y="3077308"/>
                  </a:lnTo>
                  <a:lnTo>
                    <a:pt x="3570215" y="3077308"/>
                  </a:lnTo>
                  <a:lnTo>
                    <a:pt x="3570215" y="4028476"/>
                  </a:lnTo>
                  <a:lnTo>
                    <a:pt x="1884280" y="4028476"/>
                  </a:lnTo>
                  <a:close/>
                  <a:moveTo>
                    <a:pt x="3669388" y="4028476"/>
                  </a:moveTo>
                  <a:lnTo>
                    <a:pt x="3669388" y="3077308"/>
                  </a:lnTo>
                  <a:lnTo>
                    <a:pt x="5355323" y="3077308"/>
                  </a:lnTo>
                  <a:lnTo>
                    <a:pt x="5355323" y="4028476"/>
                  </a:lnTo>
                  <a:lnTo>
                    <a:pt x="3669388" y="4028476"/>
                  </a:lnTo>
                  <a:close/>
                  <a:moveTo>
                    <a:pt x="7140431" y="4028476"/>
                  </a:moveTo>
                  <a:lnTo>
                    <a:pt x="5454496" y="4028476"/>
                  </a:lnTo>
                  <a:lnTo>
                    <a:pt x="5454496" y="3077308"/>
                  </a:lnTo>
                  <a:lnTo>
                    <a:pt x="7140431" y="3077308"/>
                  </a:lnTo>
                  <a:lnTo>
                    <a:pt x="7140431" y="4028476"/>
                  </a:lnTo>
                  <a:close/>
                  <a:moveTo>
                    <a:pt x="7140431" y="3021357"/>
                  </a:moveTo>
                  <a:lnTo>
                    <a:pt x="5454496" y="3021357"/>
                  </a:lnTo>
                  <a:lnTo>
                    <a:pt x="5454496" y="2070189"/>
                  </a:lnTo>
                  <a:lnTo>
                    <a:pt x="7140431" y="2070189"/>
                  </a:lnTo>
                  <a:lnTo>
                    <a:pt x="7140431" y="3021357"/>
                  </a:lnTo>
                  <a:close/>
                  <a:moveTo>
                    <a:pt x="7140431" y="2014238"/>
                  </a:moveTo>
                  <a:lnTo>
                    <a:pt x="5454496" y="2014238"/>
                  </a:lnTo>
                  <a:lnTo>
                    <a:pt x="5454496" y="1063070"/>
                  </a:lnTo>
                  <a:lnTo>
                    <a:pt x="7140431" y="1063070"/>
                  </a:lnTo>
                  <a:lnTo>
                    <a:pt x="7140431" y="2014238"/>
                  </a:lnTo>
                  <a:close/>
                  <a:moveTo>
                    <a:pt x="7140431" y="1007119"/>
                  </a:moveTo>
                  <a:lnTo>
                    <a:pt x="5454496" y="1007119"/>
                  </a:lnTo>
                  <a:lnTo>
                    <a:pt x="5454496" y="55951"/>
                  </a:lnTo>
                  <a:lnTo>
                    <a:pt x="7140431" y="55951"/>
                  </a:lnTo>
                  <a:lnTo>
                    <a:pt x="7140431" y="1007119"/>
                  </a:lnTo>
                  <a:close/>
                </a:path>
              </a:pathLst>
            </a:custGeom>
            <a:solidFill>
              <a:srgbClr val="00538A">
                <a:alpha val="18824"/>
              </a:srgbClr>
            </a:solidFill>
          </p:spPr>
        </p:sp>
      </p:grpSp>
      <p:grpSp>
        <p:nvGrpSpPr>
          <p:cNvPr name="Group 4" id="4"/>
          <p:cNvGrpSpPr/>
          <p:nvPr/>
        </p:nvGrpSpPr>
        <p:grpSpPr>
          <a:xfrm rot="0">
            <a:off x="0" y="0"/>
            <a:ext cx="9144000" cy="10271774"/>
            <a:chOff x="0" y="0"/>
            <a:chExt cx="2408296" cy="2705323"/>
          </a:xfrm>
        </p:grpSpPr>
        <p:sp>
          <p:nvSpPr>
            <p:cNvPr name="Freeform 5" id="5"/>
            <p:cNvSpPr/>
            <p:nvPr/>
          </p:nvSpPr>
          <p:spPr>
            <a:xfrm flipH="false" flipV="false" rot="0">
              <a:off x="0" y="0"/>
              <a:ext cx="2408296" cy="2705323"/>
            </a:xfrm>
            <a:custGeom>
              <a:avLst/>
              <a:gdLst/>
              <a:ahLst/>
              <a:cxnLst/>
              <a:rect r="r" b="b" t="t" l="l"/>
              <a:pathLst>
                <a:path h="2705323" w="2408296">
                  <a:moveTo>
                    <a:pt x="0" y="0"/>
                  </a:moveTo>
                  <a:lnTo>
                    <a:pt x="2408296" y="0"/>
                  </a:lnTo>
                  <a:lnTo>
                    <a:pt x="2408296" y="2705323"/>
                  </a:lnTo>
                  <a:lnTo>
                    <a:pt x="0" y="2705323"/>
                  </a:lnTo>
                  <a:close/>
                </a:path>
              </a:pathLst>
            </a:custGeom>
            <a:solidFill>
              <a:srgbClr val="FFFFFF"/>
            </a:solidFill>
          </p:spPr>
        </p:sp>
        <p:sp>
          <p:nvSpPr>
            <p:cNvPr name="TextBox 6" id="6"/>
            <p:cNvSpPr txBox="true"/>
            <p:nvPr/>
          </p:nvSpPr>
          <p:spPr>
            <a:xfrm>
              <a:off x="0" y="-38100"/>
              <a:ext cx="2408296" cy="2743423"/>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0">
            <a:off x="9672184" y="2165316"/>
            <a:ext cx="8196025" cy="3710978"/>
          </a:xfrm>
          <a:custGeom>
            <a:avLst/>
            <a:gdLst/>
            <a:ahLst/>
            <a:cxnLst/>
            <a:rect r="r" b="b" t="t" l="l"/>
            <a:pathLst>
              <a:path h="3710978" w="8196025">
                <a:moveTo>
                  <a:pt x="0" y="0"/>
                </a:moveTo>
                <a:lnTo>
                  <a:pt x="8196025" y="0"/>
                </a:lnTo>
                <a:lnTo>
                  <a:pt x="8196025" y="3710978"/>
                </a:lnTo>
                <a:lnTo>
                  <a:pt x="0" y="3710978"/>
                </a:lnTo>
                <a:lnTo>
                  <a:pt x="0" y="0"/>
                </a:lnTo>
                <a:close/>
              </a:path>
            </a:pathLst>
          </a:custGeom>
          <a:blipFill>
            <a:blip r:embed="rId2"/>
            <a:stretch>
              <a:fillRect l="0" t="0" r="0" b="0"/>
            </a:stretch>
          </a:blipFill>
          <a:ln w="19050" cap="sq">
            <a:solidFill>
              <a:srgbClr val="000000"/>
            </a:solidFill>
            <a:prstDash val="solid"/>
            <a:miter/>
          </a:ln>
        </p:spPr>
      </p:sp>
      <p:grpSp>
        <p:nvGrpSpPr>
          <p:cNvPr name="Group 8" id="8"/>
          <p:cNvGrpSpPr/>
          <p:nvPr/>
        </p:nvGrpSpPr>
        <p:grpSpPr>
          <a:xfrm rot="0">
            <a:off x="10615564" y="6427502"/>
            <a:ext cx="684055" cy="684055"/>
            <a:chOff x="0" y="0"/>
            <a:chExt cx="180163" cy="180163"/>
          </a:xfrm>
        </p:grpSpPr>
        <p:sp>
          <p:nvSpPr>
            <p:cNvPr name="Freeform 9" id="9"/>
            <p:cNvSpPr/>
            <p:nvPr/>
          </p:nvSpPr>
          <p:spPr>
            <a:xfrm flipH="false" flipV="false" rot="0">
              <a:off x="0" y="0"/>
              <a:ext cx="180163" cy="180163"/>
            </a:xfrm>
            <a:custGeom>
              <a:avLst/>
              <a:gdLst/>
              <a:ahLst/>
              <a:cxnLst/>
              <a:rect r="r" b="b" t="t" l="l"/>
              <a:pathLst>
                <a:path h="180163" w="180163">
                  <a:moveTo>
                    <a:pt x="0" y="0"/>
                  </a:moveTo>
                  <a:lnTo>
                    <a:pt x="180163" y="0"/>
                  </a:lnTo>
                  <a:lnTo>
                    <a:pt x="180163" y="180163"/>
                  </a:lnTo>
                  <a:lnTo>
                    <a:pt x="0" y="180163"/>
                  </a:lnTo>
                  <a:close/>
                </a:path>
              </a:pathLst>
            </a:custGeom>
            <a:solidFill>
              <a:srgbClr val="0505FC"/>
            </a:solidFill>
            <a:ln w="28575" cap="sq">
              <a:solidFill>
                <a:srgbClr val="000000"/>
              </a:solidFill>
              <a:prstDash val="solid"/>
              <a:miter/>
            </a:ln>
          </p:spPr>
        </p:sp>
        <p:sp>
          <p:nvSpPr>
            <p:cNvPr name="TextBox 10" id="10"/>
            <p:cNvSpPr txBox="true"/>
            <p:nvPr/>
          </p:nvSpPr>
          <p:spPr>
            <a:xfrm>
              <a:off x="0" y="-38100"/>
              <a:ext cx="180163" cy="218263"/>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4936264" y="6427502"/>
            <a:ext cx="684055" cy="684055"/>
            <a:chOff x="0" y="0"/>
            <a:chExt cx="180163" cy="180163"/>
          </a:xfrm>
        </p:grpSpPr>
        <p:sp>
          <p:nvSpPr>
            <p:cNvPr name="Freeform 12" id="12"/>
            <p:cNvSpPr/>
            <p:nvPr/>
          </p:nvSpPr>
          <p:spPr>
            <a:xfrm flipH="false" flipV="false" rot="0">
              <a:off x="0" y="0"/>
              <a:ext cx="180163" cy="180163"/>
            </a:xfrm>
            <a:custGeom>
              <a:avLst/>
              <a:gdLst/>
              <a:ahLst/>
              <a:cxnLst/>
              <a:rect r="r" b="b" t="t" l="l"/>
              <a:pathLst>
                <a:path h="180163" w="180163">
                  <a:moveTo>
                    <a:pt x="0" y="0"/>
                  </a:moveTo>
                  <a:lnTo>
                    <a:pt x="180163" y="0"/>
                  </a:lnTo>
                  <a:lnTo>
                    <a:pt x="180163" y="180163"/>
                  </a:lnTo>
                  <a:lnTo>
                    <a:pt x="0" y="180163"/>
                  </a:lnTo>
                  <a:close/>
                </a:path>
              </a:pathLst>
            </a:custGeom>
            <a:solidFill>
              <a:srgbClr val="FE130F"/>
            </a:solidFill>
            <a:ln w="28575" cap="sq">
              <a:solidFill>
                <a:srgbClr val="000000"/>
              </a:solidFill>
              <a:prstDash val="solid"/>
              <a:miter/>
            </a:ln>
          </p:spPr>
        </p:sp>
        <p:sp>
          <p:nvSpPr>
            <p:cNvPr name="TextBox 13" id="13"/>
            <p:cNvSpPr txBox="true"/>
            <p:nvPr/>
          </p:nvSpPr>
          <p:spPr>
            <a:xfrm>
              <a:off x="0" y="-38100"/>
              <a:ext cx="180163" cy="218263"/>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11445628" y="6518347"/>
            <a:ext cx="1215651" cy="454739"/>
          </a:xfrm>
          <a:prstGeom prst="rect">
            <a:avLst/>
          </a:prstGeom>
        </p:spPr>
        <p:txBody>
          <a:bodyPr anchor="t" rtlCol="false" tIns="0" lIns="0" bIns="0" rIns="0">
            <a:spAutoFit/>
          </a:bodyPr>
          <a:lstStyle/>
          <a:p>
            <a:pPr algn="ctr">
              <a:lnSpc>
                <a:spcPts val="3783"/>
              </a:lnSpc>
            </a:pPr>
            <a:r>
              <a:rPr lang="en-US" sz="2702" i="true">
                <a:solidFill>
                  <a:srgbClr val="000000"/>
                </a:solidFill>
                <a:latin typeface="DM Sans Italics"/>
                <a:ea typeface="DM Sans Italics"/>
                <a:cs typeface="DM Sans Italics"/>
                <a:sym typeface="DM Sans Italics"/>
              </a:rPr>
              <a:t>: North</a:t>
            </a:r>
          </a:p>
        </p:txBody>
      </p:sp>
      <p:sp>
        <p:nvSpPr>
          <p:cNvPr name="TextBox 15" id="15"/>
          <p:cNvSpPr txBox="true"/>
          <p:nvPr/>
        </p:nvSpPr>
        <p:spPr>
          <a:xfrm rot="0">
            <a:off x="15766328" y="6518347"/>
            <a:ext cx="1215651" cy="454739"/>
          </a:xfrm>
          <a:prstGeom prst="rect">
            <a:avLst/>
          </a:prstGeom>
        </p:spPr>
        <p:txBody>
          <a:bodyPr anchor="t" rtlCol="false" tIns="0" lIns="0" bIns="0" rIns="0">
            <a:spAutoFit/>
          </a:bodyPr>
          <a:lstStyle/>
          <a:p>
            <a:pPr algn="ctr">
              <a:lnSpc>
                <a:spcPts val="3783"/>
              </a:lnSpc>
            </a:pPr>
            <a:r>
              <a:rPr lang="en-US" sz="2702" i="true">
                <a:solidFill>
                  <a:srgbClr val="000000"/>
                </a:solidFill>
                <a:latin typeface="DM Sans Italics"/>
                <a:ea typeface="DM Sans Italics"/>
                <a:cs typeface="DM Sans Italics"/>
                <a:sym typeface="DM Sans Italics"/>
              </a:rPr>
              <a:t>: South</a:t>
            </a:r>
          </a:p>
        </p:txBody>
      </p:sp>
      <p:sp>
        <p:nvSpPr>
          <p:cNvPr name="TextBox 16" id="16"/>
          <p:cNvSpPr txBox="true"/>
          <p:nvPr/>
        </p:nvSpPr>
        <p:spPr>
          <a:xfrm rot="0">
            <a:off x="11581272" y="1186861"/>
            <a:ext cx="4377850" cy="759965"/>
          </a:xfrm>
          <a:prstGeom prst="rect">
            <a:avLst/>
          </a:prstGeom>
        </p:spPr>
        <p:txBody>
          <a:bodyPr anchor="t" rtlCol="false" tIns="0" lIns="0" bIns="0" rIns="0">
            <a:spAutoFit/>
          </a:bodyPr>
          <a:lstStyle/>
          <a:p>
            <a:pPr algn="ctr">
              <a:lnSpc>
                <a:spcPts val="6142"/>
              </a:lnSpc>
            </a:pPr>
            <a:r>
              <a:rPr lang="en-US" sz="4387">
                <a:solidFill>
                  <a:srgbClr val="000000"/>
                </a:solidFill>
                <a:latin typeface="Marykate"/>
                <a:ea typeface="Marykate"/>
                <a:cs typeface="Marykate"/>
                <a:sym typeface="Marykate"/>
              </a:rPr>
              <a:t>GLOBAL DIVIDES</a:t>
            </a:r>
          </a:p>
        </p:txBody>
      </p:sp>
      <p:sp>
        <p:nvSpPr>
          <p:cNvPr name="TextBox 17" id="17"/>
          <p:cNvSpPr txBox="true"/>
          <p:nvPr/>
        </p:nvSpPr>
        <p:spPr>
          <a:xfrm rot="0">
            <a:off x="1028700" y="411144"/>
            <a:ext cx="6984182" cy="1203325"/>
          </a:xfrm>
          <a:prstGeom prst="rect">
            <a:avLst/>
          </a:prstGeom>
        </p:spPr>
        <p:txBody>
          <a:bodyPr anchor="t" rtlCol="false" tIns="0" lIns="0" bIns="0" rIns="0">
            <a:spAutoFit/>
          </a:bodyPr>
          <a:lstStyle/>
          <a:p>
            <a:pPr algn="ctr">
              <a:lnSpc>
                <a:spcPts val="9799"/>
              </a:lnSpc>
            </a:pPr>
            <a:r>
              <a:rPr lang="en-US" sz="6999">
                <a:solidFill>
                  <a:srgbClr val="000000"/>
                </a:solidFill>
                <a:latin typeface="Marykate"/>
                <a:ea typeface="Marykate"/>
                <a:cs typeface="Marykate"/>
                <a:sym typeface="Marykate"/>
              </a:rPr>
              <a:t>GLOBAL SOUTH</a:t>
            </a:r>
          </a:p>
        </p:txBody>
      </p:sp>
      <p:sp>
        <p:nvSpPr>
          <p:cNvPr name="TextBox 18" id="18"/>
          <p:cNvSpPr txBox="true"/>
          <p:nvPr/>
        </p:nvSpPr>
        <p:spPr>
          <a:xfrm rot="0">
            <a:off x="525831" y="1870626"/>
            <a:ext cx="7989920" cy="8094878"/>
          </a:xfrm>
          <a:prstGeom prst="rect">
            <a:avLst/>
          </a:prstGeom>
        </p:spPr>
        <p:txBody>
          <a:bodyPr anchor="t" rtlCol="false" tIns="0" lIns="0" bIns="0" rIns="0">
            <a:spAutoFit/>
          </a:bodyPr>
          <a:lstStyle/>
          <a:p>
            <a:pPr algn="ctr">
              <a:lnSpc>
                <a:spcPts val="5325"/>
              </a:lnSpc>
            </a:pPr>
            <a:r>
              <a:rPr lang="en-US" sz="3804">
                <a:solidFill>
                  <a:srgbClr val="000000"/>
                </a:solidFill>
                <a:latin typeface="DM Sans"/>
                <a:ea typeface="DM Sans"/>
                <a:cs typeface="DM Sans"/>
                <a:sym typeface="DM Sans"/>
              </a:rPr>
              <a:t>The Global South (the developing countries; three quarters of the world population) represents mainly agrarian economies in Africa, India, China, Latin America and others that are not as economically sound and politically stable as their global North counterparts and tend to be characterized by turmoil, war, conflict, poverty, anarchy and tyranny (Odeh, 2010).</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BDEAF6"/>
        </a:solidFill>
      </p:bgPr>
    </p:bg>
    <p:spTree>
      <p:nvGrpSpPr>
        <p:cNvPr id="1" name=""/>
        <p:cNvGrpSpPr/>
        <p:nvPr/>
      </p:nvGrpSpPr>
      <p:grpSpPr>
        <a:xfrm>
          <a:off x="0" y="0"/>
          <a:ext cx="0" cy="0"/>
          <a:chOff x="0" y="0"/>
          <a:chExt cx="0" cy="0"/>
        </a:xfrm>
      </p:grpSpPr>
      <p:grpSp>
        <p:nvGrpSpPr>
          <p:cNvPr name="Group 2" id="2"/>
          <p:cNvGrpSpPr/>
          <p:nvPr/>
        </p:nvGrpSpPr>
        <p:grpSpPr>
          <a:xfrm rot="0">
            <a:off x="0" y="-15347"/>
            <a:ext cx="18288000" cy="10317693"/>
            <a:chOff x="0" y="0"/>
            <a:chExt cx="1149350" cy="1149350"/>
          </a:xfrm>
        </p:grpSpPr>
        <p:sp>
          <p:nvSpPr>
            <p:cNvPr name="Freeform 3" id="3"/>
            <p:cNvSpPr/>
            <p:nvPr/>
          </p:nvSpPr>
          <p:spPr>
            <a:xfrm flipH="false" flipV="false" rot="0">
              <a:off x="0" y="0"/>
              <a:ext cx="8975125" cy="5063571"/>
            </a:xfrm>
            <a:custGeom>
              <a:avLst/>
              <a:gdLst/>
              <a:ahLst/>
              <a:cxnLst/>
              <a:rect r="r" b="b" t="t" l="l"/>
              <a:pathLst>
                <a:path h="5063571" w="8975125">
                  <a:moveTo>
                    <a:pt x="8975125" y="55951"/>
                  </a:moveTo>
                  <a:lnTo>
                    <a:pt x="8975125" y="0"/>
                  </a:lnTo>
                  <a:lnTo>
                    <a:pt x="49586" y="0"/>
                  </a:lnTo>
                  <a:lnTo>
                    <a:pt x="49586" y="27976"/>
                  </a:lnTo>
                  <a:lnTo>
                    <a:pt x="0" y="27976"/>
                  </a:lnTo>
                  <a:lnTo>
                    <a:pt x="0" y="5063571"/>
                  </a:lnTo>
                  <a:lnTo>
                    <a:pt x="99173" y="5063571"/>
                  </a:lnTo>
                  <a:lnTo>
                    <a:pt x="99173" y="4084427"/>
                  </a:lnTo>
                  <a:lnTo>
                    <a:pt x="1785108" y="4084427"/>
                  </a:lnTo>
                  <a:lnTo>
                    <a:pt x="1785108" y="5063571"/>
                  </a:lnTo>
                  <a:lnTo>
                    <a:pt x="1884280" y="5063571"/>
                  </a:lnTo>
                  <a:lnTo>
                    <a:pt x="1884280" y="4084427"/>
                  </a:lnTo>
                  <a:lnTo>
                    <a:pt x="3570215" y="4084427"/>
                  </a:lnTo>
                  <a:lnTo>
                    <a:pt x="3570215" y="5063571"/>
                  </a:lnTo>
                  <a:lnTo>
                    <a:pt x="3669388" y="5063571"/>
                  </a:lnTo>
                  <a:lnTo>
                    <a:pt x="3669388" y="4084427"/>
                  </a:lnTo>
                  <a:lnTo>
                    <a:pt x="5355323" y="4084427"/>
                  </a:lnTo>
                  <a:lnTo>
                    <a:pt x="5355323" y="5063571"/>
                  </a:lnTo>
                  <a:lnTo>
                    <a:pt x="5454496" y="5063571"/>
                  </a:lnTo>
                  <a:lnTo>
                    <a:pt x="5454496" y="4084427"/>
                  </a:lnTo>
                  <a:lnTo>
                    <a:pt x="7140431" y="4084427"/>
                  </a:lnTo>
                  <a:lnTo>
                    <a:pt x="7140431" y="5063571"/>
                  </a:lnTo>
                  <a:lnTo>
                    <a:pt x="7239603" y="5063571"/>
                  </a:lnTo>
                  <a:lnTo>
                    <a:pt x="7239603" y="4084427"/>
                  </a:lnTo>
                  <a:lnTo>
                    <a:pt x="8975125" y="4084427"/>
                  </a:lnTo>
                  <a:lnTo>
                    <a:pt x="8975125" y="4028476"/>
                  </a:lnTo>
                  <a:lnTo>
                    <a:pt x="7239603" y="4028476"/>
                  </a:lnTo>
                  <a:lnTo>
                    <a:pt x="7239603" y="3077308"/>
                  </a:lnTo>
                  <a:lnTo>
                    <a:pt x="8975125" y="3077308"/>
                  </a:lnTo>
                  <a:lnTo>
                    <a:pt x="8975125" y="3021357"/>
                  </a:lnTo>
                  <a:lnTo>
                    <a:pt x="7239603" y="3021357"/>
                  </a:lnTo>
                  <a:lnTo>
                    <a:pt x="7239603" y="2070189"/>
                  </a:lnTo>
                  <a:lnTo>
                    <a:pt x="8975125" y="2070189"/>
                  </a:lnTo>
                  <a:lnTo>
                    <a:pt x="8975125" y="2014238"/>
                  </a:lnTo>
                  <a:lnTo>
                    <a:pt x="7239603" y="2014238"/>
                  </a:lnTo>
                  <a:lnTo>
                    <a:pt x="7239603" y="1063070"/>
                  </a:lnTo>
                  <a:lnTo>
                    <a:pt x="8975125" y="1063070"/>
                  </a:lnTo>
                  <a:lnTo>
                    <a:pt x="8975125" y="1007119"/>
                  </a:lnTo>
                  <a:lnTo>
                    <a:pt x="7239603" y="1007119"/>
                  </a:lnTo>
                  <a:lnTo>
                    <a:pt x="7239603" y="55951"/>
                  </a:lnTo>
                  <a:lnTo>
                    <a:pt x="8975125" y="55951"/>
                  </a:lnTo>
                  <a:close/>
                  <a:moveTo>
                    <a:pt x="1884280" y="1007119"/>
                  </a:moveTo>
                  <a:lnTo>
                    <a:pt x="1884280" y="55951"/>
                  </a:lnTo>
                  <a:lnTo>
                    <a:pt x="3570215" y="55951"/>
                  </a:lnTo>
                  <a:lnTo>
                    <a:pt x="3570215" y="1007119"/>
                  </a:lnTo>
                  <a:lnTo>
                    <a:pt x="1884280" y="1007119"/>
                  </a:lnTo>
                  <a:close/>
                  <a:moveTo>
                    <a:pt x="3570215" y="1063070"/>
                  </a:moveTo>
                  <a:lnTo>
                    <a:pt x="3570215" y="2014238"/>
                  </a:lnTo>
                  <a:lnTo>
                    <a:pt x="1884280" y="2014238"/>
                  </a:lnTo>
                  <a:lnTo>
                    <a:pt x="1884280" y="1063070"/>
                  </a:lnTo>
                  <a:lnTo>
                    <a:pt x="3570215" y="1063070"/>
                  </a:lnTo>
                  <a:close/>
                  <a:moveTo>
                    <a:pt x="1785108" y="1007119"/>
                  </a:moveTo>
                  <a:lnTo>
                    <a:pt x="99173" y="1007119"/>
                  </a:lnTo>
                  <a:lnTo>
                    <a:pt x="99173" y="55951"/>
                  </a:lnTo>
                  <a:lnTo>
                    <a:pt x="1785108" y="55951"/>
                  </a:lnTo>
                  <a:lnTo>
                    <a:pt x="1785108" y="1007119"/>
                  </a:lnTo>
                  <a:close/>
                  <a:moveTo>
                    <a:pt x="1785108" y="1063070"/>
                  </a:moveTo>
                  <a:lnTo>
                    <a:pt x="1785108" y="2014238"/>
                  </a:lnTo>
                  <a:lnTo>
                    <a:pt x="99173" y="2014238"/>
                  </a:lnTo>
                  <a:lnTo>
                    <a:pt x="99173" y="1063070"/>
                  </a:lnTo>
                  <a:lnTo>
                    <a:pt x="1785108" y="1063070"/>
                  </a:lnTo>
                  <a:close/>
                  <a:moveTo>
                    <a:pt x="1785108" y="2070189"/>
                  </a:moveTo>
                  <a:lnTo>
                    <a:pt x="1785108" y="3021357"/>
                  </a:lnTo>
                  <a:lnTo>
                    <a:pt x="99173" y="3021357"/>
                  </a:lnTo>
                  <a:lnTo>
                    <a:pt x="99173" y="2070189"/>
                  </a:lnTo>
                  <a:lnTo>
                    <a:pt x="1785108" y="2070189"/>
                  </a:lnTo>
                  <a:close/>
                  <a:moveTo>
                    <a:pt x="1884280" y="2070189"/>
                  </a:moveTo>
                  <a:lnTo>
                    <a:pt x="3570215" y="2070189"/>
                  </a:lnTo>
                  <a:lnTo>
                    <a:pt x="3570215" y="3021357"/>
                  </a:lnTo>
                  <a:lnTo>
                    <a:pt x="1884280" y="3021357"/>
                  </a:lnTo>
                  <a:lnTo>
                    <a:pt x="1884280" y="2070189"/>
                  </a:lnTo>
                  <a:close/>
                  <a:moveTo>
                    <a:pt x="3669388" y="2070189"/>
                  </a:moveTo>
                  <a:lnTo>
                    <a:pt x="5355323" y="2070189"/>
                  </a:lnTo>
                  <a:lnTo>
                    <a:pt x="5355323" y="3021357"/>
                  </a:lnTo>
                  <a:lnTo>
                    <a:pt x="3669388" y="3021357"/>
                  </a:lnTo>
                  <a:lnTo>
                    <a:pt x="3669388" y="2070189"/>
                  </a:lnTo>
                  <a:close/>
                  <a:moveTo>
                    <a:pt x="3669388" y="2014238"/>
                  </a:moveTo>
                  <a:lnTo>
                    <a:pt x="3669388" y="1063070"/>
                  </a:lnTo>
                  <a:lnTo>
                    <a:pt x="5355323" y="1063070"/>
                  </a:lnTo>
                  <a:lnTo>
                    <a:pt x="5355323" y="2014238"/>
                  </a:lnTo>
                  <a:lnTo>
                    <a:pt x="3669388" y="2014238"/>
                  </a:lnTo>
                  <a:close/>
                  <a:moveTo>
                    <a:pt x="3669388" y="1007119"/>
                  </a:moveTo>
                  <a:lnTo>
                    <a:pt x="3669388" y="55951"/>
                  </a:lnTo>
                  <a:lnTo>
                    <a:pt x="5355323" y="55951"/>
                  </a:lnTo>
                  <a:lnTo>
                    <a:pt x="5355323" y="1007119"/>
                  </a:lnTo>
                  <a:lnTo>
                    <a:pt x="3669388" y="1007119"/>
                  </a:lnTo>
                  <a:close/>
                  <a:moveTo>
                    <a:pt x="99173" y="4028476"/>
                  </a:moveTo>
                  <a:lnTo>
                    <a:pt x="99173" y="3077308"/>
                  </a:lnTo>
                  <a:lnTo>
                    <a:pt x="1785108" y="3077308"/>
                  </a:lnTo>
                  <a:lnTo>
                    <a:pt x="1785108" y="4028476"/>
                  </a:lnTo>
                  <a:lnTo>
                    <a:pt x="99173" y="4028476"/>
                  </a:lnTo>
                  <a:close/>
                  <a:moveTo>
                    <a:pt x="1884280" y="4028476"/>
                  </a:moveTo>
                  <a:lnTo>
                    <a:pt x="1884280" y="3077308"/>
                  </a:lnTo>
                  <a:lnTo>
                    <a:pt x="3570215" y="3077308"/>
                  </a:lnTo>
                  <a:lnTo>
                    <a:pt x="3570215" y="4028476"/>
                  </a:lnTo>
                  <a:lnTo>
                    <a:pt x="1884280" y="4028476"/>
                  </a:lnTo>
                  <a:close/>
                  <a:moveTo>
                    <a:pt x="3669388" y="4028476"/>
                  </a:moveTo>
                  <a:lnTo>
                    <a:pt x="3669388" y="3077308"/>
                  </a:lnTo>
                  <a:lnTo>
                    <a:pt x="5355323" y="3077308"/>
                  </a:lnTo>
                  <a:lnTo>
                    <a:pt x="5355323" y="4028476"/>
                  </a:lnTo>
                  <a:lnTo>
                    <a:pt x="3669388" y="4028476"/>
                  </a:lnTo>
                  <a:close/>
                  <a:moveTo>
                    <a:pt x="7140431" y="4028476"/>
                  </a:moveTo>
                  <a:lnTo>
                    <a:pt x="5454496" y="4028476"/>
                  </a:lnTo>
                  <a:lnTo>
                    <a:pt x="5454496" y="3077308"/>
                  </a:lnTo>
                  <a:lnTo>
                    <a:pt x="7140431" y="3077308"/>
                  </a:lnTo>
                  <a:lnTo>
                    <a:pt x="7140431" y="4028476"/>
                  </a:lnTo>
                  <a:close/>
                  <a:moveTo>
                    <a:pt x="7140431" y="3021357"/>
                  </a:moveTo>
                  <a:lnTo>
                    <a:pt x="5454496" y="3021357"/>
                  </a:lnTo>
                  <a:lnTo>
                    <a:pt x="5454496" y="2070189"/>
                  </a:lnTo>
                  <a:lnTo>
                    <a:pt x="7140431" y="2070189"/>
                  </a:lnTo>
                  <a:lnTo>
                    <a:pt x="7140431" y="3021357"/>
                  </a:lnTo>
                  <a:close/>
                  <a:moveTo>
                    <a:pt x="7140431" y="2014238"/>
                  </a:moveTo>
                  <a:lnTo>
                    <a:pt x="5454496" y="2014238"/>
                  </a:lnTo>
                  <a:lnTo>
                    <a:pt x="5454496" y="1063070"/>
                  </a:lnTo>
                  <a:lnTo>
                    <a:pt x="7140431" y="1063070"/>
                  </a:lnTo>
                  <a:lnTo>
                    <a:pt x="7140431" y="2014238"/>
                  </a:lnTo>
                  <a:close/>
                  <a:moveTo>
                    <a:pt x="7140431" y="1007119"/>
                  </a:moveTo>
                  <a:lnTo>
                    <a:pt x="5454496" y="1007119"/>
                  </a:lnTo>
                  <a:lnTo>
                    <a:pt x="5454496" y="55951"/>
                  </a:lnTo>
                  <a:lnTo>
                    <a:pt x="7140431" y="55951"/>
                  </a:lnTo>
                  <a:lnTo>
                    <a:pt x="7140431" y="1007119"/>
                  </a:lnTo>
                  <a:close/>
                </a:path>
              </a:pathLst>
            </a:custGeom>
            <a:solidFill>
              <a:srgbClr val="00538A">
                <a:alpha val="18824"/>
              </a:srgbClr>
            </a:solidFill>
          </p:spPr>
        </p:sp>
      </p:grpSp>
      <p:grpSp>
        <p:nvGrpSpPr>
          <p:cNvPr name="Group 4" id="4"/>
          <p:cNvGrpSpPr/>
          <p:nvPr/>
        </p:nvGrpSpPr>
        <p:grpSpPr>
          <a:xfrm rot="0">
            <a:off x="0" y="0"/>
            <a:ext cx="9144000" cy="10271774"/>
            <a:chOff x="0" y="0"/>
            <a:chExt cx="2408296" cy="2705323"/>
          </a:xfrm>
        </p:grpSpPr>
        <p:sp>
          <p:nvSpPr>
            <p:cNvPr name="Freeform 5" id="5"/>
            <p:cNvSpPr/>
            <p:nvPr/>
          </p:nvSpPr>
          <p:spPr>
            <a:xfrm flipH="false" flipV="false" rot="0">
              <a:off x="0" y="0"/>
              <a:ext cx="2408296" cy="2705323"/>
            </a:xfrm>
            <a:custGeom>
              <a:avLst/>
              <a:gdLst/>
              <a:ahLst/>
              <a:cxnLst/>
              <a:rect r="r" b="b" t="t" l="l"/>
              <a:pathLst>
                <a:path h="2705323" w="2408296">
                  <a:moveTo>
                    <a:pt x="0" y="0"/>
                  </a:moveTo>
                  <a:lnTo>
                    <a:pt x="2408296" y="0"/>
                  </a:lnTo>
                  <a:lnTo>
                    <a:pt x="2408296" y="2705323"/>
                  </a:lnTo>
                  <a:lnTo>
                    <a:pt x="0" y="2705323"/>
                  </a:lnTo>
                  <a:close/>
                </a:path>
              </a:pathLst>
            </a:custGeom>
            <a:solidFill>
              <a:srgbClr val="FFFFFF"/>
            </a:solidFill>
          </p:spPr>
        </p:sp>
        <p:sp>
          <p:nvSpPr>
            <p:cNvPr name="TextBox 6" id="6"/>
            <p:cNvSpPr txBox="true"/>
            <p:nvPr/>
          </p:nvSpPr>
          <p:spPr>
            <a:xfrm>
              <a:off x="0" y="-38100"/>
              <a:ext cx="2408296" cy="2743423"/>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0">
            <a:off x="9672184" y="2165316"/>
            <a:ext cx="8196025" cy="3710978"/>
          </a:xfrm>
          <a:custGeom>
            <a:avLst/>
            <a:gdLst/>
            <a:ahLst/>
            <a:cxnLst/>
            <a:rect r="r" b="b" t="t" l="l"/>
            <a:pathLst>
              <a:path h="3710978" w="8196025">
                <a:moveTo>
                  <a:pt x="0" y="0"/>
                </a:moveTo>
                <a:lnTo>
                  <a:pt x="8196025" y="0"/>
                </a:lnTo>
                <a:lnTo>
                  <a:pt x="8196025" y="3710978"/>
                </a:lnTo>
                <a:lnTo>
                  <a:pt x="0" y="3710978"/>
                </a:lnTo>
                <a:lnTo>
                  <a:pt x="0" y="0"/>
                </a:lnTo>
                <a:close/>
              </a:path>
            </a:pathLst>
          </a:custGeom>
          <a:blipFill>
            <a:blip r:embed="rId2"/>
            <a:stretch>
              <a:fillRect l="0" t="0" r="0" b="0"/>
            </a:stretch>
          </a:blipFill>
          <a:ln w="19050" cap="sq">
            <a:solidFill>
              <a:srgbClr val="000000"/>
            </a:solidFill>
            <a:prstDash val="solid"/>
            <a:miter/>
          </a:ln>
        </p:spPr>
      </p:sp>
      <p:grpSp>
        <p:nvGrpSpPr>
          <p:cNvPr name="Group 8" id="8"/>
          <p:cNvGrpSpPr/>
          <p:nvPr/>
        </p:nvGrpSpPr>
        <p:grpSpPr>
          <a:xfrm rot="0">
            <a:off x="10615564" y="6427502"/>
            <a:ext cx="684055" cy="684055"/>
            <a:chOff x="0" y="0"/>
            <a:chExt cx="180163" cy="180163"/>
          </a:xfrm>
        </p:grpSpPr>
        <p:sp>
          <p:nvSpPr>
            <p:cNvPr name="Freeform 9" id="9"/>
            <p:cNvSpPr/>
            <p:nvPr/>
          </p:nvSpPr>
          <p:spPr>
            <a:xfrm flipH="false" flipV="false" rot="0">
              <a:off x="0" y="0"/>
              <a:ext cx="180163" cy="180163"/>
            </a:xfrm>
            <a:custGeom>
              <a:avLst/>
              <a:gdLst/>
              <a:ahLst/>
              <a:cxnLst/>
              <a:rect r="r" b="b" t="t" l="l"/>
              <a:pathLst>
                <a:path h="180163" w="180163">
                  <a:moveTo>
                    <a:pt x="0" y="0"/>
                  </a:moveTo>
                  <a:lnTo>
                    <a:pt x="180163" y="0"/>
                  </a:lnTo>
                  <a:lnTo>
                    <a:pt x="180163" y="180163"/>
                  </a:lnTo>
                  <a:lnTo>
                    <a:pt x="0" y="180163"/>
                  </a:lnTo>
                  <a:close/>
                </a:path>
              </a:pathLst>
            </a:custGeom>
            <a:solidFill>
              <a:srgbClr val="0505FC"/>
            </a:solidFill>
            <a:ln w="28575" cap="sq">
              <a:solidFill>
                <a:srgbClr val="000000"/>
              </a:solidFill>
              <a:prstDash val="solid"/>
              <a:miter/>
            </a:ln>
          </p:spPr>
        </p:sp>
        <p:sp>
          <p:nvSpPr>
            <p:cNvPr name="TextBox 10" id="10"/>
            <p:cNvSpPr txBox="true"/>
            <p:nvPr/>
          </p:nvSpPr>
          <p:spPr>
            <a:xfrm>
              <a:off x="0" y="-38100"/>
              <a:ext cx="180163" cy="218263"/>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4936264" y="6427502"/>
            <a:ext cx="684055" cy="684055"/>
            <a:chOff x="0" y="0"/>
            <a:chExt cx="180163" cy="180163"/>
          </a:xfrm>
        </p:grpSpPr>
        <p:sp>
          <p:nvSpPr>
            <p:cNvPr name="Freeform 12" id="12"/>
            <p:cNvSpPr/>
            <p:nvPr/>
          </p:nvSpPr>
          <p:spPr>
            <a:xfrm flipH="false" flipV="false" rot="0">
              <a:off x="0" y="0"/>
              <a:ext cx="180163" cy="180163"/>
            </a:xfrm>
            <a:custGeom>
              <a:avLst/>
              <a:gdLst/>
              <a:ahLst/>
              <a:cxnLst/>
              <a:rect r="r" b="b" t="t" l="l"/>
              <a:pathLst>
                <a:path h="180163" w="180163">
                  <a:moveTo>
                    <a:pt x="0" y="0"/>
                  </a:moveTo>
                  <a:lnTo>
                    <a:pt x="180163" y="0"/>
                  </a:lnTo>
                  <a:lnTo>
                    <a:pt x="180163" y="180163"/>
                  </a:lnTo>
                  <a:lnTo>
                    <a:pt x="0" y="180163"/>
                  </a:lnTo>
                  <a:close/>
                </a:path>
              </a:pathLst>
            </a:custGeom>
            <a:solidFill>
              <a:srgbClr val="FE130F"/>
            </a:solidFill>
            <a:ln w="28575" cap="sq">
              <a:solidFill>
                <a:srgbClr val="000000"/>
              </a:solidFill>
              <a:prstDash val="solid"/>
              <a:miter/>
            </a:ln>
          </p:spPr>
        </p:sp>
        <p:sp>
          <p:nvSpPr>
            <p:cNvPr name="TextBox 13" id="13"/>
            <p:cNvSpPr txBox="true"/>
            <p:nvPr/>
          </p:nvSpPr>
          <p:spPr>
            <a:xfrm>
              <a:off x="0" y="-38100"/>
              <a:ext cx="180163" cy="218263"/>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11445628" y="6518347"/>
            <a:ext cx="1215651" cy="454739"/>
          </a:xfrm>
          <a:prstGeom prst="rect">
            <a:avLst/>
          </a:prstGeom>
        </p:spPr>
        <p:txBody>
          <a:bodyPr anchor="t" rtlCol="false" tIns="0" lIns="0" bIns="0" rIns="0">
            <a:spAutoFit/>
          </a:bodyPr>
          <a:lstStyle/>
          <a:p>
            <a:pPr algn="ctr">
              <a:lnSpc>
                <a:spcPts val="3783"/>
              </a:lnSpc>
            </a:pPr>
            <a:r>
              <a:rPr lang="en-US" sz="2702" i="true">
                <a:solidFill>
                  <a:srgbClr val="000000"/>
                </a:solidFill>
                <a:latin typeface="DM Sans Italics"/>
                <a:ea typeface="DM Sans Italics"/>
                <a:cs typeface="DM Sans Italics"/>
                <a:sym typeface="DM Sans Italics"/>
              </a:rPr>
              <a:t>: North</a:t>
            </a:r>
          </a:p>
        </p:txBody>
      </p:sp>
      <p:sp>
        <p:nvSpPr>
          <p:cNvPr name="TextBox 15" id="15"/>
          <p:cNvSpPr txBox="true"/>
          <p:nvPr/>
        </p:nvSpPr>
        <p:spPr>
          <a:xfrm rot="0">
            <a:off x="15766328" y="6518347"/>
            <a:ext cx="1215651" cy="454739"/>
          </a:xfrm>
          <a:prstGeom prst="rect">
            <a:avLst/>
          </a:prstGeom>
        </p:spPr>
        <p:txBody>
          <a:bodyPr anchor="t" rtlCol="false" tIns="0" lIns="0" bIns="0" rIns="0">
            <a:spAutoFit/>
          </a:bodyPr>
          <a:lstStyle/>
          <a:p>
            <a:pPr algn="ctr">
              <a:lnSpc>
                <a:spcPts val="3783"/>
              </a:lnSpc>
            </a:pPr>
            <a:r>
              <a:rPr lang="en-US" sz="2702" i="true">
                <a:solidFill>
                  <a:srgbClr val="000000"/>
                </a:solidFill>
                <a:latin typeface="DM Sans Italics"/>
                <a:ea typeface="DM Sans Italics"/>
                <a:cs typeface="DM Sans Italics"/>
                <a:sym typeface="DM Sans Italics"/>
              </a:rPr>
              <a:t>: South</a:t>
            </a:r>
          </a:p>
        </p:txBody>
      </p:sp>
      <p:sp>
        <p:nvSpPr>
          <p:cNvPr name="TextBox 16" id="16"/>
          <p:cNvSpPr txBox="true"/>
          <p:nvPr/>
        </p:nvSpPr>
        <p:spPr>
          <a:xfrm rot="0">
            <a:off x="11581272" y="1186861"/>
            <a:ext cx="4377850" cy="759965"/>
          </a:xfrm>
          <a:prstGeom prst="rect">
            <a:avLst/>
          </a:prstGeom>
        </p:spPr>
        <p:txBody>
          <a:bodyPr anchor="t" rtlCol="false" tIns="0" lIns="0" bIns="0" rIns="0">
            <a:spAutoFit/>
          </a:bodyPr>
          <a:lstStyle/>
          <a:p>
            <a:pPr algn="ctr">
              <a:lnSpc>
                <a:spcPts val="6142"/>
              </a:lnSpc>
            </a:pPr>
            <a:r>
              <a:rPr lang="en-US" sz="4387">
                <a:solidFill>
                  <a:srgbClr val="000000"/>
                </a:solidFill>
                <a:latin typeface="Marykate"/>
                <a:ea typeface="Marykate"/>
                <a:cs typeface="Marykate"/>
                <a:sym typeface="Marykate"/>
              </a:rPr>
              <a:t>GLOBAL DIVIDES</a:t>
            </a:r>
          </a:p>
        </p:txBody>
      </p:sp>
      <p:sp>
        <p:nvSpPr>
          <p:cNvPr name="TextBox 17" id="17"/>
          <p:cNvSpPr txBox="true"/>
          <p:nvPr/>
        </p:nvSpPr>
        <p:spPr>
          <a:xfrm rot="0">
            <a:off x="1028700" y="411144"/>
            <a:ext cx="6984182" cy="1203325"/>
          </a:xfrm>
          <a:prstGeom prst="rect">
            <a:avLst/>
          </a:prstGeom>
        </p:spPr>
        <p:txBody>
          <a:bodyPr anchor="t" rtlCol="false" tIns="0" lIns="0" bIns="0" rIns="0">
            <a:spAutoFit/>
          </a:bodyPr>
          <a:lstStyle/>
          <a:p>
            <a:pPr algn="ctr">
              <a:lnSpc>
                <a:spcPts val="9799"/>
              </a:lnSpc>
            </a:pPr>
            <a:r>
              <a:rPr lang="en-US" sz="6999">
                <a:solidFill>
                  <a:srgbClr val="000000"/>
                </a:solidFill>
                <a:latin typeface="Marykate"/>
                <a:ea typeface="Marykate"/>
                <a:cs typeface="Marykate"/>
                <a:sym typeface="Marykate"/>
              </a:rPr>
              <a:t>GLOBAL SOUTH</a:t>
            </a:r>
          </a:p>
        </p:txBody>
      </p:sp>
      <p:sp>
        <p:nvSpPr>
          <p:cNvPr name="TextBox 18" id="18"/>
          <p:cNvSpPr txBox="true"/>
          <p:nvPr/>
        </p:nvSpPr>
        <p:spPr>
          <a:xfrm rot="0">
            <a:off x="525831" y="1870626"/>
            <a:ext cx="7989920" cy="7418603"/>
          </a:xfrm>
          <a:prstGeom prst="rect">
            <a:avLst/>
          </a:prstGeom>
        </p:spPr>
        <p:txBody>
          <a:bodyPr anchor="t" rtlCol="false" tIns="0" lIns="0" bIns="0" rIns="0">
            <a:spAutoFit/>
          </a:bodyPr>
          <a:lstStyle/>
          <a:p>
            <a:pPr algn="l">
              <a:lnSpc>
                <a:spcPts val="5325"/>
              </a:lnSpc>
            </a:pPr>
            <a:r>
              <a:rPr lang="en-US" sz="3804" b="true">
                <a:solidFill>
                  <a:srgbClr val="000000"/>
                </a:solidFill>
                <a:latin typeface="DM Sans Bold"/>
                <a:ea typeface="DM Sans Bold"/>
                <a:cs typeface="DM Sans Bold"/>
                <a:sym typeface="DM Sans Bold"/>
              </a:rPr>
              <a:t>Problems:</a:t>
            </a:r>
          </a:p>
          <a:p>
            <a:pPr algn="l" marL="821287" indent="-410643" lvl="1">
              <a:lnSpc>
                <a:spcPts val="5325"/>
              </a:lnSpc>
              <a:buFont typeface="Arial"/>
              <a:buChar char="•"/>
            </a:pPr>
            <a:r>
              <a:rPr lang="en-US" sz="3804">
                <a:solidFill>
                  <a:srgbClr val="000000"/>
                </a:solidFill>
                <a:latin typeface="DM Sans"/>
                <a:ea typeface="DM Sans"/>
                <a:cs typeface="DM Sans"/>
                <a:sym typeface="DM Sans"/>
              </a:rPr>
              <a:t>Contemporary Global Capitalism</a:t>
            </a:r>
          </a:p>
          <a:p>
            <a:pPr algn="l" marL="821287" indent="-410643" lvl="1">
              <a:lnSpc>
                <a:spcPts val="5325"/>
              </a:lnSpc>
              <a:buFont typeface="Arial"/>
              <a:buChar char="•"/>
            </a:pPr>
            <a:r>
              <a:rPr lang="en-US" sz="3804">
                <a:solidFill>
                  <a:srgbClr val="000000"/>
                </a:solidFill>
                <a:latin typeface="DM Sans"/>
                <a:ea typeface="DM Sans"/>
                <a:cs typeface="DM Sans"/>
                <a:sym typeface="DM Sans"/>
              </a:rPr>
              <a:t>Neocolonialism</a:t>
            </a:r>
          </a:p>
          <a:p>
            <a:pPr algn="l" marL="821287" indent="-410643" lvl="1">
              <a:lnSpc>
                <a:spcPts val="5325"/>
              </a:lnSpc>
              <a:buFont typeface="Arial"/>
              <a:buChar char="•"/>
            </a:pPr>
            <a:r>
              <a:rPr lang="en-US" sz="3804">
                <a:solidFill>
                  <a:srgbClr val="000000"/>
                </a:solidFill>
                <a:latin typeface="DM Sans"/>
                <a:ea typeface="DM Sans"/>
                <a:cs typeface="DM Sans"/>
                <a:sym typeface="DM Sans"/>
              </a:rPr>
              <a:t>Labor Conditions</a:t>
            </a:r>
          </a:p>
          <a:p>
            <a:pPr algn="l" marL="821287" indent="-410643" lvl="1">
              <a:lnSpc>
                <a:spcPts val="5325"/>
              </a:lnSpc>
              <a:buFont typeface="Arial"/>
              <a:buChar char="•"/>
            </a:pPr>
            <a:r>
              <a:rPr lang="en-US" sz="3804">
                <a:solidFill>
                  <a:srgbClr val="000000"/>
                </a:solidFill>
                <a:latin typeface="DM Sans"/>
                <a:ea typeface="DM Sans"/>
                <a:cs typeface="DM Sans"/>
                <a:sym typeface="DM Sans"/>
              </a:rPr>
              <a:t>Poverty and Income Inequality</a:t>
            </a:r>
          </a:p>
          <a:p>
            <a:pPr algn="l" marL="821287" indent="-410643" lvl="1">
              <a:lnSpc>
                <a:spcPts val="5325"/>
              </a:lnSpc>
              <a:buFont typeface="Arial"/>
              <a:buChar char="•"/>
            </a:pPr>
            <a:r>
              <a:rPr lang="en-US" sz="3804">
                <a:solidFill>
                  <a:srgbClr val="000000"/>
                </a:solidFill>
                <a:latin typeface="DM Sans"/>
                <a:ea typeface="DM Sans"/>
                <a:cs typeface="DM Sans"/>
                <a:sym typeface="DM Sans"/>
              </a:rPr>
              <a:t>Access to Education and Health Services</a:t>
            </a:r>
          </a:p>
          <a:p>
            <a:pPr algn="l" marL="821287" indent="-410643" lvl="1">
              <a:lnSpc>
                <a:spcPts val="5325"/>
              </a:lnSpc>
              <a:buFont typeface="Arial"/>
              <a:buChar char="•"/>
            </a:pPr>
            <a:r>
              <a:rPr lang="en-US" sz="3804">
                <a:solidFill>
                  <a:srgbClr val="000000"/>
                </a:solidFill>
                <a:latin typeface="DM Sans"/>
                <a:ea typeface="DM Sans"/>
                <a:cs typeface="DM Sans"/>
                <a:sym typeface="DM Sans"/>
              </a:rPr>
              <a:t>Climate Vulnerability</a:t>
            </a:r>
          </a:p>
          <a:p>
            <a:pPr algn="l" marL="821287" indent="-410643" lvl="1">
              <a:lnSpc>
                <a:spcPts val="5325"/>
              </a:lnSpc>
              <a:buFont typeface="Arial"/>
              <a:buChar char="•"/>
            </a:pPr>
            <a:r>
              <a:rPr lang="en-US" sz="3804">
                <a:solidFill>
                  <a:srgbClr val="000000"/>
                </a:solidFill>
                <a:latin typeface="DM Sans"/>
                <a:ea typeface="DM Sans"/>
                <a:cs typeface="DM Sans"/>
                <a:sym typeface="DM Sans"/>
              </a:rPr>
              <a:t>Unemployment and Underemployment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DAGWKx_ymqw</dc:identifier>
  <dcterms:modified xsi:type="dcterms:W3CDTF">2011-08-01T06:04:30Z</dcterms:modified>
  <cp:revision>1</cp:revision>
  <dc:title>Global Divide: The North and The South</dc:title>
</cp:coreProperties>
</file>