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0"/>
  </p:notesMasterIdLst>
  <p:handoutMasterIdLst>
    <p:handoutMasterId r:id="rId31"/>
  </p:handoutMasterIdLst>
  <p:sldIdLst>
    <p:sldId id="336" r:id="rId5"/>
    <p:sldId id="330" r:id="rId6"/>
    <p:sldId id="332" r:id="rId7"/>
    <p:sldId id="337" r:id="rId8"/>
    <p:sldId id="340" r:id="rId9"/>
    <p:sldId id="339" r:id="rId10"/>
    <p:sldId id="341" r:id="rId11"/>
    <p:sldId id="348" r:id="rId12"/>
    <p:sldId id="334" r:id="rId13"/>
    <p:sldId id="344" r:id="rId14"/>
    <p:sldId id="343" r:id="rId15"/>
    <p:sldId id="342" r:id="rId16"/>
    <p:sldId id="345" r:id="rId17"/>
    <p:sldId id="346" r:id="rId18"/>
    <p:sldId id="356" r:id="rId19"/>
    <p:sldId id="347" r:id="rId20"/>
    <p:sldId id="335" r:id="rId21"/>
    <p:sldId id="350" r:id="rId22"/>
    <p:sldId id="351" r:id="rId23"/>
    <p:sldId id="352" r:id="rId24"/>
    <p:sldId id="353" r:id="rId25"/>
    <p:sldId id="354" r:id="rId26"/>
    <p:sldId id="274" r:id="rId27"/>
    <p:sldId id="275" r:id="rId28"/>
    <p:sldId id="357" r:id="rId2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364" autoAdjust="0"/>
  </p:normalViewPr>
  <p:slideViewPr>
    <p:cSldViewPr snapToGrid="0" snapToObjects="1">
      <p:cViewPr>
        <p:scale>
          <a:sx n="75" d="100"/>
          <a:sy n="75" d="100"/>
        </p:scale>
        <p:origin x="324" y="5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3/12/2023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‹Nº›</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41918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3/12/2023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‹Nº›</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192144" y="2866579"/>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750772" y="739393"/>
            <a:ext cx="10241280" cy="13234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750772" y="5120020"/>
            <a:ext cx="25146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rtlCol="0" anchor="t">
            <a:spAutoFit/>
          </a:bodyPr>
          <a:lstStyle/>
          <a:p>
            <a:r>
              <a:rPr lang="en-US" sz="2400" dirty="0" smtClean="0">
                <a:latin typeface="Abadi"/>
                <a:ea typeface="SF Pro" pitchFamily="2" charset="0"/>
                <a:cs typeface="SF Pro" pitchFamily="2" charset="0"/>
              </a:rPr>
              <a:t>Antonio Jimenez</a:t>
            </a:r>
            <a:endParaRPr lang="en-US" sz="2400" dirty="0">
              <a:latin typeface="Abadi"/>
              <a:ea typeface="SF Pro" pitchFamily="2" charset="0"/>
              <a:cs typeface="SF Pro" pitchFamily="2" charset="0"/>
            </a:endParaRPr>
          </a:p>
          <a:p>
            <a:r>
              <a:rPr lang="en-US" sz="2400" dirty="0" smtClean="0">
                <a:latin typeface="Abadi" panose="020B0604020104020204" pitchFamily="34" charset="0"/>
                <a:ea typeface="SF Pro" pitchFamily="2" charset="0"/>
                <a:cs typeface="SF Pro" pitchFamily="2" charset="0"/>
              </a:rPr>
              <a:t>March, 2023</a:t>
            </a:r>
            <a:endParaRPr lang="en-US" sz="2400" dirty="0">
              <a:latin typeface="Abadi" panose="020B0604020104020204" pitchFamily="34" charset="0"/>
              <a:ea typeface="SF Pro" pitchFamily="2" charset="0"/>
              <a:cs typeface="SF Pro" pitchFamily="2" charset="0"/>
            </a:endParaRP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9927488" y="4563629"/>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9927488" y="4081613"/>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0813296" y="4452601"/>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7" name="Rectángulo 6"/>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Exploratory</a:t>
            </a:r>
            <a:r>
              <a:rPr lang="es-ES" dirty="0" smtClean="0"/>
              <a:t> Data </a:t>
            </a:r>
            <a:r>
              <a:rPr lang="es-ES" dirty="0" err="1" smtClean="0"/>
              <a:t>Analysis</a:t>
            </a:r>
            <a:endParaRPr lang="en-US" dirty="0"/>
          </a:p>
        </p:txBody>
      </p:sp>
      <p:sp>
        <p:nvSpPr>
          <p:cNvPr id="8" name="Rectángulo 7"/>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Data </a:t>
            </a:r>
            <a:r>
              <a:rPr lang="es-ES" dirty="0" err="1" smtClean="0"/>
              <a:t>processing</a:t>
            </a:r>
            <a:endParaRPr lang="en-US" dirty="0"/>
          </a:p>
        </p:txBody>
      </p:sp>
      <p:sp>
        <p:nvSpPr>
          <p:cNvPr id="11" name="Rectángulo 10"/>
          <p:cNvSpPr/>
          <p:nvPr/>
        </p:nvSpPr>
        <p:spPr>
          <a:xfrm>
            <a:off x="8917017" y="1818689"/>
            <a:ext cx="1659845"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User</a:t>
            </a:r>
            <a:r>
              <a:rPr lang="es-ES" dirty="0" smtClean="0"/>
              <a:t> </a:t>
            </a:r>
            <a:r>
              <a:rPr lang="es-ES" dirty="0" err="1" smtClean="0"/>
              <a:t>Profile</a:t>
            </a:r>
            <a:r>
              <a:rPr lang="es-ES" dirty="0" smtClean="0"/>
              <a:t> </a:t>
            </a:r>
            <a:r>
              <a:rPr lang="es-ES" dirty="0" err="1"/>
              <a:t>E</a:t>
            </a:r>
            <a:r>
              <a:rPr lang="es-ES" dirty="0" err="1" smtClean="0"/>
              <a:t>xtraction</a:t>
            </a:r>
            <a:endParaRPr lang="en-US" dirty="0"/>
          </a:p>
        </p:txBody>
      </p:sp>
      <p:sp>
        <p:nvSpPr>
          <p:cNvPr id="17" name="Rectángulo 16"/>
          <p:cNvSpPr/>
          <p:nvPr/>
        </p:nvSpPr>
        <p:spPr>
          <a:xfrm>
            <a:off x="8917017" y="2646009"/>
            <a:ext cx="1659845"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Course</a:t>
            </a:r>
            <a:r>
              <a:rPr lang="es-ES" dirty="0" smtClean="0"/>
              <a:t> vector</a:t>
            </a:r>
            <a:endParaRPr lang="en-US" dirty="0"/>
          </a:p>
        </p:txBody>
      </p:sp>
      <p:sp>
        <p:nvSpPr>
          <p:cNvPr id="18" name="Rectángulo 17"/>
          <p:cNvSpPr/>
          <p:nvPr/>
        </p:nvSpPr>
        <p:spPr>
          <a:xfrm>
            <a:off x="6123417" y="3685303"/>
            <a:ext cx="1659845"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Dot</a:t>
            </a:r>
            <a:r>
              <a:rPr lang="es-ES" dirty="0" smtClean="0"/>
              <a:t> </a:t>
            </a:r>
            <a:r>
              <a:rPr lang="es-ES" dirty="0" err="1" smtClean="0"/>
              <a:t>product</a:t>
            </a:r>
            <a:endParaRPr lang="en-US" dirty="0"/>
          </a:p>
        </p:txBody>
      </p:sp>
      <p:sp>
        <p:nvSpPr>
          <p:cNvPr id="19" name="Rectángulo 18"/>
          <p:cNvSpPr/>
          <p:nvPr/>
        </p:nvSpPr>
        <p:spPr>
          <a:xfrm>
            <a:off x="3185015" y="3411538"/>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Given</a:t>
            </a:r>
            <a:r>
              <a:rPr lang="es-ES" dirty="0" smtClean="0"/>
              <a:t> </a:t>
            </a:r>
            <a:r>
              <a:rPr lang="es-ES" dirty="0" err="1" smtClean="0"/>
              <a:t>the</a:t>
            </a:r>
            <a:r>
              <a:rPr lang="es-ES" dirty="0" smtClean="0"/>
              <a:t> </a:t>
            </a:r>
            <a:r>
              <a:rPr lang="es-ES" dirty="0" err="1" smtClean="0"/>
              <a:t>threshold</a:t>
            </a:r>
            <a:r>
              <a:rPr lang="es-ES" dirty="0" smtClean="0"/>
              <a:t>:</a:t>
            </a:r>
          </a:p>
          <a:p>
            <a:pPr algn="ctr"/>
            <a:r>
              <a:rPr lang="es-ES" dirty="0" err="1" smtClean="0"/>
              <a:t>Recommendation</a:t>
            </a:r>
            <a:endParaRPr lang="en-US" dirty="0"/>
          </a:p>
        </p:txBody>
      </p:sp>
      <p:sp>
        <p:nvSpPr>
          <p:cNvPr id="20" name="Rectángulo 19"/>
          <p:cNvSpPr/>
          <p:nvPr/>
        </p:nvSpPr>
        <p:spPr>
          <a:xfrm>
            <a:off x="665805" y="3641618"/>
            <a:ext cx="1659845" cy="837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List</a:t>
            </a:r>
            <a:r>
              <a:rPr lang="es-ES" dirty="0" smtClean="0"/>
              <a:t> of </a:t>
            </a:r>
            <a:r>
              <a:rPr lang="es-ES" dirty="0" err="1" smtClean="0"/>
              <a:t>recommended</a:t>
            </a:r>
            <a:r>
              <a:rPr lang="es-ES" dirty="0" smtClean="0"/>
              <a:t> </a:t>
            </a:r>
            <a:r>
              <a:rPr lang="es-ES" dirty="0" err="1" smtClean="0"/>
              <a:t>courses</a:t>
            </a:r>
            <a:endParaRPr lang="en-US" dirty="0"/>
          </a:p>
        </p:txBody>
      </p:sp>
      <p:sp>
        <p:nvSpPr>
          <p:cNvPr id="22" name="Flecha derecha 21"/>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echa derecha 22"/>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flipH="1">
            <a:off x="2396269" y="3964731"/>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echa derecha 29"/>
          <p:cNvSpPr/>
          <p:nvPr/>
        </p:nvSpPr>
        <p:spPr>
          <a:xfrm rot="20138361" flipH="1">
            <a:off x="8032333" y="3598749"/>
            <a:ext cx="919163"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echa derecha 30"/>
          <p:cNvSpPr/>
          <p:nvPr/>
        </p:nvSpPr>
        <p:spPr>
          <a:xfrm flipH="1">
            <a:off x="5350241" y="3964731"/>
            <a:ext cx="651617" cy="270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echa derecha 31"/>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
            <a:extLst>
              <a:ext uri="{FF2B5EF4-FFF2-40B4-BE49-F238E27FC236}">
                <a16:creationId xmlns:a16="http://schemas.microsoft.com/office/drawing/2014/main" id="{E26EB370-3F0F-1B41-BFE3-77AFB99A4166}"/>
              </a:ext>
            </a:extLst>
          </p:cNvPr>
          <p:cNvSpPr txBox="1">
            <a:spLocks/>
          </p:cNvSpPr>
          <p:nvPr/>
        </p:nvSpPr>
        <p:spPr>
          <a:xfrm>
            <a:off x="528968" y="39490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0B49CB"/>
                </a:solidFill>
                <a:latin typeface="Abadi"/>
              </a:rPr>
              <a:t>Flowchart of content-based recommender system using user profile and course genres</a:t>
            </a:r>
            <a:endParaRPr lang="en-US" sz="4000" dirty="0">
              <a:solidFill>
                <a:srgbClr val="0B49CB"/>
              </a:solidFill>
              <a:latin typeface="Abadi"/>
            </a:endParaRPr>
          </a:p>
        </p:txBody>
      </p:sp>
      <p:sp>
        <p:nvSpPr>
          <p:cNvPr id="35" name="Content Placeholder 4">
            <a:extLst>
              <a:ext uri="{FF2B5EF4-FFF2-40B4-BE49-F238E27FC236}">
                <a16:creationId xmlns:a16="http://schemas.microsoft.com/office/drawing/2014/main" id="{56F37DFD-7ED9-224E-935C-3ADCC0C2BB0A}"/>
              </a:ext>
            </a:extLst>
          </p:cNvPr>
          <p:cNvSpPr txBox="1">
            <a:spLocks/>
          </p:cNvSpPr>
          <p:nvPr/>
        </p:nvSpPr>
        <p:spPr>
          <a:xfrm>
            <a:off x="878996" y="4921690"/>
            <a:ext cx="10110734" cy="1767888"/>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stage, the data has been processed and features were extracted, such as user profile and course vector. Then, dot product operation was made on new the course vectors using that user profile vector to get a recommendation score. Then, courses above the threshold were recommended.</a:t>
            </a:r>
            <a:endParaRPr lang="en-US" sz="2400" dirty="0">
              <a:cs typeface="Calibri"/>
            </a:endParaRPr>
          </a:p>
        </p:txBody>
      </p:sp>
    </p:spTree>
    <p:extLst>
      <p:ext uri="{BB962C8B-B14F-4D97-AF65-F5344CB8AC3E}">
        <p14:creationId xmlns:p14="http://schemas.microsoft.com/office/powerpoint/2010/main" val="215315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smtClean="0">
                <a:solidFill>
                  <a:srgbClr val="1C7DDB"/>
                </a:solidFill>
                <a:latin typeface="Abadi"/>
              </a:rPr>
              <a:t>On average, 19 new courses have been recommended to each user in the Data set </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886017" y="2779579"/>
            <a:ext cx="3660583"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smtClean="0">
                <a:solidFill>
                  <a:srgbClr val="1C7DDB"/>
                </a:solidFill>
                <a:latin typeface="Abadi"/>
              </a:rPr>
              <a:t>Recommendation</a:t>
            </a:r>
            <a:r>
              <a:rPr lang="es-ES" sz="1800" dirty="0" smtClean="0">
                <a:solidFill>
                  <a:srgbClr val="1C7DDB"/>
                </a:solidFill>
                <a:latin typeface="Abadi"/>
              </a:rPr>
              <a:t> </a:t>
            </a:r>
            <a:r>
              <a:rPr lang="es-ES" sz="1800" dirty="0" err="1" smtClean="0">
                <a:solidFill>
                  <a:srgbClr val="1C7DDB"/>
                </a:solidFill>
                <a:latin typeface="Abadi"/>
              </a:rPr>
              <a:t>Threshold</a:t>
            </a:r>
            <a:r>
              <a:rPr lang="es-ES" sz="1800" dirty="0" smtClean="0">
                <a:solidFill>
                  <a:srgbClr val="1C7DDB"/>
                </a:solidFill>
                <a:latin typeface="Abadi"/>
              </a:rPr>
              <a:t>: 30</a:t>
            </a:r>
            <a:endParaRPr lang="en-US" sz="2000" dirty="0">
              <a:cs typeface="Calibri"/>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009" y="1701667"/>
            <a:ext cx="4143375" cy="4152900"/>
          </a:xfrm>
          <a:prstGeom prst="rect">
            <a:avLst/>
          </a:prstGeom>
        </p:spPr>
      </p:pic>
      <p:sp>
        <p:nvSpPr>
          <p:cNvPr id="8" name="Content Placeholder 4">
            <a:extLst>
              <a:ext uri="{FF2B5EF4-FFF2-40B4-BE49-F238E27FC236}">
                <a16:creationId xmlns:a16="http://schemas.microsoft.com/office/drawing/2014/main" id="{A9473915-7B23-534C-B831-D860C539F3D3}"/>
              </a:ext>
            </a:extLst>
          </p:cNvPr>
          <p:cNvSpPr txBox="1">
            <a:spLocks/>
          </p:cNvSpPr>
          <p:nvPr/>
        </p:nvSpPr>
        <p:spPr>
          <a:xfrm>
            <a:off x="8414705" y="1381000"/>
            <a:ext cx="929382"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smtClean="0">
                <a:solidFill>
                  <a:srgbClr val="1C7DDB"/>
                </a:solidFill>
                <a:latin typeface="Abadi"/>
              </a:rPr>
              <a:t>Top 10 </a:t>
            </a:r>
            <a:endParaRPr lang="en-US" sz="2000" dirty="0">
              <a:cs typeface="Calibri"/>
            </a:endParaRPr>
          </a:p>
        </p:txBody>
      </p:sp>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5"/>
            <a:ext cx="10515600" cy="1325563"/>
          </a:xfrm>
        </p:spPr>
        <p:txBody>
          <a:bodyPr/>
          <a:lstStyle/>
          <a:p>
            <a:r>
              <a:rPr lang="en-US" sz="4000" dirty="0">
                <a:solidFill>
                  <a:srgbClr val="0B49CB"/>
                </a:solidFill>
                <a:latin typeface="Abadi"/>
              </a:rPr>
              <a:t>Flowchart of content-based recommender system using course similarity</a:t>
            </a:r>
          </a:p>
        </p:txBody>
      </p:sp>
      <p:sp>
        <p:nvSpPr>
          <p:cNvPr id="18" name="Rectángulo 17"/>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19" name="Rectángulo 18"/>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Exploratory</a:t>
            </a:r>
            <a:r>
              <a:rPr lang="es-ES" dirty="0" smtClean="0"/>
              <a:t> Data </a:t>
            </a:r>
            <a:r>
              <a:rPr lang="es-ES" dirty="0" err="1" smtClean="0"/>
              <a:t>Analysis</a:t>
            </a:r>
            <a:endParaRPr lang="en-US" dirty="0"/>
          </a:p>
        </p:txBody>
      </p:sp>
      <p:sp>
        <p:nvSpPr>
          <p:cNvPr id="20" name="Rectángulo 19"/>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Data </a:t>
            </a:r>
            <a:r>
              <a:rPr lang="es-ES" dirty="0" err="1" smtClean="0"/>
              <a:t>processing</a:t>
            </a:r>
            <a:endParaRPr lang="en-US" dirty="0"/>
          </a:p>
        </p:txBody>
      </p:sp>
      <p:sp>
        <p:nvSpPr>
          <p:cNvPr id="21" name="Rectángulo 20"/>
          <p:cNvSpPr/>
          <p:nvPr/>
        </p:nvSpPr>
        <p:spPr>
          <a:xfrm>
            <a:off x="8917017" y="2165676"/>
            <a:ext cx="1659845"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Similarity</a:t>
            </a:r>
            <a:r>
              <a:rPr lang="es-ES" dirty="0" smtClean="0"/>
              <a:t> </a:t>
            </a:r>
            <a:r>
              <a:rPr lang="es-ES" dirty="0" err="1" smtClean="0"/>
              <a:t>matrix</a:t>
            </a:r>
            <a:endParaRPr lang="en-US" dirty="0"/>
          </a:p>
        </p:txBody>
      </p:sp>
      <p:sp>
        <p:nvSpPr>
          <p:cNvPr id="23" name="Rectángulo 22"/>
          <p:cNvSpPr/>
          <p:nvPr/>
        </p:nvSpPr>
        <p:spPr>
          <a:xfrm>
            <a:off x="8611427" y="3668265"/>
            <a:ext cx="1965435" cy="9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Similarity</a:t>
            </a:r>
            <a:r>
              <a:rPr lang="es-ES" dirty="0" smtClean="0"/>
              <a:t> </a:t>
            </a:r>
            <a:r>
              <a:rPr lang="es-ES" dirty="0" err="1" smtClean="0"/>
              <a:t>for</a:t>
            </a:r>
            <a:r>
              <a:rPr lang="es-ES" dirty="0" smtClean="0"/>
              <a:t> new </a:t>
            </a:r>
            <a:r>
              <a:rPr lang="es-ES" dirty="0" err="1" smtClean="0"/>
              <a:t>course</a:t>
            </a:r>
            <a:r>
              <a:rPr lang="es-ES" dirty="0" smtClean="0"/>
              <a:t> </a:t>
            </a:r>
            <a:r>
              <a:rPr lang="es-ES" dirty="0" err="1" smtClean="0"/>
              <a:t>with</a:t>
            </a:r>
            <a:r>
              <a:rPr lang="es-ES" dirty="0" smtClean="0"/>
              <a:t> </a:t>
            </a:r>
            <a:r>
              <a:rPr lang="es-ES" dirty="0" err="1" smtClean="0"/>
              <a:t>user</a:t>
            </a:r>
            <a:r>
              <a:rPr lang="es-ES" dirty="0" smtClean="0"/>
              <a:t> </a:t>
            </a:r>
            <a:r>
              <a:rPr lang="es-ES" dirty="0" err="1" smtClean="0"/>
              <a:t>courses</a:t>
            </a:r>
            <a:endParaRPr lang="en-US" dirty="0"/>
          </a:p>
        </p:txBody>
      </p:sp>
      <p:sp>
        <p:nvSpPr>
          <p:cNvPr id="24" name="Rectángulo 23"/>
          <p:cNvSpPr/>
          <p:nvPr/>
        </p:nvSpPr>
        <p:spPr>
          <a:xfrm>
            <a:off x="4889490" y="3571722"/>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Given</a:t>
            </a:r>
            <a:r>
              <a:rPr lang="es-ES" dirty="0" smtClean="0"/>
              <a:t> </a:t>
            </a:r>
            <a:r>
              <a:rPr lang="es-ES" dirty="0" err="1" smtClean="0"/>
              <a:t>the</a:t>
            </a:r>
            <a:r>
              <a:rPr lang="es-ES" dirty="0" smtClean="0"/>
              <a:t> </a:t>
            </a:r>
            <a:r>
              <a:rPr lang="es-ES" dirty="0" err="1" smtClean="0"/>
              <a:t>threshold</a:t>
            </a:r>
            <a:r>
              <a:rPr lang="es-ES" dirty="0" smtClean="0"/>
              <a:t>:</a:t>
            </a:r>
          </a:p>
          <a:p>
            <a:pPr algn="ctr"/>
            <a:r>
              <a:rPr lang="es-ES" dirty="0" err="1" smtClean="0"/>
              <a:t>Recommendation</a:t>
            </a:r>
            <a:endParaRPr lang="en-US" dirty="0"/>
          </a:p>
        </p:txBody>
      </p:sp>
      <p:sp>
        <p:nvSpPr>
          <p:cNvPr id="25" name="Rectángulo 24"/>
          <p:cNvSpPr/>
          <p:nvPr/>
        </p:nvSpPr>
        <p:spPr>
          <a:xfrm>
            <a:off x="1870435" y="3671640"/>
            <a:ext cx="1659845" cy="837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List</a:t>
            </a:r>
            <a:r>
              <a:rPr lang="es-ES" dirty="0" smtClean="0"/>
              <a:t> of </a:t>
            </a:r>
            <a:r>
              <a:rPr lang="es-ES" dirty="0" err="1" smtClean="0"/>
              <a:t>recommended</a:t>
            </a:r>
            <a:r>
              <a:rPr lang="es-ES" dirty="0" smtClean="0"/>
              <a:t> </a:t>
            </a:r>
            <a:r>
              <a:rPr lang="es-ES" dirty="0" err="1" smtClean="0"/>
              <a:t>courses</a:t>
            </a:r>
            <a:endParaRPr lang="en-US" dirty="0"/>
          </a:p>
        </p:txBody>
      </p:sp>
      <p:sp>
        <p:nvSpPr>
          <p:cNvPr id="26" name="Flecha derecha 25"/>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echa derecha 26"/>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echa derecha 27"/>
          <p:cNvSpPr/>
          <p:nvPr/>
        </p:nvSpPr>
        <p:spPr>
          <a:xfrm flipH="1">
            <a:off x="3813840" y="3874699"/>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rot="16200000" flipH="1">
            <a:off x="9609466" y="3009096"/>
            <a:ext cx="609366"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echa derecha 29"/>
          <p:cNvSpPr/>
          <p:nvPr/>
        </p:nvSpPr>
        <p:spPr>
          <a:xfrm flipH="1">
            <a:off x="7422119" y="3956229"/>
            <a:ext cx="940601" cy="406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echa derecha 30"/>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4">
            <a:extLst>
              <a:ext uri="{FF2B5EF4-FFF2-40B4-BE49-F238E27FC236}">
                <a16:creationId xmlns:a16="http://schemas.microsoft.com/office/drawing/2014/main" id="{56F37DFD-7ED9-224E-935C-3ADCC0C2BB0A}"/>
              </a:ext>
            </a:extLst>
          </p:cNvPr>
          <p:cNvSpPr txBox="1">
            <a:spLocks/>
          </p:cNvSpPr>
          <p:nvPr/>
        </p:nvSpPr>
        <p:spPr>
          <a:xfrm>
            <a:off x="878996" y="4921690"/>
            <a:ext cx="10110734" cy="1767888"/>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stage, the data has been processed and The similarity matrix for every course is obtained. Then, each new course for the user is compared with each courser of the user and a similarity score is extracted. If this score is greater than a threshold, it is recommended. This process is repeated for each user. At the end a list of recommended course is obtained.</a:t>
            </a:r>
            <a:endParaRPr lang="en-US" sz="2400" dirty="0">
              <a:cs typeface="Calibri"/>
            </a:endParaRPr>
          </a:p>
        </p:txBody>
      </p:sp>
    </p:spTree>
    <p:extLst>
      <p:ext uri="{BB962C8B-B14F-4D97-AF65-F5344CB8AC3E}">
        <p14:creationId xmlns:p14="http://schemas.microsoft.com/office/powerpoint/2010/main" val="215765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8"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smtClean="0">
                <a:solidFill>
                  <a:srgbClr val="1C7DDB"/>
                </a:solidFill>
                <a:latin typeface="Abadi"/>
              </a:rPr>
              <a:t>On average, 2 new courses have been recommended to each user in the Data set </a:t>
            </a:r>
            <a:endParaRPr lang="en-US" sz="2400" dirty="0">
              <a:cs typeface="Calibri"/>
            </a:endParaRPr>
          </a:p>
        </p:txBody>
      </p:sp>
      <p:sp>
        <p:nvSpPr>
          <p:cNvPr id="9" name="Content Placeholder 4">
            <a:extLst>
              <a:ext uri="{FF2B5EF4-FFF2-40B4-BE49-F238E27FC236}">
                <a16:creationId xmlns:a16="http://schemas.microsoft.com/office/drawing/2014/main" id="{A9473915-7B23-534C-B831-D860C539F3D3}"/>
              </a:ext>
            </a:extLst>
          </p:cNvPr>
          <p:cNvSpPr txBox="1">
            <a:spLocks/>
          </p:cNvSpPr>
          <p:nvPr/>
        </p:nvSpPr>
        <p:spPr>
          <a:xfrm>
            <a:off x="886017" y="2779579"/>
            <a:ext cx="3660583"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smtClean="0">
                <a:solidFill>
                  <a:srgbClr val="1C7DDB"/>
                </a:solidFill>
                <a:latin typeface="Abadi"/>
              </a:rPr>
              <a:t>Similarity</a:t>
            </a:r>
            <a:r>
              <a:rPr lang="es-ES" sz="1800" dirty="0" smtClean="0">
                <a:solidFill>
                  <a:srgbClr val="1C7DDB"/>
                </a:solidFill>
                <a:latin typeface="Abadi"/>
              </a:rPr>
              <a:t> </a:t>
            </a:r>
            <a:r>
              <a:rPr lang="es-ES" sz="1800" dirty="0" err="1" smtClean="0">
                <a:solidFill>
                  <a:srgbClr val="1C7DDB"/>
                </a:solidFill>
                <a:latin typeface="Abadi"/>
              </a:rPr>
              <a:t>Threshold</a:t>
            </a:r>
            <a:r>
              <a:rPr lang="es-ES" sz="1800" dirty="0" smtClean="0">
                <a:solidFill>
                  <a:srgbClr val="1C7DDB"/>
                </a:solidFill>
                <a:latin typeface="Abadi"/>
              </a:rPr>
              <a:t>: 0.6</a:t>
            </a:r>
            <a:endParaRPr lang="en-US" sz="2000" dirty="0">
              <a:cs typeface="Calibri"/>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666" y="1690688"/>
            <a:ext cx="4208784" cy="5130933"/>
          </a:xfrm>
          <a:prstGeom prst="rect">
            <a:avLst/>
          </a:prstGeom>
        </p:spPr>
      </p:pic>
      <p:sp>
        <p:nvSpPr>
          <p:cNvPr id="11" name="Content Placeholder 4">
            <a:extLst>
              <a:ext uri="{FF2B5EF4-FFF2-40B4-BE49-F238E27FC236}">
                <a16:creationId xmlns:a16="http://schemas.microsoft.com/office/drawing/2014/main" id="{A9473915-7B23-534C-B831-D860C539F3D3}"/>
              </a:ext>
            </a:extLst>
          </p:cNvPr>
          <p:cNvSpPr txBox="1">
            <a:spLocks/>
          </p:cNvSpPr>
          <p:nvPr/>
        </p:nvSpPr>
        <p:spPr>
          <a:xfrm>
            <a:off x="9032367" y="1615758"/>
            <a:ext cx="929382"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smtClean="0">
                <a:solidFill>
                  <a:srgbClr val="1C7DDB"/>
                </a:solidFill>
                <a:latin typeface="Abadi"/>
              </a:rPr>
              <a:t>Top 10 </a:t>
            </a:r>
            <a:endParaRPr lang="en-US" sz="2000" dirty="0">
              <a:cs typeface="Calibri"/>
            </a:endParaRPr>
          </a:p>
        </p:txBody>
      </p:sp>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17" name="Rectángulo 16"/>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18" name="Rectángulo 17"/>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Exploratory</a:t>
            </a:r>
            <a:r>
              <a:rPr lang="es-ES" dirty="0" smtClean="0"/>
              <a:t> Data </a:t>
            </a:r>
            <a:r>
              <a:rPr lang="es-ES" dirty="0" err="1" smtClean="0"/>
              <a:t>Analysis</a:t>
            </a:r>
            <a:endParaRPr lang="en-US" dirty="0"/>
          </a:p>
        </p:txBody>
      </p:sp>
      <p:sp>
        <p:nvSpPr>
          <p:cNvPr id="19" name="Rectángulo 18"/>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Data </a:t>
            </a:r>
            <a:r>
              <a:rPr lang="es-ES" dirty="0" err="1" smtClean="0"/>
              <a:t>processing</a:t>
            </a:r>
            <a:r>
              <a:rPr lang="es-ES" dirty="0" smtClean="0"/>
              <a:t>:</a:t>
            </a:r>
          </a:p>
          <a:p>
            <a:pPr algn="ctr"/>
            <a:r>
              <a:rPr lang="es-ES" dirty="0" err="1" smtClean="0"/>
              <a:t>Stardad</a:t>
            </a:r>
            <a:r>
              <a:rPr lang="es-ES" dirty="0" smtClean="0"/>
              <a:t> </a:t>
            </a:r>
            <a:r>
              <a:rPr lang="es-ES" dirty="0" err="1" smtClean="0"/>
              <a:t>Scaling</a:t>
            </a:r>
            <a:endParaRPr lang="en-US" dirty="0"/>
          </a:p>
        </p:txBody>
      </p:sp>
      <p:sp>
        <p:nvSpPr>
          <p:cNvPr id="20" name="Rectángulo 19"/>
          <p:cNvSpPr/>
          <p:nvPr/>
        </p:nvSpPr>
        <p:spPr>
          <a:xfrm>
            <a:off x="8917017" y="1989233"/>
            <a:ext cx="1659845" cy="83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Principal </a:t>
            </a:r>
            <a:r>
              <a:rPr lang="es-ES" dirty="0" err="1" smtClean="0"/>
              <a:t>Component</a:t>
            </a:r>
            <a:r>
              <a:rPr lang="es-ES" dirty="0" smtClean="0"/>
              <a:t> </a:t>
            </a:r>
            <a:r>
              <a:rPr lang="es-ES" dirty="0" err="1" smtClean="0"/>
              <a:t>Analysis</a:t>
            </a:r>
            <a:endParaRPr lang="en-US" dirty="0"/>
          </a:p>
        </p:txBody>
      </p:sp>
      <p:sp>
        <p:nvSpPr>
          <p:cNvPr id="21" name="Rectángulo 20"/>
          <p:cNvSpPr/>
          <p:nvPr/>
        </p:nvSpPr>
        <p:spPr>
          <a:xfrm>
            <a:off x="8611427" y="3668265"/>
            <a:ext cx="1965435" cy="9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K-</a:t>
            </a:r>
            <a:r>
              <a:rPr lang="es-ES" dirty="0" err="1" smtClean="0"/>
              <a:t>means</a:t>
            </a:r>
            <a:r>
              <a:rPr lang="es-ES" dirty="0" smtClean="0"/>
              <a:t> </a:t>
            </a:r>
            <a:r>
              <a:rPr lang="es-ES" dirty="0" err="1" smtClean="0"/>
              <a:t>with</a:t>
            </a:r>
            <a:r>
              <a:rPr lang="es-ES" dirty="0" smtClean="0"/>
              <a:t> </a:t>
            </a:r>
            <a:r>
              <a:rPr lang="es-ES" dirty="0" err="1" smtClean="0"/>
              <a:t>optimized</a:t>
            </a:r>
            <a:r>
              <a:rPr lang="es-ES" dirty="0" smtClean="0"/>
              <a:t> </a:t>
            </a:r>
            <a:r>
              <a:rPr lang="es-ES" dirty="0" err="1" smtClean="0"/>
              <a:t>number</a:t>
            </a:r>
            <a:r>
              <a:rPr lang="es-ES" dirty="0" smtClean="0"/>
              <a:t> of </a:t>
            </a:r>
            <a:r>
              <a:rPr lang="es-ES" dirty="0" err="1" smtClean="0"/>
              <a:t>clusters</a:t>
            </a:r>
            <a:endParaRPr lang="en-US" dirty="0"/>
          </a:p>
        </p:txBody>
      </p:sp>
      <p:sp>
        <p:nvSpPr>
          <p:cNvPr id="22" name="Rectángulo 21"/>
          <p:cNvSpPr/>
          <p:nvPr/>
        </p:nvSpPr>
        <p:spPr>
          <a:xfrm>
            <a:off x="4951287" y="3595629"/>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List</a:t>
            </a:r>
            <a:r>
              <a:rPr lang="es-ES" dirty="0" smtClean="0"/>
              <a:t> of popular </a:t>
            </a:r>
            <a:r>
              <a:rPr lang="es-ES" dirty="0" err="1" smtClean="0"/>
              <a:t>courses</a:t>
            </a:r>
            <a:r>
              <a:rPr lang="es-ES" dirty="0" smtClean="0"/>
              <a:t> </a:t>
            </a:r>
            <a:r>
              <a:rPr lang="es-ES" dirty="0" err="1" smtClean="0"/>
              <a:t>within</a:t>
            </a:r>
            <a:r>
              <a:rPr lang="es-ES" dirty="0" smtClean="0"/>
              <a:t> </a:t>
            </a:r>
            <a:r>
              <a:rPr lang="es-ES" dirty="0" err="1" smtClean="0"/>
              <a:t>each</a:t>
            </a:r>
            <a:r>
              <a:rPr lang="es-ES" dirty="0" smtClean="0"/>
              <a:t> </a:t>
            </a:r>
            <a:r>
              <a:rPr lang="es-ES" dirty="0" err="1" smtClean="0"/>
              <a:t>cluster</a:t>
            </a:r>
            <a:endParaRPr lang="en-US" dirty="0"/>
          </a:p>
        </p:txBody>
      </p:sp>
      <p:sp>
        <p:nvSpPr>
          <p:cNvPr id="23" name="Rectángulo 22"/>
          <p:cNvSpPr/>
          <p:nvPr/>
        </p:nvSpPr>
        <p:spPr>
          <a:xfrm>
            <a:off x="1177809" y="3353871"/>
            <a:ext cx="2374580" cy="137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Recommendation</a:t>
            </a:r>
            <a:r>
              <a:rPr lang="es-ES" dirty="0" smtClean="0"/>
              <a:t> </a:t>
            </a:r>
            <a:r>
              <a:rPr lang="es-ES" dirty="0" err="1" smtClean="0"/>
              <a:t>list</a:t>
            </a:r>
            <a:r>
              <a:rPr lang="es-ES" dirty="0" smtClean="0"/>
              <a:t> </a:t>
            </a:r>
            <a:r>
              <a:rPr lang="es-ES" dirty="0" err="1" smtClean="0"/>
              <a:t>based</a:t>
            </a:r>
            <a:r>
              <a:rPr lang="es-ES" dirty="0" smtClean="0"/>
              <a:t> </a:t>
            </a:r>
            <a:r>
              <a:rPr lang="es-ES" dirty="0" err="1" smtClean="0"/>
              <a:t>on</a:t>
            </a:r>
            <a:r>
              <a:rPr lang="es-ES" dirty="0" smtClean="0"/>
              <a:t> </a:t>
            </a:r>
            <a:r>
              <a:rPr lang="es-ES" dirty="0" err="1" smtClean="0"/>
              <a:t>user</a:t>
            </a:r>
            <a:r>
              <a:rPr lang="es-ES" dirty="0" smtClean="0"/>
              <a:t> </a:t>
            </a:r>
            <a:r>
              <a:rPr lang="es-ES" dirty="0" err="1" smtClean="0"/>
              <a:t>cluster</a:t>
            </a:r>
            <a:r>
              <a:rPr lang="es-ES" dirty="0" smtClean="0"/>
              <a:t> and </a:t>
            </a:r>
            <a:r>
              <a:rPr lang="es-ES" dirty="0" err="1" smtClean="0"/>
              <a:t>unseen</a:t>
            </a:r>
            <a:r>
              <a:rPr lang="es-ES" dirty="0" smtClean="0"/>
              <a:t> popular </a:t>
            </a:r>
            <a:r>
              <a:rPr lang="es-ES" dirty="0" err="1" smtClean="0"/>
              <a:t>courses</a:t>
            </a:r>
            <a:endParaRPr lang="en-US" dirty="0"/>
          </a:p>
        </p:txBody>
      </p:sp>
      <p:sp>
        <p:nvSpPr>
          <p:cNvPr id="24" name="Flecha derecha 23"/>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echa derecha 24"/>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echa derecha 25"/>
          <p:cNvSpPr/>
          <p:nvPr/>
        </p:nvSpPr>
        <p:spPr>
          <a:xfrm flipH="1">
            <a:off x="3813840" y="3874699"/>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echa derecha 26"/>
          <p:cNvSpPr/>
          <p:nvPr/>
        </p:nvSpPr>
        <p:spPr>
          <a:xfrm rot="16200000" flipH="1">
            <a:off x="9609466" y="3009096"/>
            <a:ext cx="609366"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echa derecha 27"/>
          <p:cNvSpPr/>
          <p:nvPr/>
        </p:nvSpPr>
        <p:spPr>
          <a:xfrm flipH="1">
            <a:off x="7422119" y="3956229"/>
            <a:ext cx="940601" cy="406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a:extLst>
              <a:ext uri="{FF2B5EF4-FFF2-40B4-BE49-F238E27FC236}">
                <a16:creationId xmlns:a16="http://schemas.microsoft.com/office/drawing/2014/main" id="{56F37DFD-7ED9-224E-935C-3ADCC0C2BB0A}"/>
              </a:ext>
            </a:extLst>
          </p:cNvPr>
          <p:cNvSpPr txBox="1">
            <a:spLocks/>
          </p:cNvSpPr>
          <p:nvPr/>
        </p:nvSpPr>
        <p:spPr>
          <a:xfrm>
            <a:off x="878996" y="4856895"/>
            <a:ext cx="10110734" cy="1832683"/>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stage, the data has been standardized and normalized. Then, Principal Component analysis was performed for dimensionality reduction. With this new features, k-means algorithm was used for clustering. As a note, grid search was used to get the best </a:t>
            </a:r>
            <a:r>
              <a:rPr lang="en-US" sz="2000" dirty="0" err="1" smtClean="0">
                <a:solidFill>
                  <a:srgbClr val="1C7DDB"/>
                </a:solidFill>
                <a:latin typeface="Abadi"/>
              </a:rPr>
              <a:t>hyperparameters</a:t>
            </a:r>
            <a:r>
              <a:rPr lang="en-US" sz="2000" dirty="0" smtClean="0">
                <a:solidFill>
                  <a:srgbClr val="1C7DDB"/>
                </a:solidFill>
                <a:latin typeface="Abadi"/>
              </a:rPr>
              <a:t> for PCA and K-means. Finally, for each cluster a list of popular courses was made, and recommended courses were obtained from this list for each user. Unseen popular courses within the user cluster were the recommended ones.</a:t>
            </a:r>
          </a:p>
        </p:txBody>
      </p: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Explained Variance Curve and Elbow Curve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3" y="1339592"/>
            <a:ext cx="5221234" cy="4178816"/>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39592"/>
            <a:ext cx="5504699" cy="4178816"/>
          </a:xfrm>
          <a:prstGeom prst="rect">
            <a:avLst/>
          </a:prstGeom>
        </p:spPr>
      </p:pic>
      <p:sp>
        <p:nvSpPr>
          <p:cNvPr id="6" name="Content Placeholder 4">
            <a:extLst>
              <a:ext uri="{FF2B5EF4-FFF2-40B4-BE49-F238E27FC236}">
                <a16:creationId xmlns:a16="http://schemas.microsoft.com/office/drawing/2014/main" id="{56F37DFD-7ED9-224E-935C-3ADCC0C2BB0A}"/>
              </a:ext>
            </a:extLst>
          </p:cNvPr>
          <p:cNvSpPr txBox="1">
            <a:spLocks/>
          </p:cNvSpPr>
          <p:nvPr/>
        </p:nvSpPr>
        <p:spPr>
          <a:xfrm>
            <a:off x="933834" y="5676900"/>
            <a:ext cx="9848466" cy="815974"/>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solidFill>
                  <a:srgbClr val="1C7DDB"/>
                </a:solidFill>
                <a:latin typeface="Abadi"/>
              </a:rPr>
              <a:t>It can be seen that the first eight components explain 90% of the variance. Also, using these components, the optimal number of clusters is eleven.</a:t>
            </a:r>
            <a:endParaRPr lang="en-US" sz="2200" dirty="0">
              <a:solidFill>
                <a:srgbClr val="1C7DDB"/>
              </a:solidFill>
              <a:latin typeface="Abadi"/>
            </a:endParaRPr>
          </a:p>
        </p:txBody>
      </p:sp>
    </p:spTree>
    <p:extLst>
      <p:ext uri="{BB962C8B-B14F-4D97-AF65-F5344CB8AC3E}">
        <p14:creationId xmlns:p14="http://schemas.microsoft.com/office/powerpoint/2010/main" val="404362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8"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smtClean="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smtClean="0">
                <a:solidFill>
                  <a:srgbClr val="1C7DDB"/>
                </a:solidFill>
                <a:latin typeface="Abadi"/>
              </a:rPr>
              <a:t>On average, 3 new courses have been recommended to each user in the Data set </a:t>
            </a:r>
            <a:endParaRPr lang="en-US" sz="2400" dirty="0">
              <a:cs typeface="Calibri"/>
            </a:endParaRPr>
          </a:p>
        </p:txBody>
      </p:sp>
      <p:sp>
        <p:nvSpPr>
          <p:cNvPr id="9" name="Content Placeholder 4">
            <a:extLst>
              <a:ext uri="{FF2B5EF4-FFF2-40B4-BE49-F238E27FC236}">
                <a16:creationId xmlns:a16="http://schemas.microsoft.com/office/drawing/2014/main" id="{A9473915-7B23-534C-B831-D860C539F3D3}"/>
              </a:ext>
            </a:extLst>
          </p:cNvPr>
          <p:cNvSpPr txBox="1">
            <a:spLocks/>
          </p:cNvSpPr>
          <p:nvPr/>
        </p:nvSpPr>
        <p:spPr>
          <a:xfrm>
            <a:off x="886017" y="2779579"/>
            <a:ext cx="4384483" cy="789121"/>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smtClean="0">
                <a:solidFill>
                  <a:srgbClr val="1C7DDB"/>
                </a:solidFill>
                <a:latin typeface="Abadi"/>
              </a:rPr>
              <a:t>PCA </a:t>
            </a:r>
            <a:r>
              <a:rPr lang="es-ES" sz="1800" dirty="0" err="1" smtClean="0">
                <a:solidFill>
                  <a:srgbClr val="1C7DDB"/>
                </a:solidFill>
                <a:latin typeface="Abadi"/>
              </a:rPr>
              <a:t>features</a:t>
            </a:r>
            <a:r>
              <a:rPr lang="es-ES" sz="1800" dirty="0" smtClean="0">
                <a:solidFill>
                  <a:srgbClr val="1C7DDB"/>
                </a:solidFill>
                <a:latin typeface="Abadi"/>
              </a:rPr>
              <a:t>: 8</a:t>
            </a:r>
          </a:p>
          <a:p>
            <a:pPr marL="0" indent="0">
              <a:buNone/>
            </a:pPr>
            <a:r>
              <a:rPr lang="es-ES" sz="1800" dirty="0" err="1" smtClean="0">
                <a:solidFill>
                  <a:srgbClr val="1C7DDB"/>
                </a:solidFill>
                <a:latin typeface="Abadi"/>
              </a:rPr>
              <a:t>Number</a:t>
            </a:r>
            <a:r>
              <a:rPr lang="es-ES" sz="1800" dirty="0" smtClean="0">
                <a:solidFill>
                  <a:srgbClr val="1C7DDB"/>
                </a:solidFill>
                <a:latin typeface="Abadi"/>
              </a:rPr>
              <a:t> of </a:t>
            </a:r>
            <a:r>
              <a:rPr lang="es-ES" sz="1800" dirty="0" err="1" smtClean="0">
                <a:solidFill>
                  <a:srgbClr val="1C7DDB"/>
                </a:solidFill>
                <a:latin typeface="Abadi"/>
              </a:rPr>
              <a:t>clusters</a:t>
            </a:r>
            <a:r>
              <a:rPr lang="es-ES" sz="1800" dirty="0" smtClean="0">
                <a:solidFill>
                  <a:srgbClr val="1C7DDB"/>
                </a:solidFill>
                <a:latin typeface="Abadi"/>
              </a:rPr>
              <a:t> (PCA </a:t>
            </a:r>
            <a:r>
              <a:rPr lang="es-ES" sz="1800" dirty="0" err="1" smtClean="0">
                <a:solidFill>
                  <a:srgbClr val="1C7DDB"/>
                </a:solidFill>
                <a:latin typeface="Abadi"/>
              </a:rPr>
              <a:t>features</a:t>
            </a:r>
            <a:r>
              <a:rPr lang="es-ES" sz="1800" dirty="0" smtClean="0">
                <a:solidFill>
                  <a:srgbClr val="1C7DDB"/>
                </a:solidFill>
                <a:latin typeface="Abadi"/>
              </a:rPr>
              <a:t>): </a:t>
            </a:r>
            <a:r>
              <a:rPr lang="es-ES" sz="1800" dirty="0" smtClean="0">
                <a:solidFill>
                  <a:srgbClr val="1C7DDB"/>
                </a:solidFill>
                <a:latin typeface="Abadi"/>
              </a:rPr>
              <a:t>11</a:t>
            </a:r>
            <a:endParaRPr lang="en-US" sz="2000" dirty="0">
              <a:cs typeface="Calibri"/>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732" y="1362074"/>
            <a:ext cx="4829885" cy="5280025"/>
          </a:xfrm>
          <a:prstGeom prst="rect">
            <a:avLst/>
          </a:prstGeom>
        </p:spPr>
      </p:pic>
      <p:sp>
        <p:nvSpPr>
          <p:cNvPr id="11" name="Content Placeholder 4">
            <a:extLst>
              <a:ext uri="{FF2B5EF4-FFF2-40B4-BE49-F238E27FC236}">
                <a16:creationId xmlns:a16="http://schemas.microsoft.com/office/drawing/2014/main" id="{A9473915-7B23-534C-B831-D860C539F3D3}"/>
              </a:ext>
            </a:extLst>
          </p:cNvPr>
          <p:cNvSpPr txBox="1">
            <a:spLocks/>
          </p:cNvSpPr>
          <p:nvPr/>
        </p:nvSpPr>
        <p:spPr>
          <a:xfrm>
            <a:off x="8986674" y="1156846"/>
            <a:ext cx="929382"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smtClean="0">
                <a:solidFill>
                  <a:srgbClr val="1C7DDB"/>
                </a:solidFill>
                <a:latin typeface="Abadi"/>
              </a:rPr>
              <a:t>Top 10 </a:t>
            </a:r>
            <a:endParaRPr lang="en-US" sz="2000" dirty="0">
              <a:cs typeface="Calibri"/>
            </a:endParaRPr>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17" name="Rectángulo 16"/>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18" name="Rectángulo 17"/>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Exploratory</a:t>
            </a:r>
            <a:r>
              <a:rPr lang="es-ES" dirty="0" smtClean="0"/>
              <a:t> Data </a:t>
            </a:r>
            <a:r>
              <a:rPr lang="es-ES" dirty="0" err="1" smtClean="0"/>
              <a:t>Analysis</a:t>
            </a:r>
            <a:endParaRPr lang="en-US" dirty="0"/>
          </a:p>
        </p:txBody>
      </p:sp>
      <p:sp>
        <p:nvSpPr>
          <p:cNvPr id="19" name="Rectángulo 18"/>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Rating </a:t>
            </a:r>
            <a:r>
              <a:rPr lang="es-ES" dirty="0" err="1" smtClean="0"/>
              <a:t>sparse</a:t>
            </a:r>
            <a:r>
              <a:rPr lang="es-ES" dirty="0" smtClean="0"/>
              <a:t> </a:t>
            </a:r>
            <a:r>
              <a:rPr lang="es-ES" dirty="0" err="1" smtClean="0"/>
              <a:t>matrix</a:t>
            </a:r>
            <a:endParaRPr lang="en-US" dirty="0"/>
          </a:p>
        </p:txBody>
      </p:sp>
      <p:sp>
        <p:nvSpPr>
          <p:cNvPr id="20" name="Rectángulo 19"/>
          <p:cNvSpPr/>
          <p:nvPr/>
        </p:nvSpPr>
        <p:spPr>
          <a:xfrm>
            <a:off x="8917017" y="1989233"/>
            <a:ext cx="1659845" cy="83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Training-test </a:t>
            </a:r>
            <a:r>
              <a:rPr lang="es-ES" dirty="0" err="1" smtClean="0"/>
              <a:t>splitting</a:t>
            </a:r>
            <a:endParaRPr lang="en-US" dirty="0"/>
          </a:p>
        </p:txBody>
      </p:sp>
      <p:sp>
        <p:nvSpPr>
          <p:cNvPr id="21" name="Rectángulo 20"/>
          <p:cNvSpPr/>
          <p:nvPr/>
        </p:nvSpPr>
        <p:spPr>
          <a:xfrm>
            <a:off x="8611427" y="3668265"/>
            <a:ext cx="1965435" cy="9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Data </a:t>
            </a:r>
            <a:r>
              <a:rPr lang="es-ES" dirty="0" err="1" smtClean="0"/>
              <a:t>scaling</a:t>
            </a:r>
            <a:r>
              <a:rPr lang="es-ES" dirty="0" smtClean="0"/>
              <a:t> and </a:t>
            </a:r>
            <a:r>
              <a:rPr lang="es-ES" dirty="0" err="1" smtClean="0"/>
              <a:t>normalization</a:t>
            </a:r>
            <a:endParaRPr lang="en-US" dirty="0"/>
          </a:p>
        </p:txBody>
      </p:sp>
      <p:sp>
        <p:nvSpPr>
          <p:cNvPr id="22" name="Rectángulo 21"/>
          <p:cNvSpPr/>
          <p:nvPr/>
        </p:nvSpPr>
        <p:spPr>
          <a:xfrm>
            <a:off x="4951287" y="3595629"/>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KNN </a:t>
            </a:r>
            <a:r>
              <a:rPr lang="es-ES" dirty="0" err="1" smtClean="0"/>
              <a:t>algorithm</a:t>
            </a:r>
            <a:r>
              <a:rPr lang="es-ES" dirty="0" smtClean="0"/>
              <a:t> </a:t>
            </a:r>
            <a:r>
              <a:rPr lang="es-ES" dirty="0" err="1" smtClean="0"/>
              <a:t>on</a:t>
            </a:r>
            <a:r>
              <a:rPr lang="es-ES" dirty="0" smtClean="0"/>
              <a:t> data</a:t>
            </a:r>
            <a:endParaRPr lang="en-US" dirty="0"/>
          </a:p>
        </p:txBody>
      </p:sp>
      <p:sp>
        <p:nvSpPr>
          <p:cNvPr id="23" name="Rectángulo 22"/>
          <p:cNvSpPr/>
          <p:nvPr/>
        </p:nvSpPr>
        <p:spPr>
          <a:xfrm>
            <a:off x="1177809" y="3353871"/>
            <a:ext cx="2374580" cy="137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Performance </a:t>
            </a:r>
            <a:r>
              <a:rPr lang="es-ES" dirty="0" err="1" smtClean="0"/>
              <a:t>evaluation</a:t>
            </a:r>
            <a:r>
              <a:rPr lang="es-ES" dirty="0" smtClean="0"/>
              <a:t>: RMSE</a:t>
            </a:r>
            <a:endParaRPr lang="en-US" dirty="0"/>
          </a:p>
        </p:txBody>
      </p:sp>
      <p:sp>
        <p:nvSpPr>
          <p:cNvPr id="24" name="Flecha derecha 23"/>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echa derecha 24"/>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echa derecha 25"/>
          <p:cNvSpPr/>
          <p:nvPr/>
        </p:nvSpPr>
        <p:spPr>
          <a:xfrm flipH="1">
            <a:off x="3813840" y="3874699"/>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echa derecha 26"/>
          <p:cNvSpPr/>
          <p:nvPr/>
        </p:nvSpPr>
        <p:spPr>
          <a:xfrm rot="16200000" flipH="1">
            <a:off x="9609466" y="3009096"/>
            <a:ext cx="609366"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echa derecha 27"/>
          <p:cNvSpPr/>
          <p:nvPr/>
        </p:nvSpPr>
        <p:spPr>
          <a:xfrm flipH="1">
            <a:off x="7422119" y="3956229"/>
            <a:ext cx="940601" cy="406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a:extLst>
              <a:ext uri="{FF2B5EF4-FFF2-40B4-BE49-F238E27FC236}">
                <a16:creationId xmlns:a16="http://schemas.microsoft.com/office/drawing/2014/main" id="{56F37DFD-7ED9-224E-935C-3ADCC0C2BB0A}"/>
              </a:ext>
            </a:extLst>
          </p:cNvPr>
          <p:cNvSpPr txBox="1">
            <a:spLocks/>
          </p:cNvSpPr>
          <p:nvPr/>
        </p:nvSpPr>
        <p:spPr>
          <a:xfrm>
            <a:off x="878996" y="4856895"/>
            <a:ext cx="10110734" cy="1832683"/>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a:t>
            </a:r>
            <a:r>
              <a:rPr lang="en-US" sz="2000" dirty="0" smtClean="0">
                <a:solidFill>
                  <a:srgbClr val="1C7DDB"/>
                </a:solidFill>
                <a:latin typeface="Abadi"/>
              </a:rPr>
              <a:t>stage, the rating matrix in sparse form was built. </a:t>
            </a:r>
            <a:r>
              <a:rPr lang="en-US" sz="2000" dirty="0" smtClean="0">
                <a:solidFill>
                  <a:srgbClr val="1C7DDB"/>
                </a:solidFill>
                <a:latin typeface="Abadi"/>
              </a:rPr>
              <a:t>This matrix was then used as the input data for KNN algorithm. Before the training process, the data was split in train test sets and standardized. The algorithm was fitted using the training set and then, performance was evaluated using the test set.</a:t>
            </a:r>
            <a:endParaRPr lang="en-US" sz="2000" dirty="0" smtClean="0">
              <a:solidFill>
                <a:srgbClr val="1C7DDB"/>
              </a:solidFill>
              <a:latin typeface="Abadi"/>
            </a:endParaRPr>
          </a:p>
        </p:txBody>
      </p: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17" name="Rectángulo 16"/>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18" name="Rectángulo 17"/>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err="1" smtClean="0"/>
              <a:t>Exploratory</a:t>
            </a:r>
            <a:r>
              <a:rPr lang="es-ES" dirty="0" smtClean="0"/>
              <a:t> </a:t>
            </a:r>
            <a:r>
              <a:rPr lang="es-ES" dirty="0" smtClean="0"/>
              <a:t>Data </a:t>
            </a:r>
            <a:r>
              <a:rPr lang="es-ES" dirty="0" err="1" smtClean="0"/>
              <a:t>Analysis</a:t>
            </a:r>
            <a:endParaRPr lang="en-US" dirty="0"/>
          </a:p>
        </p:txBody>
      </p:sp>
      <p:sp>
        <p:nvSpPr>
          <p:cNvPr id="19" name="Rectángulo 18"/>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Rating </a:t>
            </a:r>
            <a:r>
              <a:rPr lang="es-ES" dirty="0" err="1" smtClean="0"/>
              <a:t>Sparce</a:t>
            </a:r>
            <a:r>
              <a:rPr lang="es-ES" dirty="0" smtClean="0"/>
              <a:t> </a:t>
            </a:r>
            <a:r>
              <a:rPr lang="es-ES" dirty="0" err="1" smtClean="0"/>
              <a:t>matrix</a:t>
            </a:r>
            <a:endParaRPr lang="en-US" dirty="0"/>
          </a:p>
        </p:txBody>
      </p:sp>
      <p:sp>
        <p:nvSpPr>
          <p:cNvPr id="20" name="Rectángulo 19"/>
          <p:cNvSpPr/>
          <p:nvPr/>
        </p:nvSpPr>
        <p:spPr>
          <a:xfrm>
            <a:off x="8917017" y="1989233"/>
            <a:ext cx="1659845" cy="83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Training-test </a:t>
            </a:r>
            <a:r>
              <a:rPr lang="es-ES" dirty="0" err="1" smtClean="0"/>
              <a:t>splitting</a:t>
            </a:r>
            <a:endParaRPr lang="en-US" dirty="0"/>
          </a:p>
        </p:txBody>
      </p:sp>
      <p:sp>
        <p:nvSpPr>
          <p:cNvPr id="21" name="Rectángulo 20"/>
          <p:cNvSpPr/>
          <p:nvPr/>
        </p:nvSpPr>
        <p:spPr>
          <a:xfrm>
            <a:off x="8611427" y="3668265"/>
            <a:ext cx="1965435" cy="9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Data </a:t>
            </a:r>
            <a:r>
              <a:rPr lang="es-ES" dirty="0" err="1" smtClean="0"/>
              <a:t>scaling</a:t>
            </a:r>
            <a:r>
              <a:rPr lang="es-ES" dirty="0" smtClean="0"/>
              <a:t> and </a:t>
            </a:r>
            <a:r>
              <a:rPr lang="es-ES" dirty="0" err="1" smtClean="0"/>
              <a:t>normalization</a:t>
            </a:r>
            <a:endParaRPr lang="en-US" dirty="0"/>
          </a:p>
        </p:txBody>
      </p:sp>
      <p:sp>
        <p:nvSpPr>
          <p:cNvPr id="22" name="Rectángulo 21"/>
          <p:cNvSpPr/>
          <p:nvPr/>
        </p:nvSpPr>
        <p:spPr>
          <a:xfrm>
            <a:off x="4951287" y="3595629"/>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NMF </a:t>
            </a:r>
            <a:r>
              <a:rPr lang="es-ES" dirty="0" err="1" smtClean="0"/>
              <a:t>algorithm</a:t>
            </a:r>
            <a:r>
              <a:rPr lang="es-ES" dirty="0" smtClean="0"/>
              <a:t> </a:t>
            </a:r>
            <a:r>
              <a:rPr lang="es-ES" dirty="0" err="1" smtClean="0"/>
              <a:t>on</a:t>
            </a:r>
            <a:r>
              <a:rPr lang="es-ES" dirty="0" smtClean="0"/>
              <a:t> data</a:t>
            </a:r>
            <a:endParaRPr lang="en-US" dirty="0"/>
          </a:p>
        </p:txBody>
      </p:sp>
      <p:sp>
        <p:nvSpPr>
          <p:cNvPr id="23" name="Rectángulo 22"/>
          <p:cNvSpPr/>
          <p:nvPr/>
        </p:nvSpPr>
        <p:spPr>
          <a:xfrm>
            <a:off x="1177809" y="3353871"/>
            <a:ext cx="2374580" cy="137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Performance </a:t>
            </a:r>
            <a:r>
              <a:rPr lang="es-ES" dirty="0" err="1" smtClean="0"/>
              <a:t>evaluation</a:t>
            </a:r>
            <a:r>
              <a:rPr lang="es-ES" dirty="0" smtClean="0"/>
              <a:t>: RMSE</a:t>
            </a:r>
            <a:endParaRPr lang="en-US" dirty="0"/>
          </a:p>
        </p:txBody>
      </p:sp>
      <p:sp>
        <p:nvSpPr>
          <p:cNvPr id="24" name="Flecha derecha 23"/>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echa derecha 24"/>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echa derecha 25"/>
          <p:cNvSpPr/>
          <p:nvPr/>
        </p:nvSpPr>
        <p:spPr>
          <a:xfrm flipH="1">
            <a:off x="3813840" y="3874699"/>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echa derecha 26"/>
          <p:cNvSpPr/>
          <p:nvPr/>
        </p:nvSpPr>
        <p:spPr>
          <a:xfrm rot="16200000" flipH="1">
            <a:off x="9609466" y="3009096"/>
            <a:ext cx="609366"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echa derecha 27"/>
          <p:cNvSpPr/>
          <p:nvPr/>
        </p:nvSpPr>
        <p:spPr>
          <a:xfrm flipH="1">
            <a:off x="7422119" y="3956229"/>
            <a:ext cx="940601" cy="406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a:extLst>
              <a:ext uri="{FF2B5EF4-FFF2-40B4-BE49-F238E27FC236}">
                <a16:creationId xmlns:a16="http://schemas.microsoft.com/office/drawing/2014/main" id="{56F37DFD-7ED9-224E-935C-3ADCC0C2BB0A}"/>
              </a:ext>
            </a:extLst>
          </p:cNvPr>
          <p:cNvSpPr txBox="1">
            <a:spLocks/>
          </p:cNvSpPr>
          <p:nvPr/>
        </p:nvSpPr>
        <p:spPr>
          <a:xfrm>
            <a:off x="878996" y="4856895"/>
            <a:ext cx="10110734" cy="1832683"/>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a:t>
            </a:r>
            <a:r>
              <a:rPr lang="en-US" sz="2000" dirty="0" smtClean="0">
                <a:solidFill>
                  <a:srgbClr val="1C7DDB"/>
                </a:solidFill>
                <a:latin typeface="Abadi"/>
              </a:rPr>
              <a:t>stage, the Rating matrix was built, this in sparse format. </a:t>
            </a:r>
            <a:r>
              <a:rPr lang="en-US" sz="2000" dirty="0" smtClean="0">
                <a:solidFill>
                  <a:srgbClr val="1C7DDB"/>
                </a:solidFill>
                <a:latin typeface="Abadi"/>
              </a:rPr>
              <a:t>This matrix was then used as the input data for NMF algorithm from </a:t>
            </a:r>
            <a:r>
              <a:rPr lang="en-US" sz="2000" dirty="0" err="1" smtClean="0">
                <a:solidFill>
                  <a:srgbClr val="1C7DDB"/>
                </a:solidFill>
                <a:latin typeface="Abadi"/>
              </a:rPr>
              <a:t>SciKit</a:t>
            </a:r>
            <a:r>
              <a:rPr lang="en-US" sz="2000" dirty="0" smtClean="0">
                <a:solidFill>
                  <a:srgbClr val="1C7DDB"/>
                </a:solidFill>
                <a:latin typeface="Abadi"/>
              </a:rPr>
              <a:t> Learn. Before the training process, the data was split in train test sets and standardized. The algorithm was fitted using the training set and then, performance was evaluated using the test set.</a:t>
            </a:r>
            <a:endParaRPr lang="en-US" sz="2000" dirty="0" smtClean="0">
              <a:solidFill>
                <a:srgbClr val="1C7DDB"/>
              </a:solidFill>
              <a:latin typeface="Abadi"/>
            </a:endParaRPr>
          </a:p>
        </p:txBody>
      </p:sp>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17" name="Rectángulo 16"/>
          <p:cNvSpPr/>
          <p:nvPr/>
        </p:nvSpPr>
        <p:spPr>
          <a:xfrm>
            <a:off x="665805" y="2175416"/>
            <a:ext cx="1779550" cy="52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Raw</a:t>
            </a:r>
            <a:r>
              <a:rPr lang="es-ES" dirty="0" smtClean="0"/>
              <a:t> data</a:t>
            </a:r>
            <a:endParaRPr lang="en-US" dirty="0"/>
          </a:p>
        </p:txBody>
      </p:sp>
      <p:sp>
        <p:nvSpPr>
          <p:cNvPr id="18" name="Rectángulo 17"/>
          <p:cNvSpPr/>
          <p:nvPr/>
        </p:nvSpPr>
        <p:spPr>
          <a:xfrm>
            <a:off x="3243585" y="2054689"/>
            <a:ext cx="1844713"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err="1" smtClean="0"/>
              <a:t>Exploratory</a:t>
            </a:r>
            <a:r>
              <a:rPr lang="es-ES" dirty="0" smtClean="0"/>
              <a:t> </a:t>
            </a:r>
            <a:r>
              <a:rPr lang="es-ES" dirty="0" smtClean="0"/>
              <a:t>Data </a:t>
            </a:r>
            <a:r>
              <a:rPr lang="es-ES" dirty="0" err="1" smtClean="0"/>
              <a:t>Analysis</a:t>
            </a:r>
            <a:endParaRPr lang="en-US" dirty="0"/>
          </a:p>
        </p:txBody>
      </p:sp>
      <p:sp>
        <p:nvSpPr>
          <p:cNvPr id="19" name="Rectángulo 18"/>
          <p:cNvSpPr/>
          <p:nvPr/>
        </p:nvSpPr>
        <p:spPr>
          <a:xfrm>
            <a:off x="6040768" y="2109193"/>
            <a:ext cx="1855516" cy="662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Rating </a:t>
            </a:r>
            <a:r>
              <a:rPr lang="es-ES" dirty="0" err="1" smtClean="0"/>
              <a:t>matrix</a:t>
            </a:r>
            <a:endParaRPr lang="en-US" dirty="0"/>
          </a:p>
        </p:txBody>
      </p:sp>
      <p:sp>
        <p:nvSpPr>
          <p:cNvPr id="20" name="Rectángulo 19"/>
          <p:cNvSpPr/>
          <p:nvPr/>
        </p:nvSpPr>
        <p:spPr>
          <a:xfrm>
            <a:off x="8917017" y="1989233"/>
            <a:ext cx="1659845" cy="838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Encoding</a:t>
            </a:r>
            <a:r>
              <a:rPr lang="es-ES" dirty="0" smtClean="0"/>
              <a:t> data</a:t>
            </a:r>
            <a:endParaRPr lang="en-US" dirty="0"/>
          </a:p>
        </p:txBody>
      </p:sp>
      <p:sp>
        <p:nvSpPr>
          <p:cNvPr id="21" name="Rectángulo 20"/>
          <p:cNvSpPr/>
          <p:nvPr/>
        </p:nvSpPr>
        <p:spPr>
          <a:xfrm>
            <a:off x="9262633" y="3708001"/>
            <a:ext cx="1965435" cy="95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Train-</a:t>
            </a:r>
            <a:r>
              <a:rPr lang="es-ES" dirty="0" err="1" smtClean="0"/>
              <a:t>Validation</a:t>
            </a:r>
            <a:r>
              <a:rPr lang="es-ES" dirty="0" smtClean="0"/>
              <a:t>-Test data </a:t>
            </a:r>
            <a:r>
              <a:rPr lang="es-ES" dirty="0" err="1" smtClean="0"/>
              <a:t>splitting</a:t>
            </a:r>
            <a:endParaRPr lang="en-US" dirty="0"/>
          </a:p>
        </p:txBody>
      </p:sp>
      <p:sp>
        <p:nvSpPr>
          <p:cNvPr id="22" name="Rectángulo 21"/>
          <p:cNvSpPr/>
          <p:nvPr/>
        </p:nvSpPr>
        <p:spPr>
          <a:xfrm>
            <a:off x="6406906" y="3618256"/>
            <a:ext cx="2079036" cy="1134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Define-</a:t>
            </a:r>
            <a:r>
              <a:rPr lang="es-ES" dirty="0" err="1" smtClean="0"/>
              <a:t>train</a:t>
            </a:r>
            <a:r>
              <a:rPr lang="es-ES" dirty="0" smtClean="0"/>
              <a:t> </a:t>
            </a:r>
            <a:r>
              <a:rPr lang="es-ES" dirty="0" err="1" smtClean="0"/>
              <a:t>RecommenderNet</a:t>
            </a:r>
            <a:r>
              <a:rPr lang="es-ES" dirty="0" smtClean="0"/>
              <a:t> </a:t>
            </a:r>
            <a:r>
              <a:rPr lang="es-ES" dirty="0" err="1" smtClean="0"/>
              <a:t>network</a:t>
            </a:r>
            <a:endParaRPr lang="en-US" dirty="0"/>
          </a:p>
        </p:txBody>
      </p:sp>
      <p:sp>
        <p:nvSpPr>
          <p:cNvPr id="23" name="Rectángulo 22"/>
          <p:cNvSpPr/>
          <p:nvPr/>
        </p:nvSpPr>
        <p:spPr>
          <a:xfrm>
            <a:off x="3149541" y="3480989"/>
            <a:ext cx="2374580" cy="137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Performance </a:t>
            </a:r>
            <a:r>
              <a:rPr lang="es-ES" dirty="0" err="1" smtClean="0"/>
              <a:t>evaluation</a:t>
            </a:r>
            <a:r>
              <a:rPr lang="es-ES" dirty="0" smtClean="0"/>
              <a:t>: RMSE</a:t>
            </a:r>
            <a:endParaRPr lang="en-US" dirty="0"/>
          </a:p>
        </p:txBody>
      </p:sp>
      <p:sp>
        <p:nvSpPr>
          <p:cNvPr id="24" name="Flecha derecha 23"/>
          <p:cNvSpPr/>
          <p:nvPr/>
        </p:nvSpPr>
        <p:spPr>
          <a:xfrm>
            <a:off x="2503925" y="228906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echa derecha 24"/>
          <p:cNvSpPr/>
          <p:nvPr/>
        </p:nvSpPr>
        <p:spPr>
          <a:xfrm>
            <a:off x="5194703" y="2314155"/>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echa derecha 25"/>
          <p:cNvSpPr/>
          <p:nvPr/>
        </p:nvSpPr>
        <p:spPr>
          <a:xfrm flipH="1">
            <a:off x="5536773" y="4041725"/>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echa derecha 26"/>
          <p:cNvSpPr/>
          <p:nvPr/>
        </p:nvSpPr>
        <p:spPr>
          <a:xfrm rot="16200000" flipH="1">
            <a:off x="9609466" y="3009096"/>
            <a:ext cx="609366"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echa derecha 27"/>
          <p:cNvSpPr/>
          <p:nvPr/>
        </p:nvSpPr>
        <p:spPr>
          <a:xfrm flipH="1">
            <a:off x="8485942" y="3959679"/>
            <a:ext cx="699224" cy="406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echa derecha 28"/>
          <p:cNvSpPr/>
          <p:nvPr/>
        </p:nvSpPr>
        <p:spPr>
          <a:xfrm>
            <a:off x="8004282" y="2402714"/>
            <a:ext cx="739660" cy="30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a:extLst>
              <a:ext uri="{FF2B5EF4-FFF2-40B4-BE49-F238E27FC236}">
                <a16:creationId xmlns:a16="http://schemas.microsoft.com/office/drawing/2014/main" id="{56F37DFD-7ED9-224E-935C-3ADCC0C2BB0A}"/>
              </a:ext>
            </a:extLst>
          </p:cNvPr>
          <p:cNvSpPr txBox="1">
            <a:spLocks/>
          </p:cNvSpPr>
          <p:nvPr/>
        </p:nvSpPr>
        <p:spPr>
          <a:xfrm>
            <a:off x="838200" y="5001214"/>
            <a:ext cx="10110734" cy="1832683"/>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The input is raw data. After an EDA </a:t>
            </a:r>
            <a:r>
              <a:rPr lang="en-US" sz="2000" dirty="0" smtClean="0">
                <a:solidFill>
                  <a:srgbClr val="1C7DDB"/>
                </a:solidFill>
                <a:latin typeface="Abadi"/>
              </a:rPr>
              <a:t>stage, the Rating matrix was built. Then, the data was encoded an split in train, validation, and test sets. </a:t>
            </a:r>
            <a:r>
              <a:rPr lang="en-US" sz="2000" dirty="0" smtClean="0">
                <a:solidFill>
                  <a:srgbClr val="1C7DDB"/>
                </a:solidFill>
                <a:latin typeface="Abadi"/>
              </a:rPr>
              <a:t>This data was then used to train the previously defined </a:t>
            </a:r>
            <a:r>
              <a:rPr lang="en-US" sz="2000" dirty="0" err="1" smtClean="0">
                <a:solidFill>
                  <a:srgbClr val="1C7DDB"/>
                </a:solidFill>
                <a:latin typeface="Abadi"/>
              </a:rPr>
              <a:t>RecommenderNet</a:t>
            </a:r>
            <a:r>
              <a:rPr lang="en-US" sz="2000" dirty="0" smtClean="0">
                <a:solidFill>
                  <a:srgbClr val="1C7DDB"/>
                </a:solidFill>
                <a:latin typeface="Abadi"/>
              </a:rPr>
              <a:t> network. Once the model was built, performance was evaluated using the RMSE metric. Finally, the embedding vectors were extracted.</a:t>
            </a:r>
            <a:endParaRPr lang="en-US" sz="2000" dirty="0" smtClean="0">
              <a:solidFill>
                <a:srgbClr val="1C7DDB"/>
              </a:solidFill>
              <a:latin typeface="Abadi"/>
            </a:endParaRPr>
          </a:p>
        </p:txBody>
      </p:sp>
      <p:sp>
        <p:nvSpPr>
          <p:cNvPr id="31" name="Rectángulo 30"/>
          <p:cNvSpPr/>
          <p:nvPr/>
        </p:nvSpPr>
        <p:spPr>
          <a:xfrm>
            <a:off x="276544" y="3497731"/>
            <a:ext cx="1735529" cy="137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Embedding</a:t>
            </a:r>
            <a:r>
              <a:rPr lang="es-ES" dirty="0" smtClean="0"/>
              <a:t> vector </a:t>
            </a:r>
            <a:r>
              <a:rPr lang="es-ES" dirty="0" err="1" smtClean="0"/>
              <a:t>extraction</a:t>
            </a:r>
            <a:endParaRPr lang="en-US" dirty="0"/>
          </a:p>
        </p:txBody>
      </p:sp>
      <p:sp>
        <p:nvSpPr>
          <p:cNvPr id="33" name="Flecha derecha 32"/>
          <p:cNvSpPr/>
          <p:nvPr/>
        </p:nvSpPr>
        <p:spPr>
          <a:xfrm flipH="1">
            <a:off x="2207981" y="3981713"/>
            <a:ext cx="745651" cy="33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79588"/>
            <a:ext cx="6987691" cy="5168977"/>
          </a:xfrm>
          <a:prstGeom prst="rect">
            <a:avLst/>
          </a:prstGeom>
        </p:spPr>
      </p:pic>
      <p:sp>
        <p:nvSpPr>
          <p:cNvPr id="8" name="Content Placeholder 4">
            <a:extLst>
              <a:ext uri="{FF2B5EF4-FFF2-40B4-BE49-F238E27FC236}">
                <a16:creationId xmlns:a16="http://schemas.microsoft.com/office/drawing/2014/main" id="{56F37DFD-7ED9-224E-935C-3ADCC0C2BB0A}"/>
              </a:ext>
            </a:extLst>
          </p:cNvPr>
          <p:cNvSpPr txBox="1">
            <a:spLocks/>
          </p:cNvSpPr>
          <p:nvPr/>
        </p:nvSpPr>
        <p:spPr>
          <a:xfrm>
            <a:off x="8204200" y="2019300"/>
            <a:ext cx="3149600" cy="4473574"/>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solidFill>
                  <a:srgbClr val="1C7DDB"/>
                </a:solidFill>
                <a:latin typeface="Abadi"/>
              </a:rPr>
              <a:t>It is clear the </a:t>
            </a:r>
            <a:r>
              <a:rPr lang="en-US" sz="2200" dirty="0" err="1" smtClean="0">
                <a:solidFill>
                  <a:srgbClr val="1C7DDB"/>
                </a:solidFill>
                <a:latin typeface="Abadi"/>
              </a:rPr>
              <a:t>RecommenderNet</a:t>
            </a:r>
            <a:r>
              <a:rPr lang="en-US" sz="2200" dirty="0" smtClean="0">
                <a:solidFill>
                  <a:srgbClr val="1C7DDB"/>
                </a:solidFill>
                <a:latin typeface="Abadi"/>
              </a:rPr>
              <a:t> algorithm, which is a neural network, has the lowest </a:t>
            </a:r>
            <a:r>
              <a:rPr lang="en-US" sz="2200" dirty="0" err="1" smtClean="0">
                <a:solidFill>
                  <a:srgbClr val="1C7DDB"/>
                </a:solidFill>
                <a:latin typeface="Abadi"/>
              </a:rPr>
              <a:t>rmse</a:t>
            </a:r>
            <a:r>
              <a:rPr lang="en-US" sz="2200" dirty="0" smtClean="0">
                <a:solidFill>
                  <a:srgbClr val="1C7DDB"/>
                </a:solidFill>
                <a:latin typeface="Abadi"/>
              </a:rPr>
              <a:t> error. Therefore this is the best performing algorithm.</a:t>
            </a:r>
            <a:endParaRPr lang="en-US" sz="2200" dirty="0">
              <a:solidFill>
                <a:srgbClr val="1C7DDB"/>
              </a:solidFill>
              <a:latin typeface="Abadi"/>
            </a:endParaRPr>
          </a:p>
        </p:txBody>
      </p:sp>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8" name="TextBox 7">
            <a:extLst>
              <a:ext uri="{FF2B5EF4-FFF2-40B4-BE49-F238E27FC236}">
                <a16:creationId xmlns:a16="http://schemas.microsoft.com/office/drawing/2014/main" id="{E5AAF09B-75CD-954A-B082-C62620ABA3F3}"/>
              </a:ext>
            </a:extLst>
          </p:cNvPr>
          <p:cNvSpPr txBox="1"/>
          <p:nvPr/>
        </p:nvSpPr>
        <p:spPr>
          <a:xfrm>
            <a:off x="2279514" y="1792289"/>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8157227" y="2008595"/>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33586"/>
          <a:stretch/>
        </p:blipFill>
        <p:spPr>
          <a:xfrm>
            <a:off x="7462398" y="2423608"/>
            <a:ext cx="4434267" cy="317119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2" y="2294000"/>
            <a:ext cx="7249886" cy="3430407"/>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533401" y="1320800"/>
            <a:ext cx="10261600" cy="5321300"/>
          </a:xfrm>
          <a:prstGeom prst="rect">
            <a:avLst/>
          </a:prstGeom>
        </p:spPr>
        <p:txBody>
          <a:bodyPr>
            <a:normAutofit fontScale="92500" lnSpcReduction="10000"/>
          </a:bodyPr>
          <a:lstStyle/>
          <a:p>
            <a:pPr>
              <a:lnSpc>
                <a:spcPct val="100000"/>
              </a:lnSpc>
              <a:spcBef>
                <a:spcPts val="1400"/>
              </a:spcBef>
            </a:pPr>
            <a:r>
              <a:rPr lang="en-US" sz="2000" dirty="0" smtClean="0">
                <a:solidFill>
                  <a:schemeClr val="accent3">
                    <a:lumMod val="25000"/>
                  </a:schemeClr>
                </a:solidFill>
                <a:latin typeface="Abadi" panose="020B0604020104020204" pitchFamily="34" charset="0"/>
              </a:rPr>
              <a:t>Most courses are data related ones. </a:t>
            </a:r>
            <a:r>
              <a:rPr lang="en-US" sz="2000" dirty="0" smtClean="0">
                <a:solidFill>
                  <a:schemeClr val="accent3">
                    <a:lumMod val="25000"/>
                  </a:schemeClr>
                </a:solidFill>
                <a:latin typeface="Abadi" panose="020B0604020104020204" pitchFamily="34" charset="0"/>
              </a:rPr>
              <a:t>This explains why they are the popular ones. </a:t>
            </a:r>
          </a:p>
          <a:p>
            <a:pPr>
              <a:lnSpc>
                <a:spcPct val="100000"/>
              </a:lnSpc>
              <a:spcBef>
                <a:spcPts val="1400"/>
              </a:spcBef>
            </a:pPr>
            <a:r>
              <a:rPr lang="en-US" sz="2000" dirty="0" smtClean="0">
                <a:solidFill>
                  <a:schemeClr val="accent3">
                    <a:lumMod val="25000"/>
                  </a:schemeClr>
                </a:solidFill>
                <a:latin typeface="Abadi" panose="020B0604020104020204" pitchFamily="34" charset="0"/>
              </a:rPr>
              <a:t>For content-based unsupervised algorithms, The top ten most recommended courses vary considerably from algorithm to algorithm. User-profile recommender system recommends more big data </a:t>
            </a:r>
            <a:r>
              <a:rPr lang="en-US" sz="2000" dirty="0" err="1" smtClean="0">
                <a:solidFill>
                  <a:schemeClr val="accent3">
                    <a:lumMod val="25000"/>
                  </a:schemeClr>
                </a:solidFill>
                <a:latin typeface="Abadi" panose="020B0604020104020204" pitchFamily="34" charset="0"/>
              </a:rPr>
              <a:t>realated</a:t>
            </a:r>
            <a:r>
              <a:rPr lang="en-US" sz="2000" dirty="0" smtClean="0">
                <a:solidFill>
                  <a:schemeClr val="accent3">
                    <a:lumMod val="25000"/>
                  </a:schemeClr>
                </a:solidFill>
                <a:latin typeface="Abadi" panose="020B0604020104020204" pitchFamily="34" charset="0"/>
              </a:rPr>
              <a:t> courses. Similarity recommender system suggests more text analytics courses, and the clustering algorithm recommends more data science courses.</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smtClean="0">
                <a:solidFill>
                  <a:schemeClr val="accent3">
                    <a:lumMod val="25000"/>
                  </a:schemeClr>
                </a:solidFill>
                <a:latin typeface="Abadi" panose="020B0604020104020204" pitchFamily="34" charset="0"/>
              </a:rPr>
              <a:t>Evaluation of Unsupervised Algorithms, content-based, is difficult due to the lack of a performance metric. Selection of the right algorithm cold be made evaluating the recommendation outputs . Also, the number of recommended courses can be fine tuned by changing the </a:t>
            </a:r>
            <a:r>
              <a:rPr lang="en-US" sz="2000" dirty="0" err="1" smtClean="0">
                <a:solidFill>
                  <a:schemeClr val="accent3">
                    <a:lumMod val="25000"/>
                  </a:schemeClr>
                </a:solidFill>
                <a:latin typeface="Abadi" panose="020B0604020104020204" pitchFamily="34" charset="0"/>
              </a:rPr>
              <a:t>hyperparameters</a:t>
            </a:r>
            <a:r>
              <a:rPr lang="en-US" sz="2000" dirty="0" smtClean="0">
                <a:solidFill>
                  <a:schemeClr val="accent3">
                    <a:lumMod val="25000"/>
                  </a:schemeClr>
                </a:solidFill>
                <a:latin typeface="Abadi" panose="020B0604020104020204" pitchFamily="34" charset="0"/>
              </a:rPr>
              <a:t> for each algorithm.</a:t>
            </a:r>
          </a:p>
          <a:p>
            <a:pPr>
              <a:lnSpc>
                <a:spcPct val="100000"/>
              </a:lnSpc>
              <a:spcBef>
                <a:spcPts val="1400"/>
              </a:spcBef>
            </a:pPr>
            <a:r>
              <a:rPr lang="en-US" sz="2000" dirty="0" smtClean="0">
                <a:solidFill>
                  <a:schemeClr val="accent3">
                    <a:lumMod val="25000"/>
                  </a:schemeClr>
                </a:solidFill>
                <a:latin typeface="Abadi" panose="020B0604020104020204" pitchFamily="34" charset="0"/>
              </a:rPr>
              <a:t>The </a:t>
            </a:r>
            <a:r>
              <a:rPr lang="en-US" sz="2000" dirty="0" smtClean="0">
                <a:solidFill>
                  <a:schemeClr val="accent3">
                    <a:lumMod val="25000"/>
                  </a:schemeClr>
                </a:solidFill>
                <a:latin typeface="Abadi" panose="020B0604020104020204" pitchFamily="34" charset="0"/>
              </a:rPr>
              <a:t>best model for collaborative Filtering Recommender System is a neural network: </a:t>
            </a:r>
            <a:r>
              <a:rPr lang="en-US" sz="2000" dirty="0" err="1" smtClean="0">
                <a:solidFill>
                  <a:schemeClr val="accent3">
                    <a:lumMod val="25000"/>
                  </a:schemeClr>
                </a:solidFill>
                <a:latin typeface="Abadi" panose="020B0604020104020204" pitchFamily="34" charset="0"/>
              </a:rPr>
              <a:t>RecommenderNet</a:t>
            </a:r>
            <a:r>
              <a:rPr lang="en-US" sz="2000" dirty="0" smtClean="0">
                <a:solidFill>
                  <a:schemeClr val="accent3">
                    <a:lumMod val="25000"/>
                  </a:schemeClr>
                </a:solidFill>
                <a:latin typeface="Abadi" panose="020B0604020104020204" pitchFamily="34" charset="0"/>
              </a:rPr>
              <a:t>. The evaluation of supervised algorithms is simpler thanks to performance metrics being readily available. </a:t>
            </a:r>
          </a:p>
          <a:p>
            <a:pPr>
              <a:lnSpc>
                <a:spcPct val="100000"/>
              </a:lnSpc>
              <a:spcBef>
                <a:spcPts val="1400"/>
              </a:spcBef>
            </a:pPr>
            <a:r>
              <a:rPr lang="en-US" sz="2000" dirty="0" err="1" smtClean="0">
                <a:solidFill>
                  <a:schemeClr val="accent3">
                    <a:lumMod val="25000"/>
                  </a:schemeClr>
                </a:solidFill>
                <a:latin typeface="Abadi" panose="020B0604020104020204" pitchFamily="34" charset="0"/>
              </a:rPr>
              <a:t>RecommenderNet</a:t>
            </a:r>
            <a:r>
              <a:rPr lang="en-US" sz="2000" dirty="0" smtClean="0">
                <a:solidFill>
                  <a:schemeClr val="accent3">
                    <a:lumMod val="25000"/>
                  </a:schemeClr>
                </a:solidFill>
                <a:latin typeface="Abadi" panose="020B0604020104020204" pitchFamily="34" charset="0"/>
              </a:rPr>
              <a:t> is the algorithm that is going to be selected for the next stage of the project.</a:t>
            </a:r>
          </a:p>
          <a:p>
            <a:pPr>
              <a:lnSpc>
                <a:spcPct val="100000"/>
              </a:lnSpc>
              <a:spcBef>
                <a:spcPts val="1400"/>
              </a:spcBef>
            </a:pPr>
            <a:r>
              <a:rPr lang="en-US" sz="2000" dirty="0" smtClean="0">
                <a:solidFill>
                  <a:schemeClr val="accent3">
                    <a:lumMod val="25000"/>
                  </a:schemeClr>
                </a:solidFill>
                <a:latin typeface="Abadi" panose="020B0604020104020204" pitchFamily="34" charset="0"/>
              </a:rPr>
              <a:t>Further work in fine tuning hyper-parameters is advised for future work.</a:t>
            </a: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794778"/>
          </a:xfrm>
          <a:prstGeom prst="rect">
            <a:avLst/>
          </a:prstGeom>
        </p:spPr>
        <p:txBody>
          <a:bodyPr>
            <a:normAutofit/>
          </a:bodyPr>
          <a:lstStyle/>
          <a:p>
            <a:pPr>
              <a:lnSpc>
                <a:spcPct val="100000"/>
              </a:lnSpc>
              <a:spcBef>
                <a:spcPts val="1400"/>
              </a:spcBef>
            </a:pPr>
            <a:r>
              <a:rPr lang="en-US" sz="2000" dirty="0" smtClean="0">
                <a:solidFill>
                  <a:schemeClr val="accent3">
                    <a:lumMod val="25000"/>
                  </a:schemeClr>
                </a:solidFill>
                <a:latin typeface="Abadi" panose="020B0604020104020204" pitchFamily="34" charset="0"/>
              </a:rPr>
              <a:t>To have a second metric to choose the right number of clusters using K-Means algorithm, the silhouette score was also evaluated:</a:t>
            </a: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72" y="2654300"/>
            <a:ext cx="5367539" cy="4160528"/>
          </a:xfrm>
          <a:prstGeom prst="rect">
            <a:avLst/>
          </a:prstGeom>
        </p:spPr>
      </p:pic>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7315200" y="3082834"/>
            <a:ext cx="4454433" cy="2942739"/>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cs typeface="Calibri"/>
              </a:rPr>
              <a:t>Ignoring low and high values for number of clusters, where the score have a high value regardless of performance, the optimal value is around 11. This is for the case of using all features, without dimensionality reduction</a:t>
            </a:r>
            <a:endParaRPr lang="en-US" sz="2400" dirty="0">
              <a:cs typeface="Calibri"/>
            </a:endParaRPr>
          </a:p>
        </p:txBody>
      </p:sp>
    </p:spTree>
    <p:extLst>
      <p:ext uri="{BB962C8B-B14F-4D97-AF65-F5344CB8AC3E}">
        <p14:creationId xmlns:p14="http://schemas.microsoft.com/office/powerpoint/2010/main" val="341000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smtClean="0">
                <a:solidFill>
                  <a:schemeClr val="accent3">
                    <a:lumMod val="25000"/>
                  </a:schemeClr>
                </a:solidFill>
                <a:latin typeface="Abadi" panose="020B0604020104020204" pitchFamily="34" charset="0"/>
              </a:rPr>
              <a:t>The link to the </a:t>
            </a:r>
            <a:r>
              <a:rPr lang="en-US" sz="2000" dirty="0" err="1" smtClean="0">
                <a:solidFill>
                  <a:schemeClr val="accent3">
                    <a:lumMod val="25000"/>
                  </a:schemeClr>
                </a:solidFill>
                <a:latin typeface="Abadi" panose="020B0604020104020204" pitchFamily="34" charset="0"/>
              </a:rPr>
              <a:t>github</a:t>
            </a:r>
            <a:r>
              <a:rPr lang="en-US" sz="2000" dirty="0" smtClean="0">
                <a:solidFill>
                  <a:schemeClr val="accent3">
                    <a:lumMod val="25000"/>
                  </a:schemeClr>
                </a:solidFill>
                <a:latin typeface="Abadi" panose="020B0604020104020204" pitchFamily="34" charset="0"/>
              </a:rPr>
              <a:t> repo for this project is:</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https://github.com/jimenezc-bo/Machine_Learning_Capstone</a:t>
            </a: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273676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1357536" y="1861003"/>
            <a:ext cx="9471178" cy="3905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AI Training </a:t>
            </a:r>
            <a:r>
              <a:rPr lang="en-US" sz="2000" dirty="0" smtClean="0">
                <a:solidFill>
                  <a:schemeClr val="accent3">
                    <a:lumMod val="25000"/>
                  </a:schemeClr>
                </a:solidFill>
                <a:latin typeface="Abadi" panose="020B0604020104020204" pitchFamily="34" charset="0"/>
              </a:rPr>
              <a:t>Room is Massive Open Online Course start up that is growing rapidly and has reached the million user milestone in a short period of time. As a part of a effort to improve user experience, the company wants to implement a recommendation system.</a:t>
            </a:r>
          </a:p>
          <a:p>
            <a:pPr>
              <a:spcBef>
                <a:spcPts val="1400"/>
              </a:spcBef>
            </a:pPr>
            <a:r>
              <a:rPr lang="en-US" sz="2000" dirty="0" smtClean="0">
                <a:solidFill>
                  <a:schemeClr val="accent3">
                    <a:lumMod val="25000"/>
                  </a:schemeClr>
                </a:solidFill>
                <a:latin typeface="Abadi" panose="020B0604020104020204" pitchFamily="34" charset="0"/>
              </a:rPr>
              <a:t>The project is </a:t>
            </a:r>
            <a:r>
              <a:rPr lang="en-US" sz="2000" dirty="0" smtClean="0">
                <a:solidFill>
                  <a:schemeClr val="accent3">
                    <a:lumMod val="25000"/>
                  </a:schemeClr>
                </a:solidFill>
                <a:latin typeface="Abadi" panose="020B0604020104020204" pitchFamily="34" charset="0"/>
              </a:rPr>
              <a:t>at the Proof of Concept (</a:t>
            </a:r>
            <a:r>
              <a:rPr lang="en-US" sz="2000" dirty="0" err="1" smtClean="0">
                <a:solidFill>
                  <a:schemeClr val="accent3">
                    <a:lumMod val="25000"/>
                  </a:schemeClr>
                </a:solidFill>
                <a:latin typeface="Abadi" panose="020B0604020104020204" pitchFamily="34" charset="0"/>
              </a:rPr>
              <a:t>PoC</a:t>
            </a:r>
            <a:r>
              <a:rPr lang="en-US" sz="2000" dirty="0" smtClean="0">
                <a:solidFill>
                  <a:schemeClr val="accent3">
                    <a:lumMod val="25000"/>
                  </a:schemeClr>
                </a:solidFill>
                <a:latin typeface="Abadi" panose="020B0604020104020204" pitchFamily="34" charset="0"/>
              </a:rPr>
              <a:t>) phase and the focus is on exploring and comparing various algorithms and find the best performing one in off-line evaluations.</a:t>
            </a:r>
          </a:p>
          <a:p>
            <a:pPr lvl="1">
              <a:spcBef>
                <a:spcPts val="1400"/>
              </a:spcBef>
            </a:pPr>
            <a:r>
              <a:rPr lang="en-US" sz="1600" dirty="0" smtClean="0">
                <a:solidFill>
                  <a:schemeClr val="accent3">
                    <a:lumMod val="25000"/>
                  </a:schemeClr>
                </a:solidFill>
                <a:latin typeface="Abadi" panose="020B0604020104020204" pitchFamily="34" charset="0"/>
              </a:rPr>
              <a:t>The data is provided from the company datasets. This data have been preprocessed and cleaned and is ready for specialized analysis.</a:t>
            </a:r>
          </a:p>
          <a:p>
            <a:pPr lvl="1">
              <a:spcBef>
                <a:spcPts val="1400"/>
              </a:spcBef>
            </a:pPr>
            <a:r>
              <a:rPr lang="en-US" sz="1600" dirty="0" smtClean="0">
                <a:solidFill>
                  <a:schemeClr val="accent3">
                    <a:lumMod val="25000"/>
                  </a:schemeClr>
                </a:solidFill>
                <a:latin typeface="Abadi" panose="020B0604020104020204" pitchFamily="34" charset="0"/>
              </a:rPr>
              <a:t>The exploratory data analysis process is going to unveil the characteristics of users and courses, and the quantity and quality of data will be assessed.</a:t>
            </a:r>
          </a:p>
          <a:p>
            <a:pPr lvl="1">
              <a:spcBef>
                <a:spcPts val="1400"/>
              </a:spcBef>
            </a:pPr>
            <a:r>
              <a:rPr lang="en-US" sz="1600" dirty="0" smtClean="0">
                <a:solidFill>
                  <a:schemeClr val="accent3">
                    <a:lumMod val="25000"/>
                  </a:schemeClr>
                </a:solidFill>
                <a:latin typeface="Abadi" panose="020B0604020104020204" pitchFamily="34" charset="0"/>
              </a:rPr>
              <a:t>Several algorithms are going to be implemented using this dataset, and the performance metrics will determine which ones are going to be tested in a real-world scenario.</a:t>
            </a:r>
          </a:p>
          <a:p>
            <a:pPr>
              <a:spcBef>
                <a:spcPts val="1400"/>
              </a:spcBef>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32" y="1065271"/>
            <a:ext cx="6328669" cy="5821925"/>
          </a:xfrm>
          <a:prstGeom prst="rect">
            <a:avLst/>
          </a:prstGeom>
        </p:spPr>
      </p:pic>
      <p:sp>
        <p:nvSpPr>
          <p:cNvPr id="5" name="Content Placeholder 4">
            <a:extLst>
              <a:ext uri="{FF2B5EF4-FFF2-40B4-BE49-F238E27FC236}">
                <a16:creationId xmlns:a16="http://schemas.microsoft.com/office/drawing/2014/main" id="{56F37DFD-7ED9-224E-935C-3ADCC0C2BB0A}"/>
              </a:ext>
            </a:extLst>
          </p:cNvPr>
          <p:cNvSpPr txBox="1">
            <a:spLocks/>
          </p:cNvSpPr>
          <p:nvPr/>
        </p:nvSpPr>
        <p:spPr>
          <a:xfrm>
            <a:off x="7721700" y="3082834"/>
            <a:ext cx="4047933" cy="253419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cs typeface="Calibri"/>
              </a:rPr>
              <a:t>From the plot, </a:t>
            </a:r>
            <a:r>
              <a:rPr lang="en-US" sz="2400" dirty="0" err="1" smtClean="0">
                <a:cs typeface="Calibri"/>
              </a:rPr>
              <a:t>BackendDev</a:t>
            </a:r>
            <a:r>
              <a:rPr lang="en-US" sz="2400" dirty="0" smtClean="0">
                <a:cs typeface="Calibri"/>
              </a:rPr>
              <a:t> is the most </a:t>
            </a:r>
            <a:r>
              <a:rPr lang="en-US" sz="2400" dirty="0" err="1" smtClean="0">
                <a:cs typeface="Calibri"/>
              </a:rPr>
              <a:t>commond</a:t>
            </a:r>
            <a:r>
              <a:rPr lang="en-US" sz="2400" dirty="0" smtClean="0">
                <a:cs typeface="Calibri"/>
              </a:rPr>
              <a:t> </a:t>
            </a:r>
            <a:r>
              <a:rPr lang="en-US" sz="2400" dirty="0" err="1" smtClean="0">
                <a:cs typeface="Calibri"/>
              </a:rPr>
              <a:t>coure</a:t>
            </a:r>
            <a:r>
              <a:rPr lang="en-US" sz="2400" dirty="0" smtClean="0">
                <a:cs typeface="Calibri"/>
              </a:rPr>
              <a:t> genre, followed closely by </a:t>
            </a:r>
            <a:r>
              <a:rPr lang="en-US" sz="2400" dirty="0" err="1" smtClean="0">
                <a:cs typeface="Calibri"/>
              </a:rPr>
              <a:t>MachineLearning</a:t>
            </a:r>
            <a:r>
              <a:rPr lang="en-US" sz="2400" dirty="0" smtClean="0">
                <a:cs typeface="Calibri"/>
              </a:rPr>
              <a:t>, Database and </a:t>
            </a:r>
            <a:r>
              <a:rPr lang="en-US" sz="2400" dirty="0" err="1" smtClean="0">
                <a:cs typeface="Calibri"/>
              </a:rPr>
              <a:t>DataAnalysis</a:t>
            </a:r>
            <a:endParaRPr lang="en-US" sz="2400" dirty="0">
              <a:cs typeface="Calibri"/>
            </a:endParaRPr>
          </a:p>
        </p:txBody>
      </p:sp>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210560"/>
            <a:ext cx="7274565" cy="5179991"/>
          </a:xfrm>
          <a:prstGeom prst="rect">
            <a:avLst/>
          </a:prstGeom>
        </p:spPr>
      </p:pic>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8071597" y="2068128"/>
            <a:ext cx="4047933" cy="330070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cs typeface="Calibri"/>
              </a:rPr>
              <a:t>It could be seen that enrolling in just one course is the most common behavior among users. In addition, enrolling in just two or three courses is very rare. If a user enrolls in more than one course, the number of enrollments is likely to be 5 or greater.</a:t>
            </a:r>
            <a:endParaRPr lang="en-US" sz="2400" dirty="0">
              <a:cs typeface="Calibri"/>
            </a:endParaRPr>
          </a:p>
        </p:txBody>
      </p:sp>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4790099" y="593725"/>
            <a:ext cx="10515600" cy="1325563"/>
          </a:xfrm>
        </p:spPr>
        <p:txBody>
          <a:bodyPr/>
          <a:lstStyle/>
          <a:p>
            <a:r>
              <a:rPr lang="en-US" sz="4000" dirty="0">
                <a:solidFill>
                  <a:srgbClr val="0B49CB"/>
                </a:solidFill>
                <a:latin typeface="Abadi"/>
              </a:rPr>
              <a:t>20 most popular courses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36" y="149972"/>
            <a:ext cx="3559800" cy="6492875"/>
          </a:xfrm>
          <a:prstGeom prst="rect">
            <a:avLst/>
          </a:prstGeom>
        </p:spPr>
      </p:pic>
      <p:sp>
        <p:nvSpPr>
          <p:cNvPr id="6" name="Content Placeholder 4">
            <a:extLst>
              <a:ext uri="{FF2B5EF4-FFF2-40B4-BE49-F238E27FC236}">
                <a16:creationId xmlns:a16="http://schemas.microsoft.com/office/drawing/2014/main" id="{56F37DFD-7ED9-224E-935C-3ADCC0C2BB0A}"/>
              </a:ext>
            </a:extLst>
          </p:cNvPr>
          <p:cNvSpPr txBox="1">
            <a:spLocks/>
          </p:cNvSpPr>
          <p:nvPr/>
        </p:nvSpPr>
        <p:spPr>
          <a:xfrm>
            <a:off x="4790099" y="2764656"/>
            <a:ext cx="6229718" cy="179389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cs typeface="Calibri"/>
              </a:rPr>
              <a:t>Python for Data Science is the most popular course followed closely by introduction to data science. Intro to big data, Hadoop and data analysis are also in top positions. Data related courses are the most popular. </a:t>
            </a:r>
            <a:endParaRPr lang="en-US" sz="2400" dirty="0">
              <a:cs typeface="Calibri"/>
            </a:endParaRPr>
          </a:p>
        </p:txBody>
      </p:sp>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6522"/>
            <a:ext cx="8093166" cy="4095617"/>
          </a:xfrm>
          <a:prstGeom prst="rect">
            <a:avLst/>
          </a:prstGeom>
        </p:spPr>
      </p:pic>
      <p:sp>
        <p:nvSpPr>
          <p:cNvPr id="5" name="Content Placeholder 4">
            <a:extLst>
              <a:ext uri="{FF2B5EF4-FFF2-40B4-BE49-F238E27FC236}">
                <a16:creationId xmlns:a16="http://schemas.microsoft.com/office/drawing/2014/main" id="{56F37DFD-7ED9-224E-935C-3ADCC0C2BB0A}"/>
              </a:ext>
            </a:extLst>
          </p:cNvPr>
          <p:cNvSpPr txBox="1">
            <a:spLocks/>
          </p:cNvSpPr>
          <p:nvPr/>
        </p:nvSpPr>
        <p:spPr>
          <a:xfrm>
            <a:off x="921124" y="5423595"/>
            <a:ext cx="10349752" cy="179389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cs typeface="Calibri"/>
              </a:rPr>
              <a:t>Data science, machine learning, data analysis and python are the most popular words in course titles. This gives an intuition about the nature of the courses in the dataset. </a:t>
            </a:r>
            <a:endParaRPr lang="en-US" sz="2400" dirty="0">
              <a:cs typeface="Calibri"/>
            </a:endParaRPr>
          </a:p>
        </p:txBody>
      </p:sp>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3107</TotalTime>
  <Words>1463</Words>
  <Application>Microsoft Office PowerPoint</Application>
  <PresentationFormat>Panorámica</PresentationFormat>
  <Paragraphs>139</Paragraphs>
  <Slides>25</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Abadi</vt:lpstr>
      <vt:lpstr>Arial</vt:lpstr>
      <vt:lpstr>Calibri</vt:lpstr>
      <vt:lpstr>Calibri Light</vt:lpstr>
      <vt:lpstr>IBM Plex Mono SemiBold</vt:lpstr>
      <vt:lpstr>SF Pro</vt:lpstr>
      <vt:lpstr>Custom Design</vt:lpstr>
      <vt:lpstr>Presentación de PowerPoint</vt:lpstr>
      <vt:lpstr>Presentación de PowerPoint</vt:lpstr>
      <vt:lpstr>Presentación de PowerPoint</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Presentación de PowerPoint</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Explained Variance Curve and Elbow Curve</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COMPAC</cp:lastModifiedBy>
  <cp:revision>504</cp:revision>
  <dcterms:created xsi:type="dcterms:W3CDTF">2021-04-29T18:58:34Z</dcterms:created>
  <dcterms:modified xsi:type="dcterms:W3CDTF">2023-03-12T21:34:47Z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