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B1E2-2128-4A0A-B64B-A8F2B1EFB254}" v="134" dt="2020-05-03T23:40:38.4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autoAdjust="0"/>
    <p:restoredTop sz="94660"/>
  </p:normalViewPr>
  <p:slideViewPr>
    <p:cSldViewPr snapToGrid="0">
      <p:cViewPr varScale="1">
        <p:scale>
          <a:sx n="60" d="100"/>
          <a:sy n="60" d="100"/>
        </p:scale>
        <p:origin x="17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 Kantur" userId="5d98c94bdddc4bd3" providerId="LiveId" clId="{20CAB1E2-2128-4A0A-B64B-A8F2B1EFB254}"/>
    <pc:docChg chg="undo custSel mod addSld modSld sldOrd">
      <pc:chgData name="Anna Kantur" userId="5d98c94bdddc4bd3" providerId="LiveId" clId="{20CAB1E2-2128-4A0A-B64B-A8F2B1EFB254}" dt="2020-05-03T23:41:03.728" v="2630" actId="313"/>
      <pc:docMkLst>
        <pc:docMk/>
      </pc:docMkLst>
      <pc:sldChg chg="modSp mod">
        <pc:chgData name="Anna Kantur" userId="5d98c94bdddc4bd3" providerId="LiveId" clId="{20CAB1E2-2128-4A0A-B64B-A8F2B1EFB254}" dt="2020-05-03T22:33:18.239" v="51" actId="1076"/>
        <pc:sldMkLst>
          <pc:docMk/>
          <pc:sldMk cId="423477499" sldId="257"/>
        </pc:sldMkLst>
        <pc:spChg chg="mod">
          <ac:chgData name="Anna Kantur" userId="5d98c94bdddc4bd3" providerId="LiveId" clId="{20CAB1E2-2128-4A0A-B64B-A8F2B1EFB254}" dt="2020-05-03T22:33:18.239" v="51" actId="1076"/>
          <ac:spMkLst>
            <pc:docMk/>
            <pc:sldMk cId="423477499" sldId="257"/>
            <ac:spMk id="4" creationId="{E3B7DDAE-EE43-4E98-AC76-5915D1AD36D7}"/>
          </ac:spMkLst>
        </pc:spChg>
      </pc:sldChg>
      <pc:sldChg chg="modSp mod">
        <pc:chgData name="Anna Kantur" userId="5d98c94bdddc4bd3" providerId="LiveId" clId="{20CAB1E2-2128-4A0A-B64B-A8F2B1EFB254}" dt="2020-05-03T22:47:27.929" v="545" actId="20577"/>
        <pc:sldMkLst>
          <pc:docMk/>
          <pc:sldMk cId="1585216699" sldId="258"/>
        </pc:sldMkLst>
        <pc:spChg chg="mod">
          <ac:chgData name="Anna Kantur" userId="5d98c94bdddc4bd3" providerId="LiveId" clId="{20CAB1E2-2128-4A0A-B64B-A8F2B1EFB254}" dt="2020-05-03T22:47:27.929" v="545" actId="20577"/>
          <ac:spMkLst>
            <pc:docMk/>
            <pc:sldMk cId="1585216699" sldId="258"/>
            <ac:spMk id="4" creationId="{E3B7DDAE-EE43-4E98-AC76-5915D1AD36D7}"/>
          </ac:spMkLst>
        </pc:spChg>
      </pc:sldChg>
      <pc:sldChg chg="addSp delSp modSp add mod">
        <pc:chgData name="Anna Kantur" userId="5d98c94bdddc4bd3" providerId="LiveId" clId="{20CAB1E2-2128-4A0A-B64B-A8F2B1EFB254}" dt="2020-05-03T22:43:37.950" v="433" actId="1076"/>
        <pc:sldMkLst>
          <pc:docMk/>
          <pc:sldMk cId="133032678" sldId="259"/>
        </pc:sldMkLst>
        <pc:spChg chg="mod">
          <ac:chgData name="Anna Kantur" userId="5d98c94bdddc4bd3" providerId="LiveId" clId="{20CAB1E2-2128-4A0A-B64B-A8F2B1EFB254}" dt="2020-05-03T22:42:54.942" v="427" actId="6549"/>
          <ac:spMkLst>
            <pc:docMk/>
            <pc:sldMk cId="133032678" sldId="259"/>
            <ac:spMk id="2" creationId="{BFA401AB-0E9E-421E-874D-B917EDD7B684}"/>
          </ac:spMkLst>
        </pc:spChg>
        <pc:spChg chg="del mod">
          <ac:chgData name="Anna Kantur" userId="5d98c94bdddc4bd3" providerId="LiveId" clId="{20CAB1E2-2128-4A0A-B64B-A8F2B1EFB254}" dt="2020-05-03T22:42:57.558" v="428" actId="478"/>
          <ac:spMkLst>
            <pc:docMk/>
            <pc:sldMk cId="133032678" sldId="259"/>
            <ac:spMk id="4" creationId="{E3B7DDAE-EE43-4E98-AC76-5915D1AD36D7}"/>
          </ac:spMkLst>
        </pc:spChg>
        <pc:picChg chg="add mod">
          <ac:chgData name="Anna Kantur" userId="5d98c94bdddc4bd3" providerId="LiveId" clId="{20CAB1E2-2128-4A0A-B64B-A8F2B1EFB254}" dt="2020-05-03T22:43:37.950" v="433" actId="1076"/>
          <ac:picMkLst>
            <pc:docMk/>
            <pc:sldMk cId="133032678" sldId="259"/>
            <ac:picMk id="6" creationId="{91331747-0272-45DF-A6CA-DD53A9DACEB3}"/>
          </ac:picMkLst>
        </pc:picChg>
      </pc:sldChg>
      <pc:sldChg chg="addSp delSp modSp add mod">
        <pc:chgData name="Anna Kantur" userId="5d98c94bdddc4bd3" providerId="LiveId" clId="{20CAB1E2-2128-4A0A-B64B-A8F2B1EFB254}" dt="2020-05-03T22:51:45.577" v="632" actId="1076"/>
        <pc:sldMkLst>
          <pc:docMk/>
          <pc:sldMk cId="1756196966" sldId="260"/>
        </pc:sldMkLst>
        <pc:spChg chg="mod">
          <ac:chgData name="Anna Kantur" userId="5d98c94bdddc4bd3" providerId="LiveId" clId="{20CAB1E2-2128-4A0A-B64B-A8F2B1EFB254}" dt="2020-05-03T22:51:43.473" v="631" actId="6549"/>
          <ac:spMkLst>
            <pc:docMk/>
            <pc:sldMk cId="1756196966" sldId="260"/>
            <ac:spMk id="2" creationId="{BFA401AB-0E9E-421E-874D-B917EDD7B684}"/>
          </ac:spMkLst>
        </pc:spChg>
        <pc:picChg chg="del">
          <ac:chgData name="Anna Kantur" userId="5d98c94bdddc4bd3" providerId="LiveId" clId="{20CAB1E2-2128-4A0A-B64B-A8F2B1EFB254}" dt="2020-05-03T22:44:58.044" v="480" actId="478"/>
          <ac:picMkLst>
            <pc:docMk/>
            <pc:sldMk cId="1756196966" sldId="260"/>
            <ac:picMk id="6" creationId="{91331747-0272-45DF-A6CA-DD53A9DACEB3}"/>
          </ac:picMkLst>
        </pc:picChg>
        <pc:picChg chg="add mod">
          <ac:chgData name="Anna Kantur" userId="5d98c94bdddc4bd3" providerId="LiveId" clId="{20CAB1E2-2128-4A0A-B64B-A8F2B1EFB254}" dt="2020-05-03T22:51:45.577" v="632" actId="1076"/>
          <ac:picMkLst>
            <pc:docMk/>
            <pc:sldMk cId="1756196966" sldId="260"/>
            <ac:picMk id="1026" creationId="{C087B3FC-34CE-4CAA-A0C0-A291F0FE72E1}"/>
          </ac:picMkLst>
        </pc:picChg>
      </pc:sldChg>
      <pc:sldChg chg="addSp delSp modSp add mod">
        <pc:chgData name="Anna Kantur" userId="5d98c94bdddc4bd3" providerId="LiveId" clId="{20CAB1E2-2128-4A0A-B64B-A8F2B1EFB254}" dt="2020-05-03T22:51:05.677" v="596" actId="1076"/>
        <pc:sldMkLst>
          <pc:docMk/>
          <pc:sldMk cId="2410693202" sldId="261"/>
        </pc:sldMkLst>
        <pc:spChg chg="mod">
          <ac:chgData name="Anna Kantur" userId="5d98c94bdddc4bd3" providerId="LiveId" clId="{20CAB1E2-2128-4A0A-B64B-A8F2B1EFB254}" dt="2020-05-03T22:47:43.644" v="564" actId="20577"/>
          <ac:spMkLst>
            <pc:docMk/>
            <pc:sldMk cId="2410693202" sldId="261"/>
            <ac:spMk id="2" creationId="{BFA401AB-0E9E-421E-874D-B917EDD7B684}"/>
          </ac:spMkLst>
        </pc:spChg>
        <pc:spChg chg="add mod">
          <ac:chgData name="Anna Kantur" userId="5d98c94bdddc4bd3" providerId="LiveId" clId="{20CAB1E2-2128-4A0A-B64B-A8F2B1EFB254}" dt="2020-05-03T22:51:05.677" v="596" actId="1076"/>
          <ac:spMkLst>
            <pc:docMk/>
            <pc:sldMk cId="2410693202" sldId="261"/>
            <ac:spMk id="8" creationId="{62460CDE-47DC-4F8D-9D3E-9E3C3E413C8F}"/>
          </ac:spMkLst>
        </pc:spChg>
        <pc:picChg chg="add mod">
          <ac:chgData name="Anna Kantur" userId="5d98c94bdddc4bd3" providerId="LiveId" clId="{20CAB1E2-2128-4A0A-B64B-A8F2B1EFB254}" dt="2020-05-03T22:49:21.292" v="576" actId="692"/>
          <ac:picMkLst>
            <pc:docMk/>
            <pc:sldMk cId="2410693202" sldId="261"/>
            <ac:picMk id="5" creationId="{A719FA54-1379-407E-A43D-68B14599B953}"/>
          </ac:picMkLst>
        </pc:picChg>
        <pc:picChg chg="add mod">
          <ac:chgData name="Anna Kantur" userId="5d98c94bdddc4bd3" providerId="LiveId" clId="{20CAB1E2-2128-4A0A-B64B-A8F2B1EFB254}" dt="2020-05-03T22:49:23.884" v="577" actId="692"/>
          <ac:picMkLst>
            <pc:docMk/>
            <pc:sldMk cId="2410693202" sldId="261"/>
            <ac:picMk id="7" creationId="{964B3748-F3EC-4698-A61D-4C3E4E602FDE}"/>
          </ac:picMkLst>
        </pc:picChg>
        <pc:picChg chg="del">
          <ac:chgData name="Anna Kantur" userId="5d98c94bdddc4bd3" providerId="LiveId" clId="{20CAB1E2-2128-4A0A-B64B-A8F2B1EFB254}" dt="2020-05-03T22:47:45.099" v="565" actId="478"/>
          <ac:picMkLst>
            <pc:docMk/>
            <pc:sldMk cId="2410693202" sldId="261"/>
            <ac:picMk id="1026" creationId="{C087B3FC-34CE-4CAA-A0C0-A291F0FE72E1}"/>
          </ac:picMkLst>
        </pc:picChg>
      </pc:sldChg>
      <pc:sldChg chg="addSp delSp modSp add mod ord setBg">
        <pc:chgData name="Anna Kantur" userId="5d98c94bdddc4bd3" providerId="LiveId" clId="{20CAB1E2-2128-4A0A-B64B-A8F2B1EFB254}" dt="2020-05-03T23:02:57.427" v="809"/>
        <pc:sldMkLst>
          <pc:docMk/>
          <pc:sldMk cId="736150546" sldId="262"/>
        </pc:sldMkLst>
        <pc:spChg chg="mod">
          <ac:chgData name="Anna Kantur" userId="5d98c94bdddc4bd3" providerId="LiveId" clId="{20CAB1E2-2128-4A0A-B64B-A8F2B1EFB254}" dt="2020-05-03T22:53:47.573" v="690" actId="6549"/>
          <ac:spMkLst>
            <pc:docMk/>
            <pc:sldMk cId="736150546" sldId="262"/>
            <ac:spMk id="2" creationId="{BFA401AB-0E9E-421E-874D-B917EDD7B684}"/>
          </ac:spMkLst>
        </pc:spChg>
        <pc:spChg chg="mod">
          <ac:chgData name="Anna Kantur" userId="5d98c94bdddc4bd3" providerId="LiveId" clId="{20CAB1E2-2128-4A0A-B64B-A8F2B1EFB254}" dt="2020-05-03T23:01:27.100" v="804" actId="14100"/>
          <ac:spMkLst>
            <pc:docMk/>
            <pc:sldMk cId="736150546" sldId="262"/>
            <ac:spMk id="8" creationId="{62460CDE-47DC-4F8D-9D3E-9E3C3E413C8F}"/>
          </ac:spMkLst>
        </pc:spChg>
        <pc:spChg chg="add del">
          <ac:chgData name="Anna Kantur" userId="5d98c94bdddc4bd3" providerId="LiveId" clId="{20CAB1E2-2128-4A0A-B64B-A8F2B1EFB254}" dt="2020-05-03T22:52:16.850" v="637" actId="26606"/>
          <ac:spMkLst>
            <pc:docMk/>
            <pc:sldMk cId="736150546" sldId="262"/>
            <ac:spMk id="71" creationId="{23DA7759-3209-4FE2-96D1-4EEDD81E9EA0}"/>
          </ac:spMkLst>
        </pc:spChg>
        <pc:spChg chg="add del">
          <ac:chgData name="Anna Kantur" userId="5d98c94bdddc4bd3" providerId="LiveId" clId="{20CAB1E2-2128-4A0A-B64B-A8F2B1EFB254}" dt="2020-05-03T22:52:16.850" v="637" actId="26606"/>
          <ac:spMkLst>
            <pc:docMk/>
            <pc:sldMk cId="736150546" sldId="262"/>
            <ac:spMk id="73" creationId="{41460DAD-8769-4C9F-9C8C-BB0443909D76}"/>
          </ac:spMkLst>
        </pc:spChg>
        <pc:spChg chg="add del">
          <ac:chgData name="Anna Kantur" userId="5d98c94bdddc4bd3" providerId="LiveId" clId="{20CAB1E2-2128-4A0A-B64B-A8F2B1EFB254}" dt="2020-05-03T22:52:16.850" v="637" actId="26606"/>
          <ac:spMkLst>
            <pc:docMk/>
            <pc:sldMk cId="736150546" sldId="262"/>
            <ac:spMk id="75" creationId="{9E9F2A28-69A3-4945-B6B6-C2E4A6C55373}"/>
          </ac:spMkLst>
        </pc:spChg>
        <pc:spChg chg="add del">
          <ac:chgData name="Anna Kantur" userId="5d98c94bdddc4bd3" providerId="LiveId" clId="{20CAB1E2-2128-4A0A-B64B-A8F2B1EFB254}" dt="2020-05-03T22:52:16.850" v="637" actId="26606"/>
          <ac:spMkLst>
            <pc:docMk/>
            <pc:sldMk cId="736150546" sldId="262"/>
            <ac:spMk id="77" creationId="{CB147A70-DC29-4DDF-A34C-2B82C6E2295E}"/>
          </ac:spMkLst>
        </pc:spChg>
        <pc:spChg chg="add del">
          <ac:chgData name="Anna Kantur" userId="5d98c94bdddc4bd3" providerId="LiveId" clId="{20CAB1E2-2128-4A0A-B64B-A8F2B1EFB254}" dt="2020-05-03T22:52:16.850" v="637" actId="26606"/>
          <ac:spMkLst>
            <pc:docMk/>
            <pc:sldMk cId="736150546" sldId="262"/>
            <ac:spMk id="79" creationId="{3B438362-1E1E-4C62-A99E-4134CB16366C}"/>
          </ac:spMkLst>
        </pc:spChg>
        <pc:spChg chg="add del">
          <ac:chgData name="Anna Kantur" userId="5d98c94bdddc4bd3" providerId="LiveId" clId="{20CAB1E2-2128-4A0A-B64B-A8F2B1EFB254}" dt="2020-05-03T22:52:16.850" v="637" actId="26606"/>
          <ac:spMkLst>
            <pc:docMk/>
            <pc:sldMk cId="736150546" sldId="262"/>
            <ac:spMk id="81" creationId="{6C077334-5571-4B83-A83E-4CCCFA7B5E8A}"/>
          </ac:spMkLst>
        </pc:spChg>
        <pc:spChg chg="add del">
          <ac:chgData name="Anna Kantur" userId="5d98c94bdddc4bd3" providerId="LiveId" clId="{20CAB1E2-2128-4A0A-B64B-A8F2B1EFB254}" dt="2020-05-03T22:52:16.850" v="637" actId="26606"/>
          <ac:spMkLst>
            <pc:docMk/>
            <pc:sldMk cId="736150546" sldId="262"/>
            <ac:spMk id="83" creationId="{4D3DC50D-CA0F-48F9-B17E-20D8669AA4E0}"/>
          </ac:spMkLst>
        </pc:spChg>
        <pc:spChg chg="add del">
          <ac:chgData name="Anna Kantur" userId="5d98c94bdddc4bd3" providerId="LiveId" clId="{20CAB1E2-2128-4A0A-B64B-A8F2B1EFB254}" dt="2020-05-03T22:52:16.850" v="637" actId="26606"/>
          <ac:spMkLst>
            <pc:docMk/>
            <pc:sldMk cId="736150546" sldId="262"/>
            <ac:spMk id="85" creationId="{D1B80E9C-CF8A-440B-B8F5-54BF121BF458}"/>
          </ac:spMkLst>
        </pc:spChg>
        <pc:picChg chg="mod">
          <ac:chgData name="Anna Kantur" userId="5d98c94bdddc4bd3" providerId="LiveId" clId="{20CAB1E2-2128-4A0A-B64B-A8F2B1EFB254}" dt="2020-05-03T22:52:16.850" v="637" actId="26606"/>
          <ac:picMkLst>
            <pc:docMk/>
            <pc:sldMk cId="736150546" sldId="262"/>
            <ac:picMk id="3" creationId="{E026EB33-4815-41EE-A9FD-DACEDE588A0A}"/>
          </ac:picMkLst>
        </pc:picChg>
        <pc:picChg chg="del">
          <ac:chgData name="Anna Kantur" userId="5d98c94bdddc4bd3" providerId="LiveId" clId="{20CAB1E2-2128-4A0A-B64B-A8F2B1EFB254}" dt="2020-05-03T22:52:09.015" v="634" actId="478"/>
          <ac:picMkLst>
            <pc:docMk/>
            <pc:sldMk cId="736150546" sldId="262"/>
            <ac:picMk id="5" creationId="{A719FA54-1379-407E-A43D-68B14599B953}"/>
          </ac:picMkLst>
        </pc:picChg>
        <pc:picChg chg="del mod">
          <ac:chgData name="Anna Kantur" userId="5d98c94bdddc4bd3" providerId="LiveId" clId="{20CAB1E2-2128-4A0A-B64B-A8F2B1EFB254}" dt="2020-05-03T22:52:19.530" v="639" actId="478"/>
          <ac:picMkLst>
            <pc:docMk/>
            <pc:sldMk cId="736150546" sldId="262"/>
            <ac:picMk id="7" creationId="{964B3748-F3EC-4698-A61D-4C3E4E602FDE}"/>
          </ac:picMkLst>
        </pc:picChg>
        <pc:picChg chg="add del mod ord">
          <ac:chgData name="Anna Kantur" userId="5d98c94bdddc4bd3" providerId="LiveId" clId="{20CAB1E2-2128-4A0A-B64B-A8F2B1EFB254}" dt="2020-05-03T22:52:18.198" v="638"/>
          <ac:picMkLst>
            <pc:docMk/>
            <pc:sldMk cId="736150546" sldId="262"/>
            <ac:picMk id="2050" creationId="{946658C4-8B02-4D3B-B7FA-1E39578192FA}"/>
          </ac:picMkLst>
        </pc:picChg>
        <pc:picChg chg="add mod">
          <ac:chgData name="Anna Kantur" userId="5d98c94bdddc4bd3" providerId="LiveId" clId="{20CAB1E2-2128-4A0A-B64B-A8F2B1EFB254}" dt="2020-05-03T23:01:32.507" v="806" actId="14100"/>
          <ac:picMkLst>
            <pc:docMk/>
            <pc:sldMk cId="736150546" sldId="262"/>
            <ac:picMk id="2052" creationId="{F78AABC9-F70D-4D30-8CC3-88CC0AC369AC}"/>
          </ac:picMkLst>
        </pc:picChg>
      </pc:sldChg>
      <pc:sldChg chg="addSp delSp modSp add mod">
        <pc:chgData name="Anna Kantur" userId="5d98c94bdddc4bd3" providerId="LiveId" clId="{20CAB1E2-2128-4A0A-B64B-A8F2B1EFB254}" dt="2020-05-03T23:04:48.114" v="896" actId="14100"/>
        <pc:sldMkLst>
          <pc:docMk/>
          <pc:sldMk cId="544284299" sldId="263"/>
        </pc:sldMkLst>
        <pc:spChg chg="mod">
          <ac:chgData name="Anna Kantur" userId="5d98c94bdddc4bd3" providerId="LiveId" clId="{20CAB1E2-2128-4A0A-B64B-A8F2B1EFB254}" dt="2020-05-03T23:04:48.114" v="896" actId="14100"/>
          <ac:spMkLst>
            <pc:docMk/>
            <pc:sldMk cId="544284299" sldId="263"/>
            <ac:spMk id="2" creationId="{BFA401AB-0E9E-421E-874D-B917EDD7B684}"/>
          </ac:spMkLst>
        </pc:spChg>
        <pc:spChg chg="del">
          <ac:chgData name="Anna Kantur" userId="5d98c94bdddc4bd3" providerId="LiveId" clId="{20CAB1E2-2128-4A0A-B64B-A8F2B1EFB254}" dt="2020-05-03T23:03:24.854" v="846" actId="478"/>
          <ac:spMkLst>
            <pc:docMk/>
            <pc:sldMk cId="544284299" sldId="263"/>
            <ac:spMk id="8" creationId="{62460CDE-47DC-4F8D-9D3E-9E3C3E413C8F}"/>
          </ac:spMkLst>
        </pc:spChg>
        <pc:picChg chg="del">
          <ac:chgData name="Anna Kantur" userId="5d98c94bdddc4bd3" providerId="LiveId" clId="{20CAB1E2-2128-4A0A-B64B-A8F2B1EFB254}" dt="2020-05-03T23:03:12" v="843" actId="478"/>
          <ac:picMkLst>
            <pc:docMk/>
            <pc:sldMk cId="544284299" sldId="263"/>
            <ac:picMk id="5" creationId="{A719FA54-1379-407E-A43D-68B14599B953}"/>
          </ac:picMkLst>
        </pc:picChg>
        <pc:picChg chg="del">
          <ac:chgData name="Anna Kantur" userId="5d98c94bdddc4bd3" providerId="LiveId" clId="{20CAB1E2-2128-4A0A-B64B-A8F2B1EFB254}" dt="2020-05-03T23:03:13.497" v="844" actId="478"/>
          <ac:picMkLst>
            <pc:docMk/>
            <pc:sldMk cId="544284299" sldId="263"/>
            <ac:picMk id="7" creationId="{964B3748-F3EC-4698-A61D-4C3E4E602FDE}"/>
          </ac:picMkLst>
        </pc:picChg>
        <pc:picChg chg="add mod">
          <ac:chgData name="Anna Kantur" userId="5d98c94bdddc4bd3" providerId="LiveId" clId="{20CAB1E2-2128-4A0A-B64B-A8F2B1EFB254}" dt="2020-05-03T23:03:58.980" v="853" actId="1076"/>
          <ac:picMkLst>
            <pc:docMk/>
            <pc:sldMk cId="544284299" sldId="263"/>
            <ac:picMk id="4098" creationId="{A97A6E62-515B-4E51-8FFF-F26CBEDC4A88}"/>
          </ac:picMkLst>
        </pc:picChg>
      </pc:sldChg>
      <pc:sldChg chg="addSp delSp modSp add mod">
        <pc:chgData name="Anna Kantur" userId="5d98c94bdddc4bd3" providerId="LiveId" clId="{20CAB1E2-2128-4A0A-B64B-A8F2B1EFB254}" dt="2020-05-03T23:07:20.869" v="922" actId="27636"/>
        <pc:sldMkLst>
          <pc:docMk/>
          <pc:sldMk cId="51969499" sldId="264"/>
        </pc:sldMkLst>
        <pc:spChg chg="mod">
          <ac:chgData name="Anna Kantur" userId="5d98c94bdddc4bd3" providerId="LiveId" clId="{20CAB1E2-2128-4A0A-B64B-A8F2B1EFB254}" dt="2020-05-03T23:07:20.869" v="922" actId="27636"/>
          <ac:spMkLst>
            <pc:docMk/>
            <pc:sldMk cId="51969499" sldId="264"/>
            <ac:spMk id="2" creationId="{BFA401AB-0E9E-421E-874D-B917EDD7B684}"/>
          </ac:spMkLst>
        </pc:spChg>
        <pc:picChg chg="del">
          <ac:chgData name="Anna Kantur" userId="5d98c94bdddc4bd3" providerId="LiveId" clId="{20CAB1E2-2128-4A0A-B64B-A8F2B1EFB254}" dt="2020-05-03T23:05:31.482" v="904" actId="478"/>
          <ac:picMkLst>
            <pc:docMk/>
            <pc:sldMk cId="51969499" sldId="264"/>
            <ac:picMk id="4098" creationId="{A97A6E62-515B-4E51-8FFF-F26CBEDC4A88}"/>
          </ac:picMkLst>
        </pc:picChg>
        <pc:picChg chg="add mod">
          <ac:chgData name="Anna Kantur" userId="5d98c94bdddc4bd3" providerId="LiveId" clId="{20CAB1E2-2128-4A0A-B64B-A8F2B1EFB254}" dt="2020-05-03T23:07:02.394" v="918" actId="14100"/>
          <ac:picMkLst>
            <pc:docMk/>
            <pc:sldMk cId="51969499" sldId="264"/>
            <ac:picMk id="5122" creationId="{58FB25D8-1C68-49DC-9ACF-D5CFF0ECF8B2}"/>
          </ac:picMkLst>
        </pc:picChg>
        <pc:picChg chg="add mod">
          <ac:chgData name="Anna Kantur" userId="5d98c94bdddc4bd3" providerId="LiveId" clId="{20CAB1E2-2128-4A0A-B64B-A8F2B1EFB254}" dt="2020-05-03T23:06:59.263" v="917" actId="14100"/>
          <ac:picMkLst>
            <pc:docMk/>
            <pc:sldMk cId="51969499" sldId="264"/>
            <ac:picMk id="5124" creationId="{34C453B1-5931-4CA8-8CAC-78050BE9FE36}"/>
          </ac:picMkLst>
        </pc:picChg>
      </pc:sldChg>
      <pc:sldChg chg="addSp delSp modSp add mod">
        <pc:chgData name="Anna Kantur" userId="5d98c94bdddc4bd3" providerId="LiveId" clId="{20CAB1E2-2128-4A0A-B64B-A8F2B1EFB254}" dt="2020-05-03T23:12:56.522" v="1010" actId="5793"/>
        <pc:sldMkLst>
          <pc:docMk/>
          <pc:sldMk cId="481257208" sldId="265"/>
        </pc:sldMkLst>
        <pc:spChg chg="mod">
          <ac:chgData name="Anna Kantur" userId="5d98c94bdddc4bd3" providerId="LiveId" clId="{20CAB1E2-2128-4A0A-B64B-A8F2B1EFB254}" dt="2020-05-03T23:07:59.194" v="939" actId="6549"/>
          <ac:spMkLst>
            <pc:docMk/>
            <pc:sldMk cId="481257208" sldId="265"/>
            <ac:spMk id="2" creationId="{BFA401AB-0E9E-421E-874D-B917EDD7B684}"/>
          </ac:spMkLst>
        </pc:spChg>
        <pc:spChg chg="add del mod">
          <ac:chgData name="Anna Kantur" userId="5d98c94bdddc4bd3" providerId="LiveId" clId="{20CAB1E2-2128-4A0A-B64B-A8F2B1EFB254}" dt="2020-05-03T23:08:08.314" v="943" actId="478"/>
          <ac:spMkLst>
            <pc:docMk/>
            <pc:sldMk cId="481257208" sldId="265"/>
            <ac:spMk id="5" creationId="{AD9D9FA3-7FBF-4708-B1C5-41EBD596B0D9}"/>
          </ac:spMkLst>
        </pc:spChg>
        <pc:graphicFrameChg chg="add del mod">
          <ac:chgData name="Anna Kantur" userId="5d98c94bdddc4bd3" providerId="LiveId" clId="{20CAB1E2-2128-4A0A-B64B-A8F2B1EFB254}" dt="2020-05-03T23:08:08.314" v="943" actId="478"/>
          <ac:graphicFrameMkLst>
            <pc:docMk/>
            <pc:sldMk cId="481257208" sldId="265"/>
            <ac:graphicFrameMk id="4" creationId="{FEAE65F9-6F36-4CC8-9BE5-70C2051B4206}"/>
          </ac:graphicFrameMkLst>
        </pc:graphicFrameChg>
        <pc:graphicFrameChg chg="add del mod modGraphic">
          <ac:chgData name="Anna Kantur" userId="5d98c94bdddc4bd3" providerId="LiveId" clId="{20CAB1E2-2128-4A0A-B64B-A8F2B1EFB254}" dt="2020-05-03T23:08:56.976" v="953" actId="3680"/>
          <ac:graphicFrameMkLst>
            <pc:docMk/>
            <pc:sldMk cId="481257208" sldId="265"/>
            <ac:graphicFrameMk id="6" creationId="{79BE53BF-18F5-4F42-88D8-C5C2DDF91C50}"/>
          </ac:graphicFrameMkLst>
        </pc:graphicFrameChg>
        <pc:graphicFrameChg chg="add mod modGraphic">
          <ac:chgData name="Anna Kantur" userId="5d98c94bdddc4bd3" providerId="LiveId" clId="{20CAB1E2-2128-4A0A-B64B-A8F2B1EFB254}" dt="2020-05-03T23:12:56.522" v="1010" actId="5793"/>
          <ac:graphicFrameMkLst>
            <pc:docMk/>
            <pc:sldMk cId="481257208" sldId="265"/>
            <ac:graphicFrameMk id="8" creationId="{4A92E852-6FCA-4AEB-B8BB-778CF0659F50}"/>
          </ac:graphicFrameMkLst>
        </pc:graphicFrameChg>
        <pc:picChg chg="del">
          <ac:chgData name="Anna Kantur" userId="5d98c94bdddc4bd3" providerId="LiveId" clId="{20CAB1E2-2128-4A0A-B64B-A8F2B1EFB254}" dt="2020-05-03T23:08:01.703" v="940" actId="478"/>
          <ac:picMkLst>
            <pc:docMk/>
            <pc:sldMk cId="481257208" sldId="265"/>
            <ac:picMk id="5122" creationId="{58FB25D8-1C68-49DC-9ACF-D5CFF0ECF8B2}"/>
          </ac:picMkLst>
        </pc:picChg>
        <pc:picChg chg="del">
          <ac:chgData name="Anna Kantur" userId="5d98c94bdddc4bd3" providerId="LiveId" clId="{20CAB1E2-2128-4A0A-B64B-A8F2B1EFB254}" dt="2020-05-03T23:08:02.969" v="941" actId="478"/>
          <ac:picMkLst>
            <pc:docMk/>
            <pc:sldMk cId="481257208" sldId="265"/>
            <ac:picMk id="5124" creationId="{34C453B1-5931-4CA8-8CAC-78050BE9FE36}"/>
          </ac:picMkLst>
        </pc:picChg>
      </pc:sldChg>
      <pc:sldChg chg="addSp delSp modSp add mod">
        <pc:chgData name="Anna Kantur" userId="5d98c94bdddc4bd3" providerId="LiveId" clId="{20CAB1E2-2128-4A0A-B64B-A8F2B1EFB254}" dt="2020-05-03T23:18:46.336" v="1393" actId="14100"/>
        <pc:sldMkLst>
          <pc:docMk/>
          <pc:sldMk cId="446478720" sldId="266"/>
        </pc:sldMkLst>
        <pc:spChg chg="mod">
          <ac:chgData name="Anna Kantur" userId="5d98c94bdddc4bd3" providerId="LiveId" clId="{20CAB1E2-2128-4A0A-B64B-A8F2B1EFB254}" dt="2020-05-03T23:13:46.466" v="1035" actId="6549"/>
          <ac:spMkLst>
            <pc:docMk/>
            <pc:sldMk cId="446478720" sldId="266"/>
            <ac:spMk id="2" creationId="{BFA401AB-0E9E-421E-874D-B917EDD7B684}"/>
          </ac:spMkLst>
        </pc:spChg>
        <pc:spChg chg="add mod">
          <ac:chgData name="Anna Kantur" userId="5d98c94bdddc4bd3" providerId="LiveId" clId="{20CAB1E2-2128-4A0A-B64B-A8F2B1EFB254}" dt="2020-05-03T23:18:46.336" v="1393" actId="14100"/>
          <ac:spMkLst>
            <pc:docMk/>
            <pc:sldMk cId="446478720" sldId="266"/>
            <ac:spMk id="4" creationId="{D07AC0B6-69B8-431D-A0AE-6357BE1792CD}"/>
          </ac:spMkLst>
        </pc:spChg>
        <pc:graphicFrameChg chg="del">
          <ac:chgData name="Anna Kantur" userId="5d98c94bdddc4bd3" providerId="LiveId" clId="{20CAB1E2-2128-4A0A-B64B-A8F2B1EFB254}" dt="2020-05-03T23:14:08.712" v="1036" actId="478"/>
          <ac:graphicFrameMkLst>
            <pc:docMk/>
            <pc:sldMk cId="446478720" sldId="266"/>
            <ac:graphicFrameMk id="8" creationId="{4A92E852-6FCA-4AEB-B8BB-778CF0659F50}"/>
          </ac:graphicFrameMkLst>
        </pc:graphicFrameChg>
        <pc:picChg chg="add mod">
          <ac:chgData name="Anna Kantur" userId="5d98c94bdddc4bd3" providerId="LiveId" clId="{20CAB1E2-2128-4A0A-B64B-A8F2B1EFB254}" dt="2020-05-03T23:18:43.922" v="1392" actId="1076"/>
          <ac:picMkLst>
            <pc:docMk/>
            <pc:sldMk cId="446478720" sldId="266"/>
            <ac:picMk id="7170" creationId="{4316E46E-941F-4AA6-92F1-74D2035E2853}"/>
          </ac:picMkLst>
        </pc:picChg>
      </pc:sldChg>
      <pc:sldChg chg="delSp modSp add mod">
        <pc:chgData name="Anna Kantur" userId="5d98c94bdddc4bd3" providerId="LiveId" clId="{20CAB1E2-2128-4A0A-B64B-A8F2B1EFB254}" dt="2020-05-03T23:25:32.784" v="1770" actId="14100"/>
        <pc:sldMkLst>
          <pc:docMk/>
          <pc:sldMk cId="1046789175" sldId="267"/>
        </pc:sldMkLst>
        <pc:spChg chg="mod">
          <ac:chgData name="Anna Kantur" userId="5d98c94bdddc4bd3" providerId="LiveId" clId="{20CAB1E2-2128-4A0A-B64B-A8F2B1EFB254}" dt="2020-05-03T23:19:10.660" v="1428" actId="6549"/>
          <ac:spMkLst>
            <pc:docMk/>
            <pc:sldMk cId="1046789175" sldId="267"/>
            <ac:spMk id="2" creationId="{BFA401AB-0E9E-421E-874D-B917EDD7B684}"/>
          </ac:spMkLst>
        </pc:spChg>
        <pc:spChg chg="mod">
          <ac:chgData name="Anna Kantur" userId="5d98c94bdddc4bd3" providerId="LiveId" clId="{20CAB1E2-2128-4A0A-B64B-A8F2B1EFB254}" dt="2020-05-03T23:25:32.784" v="1770" actId="14100"/>
          <ac:spMkLst>
            <pc:docMk/>
            <pc:sldMk cId="1046789175" sldId="267"/>
            <ac:spMk id="4" creationId="{D07AC0B6-69B8-431D-A0AE-6357BE1792CD}"/>
          </ac:spMkLst>
        </pc:spChg>
        <pc:picChg chg="del">
          <ac:chgData name="Anna Kantur" userId="5d98c94bdddc4bd3" providerId="LiveId" clId="{20CAB1E2-2128-4A0A-B64B-A8F2B1EFB254}" dt="2020-05-03T23:19:12.575" v="1429" actId="478"/>
          <ac:picMkLst>
            <pc:docMk/>
            <pc:sldMk cId="1046789175" sldId="267"/>
            <ac:picMk id="7170" creationId="{4316E46E-941F-4AA6-92F1-74D2035E2853}"/>
          </ac:picMkLst>
        </pc:picChg>
      </pc:sldChg>
      <pc:sldChg chg="addSp delSp modSp add mod">
        <pc:chgData name="Anna Kantur" userId="5d98c94bdddc4bd3" providerId="LiveId" clId="{20CAB1E2-2128-4A0A-B64B-A8F2B1EFB254}" dt="2020-05-03T23:31:38.029" v="2054" actId="5793"/>
        <pc:sldMkLst>
          <pc:docMk/>
          <pc:sldMk cId="1599417119" sldId="268"/>
        </pc:sldMkLst>
        <pc:spChg chg="mod">
          <ac:chgData name="Anna Kantur" userId="5d98c94bdddc4bd3" providerId="LiveId" clId="{20CAB1E2-2128-4A0A-B64B-A8F2B1EFB254}" dt="2020-05-03T23:28:35.880" v="1869" actId="20577"/>
          <ac:spMkLst>
            <pc:docMk/>
            <pc:sldMk cId="1599417119" sldId="268"/>
            <ac:spMk id="2" creationId="{BFA401AB-0E9E-421E-874D-B917EDD7B684}"/>
          </ac:spMkLst>
        </pc:spChg>
        <pc:spChg chg="mod">
          <ac:chgData name="Anna Kantur" userId="5d98c94bdddc4bd3" providerId="LiveId" clId="{20CAB1E2-2128-4A0A-B64B-A8F2B1EFB254}" dt="2020-05-03T23:31:38.029" v="2054" actId="5793"/>
          <ac:spMkLst>
            <pc:docMk/>
            <pc:sldMk cId="1599417119" sldId="268"/>
            <ac:spMk id="4" creationId="{D07AC0B6-69B8-431D-A0AE-6357BE1792CD}"/>
          </ac:spMkLst>
        </pc:spChg>
        <pc:picChg chg="add mod">
          <ac:chgData name="Anna Kantur" userId="5d98c94bdddc4bd3" providerId="LiveId" clId="{20CAB1E2-2128-4A0A-B64B-A8F2B1EFB254}" dt="2020-05-03T23:28:40.538" v="1871" actId="1076"/>
          <ac:picMkLst>
            <pc:docMk/>
            <pc:sldMk cId="1599417119" sldId="268"/>
            <ac:picMk id="6" creationId="{A129B153-D33D-4DE6-8A52-BA7295C164A3}"/>
          </ac:picMkLst>
        </pc:picChg>
        <pc:picChg chg="add del mod">
          <ac:chgData name="Anna Kantur" userId="5d98c94bdddc4bd3" providerId="LiveId" clId="{20CAB1E2-2128-4A0A-B64B-A8F2B1EFB254}" dt="2020-05-03T23:28:37.764" v="1870" actId="478"/>
          <ac:picMkLst>
            <pc:docMk/>
            <pc:sldMk cId="1599417119" sldId="268"/>
            <ac:picMk id="8" creationId="{1937B38B-90B9-4D6F-B073-4A41D252738C}"/>
          </ac:picMkLst>
        </pc:picChg>
      </pc:sldChg>
      <pc:sldChg chg="addSp delSp modSp add mod">
        <pc:chgData name="Anna Kantur" userId="5d98c94bdddc4bd3" providerId="LiveId" clId="{20CAB1E2-2128-4A0A-B64B-A8F2B1EFB254}" dt="2020-05-03T23:33:09.398" v="2100" actId="20577"/>
        <pc:sldMkLst>
          <pc:docMk/>
          <pc:sldMk cId="1459225199" sldId="269"/>
        </pc:sldMkLst>
        <pc:spChg chg="mod">
          <ac:chgData name="Anna Kantur" userId="5d98c94bdddc4bd3" providerId="LiveId" clId="{20CAB1E2-2128-4A0A-B64B-A8F2B1EFB254}" dt="2020-05-03T23:32:35.678" v="2080" actId="20577"/>
          <ac:spMkLst>
            <pc:docMk/>
            <pc:sldMk cId="1459225199" sldId="269"/>
            <ac:spMk id="2" creationId="{BFA401AB-0E9E-421E-874D-B917EDD7B684}"/>
          </ac:spMkLst>
        </pc:spChg>
        <pc:spChg chg="del mod">
          <ac:chgData name="Anna Kantur" userId="5d98c94bdddc4bd3" providerId="LiveId" clId="{20CAB1E2-2128-4A0A-B64B-A8F2B1EFB254}" dt="2020-05-03T23:32:05.426" v="2057" actId="478"/>
          <ac:spMkLst>
            <pc:docMk/>
            <pc:sldMk cId="1459225199" sldId="269"/>
            <ac:spMk id="4" creationId="{D07AC0B6-69B8-431D-A0AE-6357BE1792CD}"/>
          </ac:spMkLst>
        </pc:spChg>
        <pc:spChg chg="add mod">
          <ac:chgData name="Anna Kantur" userId="5d98c94bdddc4bd3" providerId="LiveId" clId="{20CAB1E2-2128-4A0A-B64B-A8F2B1EFB254}" dt="2020-05-03T23:33:09.398" v="2100" actId="20577"/>
          <ac:spMkLst>
            <pc:docMk/>
            <pc:sldMk cId="1459225199" sldId="269"/>
            <ac:spMk id="7" creationId="{48367D6B-039F-49BA-B1B0-F90FE79E8771}"/>
          </ac:spMkLst>
        </pc:spChg>
        <pc:picChg chg="del">
          <ac:chgData name="Anna Kantur" userId="5d98c94bdddc4bd3" providerId="LiveId" clId="{20CAB1E2-2128-4A0A-B64B-A8F2B1EFB254}" dt="2020-05-03T23:32:00.806" v="2055" actId="478"/>
          <ac:picMkLst>
            <pc:docMk/>
            <pc:sldMk cId="1459225199" sldId="269"/>
            <ac:picMk id="6" creationId="{A129B153-D33D-4DE6-8A52-BA7295C164A3}"/>
          </ac:picMkLst>
        </pc:picChg>
        <pc:picChg chg="mod">
          <ac:chgData name="Anna Kantur" userId="5d98c94bdddc4bd3" providerId="LiveId" clId="{20CAB1E2-2128-4A0A-B64B-A8F2B1EFB254}" dt="2020-05-03T23:32:17.302" v="2061" actId="1076"/>
          <ac:picMkLst>
            <pc:docMk/>
            <pc:sldMk cId="1459225199" sldId="269"/>
            <ac:picMk id="8" creationId="{1937B38B-90B9-4D6F-B073-4A41D252738C}"/>
          </ac:picMkLst>
        </pc:picChg>
      </pc:sldChg>
      <pc:sldChg chg="delSp modSp add mod">
        <pc:chgData name="Anna Kantur" userId="5d98c94bdddc4bd3" providerId="LiveId" clId="{20CAB1E2-2128-4A0A-B64B-A8F2B1EFB254}" dt="2020-05-03T23:37:37.205" v="2208" actId="1076"/>
        <pc:sldMkLst>
          <pc:docMk/>
          <pc:sldMk cId="3012776695" sldId="270"/>
        </pc:sldMkLst>
        <pc:spChg chg="mod">
          <ac:chgData name="Anna Kantur" userId="5d98c94bdddc4bd3" providerId="LiveId" clId="{20CAB1E2-2128-4A0A-B64B-A8F2B1EFB254}" dt="2020-05-03T23:33:34.681" v="2128" actId="20577"/>
          <ac:spMkLst>
            <pc:docMk/>
            <pc:sldMk cId="3012776695" sldId="270"/>
            <ac:spMk id="2" creationId="{BFA401AB-0E9E-421E-874D-B917EDD7B684}"/>
          </ac:spMkLst>
        </pc:spChg>
        <pc:spChg chg="mod">
          <ac:chgData name="Anna Kantur" userId="5d98c94bdddc4bd3" providerId="LiveId" clId="{20CAB1E2-2128-4A0A-B64B-A8F2B1EFB254}" dt="2020-05-03T23:37:37.205" v="2208" actId="1076"/>
          <ac:spMkLst>
            <pc:docMk/>
            <pc:sldMk cId="3012776695" sldId="270"/>
            <ac:spMk id="7" creationId="{48367D6B-039F-49BA-B1B0-F90FE79E8771}"/>
          </ac:spMkLst>
        </pc:spChg>
        <pc:picChg chg="del">
          <ac:chgData name="Anna Kantur" userId="5d98c94bdddc4bd3" providerId="LiveId" clId="{20CAB1E2-2128-4A0A-B64B-A8F2B1EFB254}" dt="2020-05-03T23:33:23.684" v="2102" actId="478"/>
          <ac:picMkLst>
            <pc:docMk/>
            <pc:sldMk cId="3012776695" sldId="270"/>
            <ac:picMk id="8" creationId="{1937B38B-90B9-4D6F-B073-4A41D252738C}"/>
          </ac:picMkLst>
        </pc:picChg>
      </pc:sldChg>
      <pc:sldChg chg="modSp add mod">
        <pc:chgData name="Anna Kantur" userId="5d98c94bdddc4bd3" providerId="LiveId" clId="{20CAB1E2-2128-4A0A-B64B-A8F2B1EFB254}" dt="2020-05-03T23:41:03.728" v="2630" actId="313"/>
        <pc:sldMkLst>
          <pc:docMk/>
          <pc:sldMk cId="242308783" sldId="271"/>
        </pc:sldMkLst>
        <pc:spChg chg="mod">
          <ac:chgData name="Anna Kantur" userId="5d98c94bdddc4bd3" providerId="LiveId" clId="{20CAB1E2-2128-4A0A-B64B-A8F2B1EFB254}" dt="2020-05-03T23:38:15.692" v="2259" actId="20577"/>
          <ac:spMkLst>
            <pc:docMk/>
            <pc:sldMk cId="242308783" sldId="271"/>
            <ac:spMk id="2" creationId="{BFA401AB-0E9E-421E-874D-B917EDD7B684}"/>
          </ac:spMkLst>
        </pc:spChg>
        <pc:spChg chg="mod">
          <ac:chgData name="Anna Kantur" userId="5d98c94bdddc4bd3" providerId="LiveId" clId="{20CAB1E2-2128-4A0A-B64B-A8F2B1EFB254}" dt="2020-05-03T23:41:03.728" v="2630" actId="313"/>
          <ac:spMkLst>
            <pc:docMk/>
            <pc:sldMk cId="242308783" sldId="271"/>
            <ac:spMk id="7" creationId="{48367D6B-039F-49BA-B1B0-F90FE79E877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5/3/2020</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9575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5/3/2020</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9781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5/3/2020</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5881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5/3/2020</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4480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5/3/2020</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095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5/3/2020</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5200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5/3/2020</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1200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5/3/2020</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3791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5/3/2020</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7439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5/3/2020</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8376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5/3/2020</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1822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5/3/2020</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006416057"/>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5" r:id="rId4"/>
    <p:sldLayoutId id="2147483676" r:id="rId5"/>
    <p:sldLayoutId id="2147483681" r:id="rId6"/>
    <p:sldLayoutId id="2147483677" r:id="rId7"/>
    <p:sldLayoutId id="2147483678" r:id="rId8"/>
    <p:sldLayoutId id="2147483679" r:id="rId9"/>
    <p:sldLayoutId id="2147483680" r:id="rId10"/>
    <p:sldLayoutId id="214748368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docs.google.com/document/d/15ygJ9lseo6wEQP4nPaEXdzGftFsWboZN4tPj6XtJqKg/edit#heading=h.pom5w9bcfnpb"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docs.google.com/document/d/15ygJ9lseo6wEQP4nPaEXdzGftFsWboZN4tPj6XtJqKg/edit#heading=h.pom5w9bcfnpb" TargetMode="Externa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docs.google.com/document/d/15ygJ9lseo6wEQP4nPaEXdzGftFsWboZN4tPj6XtJqKg/edit#heading=h.pom5w9bcfnpb"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docs.google.com/document/d/15ygJ9lseo6wEQP4nPaEXdzGftFsWboZN4tPj6XtJqKg/edit#heading=h.pom5w9bcfnpb" TargetMode="Externa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docs.google.com/document/d/15ygJ9lseo6wEQP4nPaEXdzGftFsWboZN4tPj6XtJqKg/edit#heading=h.pom5w9bcfnpb" TargetMode="Externa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docs.google.com/document/d/15ygJ9lseo6wEQP4nPaEXdzGftFsWboZN4tPj6XtJqKg/edit#heading=h.pom5w9bcfnpb"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docs.google.com/document/d/15ygJ9lseo6wEQP4nPaEXdzGftFsWboZN4tPj6XtJqKg/edit#heading=h.pom5w9bcfnpb"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docs.google.com/document/d/15ygJ9lseo6wEQP4nPaEXdzGftFsWboZN4tPj6XtJqKg/edit#heading=h.pom5w9bcfnpb"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docs.google.com/document/d/15ygJ9lseo6wEQP4nPaEXdzGftFsWboZN4tPj6XtJqKg/edit#heading=h.pom5w9bcfnpb"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docs.google.com/document/d/15ygJ9lseo6wEQP4nPaEXdzGftFsWboZN4tPj6XtJqKg/edit#heading=h.pom5w9bcfnpb" TargetMode="Externa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docs.google.com/document/d/15ygJ9lseo6wEQP4nPaEXdzGftFsWboZN4tPj6XtJqKg/edit#heading=h.pom5w9bcfnpb" TargetMode="Externa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docs.google.com/document/d/15ygJ9lseo6wEQP4nPaEXdzGftFsWboZN4tPj6XtJqKg/edit#heading=h.pom5w9bcfnpb" TargetMode="Externa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docs.google.com/document/d/15ygJ9lseo6wEQP4nPaEXdzGftFsWboZN4tPj6XtJqKg/edit#heading=h.pom5w9bcfnpb" TargetMode="Externa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docs.google.com/document/d/15ygJ9lseo6wEQP4nPaEXdzGftFsWboZN4tPj6XtJqKg/edit#heading=h.pom5w9bcfnpb" TargetMode="Externa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docs.google.com/document/d/15ygJ9lseo6wEQP4nPaEXdzGftFsWboZN4tPj6XtJqKg/edit#heading=h.pom5w9bcfnpb" TargetMode="Externa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EEE6AB4A-E937-4690-80DA-E224301E3EA6}"/>
              </a:ext>
            </a:extLst>
          </p:cNvPr>
          <p:cNvPicPr>
            <a:picLocks noChangeAspect="1"/>
          </p:cNvPicPr>
          <p:nvPr/>
        </p:nvPicPr>
        <p:blipFill rotWithShape="1">
          <a:blip r:embed="rId2">
            <a:alphaModFix amt="55000"/>
          </a:blip>
          <a:srcRect t="4747" b="10984"/>
          <a:stretch/>
        </p:blipFill>
        <p:spPr>
          <a:xfrm>
            <a:off x="20" y="10"/>
            <a:ext cx="12191980" cy="6857990"/>
          </a:xfrm>
          <a:prstGeom prst="rect">
            <a:avLst/>
          </a:prstGeom>
        </p:spPr>
      </p:pic>
      <p:sp>
        <p:nvSpPr>
          <p:cNvPr id="11" name="Oval 10">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07D613-7F1C-4C45-B57A-12728C14B131}"/>
              </a:ext>
            </a:extLst>
          </p:cNvPr>
          <p:cNvSpPr>
            <a:spLocks noGrp="1"/>
          </p:cNvSpPr>
          <p:nvPr>
            <p:ph type="ctrTitle"/>
          </p:nvPr>
        </p:nvSpPr>
        <p:spPr>
          <a:xfrm>
            <a:off x="3594958" y="833660"/>
            <a:ext cx="4840944" cy="2982360"/>
          </a:xfrm>
        </p:spPr>
        <p:txBody>
          <a:bodyPr>
            <a:normAutofit fontScale="90000"/>
          </a:bodyPr>
          <a:lstStyle/>
          <a:p>
            <a:r>
              <a:rPr lang="en-CA" dirty="0"/>
              <a:t>Twitter Users Analysis in the Times of COVID</a:t>
            </a:r>
          </a:p>
        </p:txBody>
      </p:sp>
      <p:sp>
        <p:nvSpPr>
          <p:cNvPr id="3" name="Subtitle 2">
            <a:extLst>
              <a:ext uri="{FF2B5EF4-FFF2-40B4-BE49-F238E27FC236}">
                <a16:creationId xmlns:a16="http://schemas.microsoft.com/office/drawing/2014/main" id="{3932FB93-CF6D-4254-A7B1-ED3779B64611}"/>
              </a:ext>
            </a:extLst>
          </p:cNvPr>
          <p:cNvSpPr>
            <a:spLocks noGrp="1"/>
          </p:cNvSpPr>
          <p:nvPr>
            <p:ph type="subTitle" idx="1"/>
          </p:nvPr>
        </p:nvSpPr>
        <p:spPr>
          <a:xfrm>
            <a:off x="3790796" y="4267199"/>
            <a:ext cx="4935943" cy="992373"/>
          </a:xfrm>
        </p:spPr>
        <p:txBody>
          <a:bodyPr>
            <a:normAutofit/>
          </a:bodyPr>
          <a:lstStyle/>
          <a:p>
            <a:r>
              <a:rPr lang="en-CA" b="1" dirty="0"/>
              <a:t>Capstone Project 2</a:t>
            </a:r>
          </a:p>
          <a:p>
            <a:r>
              <a:rPr lang="en-CA" b="1" dirty="0"/>
              <a:t>By Anna Kantur</a:t>
            </a:r>
          </a:p>
          <a:p>
            <a:pPr algn="l"/>
            <a:endParaRPr lang="en-CA" dirty="0"/>
          </a:p>
        </p:txBody>
      </p:sp>
      <p:sp>
        <p:nvSpPr>
          <p:cNvPr id="13" name="Arc 12">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E8CCA56A-7B00-46A6-B173-4C97EA9D53C4}"/>
              </a:ext>
            </a:extLst>
          </p:cNvPr>
          <p:cNvPicPr>
            <a:picLocks noChangeAspect="1"/>
          </p:cNvPicPr>
          <p:nvPr/>
        </p:nvPicPr>
        <p:blipFill rotWithShape="1">
          <a:blip r:embed="rId3">
            <a:alphaModFix/>
          </a:blip>
          <a:srcRect t="23127" b="26648"/>
          <a:stretch/>
        </p:blipFill>
        <p:spPr>
          <a:xfrm>
            <a:off x="9640325" y="5942794"/>
            <a:ext cx="2416239" cy="606778"/>
          </a:xfrm>
          <a:prstGeom prst="rect">
            <a:avLst/>
          </a:prstGeom>
          <a:ln>
            <a:noFill/>
          </a:ln>
        </p:spPr>
      </p:pic>
    </p:spTree>
    <p:extLst>
      <p:ext uri="{BB962C8B-B14F-4D97-AF65-F5344CB8AC3E}">
        <p14:creationId xmlns:p14="http://schemas.microsoft.com/office/powerpoint/2010/main" val="3988314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01AB-0E9E-421E-874D-B917EDD7B684}"/>
              </a:ext>
            </a:extLst>
          </p:cNvPr>
          <p:cNvSpPr>
            <a:spLocks noGrp="1"/>
          </p:cNvSpPr>
          <p:nvPr>
            <p:ph type="title"/>
          </p:nvPr>
        </p:nvSpPr>
        <p:spPr>
          <a:xfrm>
            <a:off x="838200" y="365125"/>
            <a:ext cx="10515600" cy="1052549"/>
          </a:xfrm>
        </p:spPr>
        <p:txBody>
          <a:bodyPr>
            <a:normAutofit/>
          </a:bodyPr>
          <a:lstStyle/>
          <a:p>
            <a:r>
              <a:rPr lang="en-CA" b="1" dirty="0">
                <a:hlinkClick r:id="rId2"/>
              </a:rPr>
              <a:t>Topic Modeling</a:t>
            </a:r>
            <a:endParaRPr lang="en-CA" dirty="0"/>
          </a:p>
        </p:txBody>
      </p:sp>
      <p:pic>
        <p:nvPicPr>
          <p:cNvPr id="3" name="Picture 2">
            <a:extLst>
              <a:ext uri="{FF2B5EF4-FFF2-40B4-BE49-F238E27FC236}">
                <a16:creationId xmlns:a16="http://schemas.microsoft.com/office/drawing/2014/main" id="{E026EB33-4815-41EE-A9FD-DACEDE588A0A}"/>
              </a:ext>
            </a:extLst>
          </p:cNvPr>
          <p:cNvPicPr>
            <a:picLocks noChangeAspect="1"/>
          </p:cNvPicPr>
          <p:nvPr/>
        </p:nvPicPr>
        <p:blipFill rotWithShape="1">
          <a:blip r:embed="rId3">
            <a:alphaModFix/>
          </a:blip>
          <a:srcRect t="23127" b="26648"/>
          <a:stretch/>
        </p:blipFill>
        <p:spPr>
          <a:xfrm>
            <a:off x="9640325" y="5942794"/>
            <a:ext cx="2416239" cy="606778"/>
          </a:xfrm>
          <a:prstGeom prst="rect">
            <a:avLst/>
          </a:prstGeom>
          <a:ln>
            <a:noFill/>
          </a:ln>
        </p:spPr>
      </p:pic>
      <p:graphicFrame>
        <p:nvGraphicFramePr>
          <p:cNvPr id="8" name="Table 8">
            <a:extLst>
              <a:ext uri="{FF2B5EF4-FFF2-40B4-BE49-F238E27FC236}">
                <a16:creationId xmlns:a16="http://schemas.microsoft.com/office/drawing/2014/main" id="{4A92E852-6FCA-4AEB-B8BB-778CF0659F50}"/>
              </a:ext>
            </a:extLst>
          </p:cNvPr>
          <p:cNvGraphicFramePr>
            <a:graphicFrameLocks noGrp="1"/>
          </p:cNvGraphicFramePr>
          <p:nvPr>
            <p:extLst>
              <p:ext uri="{D42A27DB-BD31-4B8C-83A1-F6EECF244321}">
                <p14:modId xmlns:p14="http://schemas.microsoft.com/office/powerpoint/2010/main" val="1572592241"/>
              </p:ext>
            </p:extLst>
          </p:nvPr>
        </p:nvGraphicFramePr>
        <p:xfrm>
          <a:off x="1060893" y="1261465"/>
          <a:ext cx="10680800" cy="4841240"/>
        </p:xfrm>
        <a:graphic>
          <a:graphicData uri="http://schemas.openxmlformats.org/drawingml/2006/table">
            <a:tbl>
              <a:tblPr firstRow="1" bandRow="1">
                <a:tableStyleId>{10A1B5D5-9B99-4C35-A422-299274C87663}</a:tableStyleId>
              </a:tblPr>
              <a:tblGrid>
                <a:gridCol w="1320800">
                  <a:extLst>
                    <a:ext uri="{9D8B030D-6E8A-4147-A177-3AD203B41FA5}">
                      <a16:colId xmlns:a16="http://schemas.microsoft.com/office/drawing/2014/main" val="1975164505"/>
                    </a:ext>
                  </a:extLst>
                </a:gridCol>
                <a:gridCol w="4680000">
                  <a:extLst>
                    <a:ext uri="{9D8B030D-6E8A-4147-A177-3AD203B41FA5}">
                      <a16:colId xmlns:a16="http://schemas.microsoft.com/office/drawing/2014/main" val="3591089643"/>
                    </a:ext>
                  </a:extLst>
                </a:gridCol>
                <a:gridCol w="4680000">
                  <a:extLst>
                    <a:ext uri="{9D8B030D-6E8A-4147-A177-3AD203B41FA5}">
                      <a16:colId xmlns:a16="http://schemas.microsoft.com/office/drawing/2014/main" val="2937755477"/>
                    </a:ext>
                  </a:extLst>
                </a:gridCol>
              </a:tblGrid>
              <a:tr h="255447">
                <a:tc>
                  <a:txBody>
                    <a:bodyPr/>
                    <a:lstStyle/>
                    <a:p>
                      <a:pPr algn="ctr" rtl="0" fontAlgn="t">
                        <a:spcBef>
                          <a:spcPts val="0"/>
                        </a:spcBef>
                        <a:spcAft>
                          <a:spcPts val="0"/>
                        </a:spcAft>
                      </a:pPr>
                      <a:r>
                        <a:rPr lang="en-CA" sz="1200" b="1" i="0" u="none" strike="noStrike" dirty="0">
                          <a:solidFill>
                            <a:srgbClr val="000000"/>
                          </a:solidFill>
                          <a:effectLst/>
                          <a:latin typeface="Avenir Next LT Pro (Body)"/>
                        </a:rPr>
                        <a:t>User Cohort</a:t>
                      </a:r>
                      <a:endParaRPr lang="en-CA" sz="1200" dirty="0">
                        <a:effectLst/>
                        <a:latin typeface="Avenir Next LT Pro (Body)"/>
                      </a:endParaRPr>
                    </a:p>
                  </a:txBody>
                  <a:tcPr marL="63500" marR="63500" marT="63500" marB="6350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CA" sz="1200" b="1" i="0" u="none" strike="noStrike" dirty="0">
                          <a:solidFill>
                            <a:srgbClr val="000000"/>
                          </a:solidFill>
                          <a:effectLst/>
                          <a:latin typeface="Avenir Next LT Pro (Body)"/>
                        </a:rPr>
                        <a:t>NMF Model (</a:t>
                      </a:r>
                      <a:r>
                        <a:rPr lang="en-CA" sz="1200" b="1" i="0" u="none" strike="noStrike" dirty="0" err="1">
                          <a:solidFill>
                            <a:srgbClr val="000000"/>
                          </a:solidFill>
                          <a:effectLst/>
                          <a:latin typeface="Avenir Next LT Pro (Body)"/>
                        </a:rPr>
                        <a:t>sklearn</a:t>
                      </a:r>
                      <a:r>
                        <a:rPr lang="en-CA" sz="1200" b="1" i="0" u="none" strike="noStrike" dirty="0">
                          <a:solidFill>
                            <a:srgbClr val="000000"/>
                          </a:solidFill>
                          <a:effectLst/>
                          <a:latin typeface="Avenir Next LT Pro (Body)"/>
                        </a:rPr>
                        <a:t>)</a:t>
                      </a:r>
                      <a:endParaRPr lang="en-CA" sz="1200" dirty="0">
                        <a:effectLst/>
                        <a:latin typeface="Avenir Next LT Pro (Body)"/>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CA" sz="1200" b="1" i="0" u="none" strike="noStrike" dirty="0">
                          <a:solidFill>
                            <a:srgbClr val="000000"/>
                          </a:solidFill>
                          <a:effectLst/>
                          <a:latin typeface="Avenir Next LT Pro (Body)"/>
                        </a:rPr>
                        <a:t>LDA Model (genism)</a:t>
                      </a:r>
                      <a:endParaRPr lang="en-CA" sz="1200" dirty="0">
                        <a:effectLst/>
                        <a:latin typeface="Avenir Next LT Pro (Body)"/>
                      </a:endParaRPr>
                    </a:p>
                  </a:txBody>
                  <a:tcPr marL="63500" marR="63500" marT="63500" marB="6350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2644492"/>
                  </a:ext>
                </a:extLst>
              </a:tr>
              <a:tr h="763379">
                <a:tc>
                  <a:txBody>
                    <a:bodyPr/>
                    <a:lstStyle/>
                    <a:p>
                      <a:pPr rtl="0" fontAlgn="t">
                        <a:spcBef>
                          <a:spcPts val="0"/>
                        </a:spcBef>
                        <a:spcAft>
                          <a:spcPts val="0"/>
                        </a:spcAft>
                      </a:pPr>
                      <a:r>
                        <a:rPr lang="en-CA" sz="1200" b="0" i="0" u="none" strike="noStrike" dirty="0">
                          <a:solidFill>
                            <a:srgbClr val="000000"/>
                          </a:solidFill>
                          <a:effectLst/>
                          <a:latin typeface="Avenir Next LT Pro (Body)"/>
                        </a:rPr>
                        <a:t>active users in 2019</a:t>
                      </a:r>
                      <a:endParaRPr lang="en-CA" sz="1200" dirty="0">
                        <a:effectLst/>
                        <a:latin typeface="Avenir Next LT Pro (Body)"/>
                      </a:endParaRPr>
                    </a:p>
                  </a:txBody>
                  <a:tcPr marL="63500" marR="63500" marT="63500" marB="6350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000000"/>
                          </a:solidFill>
                          <a:effectLst/>
                          <a:latin typeface="Avenir Next LT Pro (Body)"/>
                        </a:rPr>
                        <a:t>1) Links to Facebook videos</a:t>
                      </a:r>
                      <a:endParaRPr lang="en-US" sz="1200" dirty="0">
                        <a:effectLst/>
                        <a:latin typeface="Avenir Next LT Pro (Body)"/>
                      </a:endParaRPr>
                    </a:p>
                    <a:p>
                      <a:pPr rtl="0" fontAlgn="t">
                        <a:spcBef>
                          <a:spcPts val="0"/>
                        </a:spcBef>
                        <a:spcAft>
                          <a:spcPts val="0"/>
                        </a:spcAft>
                      </a:pPr>
                      <a:r>
                        <a:rPr lang="en-US" sz="1200" b="0" i="0" u="none" strike="noStrike" dirty="0">
                          <a:solidFill>
                            <a:srgbClr val="000000"/>
                          </a:solidFill>
                          <a:effectLst/>
                          <a:latin typeface="Avenir Next LT Pro (Body)"/>
                        </a:rPr>
                        <a:t>2) Great time hiking in the Spring</a:t>
                      </a:r>
                      <a:endParaRPr lang="en-US" sz="1200" dirty="0">
                        <a:effectLst/>
                        <a:latin typeface="Avenir Next LT Pro (Body)"/>
                      </a:endParaRPr>
                    </a:p>
                    <a:p>
                      <a:pPr rtl="0" fontAlgn="t">
                        <a:spcBef>
                          <a:spcPts val="0"/>
                        </a:spcBef>
                        <a:spcAft>
                          <a:spcPts val="0"/>
                        </a:spcAft>
                      </a:pPr>
                      <a:r>
                        <a:rPr lang="en-US" sz="1200" b="0" i="0" u="none" strike="noStrike" dirty="0">
                          <a:solidFill>
                            <a:srgbClr val="000000"/>
                          </a:solidFill>
                          <a:effectLst/>
                          <a:latin typeface="Avenir Next LT Pro (Body)"/>
                        </a:rPr>
                        <a:t>3) Advertising of camping in India by </a:t>
                      </a:r>
                      <a:r>
                        <a:rPr lang="en-US" sz="1200" b="0" i="0" u="none" strike="noStrike" dirty="0" err="1">
                          <a:solidFill>
                            <a:srgbClr val="000000"/>
                          </a:solidFill>
                          <a:effectLst/>
                          <a:latin typeface="Avenir Next LT Pro (Body)"/>
                        </a:rPr>
                        <a:t>chhatrasagar</a:t>
                      </a:r>
                      <a:r>
                        <a:rPr lang="en-US" sz="1200" b="0" i="0" u="none" strike="noStrike" dirty="0">
                          <a:solidFill>
                            <a:srgbClr val="000000"/>
                          </a:solidFill>
                          <a:effectLst/>
                          <a:latin typeface="Avenir Next LT Pro (Body)"/>
                        </a:rPr>
                        <a:t> Twitter user</a:t>
                      </a:r>
                      <a:endParaRPr lang="en-US" sz="1200" dirty="0">
                        <a:effectLst/>
                        <a:latin typeface="Avenir Next LT Pro (Body)"/>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57150" rtl="0" fontAlgn="t">
                        <a:spcBef>
                          <a:spcPts val="0"/>
                        </a:spcBef>
                        <a:spcAft>
                          <a:spcPts val="0"/>
                        </a:spcAft>
                      </a:pPr>
                      <a:r>
                        <a:rPr lang="en-US" sz="1200" b="0" i="0" u="none" strike="noStrike" dirty="0">
                          <a:solidFill>
                            <a:srgbClr val="000000"/>
                          </a:solidFill>
                          <a:effectLst/>
                          <a:latin typeface="Avenir Next LT Pro (Body)"/>
                        </a:rPr>
                        <a:t>1) Happy time hiking</a:t>
                      </a:r>
                      <a:endParaRPr lang="en-US" sz="1200" dirty="0">
                        <a:effectLst/>
                        <a:latin typeface="Avenir Next LT Pro (Body)"/>
                      </a:endParaRPr>
                    </a:p>
                    <a:p>
                      <a:pPr indent="57150" rtl="0" fontAlgn="t">
                        <a:spcBef>
                          <a:spcPts val="0"/>
                        </a:spcBef>
                        <a:spcAft>
                          <a:spcPts val="0"/>
                        </a:spcAft>
                      </a:pPr>
                      <a:r>
                        <a:rPr lang="en-US" sz="1200" b="0" i="0" u="none" strike="noStrike" dirty="0">
                          <a:solidFill>
                            <a:srgbClr val="000000"/>
                          </a:solidFill>
                          <a:effectLst/>
                          <a:latin typeface="Avenir Next LT Pro (Body)"/>
                        </a:rPr>
                        <a:t>2) Social media (Facebook, videos) about the weekend fun outdoors</a:t>
                      </a:r>
                      <a:endParaRPr lang="en-US" sz="1200" dirty="0">
                        <a:effectLst/>
                        <a:latin typeface="Avenir Next LT Pro (Body)"/>
                      </a:endParaRPr>
                    </a:p>
                    <a:p>
                      <a:pPr indent="57150" rtl="0" fontAlgn="t">
                        <a:spcBef>
                          <a:spcPts val="0"/>
                        </a:spcBef>
                        <a:spcAft>
                          <a:spcPts val="0"/>
                        </a:spcAft>
                      </a:pPr>
                      <a:r>
                        <a:rPr lang="en-US" sz="1200" b="0" i="0" u="none" strike="noStrike" dirty="0">
                          <a:solidFill>
                            <a:srgbClr val="000000"/>
                          </a:solidFill>
                          <a:effectLst/>
                          <a:latin typeface="Avenir Next LT Pro (Body)"/>
                        </a:rPr>
                        <a:t>3) Social media (Facebook, videos) about camping and the Spring season</a:t>
                      </a:r>
                      <a:endParaRPr lang="en-US" sz="1200" dirty="0">
                        <a:effectLst/>
                        <a:latin typeface="Avenir Next LT Pro (Body)"/>
                      </a:endParaRPr>
                    </a:p>
                  </a:txBody>
                  <a:tcPr marL="63500" marR="63500" marT="63500" marB="6350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996437"/>
                  </a:ext>
                </a:extLst>
              </a:tr>
              <a:tr h="763379">
                <a:tc>
                  <a:txBody>
                    <a:bodyPr/>
                    <a:lstStyle/>
                    <a:p>
                      <a:pPr rtl="0" fontAlgn="t">
                        <a:spcBef>
                          <a:spcPts val="0"/>
                        </a:spcBef>
                        <a:spcAft>
                          <a:spcPts val="0"/>
                        </a:spcAft>
                      </a:pPr>
                      <a:r>
                        <a:rPr lang="en-CA" sz="1200" b="0" i="0" u="none" strike="noStrike">
                          <a:solidFill>
                            <a:srgbClr val="000000"/>
                          </a:solidFill>
                          <a:effectLst/>
                          <a:latin typeface="Avenir Next LT Pro (Body)"/>
                        </a:rPr>
                        <a:t>active users in 2020</a:t>
                      </a:r>
                      <a:endParaRPr lang="en-CA" sz="1200">
                        <a:effectLst/>
                        <a:latin typeface="Avenir Next LT Pro (Body)"/>
                      </a:endParaRPr>
                    </a:p>
                  </a:txBody>
                  <a:tcPr marL="63500" marR="63500" marT="63500" marB="6350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CA" sz="1200" b="0" i="0" u="none" strike="noStrike" dirty="0">
                          <a:solidFill>
                            <a:srgbClr val="000000"/>
                          </a:solidFill>
                          <a:effectLst/>
                          <a:latin typeface="Avenir Next LT Pro (Body)"/>
                        </a:rPr>
                        <a:t>1) Coronavirus (stay at home, wellness, #</a:t>
                      </a:r>
                      <a:r>
                        <a:rPr lang="en-CA" sz="1200" b="0" i="0" u="none" strike="noStrike" dirty="0" err="1">
                          <a:solidFill>
                            <a:srgbClr val="000000"/>
                          </a:solidFill>
                          <a:effectLst/>
                          <a:latin typeface="Avenir Next LT Pro (Body)"/>
                        </a:rPr>
                        <a:t>getbetter</a:t>
                      </a:r>
                      <a:r>
                        <a:rPr lang="en-CA" sz="1200" b="0" i="0" u="none" strike="noStrike" dirty="0">
                          <a:solidFill>
                            <a:srgbClr val="000000"/>
                          </a:solidFill>
                          <a:effectLst/>
                          <a:latin typeface="Avenir Next LT Pro (Body)"/>
                        </a:rPr>
                        <a:t>, etc.)</a:t>
                      </a:r>
                      <a:endParaRPr lang="en-CA" sz="1200" dirty="0">
                        <a:effectLst/>
                        <a:latin typeface="Avenir Next LT Pro (Body)"/>
                      </a:endParaRPr>
                    </a:p>
                    <a:p>
                      <a:pPr rtl="0" fontAlgn="t">
                        <a:spcBef>
                          <a:spcPts val="0"/>
                        </a:spcBef>
                        <a:spcAft>
                          <a:spcPts val="0"/>
                        </a:spcAft>
                      </a:pPr>
                      <a:r>
                        <a:rPr lang="en-CA" sz="1200" b="0" i="0" u="none" strike="noStrike" dirty="0">
                          <a:solidFill>
                            <a:srgbClr val="000000"/>
                          </a:solidFill>
                          <a:effectLst/>
                          <a:latin typeface="Avenir Next LT Pro (Body)"/>
                        </a:rPr>
                        <a:t>2) Thanking people (emojis of </a:t>
                      </a:r>
                      <a:r>
                        <a:rPr lang="en-CA" sz="1200" b="0" i="0" u="none" strike="noStrike" dirty="0" err="1">
                          <a:solidFill>
                            <a:srgbClr val="000000"/>
                          </a:solidFill>
                          <a:effectLst/>
                          <a:latin typeface="Avenir Next LT Pro (Body)"/>
                        </a:rPr>
                        <a:t>clapping_hands,two_hearts</a:t>
                      </a:r>
                      <a:r>
                        <a:rPr lang="en-CA" sz="1200" b="0" i="0" u="none" strike="noStrike" dirty="0">
                          <a:solidFill>
                            <a:srgbClr val="000000"/>
                          </a:solidFill>
                          <a:effectLst/>
                          <a:latin typeface="Avenir Next LT Pro (Body)"/>
                        </a:rPr>
                        <a:t>, #</a:t>
                      </a:r>
                      <a:r>
                        <a:rPr lang="en-CA" sz="1200" b="0" i="0" u="none" strike="noStrike" dirty="0" err="1">
                          <a:solidFill>
                            <a:srgbClr val="000000"/>
                          </a:solidFill>
                          <a:effectLst/>
                          <a:latin typeface="Avenir Next LT Pro (Body)"/>
                        </a:rPr>
                        <a:t>thankopolis</a:t>
                      </a:r>
                      <a:r>
                        <a:rPr lang="en-CA" sz="1200" b="0" i="0" u="none" strike="noStrike" dirty="0">
                          <a:solidFill>
                            <a:srgbClr val="000000"/>
                          </a:solidFill>
                          <a:effectLst/>
                          <a:latin typeface="Avenir Next LT Pro (Body)"/>
                        </a:rPr>
                        <a:t>, etc.)</a:t>
                      </a:r>
                      <a:endParaRPr lang="en-CA" sz="1200" dirty="0">
                        <a:effectLst/>
                        <a:latin typeface="Avenir Next LT Pro (Body)"/>
                      </a:endParaRPr>
                    </a:p>
                    <a:p>
                      <a:pPr rtl="0" fontAlgn="t">
                        <a:spcBef>
                          <a:spcPts val="0"/>
                        </a:spcBef>
                        <a:spcAft>
                          <a:spcPts val="0"/>
                        </a:spcAft>
                      </a:pPr>
                      <a:r>
                        <a:rPr lang="en-CA" sz="1200" b="0" i="0" u="none" strike="noStrike" dirty="0">
                          <a:solidFill>
                            <a:srgbClr val="000000"/>
                          </a:solidFill>
                          <a:effectLst/>
                          <a:latin typeface="Avenir Next LT Pro (Body)"/>
                        </a:rPr>
                        <a:t>3) Activities during Coronavirus (</a:t>
                      </a:r>
                      <a:r>
                        <a:rPr lang="en-CA" sz="1200" b="0" i="0" u="none" strike="noStrike" dirty="0" err="1">
                          <a:solidFill>
                            <a:srgbClr val="000000"/>
                          </a:solidFill>
                          <a:effectLst/>
                          <a:latin typeface="Avenir Next LT Pro (Body)"/>
                        </a:rPr>
                        <a:t>newsreading</a:t>
                      </a:r>
                      <a:r>
                        <a:rPr lang="en-CA" sz="1200" b="0" i="0" u="none" strike="noStrike" dirty="0">
                          <a:solidFill>
                            <a:srgbClr val="000000"/>
                          </a:solidFill>
                          <a:effectLst/>
                          <a:latin typeface="Avenir Next LT Pro (Body)"/>
                        </a:rPr>
                        <a:t>, hiking, camping, #</a:t>
                      </a:r>
                      <a:r>
                        <a:rPr lang="en-CA" sz="1200" b="0" i="0" u="none" strike="noStrike" dirty="0" err="1">
                          <a:solidFill>
                            <a:srgbClr val="000000"/>
                          </a:solidFill>
                          <a:effectLst/>
                          <a:latin typeface="Avenir Next LT Pro (Body)"/>
                        </a:rPr>
                        <a:t>dailydoseofgreenspace</a:t>
                      </a:r>
                      <a:r>
                        <a:rPr lang="en-CA" sz="1200" b="0" i="0" u="none" strike="noStrike" dirty="0">
                          <a:solidFill>
                            <a:srgbClr val="000000"/>
                          </a:solidFill>
                          <a:effectLst/>
                          <a:latin typeface="Avenir Next LT Pro (Body)"/>
                        </a:rPr>
                        <a:t>)</a:t>
                      </a:r>
                      <a:endParaRPr lang="en-CA" sz="1200" dirty="0">
                        <a:effectLst/>
                        <a:latin typeface="Avenir Next LT Pro (Body)"/>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57150" rtl="0" fontAlgn="t">
                        <a:spcBef>
                          <a:spcPts val="0"/>
                        </a:spcBef>
                        <a:spcAft>
                          <a:spcPts val="0"/>
                        </a:spcAft>
                      </a:pPr>
                      <a:r>
                        <a:rPr lang="en-US" sz="1200" b="0" i="0" u="none" strike="noStrike" dirty="0">
                          <a:solidFill>
                            <a:srgbClr val="000000"/>
                          </a:solidFill>
                          <a:effectLst/>
                          <a:latin typeface="Avenir Next LT Pro (Body)"/>
                        </a:rPr>
                        <a:t>1) Coronavirus staying at home and trying to stay positive (us, best, great)</a:t>
                      </a:r>
                      <a:endParaRPr lang="en-US" sz="1200" dirty="0">
                        <a:effectLst/>
                        <a:latin typeface="Avenir Next LT Pro (Body)"/>
                      </a:endParaRPr>
                    </a:p>
                    <a:p>
                      <a:pPr indent="57150" rtl="0" fontAlgn="t">
                        <a:spcBef>
                          <a:spcPts val="0"/>
                        </a:spcBef>
                        <a:spcAft>
                          <a:spcPts val="0"/>
                        </a:spcAft>
                      </a:pPr>
                      <a:r>
                        <a:rPr lang="en-US" sz="1200" b="0" i="0" u="none" strike="noStrike" dirty="0">
                          <a:solidFill>
                            <a:srgbClr val="000000"/>
                          </a:solidFill>
                          <a:effectLst/>
                          <a:latin typeface="Avenir Next LT Pro (Body)"/>
                        </a:rPr>
                        <a:t>2) Coronavirus keeping in touch via social media (family, video, social)</a:t>
                      </a:r>
                      <a:endParaRPr lang="en-US" sz="1200" dirty="0">
                        <a:effectLst/>
                        <a:latin typeface="Avenir Next LT Pro (Body)"/>
                      </a:endParaRPr>
                    </a:p>
                    <a:p>
                      <a:pPr indent="57150" rtl="0" fontAlgn="t">
                        <a:spcBef>
                          <a:spcPts val="0"/>
                        </a:spcBef>
                        <a:spcAft>
                          <a:spcPts val="0"/>
                        </a:spcAft>
                      </a:pPr>
                      <a:r>
                        <a:rPr lang="en-US" sz="1200" b="0" i="0" u="none" strike="noStrike" dirty="0">
                          <a:solidFill>
                            <a:srgbClr val="000000"/>
                          </a:solidFill>
                          <a:effectLst/>
                          <a:latin typeface="Avenir Next LT Pro (Body)"/>
                        </a:rPr>
                        <a:t>3) Missing outdoors during Coronavirus (#</a:t>
                      </a:r>
                      <a:r>
                        <a:rPr lang="en-US" sz="1200" b="0" i="0" u="none" strike="noStrike" dirty="0" err="1">
                          <a:solidFill>
                            <a:srgbClr val="000000"/>
                          </a:solidFill>
                          <a:effectLst/>
                          <a:latin typeface="Avenir Next LT Pro (Body)"/>
                        </a:rPr>
                        <a:t>stayindoorsdreamoutdoors</a:t>
                      </a:r>
                      <a:r>
                        <a:rPr lang="en-US" sz="1200" b="0" i="0" u="none" strike="noStrike" dirty="0">
                          <a:solidFill>
                            <a:srgbClr val="000000"/>
                          </a:solidFill>
                          <a:effectLst/>
                          <a:latin typeface="Avenir Next LT Pro (Body)"/>
                        </a:rPr>
                        <a:t>)</a:t>
                      </a:r>
                      <a:endParaRPr lang="en-US" sz="1200" dirty="0">
                        <a:effectLst/>
                        <a:latin typeface="Avenir Next LT Pro (Body)"/>
                      </a:endParaRPr>
                    </a:p>
                  </a:txBody>
                  <a:tcPr marL="63500" marR="63500" marT="63500" marB="6350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1983363"/>
                  </a:ext>
                </a:extLst>
              </a:tr>
              <a:tr h="763379">
                <a:tc>
                  <a:txBody>
                    <a:bodyPr/>
                    <a:lstStyle/>
                    <a:p>
                      <a:pPr rtl="0" fontAlgn="t">
                        <a:spcBef>
                          <a:spcPts val="0"/>
                        </a:spcBef>
                        <a:spcAft>
                          <a:spcPts val="0"/>
                        </a:spcAft>
                      </a:pPr>
                      <a:r>
                        <a:rPr lang="en-CA" sz="1200" b="0" i="0" u="none" strike="noStrike">
                          <a:solidFill>
                            <a:srgbClr val="000000"/>
                          </a:solidFill>
                          <a:effectLst/>
                          <a:latin typeface="Avenir Next LT Pro (Body)"/>
                        </a:rPr>
                        <a:t>lazy users in 2019</a:t>
                      </a:r>
                      <a:endParaRPr lang="en-CA" sz="1200">
                        <a:effectLst/>
                        <a:latin typeface="Avenir Next LT Pro (Body)"/>
                      </a:endParaRPr>
                    </a:p>
                  </a:txBody>
                  <a:tcPr marL="63500" marR="63500" marT="63500" marB="6350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000000"/>
                          </a:solidFill>
                          <a:effectLst/>
                          <a:latin typeface="Avenir Next LT Pro (Body)"/>
                        </a:rPr>
                        <a:t>1) Hating college (hate, college, </a:t>
                      </a:r>
                      <a:r>
                        <a:rPr lang="en-US" sz="1200" b="0" i="0" u="none" strike="noStrike" dirty="0" err="1">
                          <a:solidFill>
                            <a:srgbClr val="000000"/>
                          </a:solidFill>
                          <a:effectLst/>
                          <a:latin typeface="Avenir Next LT Pro (Body)"/>
                        </a:rPr>
                        <a:t>face_with_rolling_eyes</a:t>
                      </a:r>
                      <a:r>
                        <a:rPr lang="en-US" sz="1200" b="0" i="0" u="none" strike="noStrike" dirty="0">
                          <a:solidFill>
                            <a:srgbClr val="000000"/>
                          </a:solidFill>
                          <a:effectLst/>
                          <a:latin typeface="Avenir Next LT Pro (Body)"/>
                        </a:rPr>
                        <a:t> emoji, etc.)</a:t>
                      </a:r>
                      <a:endParaRPr lang="en-US" sz="1200" dirty="0">
                        <a:effectLst/>
                        <a:latin typeface="Avenir Next LT Pro (Body)"/>
                      </a:endParaRPr>
                    </a:p>
                    <a:p>
                      <a:pPr rtl="0" fontAlgn="t">
                        <a:spcBef>
                          <a:spcPts val="0"/>
                        </a:spcBef>
                        <a:spcAft>
                          <a:spcPts val="0"/>
                        </a:spcAft>
                      </a:pPr>
                      <a:r>
                        <a:rPr lang="en-US" sz="1200" b="0" i="0" u="none" strike="noStrike" dirty="0">
                          <a:solidFill>
                            <a:srgbClr val="000000"/>
                          </a:solidFill>
                          <a:effectLst/>
                          <a:latin typeface="Avenir Next LT Pro (Body)"/>
                        </a:rPr>
                        <a:t>2) Good day feeling great (best, day, happy, great, etc.)</a:t>
                      </a:r>
                      <a:endParaRPr lang="en-US" sz="1200" dirty="0">
                        <a:effectLst/>
                        <a:latin typeface="Avenir Next LT Pro (Body)"/>
                      </a:endParaRPr>
                    </a:p>
                    <a:p>
                      <a:pPr rtl="0" fontAlgn="t">
                        <a:spcBef>
                          <a:spcPts val="0"/>
                        </a:spcBef>
                        <a:spcAft>
                          <a:spcPts val="0"/>
                        </a:spcAft>
                      </a:pPr>
                      <a:r>
                        <a:rPr lang="en-US" sz="1200" b="0" i="0" u="none" strike="noStrike" dirty="0">
                          <a:solidFill>
                            <a:srgbClr val="000000"/>
                          </a:solidFill>
                          <a:effectLst/>
                          <a:latin typeface="Avenir Next LT Pro (Body)"/>
                        </a:rPr>
                        <a:t>3) Twitter contests (</a:t>
                      </a:r>
                      <a:r>
                        <a:rPr lang="en-US" sz="1200" b="0" i="0" u="none" strike="noStrike" dirty="0" err="1">
                          <a:solidFill>
                            <a:srgbClr val="000000"/>
                          </a:solidFill>
                          <a:effectLst/>
                          <a:latin typeface="Avenir Next LT Pro (Body)"/>
                        </a:rPr>
                        <a:t>bestbuyatplaylistlive</a:t>
                      </a:r>
                      <a:r>
                        <a:rPr lang="en-US" sz="1200" b="0" i="0" u="none" strike="noStrike" dirty="0">
                          <a:solidFill>
                            <a:srgbClr val="000000"/>
                          </a:solidFill>
                          <a:effectLst/>
                          <a:latin typeface="Avenir Next LT Pro (Body)"/>
                        </a:rPr>
                        <a:t>, gift card, meetup, etc.)</a:t>
                      </a:r>
                      <a:endParaRPr lang="en-US" sz="1200" dirty="0">
                        <a:effectLst/>
                        <a:latin typeface="Avenir Next LT Pro (Body)"/>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000000"/>
                          </a:solidFill>
                          <a:effectLst/>
                          <a:latin typeface="Avenir Next LT Pro (Body)"/>
                        </a:rPr>
                        <a:t>1) Not enjoying college</a:t>
                      </a:r>
                      <a:endParaRPr lang="en-US" sz="1200" dirty="0">
                        <a:effectLst/>
                        <a:latin typeface="Avenir Next LT Pro (Body)"/>
                      </a:endParaRPr>
                    </a:p>
                    <a:p>
                      <a:pPr rtl="0" fontAlgn="t">
                        <a:spcBef>
                          <a:spcPts val="0"/>
                        </a:spcBef>
                        <a:spcAft>
                          <a:spcPts val="0"/>
                        </a:spcAft>
                      </a:pPr>
                      <a:r>
                        <a:rPr lang="en-US" sz="1200" b="0" i="0" u="none" strike="noStrike" dirty="0">
                          <a:solidFill>
                            <a:srgbClr val="000000"/>
                          </a:solidFill>
                          <a:effectLst/>
                          <a:latin typeface="Avenir Next LT Pro (Body)"/>
                        </a:rPr>
                        <a:t>2) General Twitter chatter</a:t>
                      </a:r>
                      <a:endParaRPr lang="en-US" sz="1200" dirty="0">
                        <a:effectLst/>
                        <a:latin typeface="Avenir Next LT Pro (Body)"/>
                      </a:endParaRPr>
                    </a:p>
                    <a:p>
                      <a:pPr rtl="0" fontAlgn="t">
                        <a:spcBef>
                          <a:spcPts val="0"/>
                        </a:spcBef>
                        <a:spcAft>
                          <a:spcPts val="0"/>
                        </a:spcAft>
                      </a:pPr>
                      <a:r>
                        <a:rPr lang="en-US" sz="1200" b="0" i="0" u="none" strike="noStrike" dirty="0">
                          <a:solidFill>
                            <a:srgbClr val="000000"/>
                          </a:solidFill>
                          <a:effectLst/>
                          <a:latin typeface="Avenir Next LT Pro (Body)"/>
                        </a:rPr>
                        <a:t>3) Best Buy Playlist Live event</a:t>
                      </a:r>
                      <a:endParaRPr lang="en-US" sz="1200" dirty="0">
                        <a:effectLst/>
                        <a:latin typeface="Avenir Next LT Pro (Body)"/>
                      </a:endParaRPr>
                    </a:p>
                    <a:p>
                      <a:pPr fontAlgn="t"/>
                      <a:br>
                        <a:rPr lang="en-US" sz="1200" dirty="0">
                          <a:effectLst/>
                          <a:latin typeface="Avenir Next LT Pro (Body)"/>
                        </a:rPr>
                      </a:br>
                      <a:br>
                        <a:rPr lang="en-US" sz="1200" dirty="0">
                          <a:effectLst/>
                          <a:latin typeface="Avenir Next LT Pro (Body)"/>
                        </a:rPr>
                      </a:br>
                      <a:endParaRPr lang="en-US" sz="1200" dirty="0">
                        <a:effectLst/>
                        <a:latin typeface="Avenir Next LT Pro (Body)"/>
                      </a:endParaRPr>
                    </a:p>
                  </a:txBody>
                  <a:tcPr marL="63500" marR="63500" marT="63500" marB="6350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9826051"/>
                  </a:ext>
                </a:extLst>
              </a:tr>
              <a:tr h="763379">
                <a:tc>
                  <a:txBody>
                    <a:bodyPr/>
                    <a:lstStyle/>
                    <a:p>
                      <a:pPr rtl="0" fontAlgn="t">
                        <a:spcBef>
                          <a:spcPts val="0"/>
                        </a:spcBef>
                        <a:spcAft>
                          <a:spcPts val="0"/>
                        </a:spcAft>
                      </a:pPr>
                      <a:r>
                        <a:rPr lang="en-CA" sz="1200" b="0" i="0" u="none" strike="noStrike">
                          <a:solidFill>
                            <a:srgbClr val="000000"/>
                          </a:solidFill>
                          <a:effectLst/>
                          <a:latin typeface="Avenir Next LT Pro (Body)"/>
                        </a:rPr>
                        <a:t>lazy users in 2020</a:t>
                      </a:r>
                      <a:endParaRPr lang="en-CA" sz="1200">
                        <a:effectLst/>
                        <a:latin typeface="Avenir Next LT Pro (Body)"/>
                      </a:endParaRPr>
                    </a:p>
                  </a:txBody>
                  <a:tcPr marL="63500" marR="63500" marT="63500" marB="6350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rtl="0" fontAlgn="t">
                        <a:spcBef>
                          <a:spcPts val="0"/>
                        </a:spcBef>
                        <a:spcAft>
                          <a:spcPts val="0"/>
                        </a:spcAft>
                      </a:pPr>
                      <a:r>
                        <a:rPr lang="en-CA" sz="1200" b="0" i="0" u="none" strike="noStrike" dirty="0">
                          <a:solidFill>
                            <a:srgbClr val="000000"/>
                          </a:solidFill>
                          <a:effectLst/>
                          <a:latin typeface="Avenir Next LT Pro (Body)"/>
                        </a:rPr>
                        <a:t>1) Lockdown and staying at home (#</a:t>
                      </a:r>
                      <a:r>
                        <a:rPr lang="en-CA" sz="1200" b="0" i="0" u="none" strike="noStrike" dirty="0" err="1">
                          <a:solidFill>
                            <a:srgbClr val="000000"/>
                          </a:solidFill>
                          <a:effectLst/>
                          <a:latin typeface="Avenir Next LT Pro (Body)"/>
                        </a:rPr>
                        <a:t>homeorwork</a:t>
                      </a:r>
                      <a:r>
                        <a:rPr lang="en-CA" sz="1200" b="0" i="0" u="none" strike="noStrike" dirty="0">
                          <a:solidFill>
                            <a:srgbClr val="000000"/>
                          </a:solidFill>
                          <a:effectLst/>
                          <a:latin typeface="Avenir Next LT Pro (Body)"/>
                        </a:rPr>
                        <a:t>, #</a:t>
                      </a:r>
                      <a:r>
                        <a:rPr lang="en-CA" sz="1200" b="0" i="0" u="none" strike="noStrike" dirty="0" err="1">
                          <a:solidFill>
                            <a:srgbClr val="000000"/>
                          </a:solidFill>
                          <a:effectLst/>
                          <a:latin typeface="Avenir Next LT Pro (Body)"/>
                        </a:rPr>
                        <a:t>reclaimingmyhealth</a:t>
                      </a:r>
                      <a:r>
                        <a:rPr lang="en-CA" sz="1200" b="0" i="0" u="none" strike="noStrike" dirty="0">
                          <a:solidFill>
                            <a:srgbClr val="000000"/>
                          </a:solidFill>
                          <a:effectLst/>
                          <a:latin typeface="Avenir Next LT Pro (Body)"/>
                        </a:rPr>
                        <a:t>, #</a:t>
                      </a:r>
                      <a:r>
                        <a:rPr lang="en-CA" sz="1200" b="0" i="0" u="none" strike="noStrike" dirty="0" err="1">
                          <a:solidFill>
                            <a:srgbClr val="000000"/>
                          </a:solidFill>
                          <a:effectLst/>
                          <a:latin typeface="Avenir Next LT Pro (Body)"/>
                        </a:rPr>
                        <a:t>newyorklockdown</a:t>
                      </a:r>
                      <a:r>
                        <a:rPr lang="en-CA" sz="1200" b="0" i="0" u="none" strike="noStrike" dirty="0">
                          <a:solidFill>
                            <a:srgbClr val="000000"/>
                          </a:solidFill>
                          <a:effectLst/>
                          <a:latin typeface="Avenir Next LT Pro (Body)"/>
                        </a:rPr>
                        <a:t>, etc.)</a:t>
                      </a:r>
                      <a:endParaRPr lang="en-CA" sz="1200" dirty="0">
                        <a:effectLst/>
                        <a:latin typeface="Avenir Next LT Pro (Body)"/>
                      </a:endParaRPr>
                    </a:p>
                    <a:p>
                      <a:pPr rtl="0" fontAlgn="t">
                        <a:spcBef>
                          <a:spcPts val="0"/>
                        </a:spcBef>
                        <a:spcAft>
                          <a:spcPts val="0"/>
                        </a:spcAft>
                      </a:pPr>
                      <a:r>
                        <a:rPr lang="en-CA" sz="1200" b="0" i="0" u="none" strike="noStrike" dirty="0">
                          <a:solidFill>
                            <a:srgbClr val="000000"/>
                          </a:solidFill>
                          <a:effectLst/>
                          <a:latin typeface="Avenir Next LT Pro (Body)"/>
                        </a:rPr>
                        <a:t>2) Playing online games (#</a:t>
                      </a:r>
                      <a:r>
                        <a:rPr lang="en-CA" sz="1200" b="0" i="0" u="none" strike="noStrike" dirty="0" err="1">
                          <a:solidFill>
                            <a:srgbClr val="000000"/>
                          </a:solidFill>
                          <a:effectLst/>
                          <a:latin typeface="Avenir Next LT Pro (Body)"/>
                        </a:rPr>
                        <a:t>achndesign</a:t>
                      </a:r>
                      <a:r>
                        <a:rPr lang="en-CA" sz="1200" b="0" i="0" u="none" strike="noStrike" dirty="0">
                          <a:solidFill>
                            <a:srgbClr val="000000"/>
                          </a:solidFill>
                          <a:effectLst/>
                          <a:latin typeface="Avenir Next LT Pro (Body)"/>
                        </a:rPr>
                        <a:t>, </a:t>
                      </a:r>
                      <a:r>
                        <a:rPr lang="en-CA" sz="1200" b="0" i="0" u="none" strike="noStrike" dirty="0" err="1">
                          <a:solidFill>
                            <a:srgbClr val="000000"/>
                          </a:solidFill>
                          <a:effectLst/>
                          <a:latin typeface="Avenir Next LT Pro (Body)"/>
                        </a:rPr>
                        <a:t>animalcrossing</a:t>
                      </a:r>
                      <a:r>
                        <a:rPr lang="en-CA" sz="1200" b="0" i="0" u="none" strike="noStrike" dirty="0">
                          <a:solidFill>
                            <a:srgbClr val="000000"/>
                          </a:solidFill>
                          <a:effectLst/>
                          <a:latin typeface="Avenir Next LT Pro (Body)"/>
                        </a:rPr>
                        <a:t>, #</a:t>
                      </a:r>
                      <a:r>
                        <a:rPr lang="en-CA" sz="1200" b="0" i="0" u="none" strike="noStrike" dirty="0" err="1">
                          <a:solidFill>
                            <a:srgbClr val="000000"/>
                          </a:solidFill>
                          <a:effectLst/>
                          <a:latin typeface="Avenir Next LT Pro (Body)"/>
                        </a:rPr>
                        <a:t>gameitin</a:t>
                      </a:r>
                      <a:r>
                        <a:rPr lang="en-CA" sz="1200" b="0" i="0" u="none" strike="noStrike" dirty="0">
                          <a:solidFill>
                            <a:srgbClr val="000000"/>
                          </a:solidFill>
                          <a:effectLst/>
                          <a:latin typeface="Avenir Next LT Pro (Body)"/>
                        </a:rPr>
                        <a:t>, etc.)</a:t>
                      </a:r>
                      <a:endParaRPr lang="en-CA" sz="1200" dirty="0">
                        <a:effectLst/>
                        <a:latin typeface="Avenir Next LT Pro (Body)"/>
                      </a:endParaRPr>
                    </a:p>
                    <a:p>
                      <a:pPr rtl="0" fontAlgn="t">
                        <a:spcBef>
                          <a:spcPts val="0"/>
                        </a:spcBef>
                        <a:spcAft>
                          <a:spcPts val="0"/>
                        </a:spcAft>
                      </a:pPr>
                      <a:r>
                        <a:rPr lang="en-CA" sz="1200" b="0" i="0" u="none" strike="noStrike" dirty="0">
                          <a:solidFill>
                            <a:srgbClr val="000000"/>
                          </a:solidFill>
                          <a:effectLst/>
                          <a:latin typeface="Avenir Next LT Pro (Body)"/>
                        </a:rPr>
                        <a:t>3) Other activities (</a:t>
                      </a:r>
                      <a:r>
                        <a:rPr lang="en-CA" sz="1200" b="0" i="0" u="none" strike="noStrike" dirty="0" err="1">
                          <a:solidFill>
                            <a:srgbClr val="000000"/>
                          </a:solidFill>
                          <a:effectLst/>
                          <a:latin typeface="Avenir Next LT Pro (Body)"/>
                        </a:rPr>
                        <a:t>goodreads</a:t>
                      </a:r>
                      <a:r>
                        <a:rPr lang="en-CA" sz="1200" b="0" i="0" u="none" strike="noStrike" dirty="0">
                          <a:solidFill>
                            <a:srgbClr val="000000"/>
                          </a:solidFill>
                          <a:effectLst/>
                          <a:latin typeface="Avenir Next LT Pro (Body)"/>
                        </a:rPr>
                        <a:t>, #</a:t>
                      </a:r>
                      <a:r>
                        <a:rPr lang="en-CA" sz="1200" b="0" i="0" u="none" strike="noStrike" dirty="0" err="1">
                          <a:solidFill>
                            <a:srgbClr val="000000"/>
                          </a:solidFill>
                          <a:effectLst/>
                          <a:latin typeface="Avenir Next LT Pro (Body)"/>
                        </a:rPr>
                        <a:t>homeorwork</a:t>
                      </a:r>
                      <a:r>
                        <a:rPr lang="en-CA" sz="1200" b="0" i="0" u="none" strike="noStrike" dirty="0">
                          <a:solidFill>
                            <a:srgbClr val="000000"/>
                          </a:solidFill>
                          <a:effectLst/>
                          <a:latin typeface="Avenir Next LT Pro (Body)"/>
                        </a:rPr>
                        <a:t>, #daylong, etc.)</a:t>
                      </a:r>
                      <a:endParaRPr lang="en-CA" sz="1200" dirty="0">
                        <a:effectLst/>
                        <a:latin typeface="Avenir Next LT Pro (Body)"/>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rtl="0" fontAlgn="t">
                        <a:spcBef>
                          <a:spcPts val="0"/>
                        </a:spcBef>
                        <a:spcAft>
                          <a:spcPts val="0"/>
                        </a:spcAft>
                      </a:pPr>
                      <a:r>
                        <a:rPr lang="en-US" sz="1200" b="0" i="0" u="none" strike="noStrike" dirty="0">
                          <a:solidFill>
                            <a:srgbClr val="000000"/>
                          </a:solidFill>
                          <a:effectLst/>
                          <a:latin typeface="Avenir Next LT Pro (Body)"/>
                        </a:rPr>
                        <a:t>1) </a:t>
                      </a:r>
                      <a:r>
                        <a:rPr lang="en-US" sz="1200" b="0" i="0" u="none" strike="noStrike" dirty="0" err="1">
                          <a:solidFill>
                            <a:srgbClr val="000000"/>
                          </a:solidFill>
                          <a:effectLst/>
                          <a:latin typeface="Avenir Next LT Pro (Body)"/>
                        </a:rPr>
                        <a:t>Covid</a:t>
                      </a:r>
                      <a:r>
                        <a:rPr lang="en-US" sz="1200" b="0" i="0" u="none" strike="noStrike" dirty="0">
                          <a:solidFill>
                            <a:srgbClr val="000000"/>
                          </a:solidFill>
                          <a:effectLst/>
                          <a:latin typeface="Avenir Next LT Pro (Body)"/>
                        </a:rPr>
                        <a:t> support and activities (home, </a:t>
                      </a:r>
                      <a:r>
                        <a:rPr lang="en-US" sz="1200" b="0" i="0" u="none" strike="noStrike" dirty="0" err="1">
                          <a:solidFill>
                            <a:srgbClr val="000000"/>
                          </a:solidFill>
                          <a:effectLst/>
                          <a:latin typeface="Avenir Next LT Pro (Body)"/>
                        </a:rPr>
                        <a:t>red_heart</a:t>
                      </a:r>
                      <a:r>
                        <a:rPr lang="en-US" sz="1200" b="0" i="0" u="none" strike="noStrike" dirty="0">
                          <a:solidFill>
                            <a:srgbClr val="000000"/>
                          </a:solidFill>
                          <a:effectLst/>
                          <a:latin typeface="Avenir Next LT Pro (Body)"/>
                        </a:rPr>
                        <a:t>, </a:t>
                      </a:r>
                      <a:r>
                        <a:rPr lang="en-US" sz="1200" b="0" i="0" u="none" strike="noStrike" dirty="0" err="1">
                          <a:solidFill>
                            <a:srgbClr val="000000"/>
                          </a:solidFill>
                          <a:effectLst/>
                          <a:latin typeface="Avenir Next LT Pro (Body)"/>
                        </a:rPr>
                        <a:t>party_pooper</a:t>
                      </a:r>
                      <a:r>
                        <a:rPr lang="en-US" sz="1200" b="0" i="0" u="none" strike="noStrike" dirty="0">
                          <a:solidFill>
                            <a:srgbClr val="000000"/>
                          </a:solidFill>
                          <a:effectLst/>
                          <a:latin typeface="Avenir Next LT Pro (Body)"/>
                        </a:rPr>
                        <a:t>)</a:t>
                      </a:r>
                      <a:endParaRPr lang="en-US" sz="1200" dirty="0">
                        <a:effectLst/>
                        <a:latin typeface="Avenir Next LT Pro (Body)"/>
                      </a:endParaRPr>
                    </a:p>
                    <a:p>
                      <a:pPr rtl="0" fontAlgn="t">
                        <a:spcBef>
                          <a:spcPts val="0"/>
                        </a:spcBef>
                        <a:spcAft>
                          <a:spcPts val="0"/>
                        </a:spcAft>
                      </a:pPr>
                      <a:r>
                        <a:rPr lang="en-US" sz="1200" b="0" i="0" u="none" strike="noStrike" dirty="0">
                          <a:solidFill>
                            <a:srgbClr val="000000"/>
                          </a:solidFill>
                          <a:effectLst/>
                          <a:latin typeface="Avenir Next LT Pro (Body)"/>
                        </a:rPr>
                        <a:t>2) Quarantine activities (playing Animal Crossing and Nintendo Switch)</a:t>
                      </a:r>
                      <a:endParaRPr lang="en-US" sz="1200" dirty="0">
                        <a:effectLst/>
                        <a:latin typeface="Avenir Next LT Pro (Body)"/>
                      </a:endParaRPr>
                    </a:p>
                    <a:p>
                      <a:pPr rtl="0" fontAlgn="t">
                        <a:spcBef>
                          <a:spcPts val="0"/>
                        </a:spcBef>
                        <a:spcAft>
                          <a:spcPts val="0"/>
                        </a:spcAft>
                      </a:pPr>
                      <a:r>
                        <a:rPr lang="en-US" sz="1200" b="0" i="0" u="none" strike="noStrike" dirty="0">
                          <a:solidFill>
                            <a:srgbClr val="000000"/>
                          </a:solidFill>
                          <a:effectLst/>
                          <a:latin typeface="Avenir Next LT Pro (Body)"/>
                        </a:rPr>
                        <a:t>3) Quarantine emotions (</a:t>
                      </a:r>
                      <a:r>
                        <a:rPr lang="en-US" sz="1200" b="0" i="0" u="none" strike="noStrike" dirty="0" err="1">
                          <a:solidFill>
                            <a:srgbClr val="000000"/>
                          </a:solidFill>
                          <a:effectLst/>
                          <a:latin typeface="Avenir Next LT Pro (Body)"/>
                        </a:rPr>
                        <a:t>face_with_tears_of_joy</a:t>
                      </a:r>
                      <a:r>
                        <a:rPr lang="en-US" sz="1200" b="0" i="0" u="none" strike="noStrike" dirty="0">
                          <a:solidFill>
                            <a:srgbClr val="000000"/>
                          </a:solidFill>
                          <a:effectLst/>
                          <a:latin typeface="Avenir Next LT Pro (Body)"/>
                        </a:rPr>
                        <a:t>, miss)</a:t>
                      </a:r>
                      <a:endParaRPr lang="en-US" sz="1200" dirty="0">
                        <a:effectLst/>
                        <a:latin typeface="Avenir Next LT Pro (Body)"/>
                      </a:endParaRPr>
                    </a:p>
                  </a:txBody>
                  <a:tcPr marL="63500" marR="63500" marT="63500" marB="6350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6152197"/>
                  </a:ext>
                </a:extLst>
              </a:tr>
            </a:tbl>
          </a:graphicData>
        </a:graphic>
      </p:graphicFrame>
    </p:spTree>
    <p:extLst>
      <p:ext uri="{BB962C8B-B14F-4D97-AF65-F5344CB8AC3E}">
        <p14:creationId xmlns:p14="http://schemas.microsoft.com/office/powerpoint/2010/main" val="481257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01AB-0E9E-421E-874D-B917EDD7B684}"/>
              </a:ext>
            </a:extLst>
          </p:cNvPr>
          <p:cNvSpPr>
            <a:spLocks noGrp="1"/>
          </p:cNvSpPr>
          <p:nvPr>
            <p:ph type="title"/>
          </p:nvPr>
        </p:nvSpPr>
        <p:spPr>
          <a:xfrm>
            <a:off x="838200" y="365125"/>
            <a:ext cx="10515600" cy="1052549"/>
          </a:xfrm>
        </p:spPr>
        <p:txBody>
          <a:bodyPr>
            <a:normAutofit/>
          </a:bodyPr>
          <a:lstStyle/>
          <a:p>
            <a:r>
              <a:rPr lang="en-CA" b="1" dirty="0">
                <a:hlinkClick r:id="rId2"/>
              </a:rPr>
              <a:t>COVID Twitter Sentiment Analysis</a:t>
            </a:r>
            <a:endParaRPr lang="en-CA" dirty="0"/>
          </a:p>
        </p:txBody>
      </p:sp>
      <p:pic>
        <p:nvPicPr>
          <p:cNvPr id="3" name="Picture 2">
            <a:extLst>
              <a:ext uri="{FF2B5EF4-FFF2-40B4-BE49-F238E27FC236}">
                <a16:creationId xmlns:a16="http://schemas.microsoft.com/office/drawing/2014/main" id="{E026EB33-4815-41EE-A9FD-DACEDE588A0A}"/>
              </a:ext>
            </a:extLst>
          </p:cNvPr>
          <p:cNvPicPr>
            <a:picLocks noChangeAspect="1"/>
          </p:cNvPicPr>
          <p:nvPr/>
        </p:nvPicPr>
        <p:blipFill rotWithShape="1">
          <a:blip r:embed="rId3">
            <a:alphaModFix/>
          </a:blip>
          <a:srcRect t="23127" b="26648"/>
          <a:stretch/>
        </p:blipFill>
        <p:spPr>
          <a:xfrm>
            <a:off x="9640325" y="5942794"/>
            <a:ext cx="2416239" cy="606778"/>
          </a:xfrm>
          <a:prstGeom prst="rect">
            <a:avLst/>
          </a:prstGeom>
          <a:ln>
            <a:noFill/>
          </a:ln>
        </p:spPr>
      </p:pic>
      <p:pic>
        <p:nvPicPr>
          <p:cNvPr id="7170" name="Picture 2">
            <a:extLst>
              <a:ext uri="{FF2B5EF4-FFF2-40B4-BE49-F238E27FC236}">
                <a16:creationId xmlns:a16="http://schemas.microsoft.com/office/drawing/2014/main" id="{4316E46E-941F-4AA6-92F1-74D2035E28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8172" y="1524000"/>
            <a:ext cx="4105275" cy="29813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07AC0B6-69B8-431D-A0AE-6357BE1792CD}"/>
              </a:ext>
            </a:extLst>
          </p:cNvPr>
          <p:cNvSpPr txBox="1"/>
          <p:nvPr/>
        </p:nvSpPr>
        <p:spPr>
          <a:xfrm>
            <a:off x="262270" y="1230398"/>
            <a:ext cx="7499497" cy="461607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CA" dirty="0"/>
              <a:t>We used the concept of semantic similarity and Spacy word vectors to filter disease-related tweets in 2019 and COVID-related tweets in 2020</a:t>
            </a:r>
          </a:p>
          <a:p>
            <a:pPr marL="285750" indent="-285750">
              <a:lnSpc>
                <a:spcPct val="150000"/>
              </a:lnSpc>
              <a:buFont typeface="Arial" panose="020B0604020202020204" pitchFamily="34" charset="0"/>
              <a:buChar char="•"/>
            </a:pPr>
            <a:r>
              <a:rPr lang="en-CA" dirty="0"/>
              <a:t>Keywords for disease-related tweets in 2019: </a:t>
            </a:r>
            <a:r>
              <a:rPr lang="en-US" dirty="0"/>
              <a:t>disease, virus, cough, doctor, nurse, hospital</a:t>
            </a:r>
            <a:endParaRPr lang="en-CA" dirty="0"/>
          </a:p>
          <a:p>
            <a:pPr marL="285750" indent="-285750">
              <a:lnSpc>
                <a:spcPct val="150000"/>
              </a:lnSpc>
              <a:buFont typeface="Arial" panose="020B0604020202020204" pitchFamily="34" charset="0"/>
              <a:buChar char="•"/>
            </a:pPr>
            <a:r>
              <a:rPr lang="en-CA" dirty="0"/>
              <a:t>Keywords for COVID-related tweets in 2020: </a:t>
            </a:r>
            <a:r>
              <a:rPr lang="en-US" dirty="0" err="1"/>
              <a:t>covid</a:t>
            </a:r>
            <a:r>
              <a:rPr lang="en-US" dirty="0"/>
              <a:t>, coronavirus, virus, pandemic, disease, lockdown, quarantine, cough, doctor, nurse, hospital</a:t>
            </a:r>
            <a:endParaRPr lang="en-CA" dirty="0"/>
          </a:p>
          <a:p>
            <a:pPr marL="285750" indent="-285750">
              <a:lnSpc>
                <a:spcPct val="150000"/>
              </a:lnSpc>
              <a:buFont typeface="Arial" panose="020B0604020202020204" pitchFamily="34" charset="0"/>
              <a:buChar char="•"/>
            </a:pPr>
            <a:r>
              <a:rPr lang="en-US" dirty="0"/>
              <a:t>Between 2019 and 2020 there was a 5-6% YoY increase in disease-related tweets in both groups, which equals to 4K more tweets in 2020 in every user cohort</a:t>
            </a:r>
            <a:endParaRPr lang="en-CA" dirty="0"/>
          </a:p>
        </p:txBody>
      </p:sp>
    </p:spTree>
    <p:extLst>
      <p:ext uri="{BB962C8B-B14F-4D97-AF65-F5344CB8AC3E}">
        <p14:creationId xmlns:p14="http://schemas.microsoft.com/office/powerpoint/2010/main" val="446478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01AB-0E9E-421E-874D-B917EDD7B684}"/>
              </a:ext>
            </a:extLst>
          </p:cNvPr>
          <p:cNvSpPr>
            <a:spLocks noGrp="1"/>
          </p:cNvSpPr>
          <p:nvPr>
            <p:ph type="title"/>
          </p:nvPr>
        </p:nvSpPr>
        <p:spPr>
          <a:xfrm>
            <a:off x="838200" y="365125"/>
            <a:ext cx="10515600" cy="1052549"/>
          </a:xfrm>
        </p:spPr>
        <p:txBody>
          <a:bodyPr>
            <a:normAutofit fontScale="90000"/>
          </a:bodyPr>
          <a:lstStyle/>
          <a:p>
            <a:r>
              <a:rPr lang="en-CA" b="1" dirty="0">
                <a:hlinkClick r:id="rId2"/>
              </a:rPr>
              <a:t>COVID Twitter Sentiment Analysis (Continued)</a:t>
            </a:r>
            <a:endParaRPr lang="en-CA" dirty="0"/>
          </a:p>
        </p:txBody>
      </p:sp>
      <p:pic>
        <p:nvPicPr>
          <p:cNvPr id="3" name="Picture 2">
            <a:extLst>
              <a:ext uri="{FF2B5EF4-FFF2-40B4-BE49-F238E27FC236}">
                <a16:creationId xmlns:a16="http://schemas.microsoft.com/office/drawing/2014/main" id="{E026EB33-4815-41EE-A9FD-DACEDE588A0A}"/>
              </a:ext>
            </a:extLst>
          </p:cNvPr>
          <p:cNvPicPr>
            <a:picLocks noChangeAspect="1"/>
          </p:cNvPicPr>
          <p:nvPr/>
        </p:nvPicPr>
        <p:blipFill rotWithShape="1">
          <a:blip r:embed="rId3">
            <a:alphaModFix/>
          </a:blip>
          <a:srcRect t="23127" b="26648"/>
          <a:stretch/>
        </p:blipFill>
        <p:spPr>
          <a:xfrm>
            <a:off x="9640325" y="5942794"/>
            <a:ext cx="2416239" cy="606778"/>
          </a:xfrm>
          <a:prstGeom prst="rect">
            <a:avLst/>
          </a:prstGeom>
          <a:ln>
            <a:noFill/>
          </a:ln>
        </p:spPr>
      </p:pic>
      <p:sp>
        <p:nvSpPr>
          <p:cNvPr id="4" name="TextBox 3">
            <a:extLst>
              <a:ext uri="{FF2B5EF4-FFF2-40B4-BE49-F238E27FC236}">
                <a16:creationId xmlns:a16="http://schemas.microsoft.com/office/drawing/2014/main" id="{D07AC0B6-69B8-431D-A0AE-6357BE1792CD}"/>
              </a:ext>
            </a:extLst>
          </p:cNvPr>
          <p:cNvSpPr txBox="1"/>
          <p:nvPr/>
        </p:nvSpPr>
        <p:spPr>
          <a:xfrm>
            <a:off x="552893" y="1230398"/>
            <a:ext cx="11242158" cy="336957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CA" dirty="0"/>
              <a:t>We used </a:t>
            </a:r>
            <a:r>
              <a:rPr lang="en-CA" dirty="0" err="1"/>
              <a:t>vaderSentiment</a:t>
            </a:r>
            <a:r>
              <a:rPr lang="en-CA" dirty="0"/>
              <a:t> out-of-the-box Twitter sentiment model and the recommended</a:t>
            </a:r>
            <a:r>
              <a:rPr lang="en-US" dirty="0"/>
              <a:t> thresholds:</a:t>
            </a:r>
          </a:p>
          <a:p>
            <a:pPr marL="742950" lvl="1" indent="-285750">
              <a:lnSpc>
                <a:spcPct val="150000"/>
              </a:lnSpc>
              <a:buFont typeface="Courier New" panose="02070309020205020404" pitchFamily="49" charset="0"/>
              <a:buChar char="o"/>
            </a:pPr>
            <a:r>
              <a:rPr lang="en-US" dirty="0"/>
              <a:t>positive sentiment: compound score &gt;= 0.05</a:t>
            </a:r>
          </a:p>
          <a:p>
            <a:pPr marL="742950" lvl="1" indent="-285750">
              <a:lnSpc>
                <a:spcPct val="150000"/>
              </a:lnSpc>
              <a:buFont typeface="Courier New" panose="02070309020205020404" pitchFamily="49" charset="0"/>
              <a:buChar char="o"/>
            </a:pPr>
            <a:r>
              <a:rPr lang="en-US" dirty="0"/>
              <a:t>neutral sentiment: (compound score &gt; -0.05) and (compound score &lt; 0.05)</a:t>
            </a:r>
          </a:p>
          <a:p>
            <a:pPr marL="742950" lvl="1" indent="-285750">
              <a:lnSpc>
                <a:spcPct val="150000"/>
              </a:lnSpc>
              <a:buFont typeface="Courier New" panose="02070309020205020404" pitchFamily="49" charset="0"/>
              <a:buChar char="o"/>
            </a:pPr>
            <a:r>
              <a:rPr lang="en-US" dirty="0"/>
              <a:t>negative sentiment: compound score &lt;= -0.05</a:t>
            </a:r>
          </a:p>
          <a:p>
            <a:pPr marL="285750" indent="-285750">
              <a:lnSpc>
                <a:spcPct val="150000"/>
              </a:lnSpc>
              <a:buFont typeface="Arial" panose="020B0604020202020204" pitchFamily="34" charset="0"/>
              <a:buChar char="•"/>
            </a:pPr>
            <a:r>
              <a:rPr lang="en-US" dirty="0"/>
              <a:t>2020 to 2019: the positive sentiment increased in 2020 by 1% from 51.5% to 52.5%</a:t>
            </a:r>
          </a:p>
          <a:p>
            <a:pPr marL="285750" indent="-285750">
              <a:lnSpc>
                <a:spcPct val="150000"/>
              </a:lnSpc>
              <a:buFont typeface="Arial" panose="020B0604020202020204" pitchFamily="34" charset="0"/>
              <a:buChar char="•"/>
            </a:pPr>
            <a:r>
              <a:rPr lang="en-US" dirty="0"/>
              <a:t>“active” vs “lazy”: “active” users are almost 8% more negative on Twitter about diseases than “lazy” users</a:t>
            </a:r>
          </a:p>
          <a:p>
            <a:pPr marL="285750" indent="-285750">
              <a:lnSpc>
                <a:spcPct val="150000"/>
              </a:lnSpc>
              <a:buFont typeface="Arial" panose="020B0604020202020204" pitchFamily="34" charset="0"/>
              <a:buChar char="•"/>
            </a:pPr>
            <a:r>
              <a:rPr lang="en-US" dirty="0"/>
              <a:t>2019 “active” vs 2020 “active”, 2019 “lazy” vs 2020 “lazy”: COVID pandemic of 2020 affected the user cohorts equally negatively (5.5% more negative tweets for “active” users, 6.5% for “lazy” users)</a:t>
            </a:r>
            <a:endParaRPr lang="en-CA" dirty="0"/>
          </a:p>
        </p:txBody>
      </p:sp>
    </p:spTree>
    <p:extLst>
      <p:ext uri="{BB962C8B-B14F-4D97-AF65-F5344CB8AC3E}">
        <p14:creationId xmlns:p14="http://schemas.microsoft.com/office/powerpoint/2010/main" val="1046789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01AB-0E9E-421E-874D-B917EDD7B684}"/>
              </a:ext>
            </a:extLst>
          </p:cNvPr>
          <p:cNvSpPr>
            <a:spLocks noGrp="1"/>
          </p:cNvSpPr>
          <p:nvPr>
            <p:ph type="title"/>
          </p:nvPr>
        </p:nvSpPr>
        <p:spPr>
          <a:xfrm>
            <a:off x="838200" y="365125"/>
            <a:ext cx="10515600" cy="1052549"/>
          </a:xfrm>
        </p:spPr>
        <p:txBody>
          <a:bodyPr>
            <a:normAutofit fontScale="90000"/>
          </a:bodyPr>
          <a:lstStyle/>
          <a:p>
            <a:r>
              <a:rPr lang="en-CA" b="1" dirty="0">
                <a:hlinkClick r:id="rId2"/>
              </a:rPr>
              <a:t>Most Predictive Words for “active” users (Naïve Bayes) </a:t>
            </a:r>
            <a:endParaRPr lang="en-CA" dirty="0"/>
          </a:p>
        </p:txBody>
      </p:sp>
      <p:pic>
        <p:nvPicPr>
          <p:cNvPr id="3" name="Picture 2">
            <a:extLst>
              <a:ext uri="{FF2B5EF4-FFF2-40B4-BE49-F238E27FC236}">
                <a16:creationId xmlns:a16="http://schemas.microsoft.com/office/drawing/2014/main" id="{E026EB33-4815-41EE-A9FD-DACEDE588A0A}"/>
              </a:ext>
            </a:extLst>
          </p:cNvPr>
          <p:cNvPicPr>
            <a:picLocks noChangeAspect="1"/>
          </p:cNvPicPr>
          <p:nvPr/>
        </p:nvPicPr>
        <p:blipFill rotWithShape="1">
          <a:blip r:embed="rId3">
            <a:alphaModFix/>
          </a:blip>
          <a:srcRect t="23127" b="26648"/>
          <a:stretch/>
        </p:blipFill>
        <p:spPr>
          <a:xfrm>
            <a:off x="9640325" y="5942794"/>
            <a:ext cx="2416239" cy="606778"/>
          </a:xfrm>
          <a:prstGeom prst="rect">
            <a:avLst/>
          </a:prstGeom>
          <a:ln>
            <a:noFill/>
          </a:ln>
        </p:spPr>
      </p:pic>
      <p:sp>
        <p:nvSpPr>
          <p:cNvPr id="4" name="TextBox 3">
            <a:extLst>
              <a:ext uri="{FF2B5EF4-FFF2-40B4-BE49-F238E27FC236}">
                <a16:creationId xmlns:a16="http://schemas.microsoft.com/office/drawing/2014/main" id="{D07AC0B6-69B8-431D-A0AE-6357BE1792CD}"/>
              </a:ext>
            </a:extLst>
          </p:cNvPr>
          <p:cNvSpPr txBox="1"/>
          <p:nvPr/>
        </p:nvSpPr>
        <p:spPr>
          <a:xfrm>
            <a:off x="680484" y="1669877"/>
            <a:ext cx="5181600" cy="295407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CA" dirty="0"/>
              <a:t>ROC_AUC best score: 85%</a:t>
            </a:r>
          </a:p>
          <a:p>
            <a:pPr marL="285750" indent="-285750">
              <a:lnSpc>
                <a:spcPct val="150000"/>
              </a:lnSpc>
              <a:buFont typeface="Arial" panose="020B0604020202020204" pitchFamily="34" charset="0"/>
              <a:buChar char="•"/>
            </a:pPr>
            <a:r>
              <a:rPr lang="en-US" dirty="0"/>
              <a:t>We used the logarithmic approach to find top words (e.g. feature importance can be negative)</a:t>
            </a:r>
          </a:p>
          <a:p>
            <a:pPr marL="285750" indent="-285750">
              <a:lnSpc>
                <a:spcPct val="150000"/>
              </a:lnSpc>
              <a:buFont typeface="Arial" panose="020B0604020202020204" pitchFamily="34" charset="0"/>
              <a:buChar char="•"/>
            </a:pPr>
            <a:r>
              <a:rPr lang="en-US" dirty="0"/>
              <a:t>Even the most highly rated words had negative values, so they are not highly predictive</a:t>
            </a:r>
            <a:endParaRPr lang="en-CA" dirty="0"/>
          </a:p>
        </p:txBody>
      </p:sp>
      <p:pic>
        <p:nvPicPr>
          <p:cNvPr id="6" name="Picture 5" descr="A picture containing drawing&#10;&#10;Description automatically generated">
            <a:extLst>
              <a:ext uri="{FF2B5EF4-FFF2-40B4-BE49-F238E27FC236}">
                <a16:creationId xmlns:a16="http://schemas.microsoft.com/office/drawing/2014/main" id="{A129B153-D33D-4DE6-8A52-BA7295C164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5116" y="1394824"/>
            <a:ext cx="5755758" cy="4029031"/>
          </a:xfrm>
          <a:prstGeom prst="rect">
            <a:avLst/>
          </a:prstGeom>
          <a:ln>
            <a:solidFill>
              <a:schemeClr val="tx1"/>
            </a:solidFill>
          </a:ln>
        </p:spPr>
      </p:pic>
    </p:spTree>
    <p:extLst>
      <p:ext uri="{BB962C8B-B14F-4D97-AF65-F5344CB8AC3E}">
        <p14:creationId xmlns:p14="http://schemas.microsoft.com/office/powerpoint/2010/main" val="1599417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01AB-0E9E-421E-874D-B917EDD7B684}"/>
              </a:ext>
            </a:extLst>
          </p:cNvPr>
          <p:cNvSpPr>
            <a:spLocks noGrp="1"/>
          </p:cNvSpPr>
          <p:nvPr>
            <p:ph type="title"/>
          </p:nvPr>
        </p:nvSpPr>
        <p:spPr>
          <a:xfrm>
            <a:off x="838200" y="365125"/>
            <a:ext cx="10515600" cy="1052549"/>
          </a:xfrm>
        </p:spPr>
        <p:txBody>
          <a:bodyPr>
            <a:normAutofit fontScale="90000"/>
          </a:bodyPr>
          <a:lstStyle/>
          <a:p>
            <a:r>
              <a:rPr lang="en-CA" b="1" dirty="0">
                <a:hlinkClick r:id="rId2"/>
              </a:rPr>
              <a:t>Most Predictive Words for “active” users (Random Forest) </a:t>
            </a:r>
            <a:endParaRPr lang="en-CA" dirty="0"/>
          </a:p>
        </p:txBody>
      </p:sp>
      <p:pic>
        <p:nvPicPr>
          <p:cNvPr id="3" name="Picture 2">
            <a:extLst>
              <a:ext uri="{FF2B5EF4-FFF2-40B4-BE49-F238E27FC236}">
                <a16:creationId xmlns:a16="http://schemas.microsoft.com/office/drawing/2014/main" id="{E026EB33-4815-41EE-A9FD-DACEDE588A0A}"/>
              </a:ext>
            </a:extLst>
          </p:cNvPr>
          <p:cNvPicPr>
            <a:picLocks noChangeAspect="1"/>
          </p:cNvPicPr>
          <p:nvPr/>
        </p:nvPicPr>
        <p:blipFill rotWithShape="1">
          <a:blip r:embed="rId3">
            <a:alphaModFix/>
          </a:blip>
          <a:srcRect t="23127" b="26648"/>
          <a:stretch/>
        </p:blipFill>
        <p:spPr>
          <a:xfrm>
            <a:off x="9640325" y="5942794"/>
            <a:ext cx="2416239" cy="606778"/>
          </a:xfrm>
          <a:prstGeom prst="rect">
            <a:avLst/>
          </a:prstGeom>
          <a:ln>
            <a:noFill/>
          </a:ln>
        </p:spPr>
      </p:pic>
      <p:pic>
        <p:nvPicPr>
          <p:cNvPr id="8" name="Picture 7" descr="A screenshot of a cell phone&#10;&#10;Description automatically generated">
            <a:extLst>
              <a:ext uri="{FF2B5EF4-FFF2-40B4-BE49-F238E27FC236}">
                <a16:creationId xmlns:a16="http://schemas.microsoft.com/office/drawing/2014/main" id="{1937B38B-90B9-4D6F-B073-4A41D25273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7246" y="1514436"/>
            <a:ext cx="4919518" cy="4428358"/>
          </a:xfrm>
          <a:prstGeom prst="rect">
            <a:avLst/>
          </a:prstGeom>
          <a:noFill/>
          <a:ln>
            <a:solidFill>
              <a:schemeClr val="tx1"/>
            </a:solidFill>
          </a:ln>
        </p:spPr>
      </p:pic>
      <p:sp>
        <p:nvSpPr>
          <p:cNvPr id="7" name="TextBox 6">
            <a:extLst>
              <a:ext uri="{FF2B5EF4-FFF2-40B4-BE49-F238E27FC236}">
                <a16:creationId xmlns:a16="http://schemas.microsoft.com/office/drawing/2014/main" id="{48367D6B-039F-49BA-B1B0-F90FE79E8771}"/>
              </a:ext>
            </a:extLst>
          </p:cNvPr>
          <p:cNvSpPr txBox="1"/>
          <p:nvPr/>
        </p:nvSpPr>
        <p:spPr>
          <a:xfrm>
            <a:off x="680484" y="1669877"/>
            <a:ext cx="5181600" cy="129208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CA" dirty="0"/>
              <a:t>ROC_AUC best score: 71%</a:t>
            </a:r>
          </a:p>
          <a:p>
            <a:pPr marL="285750" indent="-285750">
              <a:lnSpc>
                <a:spcPct val="150000"/>
              </a:lnSpc>
              <a:buFont typeface="Arial" panose="020B0604020202020204" pitchFamily="34" charset="0"/>
              <a:buChar char="•"/>
            </a:pPr>
            <a:r>
              <a:rPr lang="en-US" dirty="0"/>
              <a:t>“active” users turned to Nintendo Switch games during quarantine</a:t>
            </a:r>
            <a:endParaRPr lang="en-CA" dirty="0"/>
          </a:p>
        </p:txBody>
      </p:sp>
    </p:spTree>
    <p:extLst>
      <p:ext uri="{BB962C8B-B14F-4D97-AF65-F5344CB8AC3E}">
        <p14:creationId xmlns:p14="http://schemas.microsoft.com/office/powerpoint/2010/main" val="1459225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01AB-0E9E-421E-874D-B917EDD7B684}"/>
              </a:ext>
            </a:extLst>
          </p:cNvPr>
          <p:cNvSpPr>
            <a:spLocks noGrp="1"/>
          </p:cNvSpPr>
          <p:nvPr>
            <p:ph type="title"/>
          </p:nvPr>
        </p:nvSpPr>
        <p:spPr>
          <a:xfrm>
            <a:off x="838200" y="365125"/>
            <a:ext cx="10515600" cy="1052549"/>
          </a:xfrm>
        </p:spPr>
        <p:txBody>
          <a:bodyPr>
            <a:normAutofit/>
          </a:bodyPr>
          <a:lstStyle/>
          <a:p>
            <a:r>
              <a:rPr lang="en-CA" b="1" dirty="0">
                <a:hlinkClick r:id="rId2"/>
              </a:rPr>
              <a:t>Project Findings </a:t>
            </a:r>
            <a:endParaRPr lang="en-CA" dirty="0"/>
          </a:p>
        </p:txBody>
      </p:sp>
      <p:pic>
        <p:nvPicPr>
          <p:cNvPr id="3" name="Picture 2">
            <a:extLst>
              <a:ext uri="{FF2B5EF4-FFF2-40B4-BE49-F238E27FC236}">
                <a16:creationId xmlns:a16="http://schemas.microsoft.com/office/drawing/2014/main" id="{E026EB33-4815-41EE-A9FD-DACEDE588A0A}"/>
              </a:ext>
            </a:extLst>
          </p:cNvPr>
          <p:cNvPicPr>
            <a:picLocks noChangeAspect="1"/>
          </p:cNvPicPr>
          <p:nvPr/>
        </p:nvPicPr>
        <p:blipFill rotWithShape="1">
          <a:blip r:embed="rId3">
            <a:alphaModFix/>
          </a:blip>
          <a:srcRect t="23127" b="26648"/>
          <a:stretch/>
        </p:blipFill>
        <p:spPr>
          <a:xfrm>
            <a:off x="9640325" y="5942794"/>
            <a:ext cx="2416239" cy="606778"/>
          </a:xfrm>
          <a:prstGeom prst="rect">
            <a:avLst/>
          </a:prstGeom>
          <a:ln>
            <a:noFill/>
          </a:ln>
        </p:spPr>
      </p:pic>
      <p:sp>
        <p:nvSpPr>
          <p:cNvPr id="7" name="TextBox 6">
            <a:extLst>
              <a:ext uri="{FF2B5EF4-FFF2-40B4-BE49-F238E27FC236}">
                <a16:creationId xmlns:a16="http://schemas.microsoft.com/office/drawing/2014/main" id="{48367D6B-039F-49BA-B1B0-F90FE79E8771}"/>
              </a:ext>
            </a:extLst>
          </p:cNvPr>
          <p:cNvSpPr txBox="1"/>
          <p:nvPr/>
        </p:nvSpPr>
        <p:spPr>
          <a:xfrm>
            <a:off x="609600" y="1328713"/>
            <a:ext cx="11376080" cy="420057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There were 10x more tweets in 2020 in both cohorts, and the top emojis showed confusion and negativity of the COVID uncertain times</a:t>
            </a:r>
          </a:p>
          <a:p>
            <a:pPr marL="285750" indent="-285750">
              <a:lnSpc>
                <a:spcPct val="150000"/>
              </a:lnSpc>
              <a:buFont typeface="Arial" panose="020B0604020202020204" pitchFamily="34" charset="0"/>
              <a:buChar char="•"/>
            </a:pPr>
            <a:r>
              <a:rPr lang="en-US" dirty="0"/>
              <a:t>The mood in tweets about diseases stayed as negative in 2020 as it was in 2019, but the “active” users are slightly more negative on Twitter when it comes to diseases (If you compare active 2019 vs active 2020, the negative change is the same as for lazy 2019 vs lazy 2020, but if you compare all active vs all lazy in both years, active users’ mood dropped 8% more than the lazy users.)</a:t>
            </a:r>
          </a:p>
          <a:p>
            <a:pPr marL="285750" indent="-285750">
              <a:lnSpc>
                <a:spcPct val="150000"/>
              </a:lnSpc>
              <a:buFont typeface="Arial" panose="020B0604020202020204" pitchFamily="34" charset="0"/>
              <a:buChar char="•"/>
            </a:pPr>
            <a:r>
              <a:rPr lang="en-US" dirty="0"/>
              <a:t>“active” users changed their hobbies more drastically: while still dreaming about outdoors and planning future trips, they also switched to reading and playing online games</a:t>
            </a:r>
          </a:p>
          <a:p>
            <a:pPr marL="285750" indent="-285750">
              <a:lnSpc>
                <a:spcPct val="150000"/>
              </a:lnSpc>
              <a:buFont typeface="Arial" panose="020B0604020202020204" pitchFamily="34" charset="0"/>
              <a:buChar char="•"/>
            </a:pPr>
            <a:r>
              <a:rPr lang="en-US" dirty="0"/>
              <a:t>“lazy” users continued with their home-based hobbies and became less opportunistic by not participating in online contests like in 2019</a:t>
            </a:r>
            <a:endParaRPr lang="en-CA" dirty="0"/>
          </a:p>
        </p:txBody>
      </p:sp>
    </p:spTree>
    <p:extLst>
      <p:ext uri="{BB962C8B-B14F-4D97-AF65-F5344CB8AC3E}">
        <p14:creationId xmlns:p14="http://schemas.microsoft.com/office/powerpoint/2010/main" val="3012776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01AB-0E9E-421E-874D-B917EDD7B684}"/>
              </a:ext>
            </a:extLst>
          </p:cNvPr>
          <p:cNvSpPr>
            <a:spLocks noGrp="1"/>
          </p:cNvSpPr>
          <p:nvPr>
            <p:ph type="title"/>
          </p:nvPr>
        </p:nvSpPr>
        <p:spPr>
          <a:xfrm>
            <a:off x="838200" y="365125"/>
            <a:ext cx="10515600" cy="1052549"/>
          </a:xfrm>
        </p:spPr>
        <p:txBody>
          <a:bodyPr>
            <a:normAutofit/>
          </a:bodyPr>
          <a:lstStyle/>
          <a:p>
            <a:r>
              <a:rPr lang="en-CA" b="1" dirty="0">
                <a:hlinkClick r:id="rId2"/>
              </a:rPr>
              <a:t>Ideas for Further Research </a:t>
            </a:r>
            <a:endParaRPr lang="en-CA" dirty="0"/>
          </a:p>
        </p:txBody>
      </p:sp>
      <p:pic>
        <p:nvPicPr>
          <p:cNvPr id="3" name="Picture 2">
            <a:extLst>
              <a:ext uri="{FF2B5EF4-FFF2-40B4-BE49-F238E27FC236}">
                <a16:creationId xmlns:a16="http://schemas.microsoft.com/office/drawing/2014/main" id="{E026EB33-4815-41EE-A9FD-DACEDE588A0A}"/>
              </a:ext>
            </a:extLst>
          </p:cNvPr>
          <p:cNvPicPr>
            <a:picLocks noChangeAspect="1"/>
          </p:cNvPicPr>
          <p:nvPr/>
        </p:nvPicPr>
        <p:blipFill rotWithShape="1">
          <a:blip r:embed="rId3">
            <a:alphaModFix/>
          </a:blip>
          <a:srcRect t="23127" b="26648"/>
          <a:stretch/>
        </p:blipFill>
        <p:spPr>
          <a:xfrm>
            <a:off x="9640325" y="5942794"/>
            <a:ext cx="2416239" cy="606778"/>
          </a:xfrm>
          <a:prstGeom prst="rect">
            <a:avLst/>
          </a:prstGeom>
          <a:ln>
            <a:noFill/>
          </a:ln>
        </p:spPr>
      </p:pic>
      <p:sp>
        <p:nvSpPr>
          <p:cNvPr id="7" name="TextBox 6">
            <a:extLst>
              <a:ext uri="{FF2B5EF4-FFF2-40B4-BE49-F238E27FC236}">
                <a16:creationId xmlns:a16="http://schemas.microsoft.com/office/drawing/2014/main" id="{48367D6B-039F-49BA-B1B0-F90FE79E8771}"/>
              </a:ext>
            </a:extLst>
          </p:cNvPr>
          <p:cNvSpPr txBox="1"/>
          <p:nvPr/>
        </p:nvSpPr>
        <p:spPr>
          <a:xfrm>
            <a:off x="609600" y="1328713"/>
            <a:ext cx="11376080" cy="212308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Re-do the analysis on larger population (broader definitions for “active” and “lazy”, other languages)</a:t>
            </a:r>
          </a:p>
          <a:p>
            <a:pPr marL="285750" indent="-285750">
              <a:lnSpc>
                <a:spcPct val="150000"/>
              </a:lnSpc>
              <a:buFont typeface="Arial" panose="020B0604020202020204" pitchFamily="34" charset="0"/>
              <a:buChar char="•"/>
            </a:pPr>
            <a:r>
              <a:rPr lang="en-US" dirty="0"/>
              <a:t>Consider a wider time period since now the lockdown orders stay until June or longer</a:t>
            </a:r>
          </a:p>
          <a:p>
            <a:pPr marL="285750" indent="-285750">
              <a:lnSpc>
                <a:spcPct val="150000"/>
              </a:lnSpc>
              <a:buFont typeface="Arial" panose="020B0604020202020204" pitchFamily="34" charset="0"/>
              <a:buChar char="•"/>
            </a:pPr>
            <a:r>
              <a:rPr lang="en-US" dirty="0"/>
              <a:t>Create an app to predict a Twitter user type by keywords</a:t>
            </a:r>
          </a:p>
          <a:p>
            <a:pPr marL="285750" indent="-285750">
              <a:lnSpc>
                <a:spcPct val="150000"/>
              </a:lnSpc>
              <a:buFont typeface="Arial" panose="020B0604020202020204" pitchFamily="34" charset="0"/>
              <a:buChar char="•"/>
            </a:pPr>
            <a:r>
              <a:rPr lang="en-US" dirty="0"/>
              <a:t>Create an app to predict what % chance is that </a:t>
            </a:r>
            <a:r>
              <a:rPr lang="en-US"/>
              <a:t>an “active” </a:t>
            </a:r>
            <a:r>
              <a:rPr lang="en-US" dirty="0"/>
              <a:t>user converts into </a:t>
            </a:r>
            <a:r>
              <a:rPr lang="en-US"/>
              <a:t>a “lazy” </a:t>
            </a:r>
            <a:r>
              <a:rPr lang="en-US" dirty="0"/>
              <a:t>user after the extended lockdown at home.</a:t>
            </a:r>
          </a:p>
        </p:txBody>
      </p:sp>
    </p:spTree>
    <p:extLst>
      <p:ext uri="{BB962C8B-B14F-4D97-AF65-F5344CB8AC3E}">
        <p14:creationId xmlns:p14="http://schemas.microsoft.com/office/powerpoint/2010/main" val="242308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01AB-0E9E-421E-874D-B917EDD7B684}"/>
              </a:ext>
            </a:extLst>
          </p:cNvPr>
          <p:cNvSpPr>
            <a:spLocks noGrp="1"/>
          </p:cNvSpPr>
          <p:nvPr>
            <p:ph type="title"/>
          </p:nvPr>
        </p:nvSpPr>
        <p:spPr/>
        <p:txBody>
          <a:bodyPr/>
          <a:lstStyle/>
          <a:p>
            <a:r>
              <a:rPr lang="en-CA" b="1" dirty="0">
                <a:hlinkClick r:id="rId2"/>
              </a:rPr>
              <a:t>Problem Statement</a:t>
            </a:r>
            <a:endParaRPr lang="en-CA" dirty="0"/>
          </a:p>
        </p:txBody>
      </p:sp>
      <p:pic>
        <p:nvPicPr>
          <p:cNvPr id="3" name="Picture 2">
            <a:extLst>
              <a:ext uri="{FF2B5EF4-FFF2-40B4-BE49-F238E27FC236}">
                <a16:creationId xmlns:a16="http://schemas.microsoft.com/office/drawing/2014/main" id="{E026EB33-4815-41EE-A9FD-DACEDE588A0A}"/>
              </a:ext>
            </a:extLst>
          </p:cNvPr>
          <p:cNvPicPr>
            <a:picLocks noChangeAspect="1"/>
          </p:cNvPicPr>
          <p:nvPr/>
        </p:nvPicPr>
        <p:blipFill rotWithShape="1">
          <a:blip r:embed="rId3">
            <a:alphaModFix/>
          </a:blip>
          <a:srcRect t="23127" b="26648"/>
          <a:stretch/>
        </p:blipFill>
        <p:spPr>
          <a:xfrm>
            <a:off x="9640325" y="5942794"/>
            <a:ext cx="2416239" cy="606778"/>
          </a:xfrm>
          <a:prstGeom prst="rect">
            <a:avLst/>
          </a:prstGeom>
          <a:ln>
            <a:noFill/>
          </a:ln>
        </p:spPr>
      </p:pic>
      <p:sp>
        <p:nvSpPr>
          <p:cNvPr id="4" name="TextBox 3">
            <a:extLst>
              <a:ext uri="{FF2B5EF4-FFF2-40B4-BE49-F238E27FC236}">
                <a16:creationId xmlns:a16="http://schemas.microsoft.com/office/drawing/2014/main" id="{E3B7DDAE-EE43-4E98-AC76-5915D1AD36D7}"/>
              </a:ext>
            </a:extLst>
          </p:cNvPr>
          <p:cNvSpPr txBox="1"/>
          <p:nvPr/>
        </p:nvSpPr>
        <p:spPr>
          <a:xfrm>
            <a:off x="838200" y="1508705"/>
            <a:ext cx="10515600" cy="461607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CA" dirty="0"/>
              <a:t>COVID-19 pandemic lockdown orders made outdoor enthusiasts around the world stay at home</a:t>
            </a:r>
          </a:p>
          <a:p>
            <a:pPr marL="285750" indent="-285750">
              <a:lnSpc>
                <a:spcPct val="150000"/>
              </a:lnSpc>
              <a:buFont typeface="Arial" panose="020B0604020202020204" pitchFamily="34" charset="0"/>
              <a:buChar char="•"/>
            </a:pPr>
            <a:r>
              <a:rPr lang="en-CA" dirty="0"/>
              <a:t>People turned to social media to express their emotions and share the news about their new routines</a:t>
            </a:r>
          </a:p>
          <a:p>
            <a:pPr marL="285750" indent="-285750">
              <a:lnSpc>
                <a:spcPct val="150000"/>
              </a:lnSpc>
              <a:buFont typeface="Arial" panose="020B0604020202020204" pitchFamily="34" charset="0"/>
              <a:buChar char="•"/>
            </a:pPr>
            <a:r>
              <a:rPr lang="en-CA" dirty="0"/>
              <a:t>Twitter is a powerful source of information and there are 50K+ users who have “outdoors” in their Twitter bio</a:t>
            </a:r>
          </a:p>
          <a:p>
            <a:pPr marL="285750" indent="-285750">
              <a:lnSpc>
                <a:spcPct val="150000"/>
              </a:lnSpc>
              <a:buFont typeface="Arial" panose="020B0604020202020204" pitchFamily="34" charset="0"/>
              <a:buChar char="•"/>
            </a:pPr>
            <a:r>
              <a:rPr lang="en-CA" dirty="0"/>
              <a:t>We decided to analyze how “active” and “lazy” Twitter users react to COVID and the necessity to stay at home, what they do while in lockdown, and how the mood changed comparing to the same time period in 2019</a:t>
            </a:r>
          </a:p>
          <a:p>
            <a:pPr marL="285750" indent="-285750">
              <a:lnSpc>
                <a:spcPct val="150000"/>
              </a:lnSpc>
              <a:buFont typeface="Arial" panose="020B0604020202020204" pitchFamily="34" charset="0"/>
              <a:buChar char="•"/>
            </a:pPr>
            <a:r>
              <a:rPr lang="en-CA" dirty="0"/>
              <a:t>Our analysis is relevant for sociologists who are trying to analyze the social changes that were brought on us, as well as for the outdoor enthusiasts themselves who are trying to find new ways to cope with the lifestyle changes</a:t>
            </a:r>
          </a:p>
        </p:txBody>
      </p:sp>
    </p:spTree>
    <p:extLst>
      <p:ext uri="{BB962C8B-B14F-4D97-AF65-F5344CB8AC3E}">
        <p14:creationId xmlns:p14="http://schemas.microsoft.com/office/powerpoint/2010/main" val="423477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01AB-0E9E-421E-874D-B917EDD7B684}"/>
              </a:ext>
            </a:extLst>
          </p:cNvPr>
          <p:cNvSpPr>
            <a:spLocks noGrp="1"/>
          </p:cNvSpPr>
          <p:nvPr>
            <p:ph type="title"/>
          </p:nvPr>
        </p:nvSpPr>
        <p:spPr/>
        <p:txBody>
          <a:bodyPr/>
          <a:lstStyle/>
          <a:p>
            <a:r>
              <a:rPr lang="en-CA" b="1" dirty="0">
                <a:hlinkClick r:id="rId2"/>
              </a:rPr>
              <a:t>Data Wrangling</a:t>
            </a:r>
            <a:endParaRPr lang="en-CA" dirty="0"/>
          </a:p>
        </p:txBody>
      </p:sp>
      <p:pic>
        <p:nvPicPr>
          <p:cNvPr id="3" name="Picture 2">
            <a:extLst>
              <a:ext uri="{FF2B5EF4-FFF2-40B4-BE49-F238E27FC236}">
                <a16:creationId xmlns:a16="http://schemas.microsoft.com/office/drawing/2014/main" id="{E026EB33-4815-41EE-A9FD-DACEDE588A0A}"/>
              </a:ext>
            </a:extLst>
          </p:cNvPr>
          <p:cNvPicPr>
            <a:picLocks noChangeAspect="1"/>
          </p:cNvPicPr>
          <p:nvPr/>
        </p:nvPicPr>
        <p:blipFill rotWithShape="1">
          <a:blip r:embed="rId3">
            <a:alphaModFix/>
          </a:blip>
          <a:srcRect t="23127" b="26648"/>
          <a:stretch/>
        </p:blipFill>
        <p:spPr>
          <a:xfrm>
            <a:off x="9640325" y="5942794"/>
            <a:ext cx="2416239" cy="606778"/>
          </a:xfrm>
          <a:prstGeom prst="rect">
            <a:avLst/>
          </a:prstGeom>
          <a:ln>
            <a:noFill/>
          </a:ln>
        </p:spPr>
      </p:pic>
      <p:sp>
        <p:nvSpPr>
          <p:cNvPr id="4" name="TextBox 3">
            <a:extLst>
              <a:ext uri="{FF2B5EF4-FFF2-40B4-BE49-F238E27FC236}">
                <a16:creationId xmlns:a16="http://schemas.microsoft.com/office/drawing/2014/main" id="{E3B7DDAE-EE43-4E98-AC76-5915D1AD36D7}"/>
              </a:ext>
            </a:extLst>
          </p:cNvPr>
          <p:cNvSpPr txBox="1"/>
          <p:nvPr/>
        </p:nvSpPr>
        <p:spPr>
          <a:xfrm>
            <a:off x="838200" y="1410585"/>
            <a:ext cx="10515600" cy="37850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CA" dirty="0"/>
              <a:t>We choose users using Twitter bios search on followerwonk.com</a:t>
            </a:r>
          </a:p>
          <a:p>
            <a:pPr marL="285750" indent="-285750">
              <a:lnSpc>
                <a:spcPct val="150000"/>
              </a:lnSpc>
              <a:buFont typeface="Arial" panose="020B0604020202020204" pitchFamily="34" charset="0"/>
              <a:buChar char="•"/>
            </a:pPr>
            <a:r>
              <a:rPr lang="en-CA" dirty="0"/>
              <a:t>Keywords for “active” users: </a:t>
            </a:r>
            <a:r>
              <a:rPr lang="en-US" dirty="0"/>
              <a:t>“outdoors”, “hiking”, “camping”</a:t>
            </a:r>
          </a:p>
          <a:p>
            <a:pPr marL="285750" indent="-285750">
              <a:lnSpc>
                <a:spcPct val="150000"/>
              </a:lnSpc>
              <a:buFont typeface="Arial" panose="020B0604020202020204" pitchFamily="34" charset="0"/>
              <a:buChar char="•"/>
            </a:pPr>
            <a:r>
              <a:rPr lang="en-CA" dirty="0"/>
              <a:t>Keywords for “lazy” users: </a:t>
            </a:r>
            <a:r>
              <a:rPr lang="en-US" dirty="0"/>
              <a:t>"homebody", "couch potato", ”hermit”, “lazy boy”, “lazy girl”, “sloth”, “naps”, “lazybones” </a:t>
            </a:r>
          </a:p>
          <a:p>
            <a:pPr marL="285750" indent="-285750">
              <a:lnSpc>
                <a:spcPct val="150000"/>
              </a:lnSpc>
              <a:buFont typeface="Arial" panose="020B0604020202020204" pitchFamily="34" charset="0"/>
              <a:buChar char="•"/>
            </a:pPr>
            <a:r>
              <a:rPr lang="en-US" dirty="0"/>
              <a:t>Time period: March 1-April 15, 2019 and March 1-April 15, 2020</a:t>
            </a:r>
          </a:p>
          <a:p>
            <a:pPr marL="285750" indent="-285750">
              <a:lnSpc>
                <a:spcPct val="150000"/>
              </a:lnSpc>
              <a:buFont typeface="Arial" panose="020B0604020202020204" pitchFamily="34" charset="0"/>
              <a:buChar char="•"/>
            </a:pPr>
            <a:r>
              <a:rPr lang="en-CA" dirty="0"/>
              <a:t>We collected the tweets of ~10K “active” and “lazy” English-speaking Twitter users </a:t>
            </a:r>
          </a:p>
          <a:p>
            <a:pPr marL="285750" indent="-285750">
              <a:lnSpc>
                <a:spcPct val="150000"/>
              </a:lnSpc>
              <a:buFont typeface="Arial" panose="020B0604020202020204" pitchFamily="34" charset="0"/>
              <a:buChar char="•"/>
            </a:pPr>
            <a:r>
              <a:rPr lang="en-CA" dirty="0"/>
              <a:t>We excluded replies and retweets</a:t>
            </a:r>
          </a:p>
          <a:p>
            <a:pPr marL="285750" indent="-285750">
              <a:lnSpc>
                <a:spcPct val="150000"/>
              </a:lnSpc>
              <a:buFont typeface="Arial" panose="020B0604020202020204" pitchFamily="34" charset="0"/>
              <a:buChar char="•"/>
            </a:pPr>
            <a:endParaRPr lang="en-CA" dirty="0"/>
          </a:p>
          <a:p>
            <a:pPr marL="285750" indent="-285750">
              <a:lnSpc>
                <a:spcPct val="150000"/>
              </a:lnSpc>
              <a:buFont typeface="Arial" panose="020B0604020202020204" pitchFamily="34" charset="0"/>
              <a:buChar char="•"/>
            </a:pPr>
            <a:endParaRPr lang="en-CA" dirty="0"/>
          </a:p>
        </p:txBody>
      </p:sp>
    </p:spTree>
    <p:extLst>
      <p:ext uri="{BB962C8B-B14F-4D97-AF65-F5344CB8AC3E}">
        <p14:creationId xmlns:p14="http://schemas.microsoft.com/office/powerpoint/2010/main" val="1585216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01AB-0E9E-421E-874D-B917EDD7B684}"/>
              </a:ext>
            </a:extLst>
          </p:cNvPr>
          <p:cNvSpPr>
            <a:spLocks noGrp="1"/>
          </p:cNvSpPr>
          <p:nvPr>
            <p:ph type="title"/>
          </p:nvPr>
        </p:nvSpPr>
        <p:spPr/>
        <p:txBody>
          <a:bodyPr/>
          <a:lstStyle/>
          <a:p>
            <a:r>
              <a:rPr lang="en-CA" b="1" dirty="0">
                <a:hlinkClick r:id="rId2"/>
              </a:rPr>
              <a:t>Users by Keyword</a:t>
            </a:r>
            <a:endParaRPr lang="en-CA" dirty="0"/>
          </a:p>
        </p:txBody>
      </p:sp>
      <p:pic>
        <p:nvPicPr>
          <p:cNvPr id="3" name="Picture 2">
            <a:extLst>
              <a:ext uri="{FF2B5EF4-FFF2-40B4-BE49-F238E27FC236}">
                <a16:creationId xmlns:a16="http://schemas.microsoft.com/office/drawing/2014/main" id="{E026EB33-4815-41EE-A9FD-DACEDE588A0A}"/>
              </a:ext>
            </a:extLst>
          </p:cNvPr>
          <p:cNvPicPr>
            <a:picLocks noChangeAspect="1"/>
          </p:cNvPicPr>
          <p:nvPr/>
        </p:nvPicPr>
        <p:blipFill rotWithShape="1">
          <a:blip r:embed="rId3">
            <a:alphaModFix/>
          </a:blip>
          <a:srcRect t="23127" b="26648"/>
          <a:stretch/>
        </p:blipFill>
        <p:spPr>
          <a:xfrm>
            <a:off x="9640325" y="5942794"/>
            <a:ext cx="2416239" cy="606778"/>
          </a:xfrm>
          <a:prstGeom prst="rect">
            <a:avLst/>
          </a:prstGeom>
          <a:ln>
            <a:noFill/>
          </a:ln>
        </p:spPr>
      </p:pic>
      <p:pic>
        <p:nvPicPr>
          <p:cNvPr id="6" name="Picture 5" descr="A picture containing screenshot&#10;&#10;Description automatically generated">
            <a:extLst>
              <a:ext uri="{FF2B5EF4-FFF2-40B4-BE49-F238E27FC236}">
                <a16:creationId xmlns:a16="http://schemas.microsoft.com/office/drawing/2014/main" id="{91331747-0272-45DF-A6CA-DD53A9DACE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8617" y="1566333"/>
            <a:ext cx="5849458" cy="5199518"/>
          </a:xfrm>
          <a:prstGeom prst="rect">
            <a:avLst/>
          </a:prstGeom>
        </p:spPr>
      </p:pic>
    </p:spTree>
    <p:extLst>
      <p:ext uri="{BB962C8B-B14F-4D97-AF65-F5344CB8AC3E}">
        <p14:creationId xmlns:p14="http://schemas.microsoft.com/office/powerpoint/2010/main" val="133032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01AB-0E9E-421E-874D-B917EDD7B684}"/>
              </a:ext>
            </a:extLst>
          </p:cNvPr>
          <p:cNvSpPr>
            <a:spLocks noGrp="1"/>
          </p:cNvSpPr>
          <p:nvPr>
            <p:ph type="title"/>
          </p:nvPr>
        </p:nvSpPr>
        <p:spPr/>
        <p:txBody>
          <a:bodyPr/>
          <a:lstStyle/>
          <a:p>
            <a:r>
              <a:rPr lang="en-CA" b="1" dirty="0">
                <a:hlinkClick r:id="rId2"/>
              </a:rPr>
              <a:t>Most Tweets Geographies </a:t>
            </a:r>
            <a:endParaRPr lang="en-CA" dirty="0"/>
          </a:p>
        </p:txBody>
      </p:sp>
      <p:pic>
        <p:nvPicPr>
          <p:cNvPr id="3" name="Picture 2">
            <a:extLst>
              <a:ext uri="{FF2B5EF4-FFF2-40B4-BE49-F238E27FC236}">
                <a16:creationId xmlns:a16="http://schemas.microsoft.com/office/drawing/2014/main" id="{E026EB33-4815-41EE-A9FD-DACEDE588A0A}"/>
              </a:ext>
            </a:extLst>
          </p:cNvPr>
          <p:cNvPicPr>
            <a:picLocks noChangeAspect="1"/>
          </p:cNvPicPr>
          <p:nvPr/>
        </p:nvPicPr>
        <p:blipFill rotWithShape="1">
          <a:blip r:embed="rId3">
            <a:alphaModFix/>
          </a:blip>
          <a:srcRect t="23127" b="26648"/>
          <a:stretch/>
        </p:blipFill>
        <p:spPr>
          <a:xfrm>
            <a:off x="9640325" y="5942794"/>
            <a:ext cx="2416239" cy="606778"/>
          </a:xfrm>
          <a:prstGeom prst="rect">
            <a:avLst/>
          </a:prstGeom>
          <a:ln>
            <a:noFill/>
          </a:ln>
        </p:spPr>
      </p:pic>
      <p:pic>
        <p:nvPicPr>
          <p:cNvPr id="1026" name="Picture 2">
            <a:extLst>
              <a:ext uri="{FF2B5EF4-FFF2-40B4-BE49-F238E27FC236}">
                <a16:creationId xmlns:a16="http://schemas.microsoft.com/office/drawing/2014/main" id="{C087B3FC-34CE-4CAA-A0C0-A291F0FE72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408814"/>
            <a:ext cx="4949456" cy="4949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196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01AB-0E9E-421E-874D-B917EDD7B684}"/>
              </a:ext>
            </a:extLst>
          </p:cNvPr>
          <p:cNvSpPr>
            <a:spLocks noGrp="1"/>
          </p:cNvSpPr>
          <p:nvPr>
            <p:ph type="title"/>
          </p:nvPr>
        </p:nvSpPr>
        <p:spPr/>
        <p:txBody>
          <a:bodyPr/>
          <a:lstStyle/>
          <a:p>
            <a:r>
              <a:rPr lang="en-CA" b="1" dirty="0">
                <a:hlinkClick r:id="rId2"/>
              </a:rPr>
              <a:t>More Tweets in 2020 </a:t>
            </a:r>
            <a:endParaRPr lang="en-CA" dirty="0"/>
          </a:p>
        </p:txBody>
      </p:sp>
      <p:pic>
        <p:nvPicPr>
          <p:cNvPr id="3" name="Picture 2">
            <a:extLst>
              <a:ext uri="{FF2B5EF4-FFF2-40B4-BE49-F238E27FC236}">
                <a16:creationId xmlns:a16="http://schemas.microsoft.com/office/drawing/2014/main" id="{E026EB33-4815-41EE-A9FD-DACEDE588A0A}"/>
              </a:ext>
            </a:extLst>
          </p:cNvPr>
          <p:cNvPicPr>
            <a:picLocks noChangeAspect="1"/>
          </p:cNvPicPr>
          <p:nvPr/>
        </p:nvPicPr>
        <p:blipFill rotWithShape="1">
          <a:blip r:embed="rId3">
            <a:alphaModFix/>
          </a:blip>
          <a:srcRect t="23127" b="26648"/>
          <a:stretch/>
        </p:blipFill>
        <p:spPr>
          <a:xfrm>
            <a:off x="9640325" y="5942794"/>
            <a:ext cx="2416239" cy="606778"/>
          </a:xfrm>
          <a:prstGeom prst="rect">
            <a:avLst/>
          </a:prstGeom>
          <a:ln>
            <a:noFill/>
          </a:ln>
        </p:spPr>
      </p:pic>
      <p:pic>
        <p:nvPicPr>
          <p:cNvPr id="5" name="Picture 4" descr="A screenshot of a cell phone&#10;&#10;Description automatically generated">
            <a:extLst>
              <a:ext uri="{FF2B5EF4-FFF2-40B4-BE49-F238E27FC236}">
                <a16:creationId xmlns:a16="http://schemas.microsoft.com/office/drawing/2014/main" id="{A719FA54-1379-407E-A43D-68B14599B9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212" y="1486369"/>
            <a:ext cx="5487650" cy="3658433"/>
          </a:xfrm>
          <a:prstGeom prst="rect">
            <a:avLst/>
          </a:prstGeom>
          <a:ln>
            <a:solidFill>
              <a:schemeClr val="tx1"/>
            </a:solidFill>
          </a:ln>
        </p:spPr>
      </p:pic>
      <p:pic>
        <p:nvPicPr>
          <p:cNvPr id="7" name="Picture 6" descr="A screenshot of a cell phone&#10;&#10;Description automatically generated">
            <a:extLst>
              <a:ext uri="{FF2B5EF4-FFF2-40B4-BE49-F238E27FC236}">
                <a16:creationId xmlns:a16="http://schemas.microsoft.com/office/drawing/2014/main" id="{964B3748-F3EC-4698-A61D-4C3E4E602F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6138" y="1486368"/>
            <a:ext cx="5487650" cy="3658433"/>
          </a:xfrm>
          <a:prstGeom prst="rect">
            <a:avLst/>
          </a:prstGeom>
          <a:ln>
            <a:solidFill>
              <a:schemeClr val="tx1"/>
            </a:solidFill>
          </a:ln>
        </p:spPr>
      </p:pic>
      <p:sp>
        <p:nvSpPr>
          <p:cNvPr id="8" name="TextBox 7">
            <a:extLst>
              <a:ext uri="{FF2B5EF4-FFF2-40B4-BE49-F238E27FC236}">
                <a16:creationId xmlns:a16="http://schemas.microsoft.com/office/drawing/2014/main" id="{62460CDE-47DC-4F8D-9D3E-9E3C3E413C8F}"/>
              </a:ext>
            </a:extLst>
          </p:cNvPr>
          <p:cNvSpPr txBox="1"/>
          <p:nvPr/>
        </p:nvSpPr>
        <p:spPr>
          <a:xfrm>
            <a:off x="932746" y="5371631"/>
            <a:ext cx="10526232" cy="646331"/>
          </a:xfrm>
          <a:prstGeom prst="rect">
            <a:avLst/>
          </a:prstGeom>
          <a:noFill/>
        </p:spPr>
        <p:txBody>
          <a:bodyPr wrap="square" rtlCol="0">
            <a:spAutoFit/>
          </a:bodyPr>
          <a:lstStyle/>
          <a:p>
            <a:r>
              <a:rPr lang="en-US" dirty="0"/>
              <a:t>The same users tweeted much more in 2020 than in 2019 (excluding replies and retweets) in both user cohorts. The average number of tweets per user increased by 1.5-2 times in 2020.</a:t>
            </a:r>
            <a:endParaRPr lang="en-CA" dirty="0"/>
          </a:p>
        </p:txBody>
      </p:sp>
    </p:spTree>
    <p:extLst>
      <p:ext uri="{BB962C8B-B14F-4D97-AF65-F5344CB8AC3E}">
        <p14:creationId xmlns:p14="http://schemas.microsoft.com/office/powerpoint/2010/main" val="2410693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01AB-0E9E-421E-874D-B917EDD7B684}"/>
              </a:ext>
            </a:extLst>
          </p:cNvPr>
          <p:cNvSpPr>
            <a:spLocks noGrp="1"/>
          </p:cNvSpPr>
          <p:nvPr>
            <p:ph type="title"/>
          </p:nvPr>
        </p:nvSpPr>
        <p:spPr/>
        <p:txBody>
          <a:bodyPr/>
          <a:lstStyle/>
          <a:p>
            <a:r>
              <a:rPr lang="en-CA" b="1" dirty="0">
                <a:hlinkClick r:id="rId2"/>
              </a:rPr>
              <a:t>Text Characteristics </a:t>
            </a:r>
            <a:endParaRPr lang="en-CA" dirty="0"/>
          </a:p>
        </p:txBody>
      </p:sp>
      <p:pic>
        <p:nvPicPr>
          <p:cNvPr id="3" name="Picture 2">
            <a:extLst>
              <a:ext uri="{FF2B5EF4-FFF2-40B4-BE49-F238E27FC236}">
                <a16:creationId xmlns:a16="http://schemas.microsoft.com/office/drawing/2014/main" id="{E026EB33-4815-41EE-A9FD-DACEDE588A0A}"/>
              </a:ext>
            </a:extLst>
          </p:cNvPr>
          <p:cNvPicPr>
            <a:picLocks noChangeAspect="1"/>
          </p:cNvPicPr>
          <p:nvPr/>
        </p:nvPicPr>
        <p:blipFill rotWithShape="1">
          <a:blip r:embed="rId3">
            <a:alphaModFix/>
          </a:blip>
          <a:srcRect t="23127" b="26648"/>
          <a:stretch/>
        </p:blipFill>
        <p:spPr>
          <a:xfrm>
            <a:off x="9640325" y="5942794"/>
            <a:ext cx="2416239" cy="606778"/>
          </a:xfrm>
          <a:prstGeom prst="rect">
            <a:avLst/>
          </a:prstGeom>
          <a:ln>
            <a:noFill/>
          </a:ln>
        </p:spPr>
      </p:pic>
      <p:sp>
        <p:nvSpPr>
          <p:cNvPr id="8" name="TextBox 7">
            <a:extLst>
              <a:ext uri="{FF2B5EF4-FFF2-40B4-BE49-F238E27FC236}">
                <a16:creationId xmlns:a16="http://schemas.microsoft.com/office/drawing/2014/main" id="{62460CDE-47DC-4F8D-9D3E-9E3C3E413C8F}"/>
              </a:ext>
            </a:extLst>
          </p:cNvPr>
          <p:cNvSpPr txBox="1"/>
          <p:nvPr/>
        </p:nvSpPr>
        <p:spPr>
          <a:xfrm>
            <a:off x="546440" y="1432465"/>
            <a:ext cx="5479431" cy="25385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“Active” User Tweets were more than 30 characters longer</a:t>
            </a:r>
          </a:p>
          <a:p>
            <a:pPr marL="285750" indent="-285750">
              <a:lnSpc>
                <a:spcPct val="150000"/>
              </a:lnSpc>
              <a:buFont typeface="Arial" panose="020B0604020202020204" pitchFamily="34" charset="0"/>
              <a:buChar char="•"/>
            </a:pPr>
            <a:r>
              <a:rPr lang="en-US" dirty="0"/>
              <a:t>Active users used more mentions and links</a:t>
            </a:r>
          </a:p>
          <a:p>
            <a:pPr marL="285750" indent="-285750">
              <a:lnSpc>
                <a:spcPct val="150000"/>
              </a:lnSpc>
              <a:buFont typeface="Arial" panose="020B0604020202020204" pitchFamily="34" charset="0"/>
              <a:buChar char="•"/>
            </a:pPr>
            <a:r>
              <a:rPr lang="en-US" dirty="0"/>
              <a:t>Tweets in both user cohorts are over 100 characters (vs average tweet length of 33 characters)</a:t>
            </a:r>
          </a:p>
        </p:txBody>
      </p:sp>
      <p:pic>
        <p:nvPicPr>
          <p:cNvPr id="2052" name="Picture 4">
            <a:extLst>
              <a:ext uri="{FF2B5EF4-FFF2-40B4-BE49-F238E27FC236}">
                <a16:creationId xmlns:a16="http://schemas.microsoft.com/office/drawing/2014/main" id="{F78AABC9-F70D-4D30-8CC3-88CC0AC369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6140" y="1027906"/>
            <a:ext cx="5854995" cy="503983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150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01AB-0E9E-421E-874D-B917EDD7B684}"/>
              </a:ext>
            </a:extLst>
          </p:cNvPr>
          <p:cNvSpPr>
            <a:spLocks noGrp="1"/>
          </p:cNvSpPr>
          <p:nvPr>
            <p:ph type="title"/>
          </p:nvPr>
        </p:nvSpPr>
        <p:spPr>
          <a:xfrm>
            <a:off x="838200" y="365125"/>
            <a:ext cx="10515600" cy="1052549"/>
          </a:xfrm>
        </p:spPr>
        <p:txBody>
          <a:bodyPr/>
          <a:lstStyle/>
          <a:p>
            <a:r>
              <a:rPr lang="en-CA" b="1" dirty="0">
                <a:hlinkClick r:id="rId2"/>
              </a:rPr>
              <a:t>COVID Theme Shows in Most Popular Words</a:t>
            </a:r>
            <a:endParaRPr lang="en-CA" dirty="0"/>
          </a:p>
        </p:txBody>
      </p:sp>
      <p:pic>
        <p:nvPicPr>
          <p:cNvPr id="3" name="Picture 2">
            <a:extLst>
              <a:ext uri="{FF2B5EF4-FFF2-40B4-BE49-F238E27FC236}">
                <a16:creationId xmlns:a16="http://schemas.microsoft.com/office/drawing/2014/main" id="{E026EB33-4815-41EE-A9FD-DACEDE588A0A}"/>
              </a:ext>
            </a:extLst>
          </p:cNvPr>
          <p:cNvPicPr>
            <a:picLocks noChangeAspect="1"/>
          </p:cNvPicPr>
          <p:nvPr/>
        </p:nvPicPr>
        <p:blipFill rotWithShape="1">
          <a:blip r:embed="rId3">
            <a:alphaModFix/>
          </a:blip>
          <a:srcRect t="23127" b="26648"/>
          <a:stretch/>
        </p:blipFill>
        <p:spPr>
          <a:xfrm>
            <a:off x="9640325" y="5942794"/>
            <a:ext cx="2416239" cy="606778"/>
          </a:xfrm>
          <a:prstGeom prst="rect">
            <a:avLst/>
          </a:prstGeom>
          <a:ln>
            <a:noFill/>
          </a:ln>
        </p:spPr>
      </p:pic>
      <p:pic>
        <p:nvPicPr>
          <p:cNvPr id="4098" name="Picture 2">
            <a:extLst>
              <a:ext uri="{FF2B5EF4-FFF2-40B4-BE49-F238E27FC236}">
                <a16:creationId xmlns:a16="http://schemas.microsoft.com/office/drawing/2014/main" id="{A97A6E62-515B-4E51-8FFF-F26CBEDC4A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1167" y="1345018"/>
            <a:ext cx="5332228" cy="5332228"/>
          </a:xfrm>
          <a:prstGeom prst="rect">
            <a:avLst/>
          </a:prstGeom>
          <a:noFill/>
          <a:ln>
            <a:solidFill>
              <a:schemeClr val="tx1"/>
            </a:solidFill>
          </a:ln>
        </p:spPr>
      </p:pic>
    </p:spTree>
    <p:extLst>
      <p:ext uri="{BB962C8B-B14F-4D97-AF65-F5344CB8AC3E}">
        <p14:creationId xmlns:p14="http://schemas.microsoft.com/office/powerpoint/2010/main" val="544284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01AB-0E9E-421E-874D-B917EDD7B684}"/>
              </a:ext>
            </a:extLst>
          </p:cNvPr>
          <p:cNvSpPr>
            <a:spLocks noGrp="1"/>
          </p:cNvSpPr>
          <p:nvPr>
            <p:ph type="title"/>
          </p:nvPr>
        </p:nvSpPr>
        <p:spPr>
          <a:xfrm>
            <a:off x="838200" y="365125"/>
            <a:ext cx="10515600" cy="1052549"/>
          </a:xfrm>
        </p:spPr>
        <p:txBody>
          <a:bodyPr>
            <a:normAutofit fontScale="90000"/>
          </a:bodyPr>
          <a:lstStyle/>
          <a:p>
            <a:r>
              <a:rPr lang="en-CA" b="1" dirty="0">
                <a:hlinkClick r:id="rId2"/>
              </a:rPr>
              <a:t>COVID Theme Shows in Most Popular Emojis</a:t>
            </a:r>
            <a:endParaRPr lang="en-CA" dirty="0"/>
          </a:p>
        </p:txBody>
      </p:sp>
      <p:pic>
        <p:nvPicPr>
          <p:cNvPr id="3" name="Picture 2">
            <a:extLst>
              <a:ext uri="{FF2B5EF4-FFF2-40B4-BE49-F238E27FC236}">
                <a16:creationId xmlns:a16="http://schemas.microsoft.com/office/drawing/2014/main" id="{E026EB33-4815-41EE-A9FD-DACEDE588A0A}"/>
              </a:ext>
            </a:extLst>
          </p:cNvPr>
          <p:cNvPicPr>
            <a:picLocks noChangeAspect="1"/>
          </p:cNvPicPr>
          <p:nvPr/>
        </p:nvPicPr>
        <p:blipFill rotWithShape="1">
          <a:blip r:embed="rId3">
            <a:alphaModFix/>
          </a:blip>
          <a:srcRect t="23127" b="26648"/>
          <a:stretch/>
        </p:blipFill>
        <p:spPr>
          <a:xfrm>
            <a:off x="9640325" y="5942794"/>
            <a:ext cx="2416239" cy="606778"/>
          </a:xfrm>
          <a:prstGeom prst="rect">
            <a:avLst/>
          </a:prstGeom>
          <a:ln>
            <a:noFill/>
          </a:ln>
        </p:spPr>
      </p:pic>
      <p:pic>
        <p:nvPicPr>
          <p:cNvPr id="5122" name="Picture 2">
            <a:extLst>
              <a:ext uri="{FF2B5EF4-FFF2-40B4-BE49-F238E27FC236}">
                <a16:creationId xmlns:a16="http://schemas.microsoft.com/office/drawing/2014/main" id="{58FB25D8-1C68-49DC-9ACF-D5CFF0ECF8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607288"/>
            <a:ext cx="5943600" cy="372316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34C453B1-5931-4CA8-8CAC-78050BE9FE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607288"/>
            <a:ext cx="5607679" cy="372316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969499"/>
      </p:ext>
    </p:extLst>
  </p:cSld>
  <p:clrMapOvr>
    <a:masterClrMapping/>
  </p:clrMapOvr>
</p:sld>
</file>

<file path=ppt/theme/theme1.xml><?xml version="1.0" encoding="utf-8"?>
<a:theme xmlns:a="http://schemas.openxmlformats.org/drawingml/2006/main" name="ShapesVTI">
  <a:themeElements>
    <a:clrScheme name="AnalogousFromDarkSeedLeftStep">
      <a:dk1>
        <a:srgbClr val="000000"/>
      </a:dk1>
      <a:lt1>
        <a:srgbClr val="FFFFFF"/>
      </a:lt1>
      <a:dk2>
        <a:srgbClr val="243141"/>
      </a:dk2>
      <a:lt2>
        <a:srgbClr val="E2E8E3"/>
      </a:lt2>
      <a:accent1>
        <a:srgbClr val="D13FAE"/>
      </a:accent1>
      <a:accent2>
        <a:srgbClr val="A52DBF"/>
      </a:accent2>
      <a:accent3>
        <a:srgbClr val="7A3FD1"/>
      </a:accent3>
      <a:accent4>
        <a:srgbClr val="4C4EC8"/>
      </a:accent4>
      <a:accent5>
        <a:srgbClr val="3F7ED1"/>
      </a:accent5>
      <a:accent6>
        <a:srgbClr val="2DA9BF"/>
      </a:accent6>
      <a:hlink>
        <a:srgbClr val="5875C7"/>
      </a:hlink>
      <a:folHlink>
        <a:srgbClr val="7F7F7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101</TotalTime>
  <Words>1270</Words>
  <Application>Microsoft Office PowerPoint</Application>
  <PresentationFormat>Widescreen</PresentationFormat>
  <Paragraphs>89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Avenir Next LT Pro</vt:lpstr>
      <vt:lpstr>Avenir Next LT Pro (Body)</vt:lpstr>
      <vt:lpstr>Calibri</vt:lpstr>
      <vt:lpstr>Courier New</vt:lpstr>
      <vt:lpstr>Tw Cen MT</vt:lpstr>
      <vt:lpstr>ShapesVTI</vt:lpstr>
      <vt:lpstr>Twitter Users Analysis in the Times of COVID</vt:lpstr>
      <vt:lpstr>Problem Statement</vt:lpstr>
      <vt:lpstr>Data Wrangling</vt:lpstr>
      <vt:lpstr>Users by Keyword</vt:lpstr>
      <vt:lpstr>Most Tweets Geographies </vt:lpstr>
      <vt:lpstr>More Tweets in 2020 </vt:lpstr>
      <vt:lpstr>Text Characteristics </vt:lpstr>
      <vt:lpstr>COVID Theme Shows in Most Popular Words</vt:lpstr>
      <vt:lpstr>COVID Theme Shows in Most Popular Emojis</vt:lpstr>
      <vt:lpstr>Topic Modeling</vt:lpstr>
      <vt:lpstr>COVID Twitter Sentiment Analysis</vt:lpstr>
      <vt:lpstr>COVID Twitter Sentiment Analysis (Continued)</vt:lpstr>
      <vt:lpstr>Most Predictive Words for “active” users (Naïve Bayes) </vt:lpstr>
      <vt:lpstr>Most Predictive Words for “active” users (Random Forest) </vt:lpstr>
      <vt:lpstr>Project Findings </vt:lpstr>
      <vt:lpstr>Ideas for Further Research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Users Analysis in the Times of COVID</dc:title>
  <dc:creator>Anna Kantur</dc:creator>
  <cp:lastModifiedBy>Anna Kantur</cp:lastModifiedBy>
  <cp:revision>4</cp:revision>
  <dcterms:created xsi:type="dcterms:W3CDTF">2020-05-03T21:37:54Z</dcterms:created>
  <dcterms:modified xsi:type="dcterms:W3CDTF">2020-05-03T23:41:07Z</dcterms:modified>
</cp:coreProperties>
</file>