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6"/>
  </p:notesMasterIdLst>
  <p:sldIdLst>
    <p:sldId id="256" r:id="rId5"/>
    <p:sldId id="2146847054" r:id="rId6"/>
    <p:sldId id="262" r:id="rId7"/>
    <p:sldId id="263" r:id="rId8"/>
    <p:sldId id="265" r:id="rId9"/>
    <p:sldId id="266" r:id="rId10"/>
    <p:sldId id="267" r:id="rId11"/>
    <p:sldId id="268" r:id="rId12"/>
    <p:sldId id="2146847055" r:id="rId13"/>
    <p:sldId id="269"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BA97"/>
    <a:srgbClr val="8E6C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p:scale>
          <a:sx n="1" d="2"/>
          <a:sy n="1" d="2"/>
        </p:scale>
        <p:origin x="-1464" y="-480"/>
      </p:cViewPr>
      <p:guideLst>
        <p:guide orient="horz" pos="2160"/>
        <p:guide pos="384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40"/>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53"/>
            <a:ext cx="36576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12800" y="274653"/>
            <a:ext cx="107696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D291B17-9318-49DB-B28B-6E5994AE9581}"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8DD82B9-B8EE-4375-B6FF-88FA6ABB15D9}"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8285DB-11B9-4F36-BD20-5B3D2034C24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5"/>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06-Apr-24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7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7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pPr/>
              <a:t>06-Apr-24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pPr/>
              <a:t>06-Apr-24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06-Apr-24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65"/>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82884F1-FFEA-405F-9602-3DCA865EDA4E}" type="datetime1">
              <a:rPr lang="en-US" smtClean="0"/>
              <a:pPr/>
              <a:t>06-Apr-24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06-Apr-24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65"/>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91B17-9318-49DB-B28B-6E5994AE9581}" type="datetime1">
              <a:rPr lang="en-US" smtClean="0"/>
              <a:pPr/>
              <a:t>06-Apr-24</a:t>
            </a:fld>
            <a:endParaRPr lang="en-US"/>
          </a:p>
        </p:txBody>
      </p:sp>
      <p:sp>
        <p:nvSpPr>
          <p:cNvPr id="5" name="Footer Placeholder 4"/>
          <p:cNvSpPr>
            <a:spLocks noGrp="1"/>
          </p:cNvSpPr>
          <p:nvPr>
            <p:ph type="ftr" sz="quarter" idx="3"/>
          </p:nvPr>
        </p:nvSpPr>
        <p:spPr>
          <a:xfrm>
            <a:off x="4165600" y="6356365"/>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5"/>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98EE3D-8CD1-4C3F-BD1C-C98C9596463C}" type="slidenum">
              <a:rPr lang="en-US" smtClean="0"/>
              <a:pPr/>
              <a:t>‹#›</a:t>
            </a:fld>
            <a:endParaRPr lang="en-US"/>
          </a:p>
        </p:txBody>
      </p:sp>
      <p:pic>
        <p:nvPicPr>
          <p:cNvPr id="7" name="Picture 6"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KEY LOGGER</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3" y="103432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260281" y="3614815"/>
            <a:ext cx="7980183" cy="2308324"/>
          </a:xfrm>
          <a:prstGeom prst="rect">
            <a:avLst/>
          </a:prstGeom>
          <a:noFill/>
        </p:spPr>
        <p:txBody>
          <a:bodyPr wrap="square" lIns="91440" tIns="45720" rIns="91440" bIns="45720" rtlCol="0" anchor="t">
            <a:spAutoFit/>
          </a:bodyPr>
          <a:lstStyle/>
          <a:p>
            <a:r>
              <a:rPr lang="en-US" sz="2400" b="1" dirty="0" smtClean="0">
                <a:solidFill>
                  <a:schemeClr val="accent1">
                    <a:lumMod val="75000"/>
                  </a:schemeClr>
                </a:solidFill>
                <a:latin typeface="Arial" pitchFamily="34" charset="0"/>
                <a:cs typeface="Arial" pitchFamily="34" charset="0"/>
              </a:rPr>
              <a:t>          PRE</a:t>
            </a:r>
            <a:r>
              <a:rPr lang="en-US" sz="2400" b="1" dirty="0" smtClean="0">
                <a:solidFill>
                  <a:schemeClr val="accent1">
                    <a:lumMod val="75000"/>
                  </a:schemeClr>
                </a:solidFill>
                <a:latin typeface="Arial"/>
                <a:cs typeface="Arial"/>
              </a:rPr>
              <a:t>S</a:t>
            </a:r>
            <a:r>
              <a:rPr lang="en-US" sz="2400" b="1" dirty="0" smtClean="0">
                <a:solidFill>
                  <a:schemeClr val="accent1">
                    <a:lumMod val="75000"/>
                  </a:schemeClr>
                </a:solidFill>
                <a:latin typeface="Arial" pitchFamily="34" charset="0"/>
                <a:cs typeface="Arial" pitchFamily="34" charset="0"/>
              </a:rPr>
              <a:t>ENTED BY:</a:t>
            </a:r>
          </a:p>
          <a:p>
            <a:endParaRPr lang="en-US" sz="2400" b="1" dirty="0" smtClean="0">
              <a:solidFill>
                <a:schemeClr val="accent1">
                  <a:lumMod val="75000"/>
                </a:schemeClr>
              </a:solidFill>
              <a:latin typeface="Arial" pitchFamily="34" charset="0"/>
              <a:cs typeface="Arial" pitchFamily="34" charset="0"/>
            </a:endParaRPr>
          </a:p>
          <a:p>
            <a:pPr algn="ctr"/>
            <a:r>
              <a:rPr lang="en-US" sz="2400" b="1" smtClean="0">
                <a:solidFill>
                  <a:schemeClr val="accent1">
                    <a:lumMod val="75000"/>
                  </a:schemeClr>
                </a:solidFill>
                <a:latin typeface="Arial" pitchFamily="34" charset="0"/>
                <a:cs typeface="Arial" pitchFamily="34" charset="0"/>
              </a:rPr>
              <a:t>KARTHI  A</a:t>
            </a:r>
            <a:endParaRPr lang="en-US" sz="2400" b="1" dirty="0" smtClean="0">
              <a:solidFill>
                <a:schemeClr val="accent1">
                  <a:lumMod val="75000"/>
                </a:schemeClr>
              </a:solidFill>
              <a:latin typeface="Arial" pitchFamily="34" charset="0"/>
              <a:cs typeface="Arial" pitchFamily="34" charset="0"/>
            </a:endParaRPr>
          </a:p>
          <a:p>
            <a:pPr marL="457200" indent="-457200" algn="ctr"/>
            <a:r>
              <a:rPr lang="en-US" sz="2400" b="1" dirty="0" smtClean="0">
                <a:solidFill>
                  <a:schemeClr val="accent1">
                    <a:lumMod val="75000"/>
                  </a:schemeClr>
                </a:solidFill>
                <a:latin typeface="Arial"/>
                <a:cs typeface="Arial"/>
              </a:rPr>
              <a:t>CHRISTIAN COLLEGE OF ENGINEERING AND TECHNOLOGY IN ODDANCHTRAM</a:t>
            </a:r>
          </a:p>
          <a:p>
            <a:pPr marL="457200" indent="-457200" algn="ctr"/>
            <a:r>
              <a:rPr lang="en-US" sz="2000" b="1" dirty="0" smtClean="0">
                <a:solidFill>
                  <a:schemeClr val="accent1">
                    <a:lumMod val="75000"/>
                  </a:schemeClr>
                </a:solidFill>
                <a:latin typeface="Arial"/>
                <a:cs typeface="Arial"/>
              </a:rPr>
              <a:t>  </a:t>
            </a:r>
            <a:r>
              <a:rPr lang="en-US" sz="2400" b="1" dirty="0" smtClean="0">
                <a:solidFill>
                  <a:schemeClr val="accent1">
                    <a:lumMod val="75000"/>
                  </a:schemeClr>
                </a:solidFill>
                <a:latin typeface="Arial"/>
                <a:cs typeface="Arial"/>
              </a:rPr>
              <a:t>CSE DEPARTMENT</a:t>
            </a:r>
            <a:endParaRPr lang="en-US" sz="2400" b="1" dirty="0">
              <a:solidFill>
                <a:schemeClr val="accent1">
                  <a:lumMod val="75000"/>
                </a:schemeClr>
              </a:solidFill>
              <a:latin typeface="Arial"/>
              <a:cs typeface="Arial"/>
            </a:endParaRPr>
          </a:p>
        </p:txBody>
      </p:sp>
    </p:spTree>
    <p:extLst>
      <p:ext uri="{BB962C8B-B14F-4D97-AF65-F5344CB8AC3E}">
        <p14:creationId xmlns=""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20"/>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70"/>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1"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a:latin typeface="Arial"/>
              <a:cs typeface="Arial"/>
            </a:endParaRPr>
          </a:p>
        </p:txBody>
      </p:sp>
    </p:spTree>
    <p:extLst>
      <p:ext uri="{BB962C8B-B14F-4D97-AF65-F5344CB8AC3E}">
        <p14:creationId xmlns=""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5" y="1237632"/>
            <a:ext cx="11029615" cy="4673324"/>
          </a:xfrm>
        </p:spPr>
        <p:txBody>
          <a:bodyPr/>
          <a:lstStyle/>
          <a:p>
            <a:pPr marL="0" indent="0">
              <a:buNone/>
            </a:pPr>
            <a:r>
              <a:rPr lang="en-IN" sz="3200">
                <a:solidFill>
                  <a:srgbClr val="0F0F0F"/>
                </a:solidFill>
                <a:ea typeface="+mn-lt"/>
                <a:cs typeface="+mn-lt"/>
              </a:rPr>
              <a:t>Example:</a:t>
            </a:r>
            <a:r>
              <a:rPr lang="en-IN" sz="2800">
                <a:solidFill>
                  <a:srgbClr val="0F0F0F"/>
                </a:solidFill>
                <a:ea typeface="+mn-lt"/>
                <a:cs typeface="+mn-lt"/>
              </a:rPr>
              <a:t> </a:t>
            </a:r>
            <a:r>
              <a:rPr lang="en-IN" sz="2400">
                <a:solidFill>
                  <a:srgbClr val="0F0F0F"/>
                </a:solidFill>
                <a:ea typeface="+mn-lt"/>
                <a:cs typeface="+mn-lt"/>
              </a:rPr>
              <a:t>Currently Rental bikes are introduced in many urban cities for the enhancement of mobility comfort. It is important to make the rental bike available and accessible to the public at the right time as it lessens the waiting time. Eventually, providing the city with a stable supply of rental bikes becomes a major concern. The crucial part is the prediction of bike count required at each hour for the stable supply of rental bikes.</a:t>
            </a:r>
            <a:endParaRPr lang="en-IN" sz="2400"/>
          </a:p>
          <a:p>
            <a:pPr marL="305435" indent="-305435"/>
            <a:endParaRPr lang="en-IN"/>
          </a:p>
        </p:txBody>
      </p:sp>
    </p:spTree>
    <p:extLst>
      <p:ext uri="{BB962C8B-B14F-4D97-AF65-F5344CB8AC3E}">
        <p14:creationId xmlns=""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2" y="1087380"/>
            <a:ext cx="11613485" cy="5563973"/>
          </a:xfrm>
        </p:spPr>
        <p:txBody>
          <a:bodyPr vert="horz" lIns="91440" tIns="45720" rIns="91440" bIns="45720" rtlCol="0" anchor="ctr">
            <a:noAutofit/>
          </a:bodyPr>
          <a:lstStyle/>
          <a:p>
            <a:pPr marL="305435" indent="-305435"/>
            <a:endParaRPr lang="en-IN" sz="1200" b="1">
              <a:latin typeface="Calibri"/>
              <a:cs typeface="Calibri"/>
            </a:endParaRPr>
          </a:p>
          <a:p>
            <a:pPr marL="305435" indent="-305435"/>
            <a:r>
              <a:rPr lang="en-IN" sz="1200" b="1">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a:latin typeface="Calibri"/>
              <a:cs typeface="Calibri"/>
            </a:endParaRPr>
          </a:p>
          <a:p>
            <a:pPr marL="305435" indent="-305435"/>
            <a:r>
              <a:rPr lang="en-IN" sz="1200" b="1">
                <a:latin typeface="Calibri"/>
                <a:ea typeface="+mn-lt"/>
                <a:cs typeface="+mn-lt"/>
              </a:rPr>
              <a:t>Data Collection:</a:t>
            </a:r>
            <a:endParaRPr lang="en-IN" sz="1200" b="1">
              <a:latin typeface="Calibri"/>
              <a:cs typeface="Calibri"/>
            </a:endParaRPr>
          </a:p>
          <a:p>
            <a:pPr marL="629920" lvl="1" indent="-305435"/>
            <a:r>
              <a:rPr lang="en-IN" sz="1200" b="1">
                <a:latin typeface="Calibri"/>
                <a:ea typeface="+mn-lt"/>
                <a:cs typeface="+mn-lt"/>
              </a:rPr>
              <a:t>Gather historical data on bike rentals, including time, date, location, and other relevant factors.</a:t>
            </a:r>
            <a:endParaRPr lang="en-IN" sz="1200" b="1">
              <a:latin typeface="Calibri"/>
              <a:cs typeface="Calibri"/>
            </a:endParaRPr>
          </a:p>
          <a:p>
            <a:pPr marL="629920" lvl="1" indent="-305435"/>
            <a:r>
              <a:rPr lang="en-IN" sz="1200" b="1">
                <a:latin typeface="Calibri"/>
                <a:ea typeface="+mn-lt"/>
                <a:cs typeface="+mn-lt"/>
              </a:rPr>
              <a:t>Utilize real-time data sources, such as weather conditions, events, and holidays, to enhance prediction accuracy.</a:t>
            </a:r>
            <a:endParaRPr lang="en-IN" sz="1200" b="1">
              <a:latin typeface="Calibri"/>
              <a:cs typeface="Calibri"/>
            </a:endParaRPr>
          </a:p>
          <a:p>
            <a:pPr marL="305435" indent="-305435"/>
            <a:r>
              <a:rPr lang="en-IN" sz="1200" b="1">
                <a:latin typeface="Calibri"/>
                <a:ea typeface="+mn-lt"/>
                <a:cs typeface="+mn-lt"/>
              </a:rPr>
              <a:t>Data Preprocessing:</a:t>
            </a:r>
            <a:endParaRPr lang="en-IN" sz="1200" b="1">
              <a:latin typeface="Calibri"/>
              <a:cs typeface="Calibri"/>
            </a:endParaRPr>
          </a:p>
          <a:p>
            <a:pPr marL="629920" lvl="1" indent="-305435"/>
            <a:r>
              <a:rPr lang="en-IN" sz="1200" b="1">
                <a:latin typeface="Calibri"/>
                <a:ea typeface="+mn-lt"/>
                <a:cs typeface="+mn-lt"/>
              </a:rPr>
              <a:t>Clean and preprocess the collected data to handle missing values, outliers, and inconsistencies.</a:t>
            </a:r>
            <a:endParaRPr lang="en-IN" sz="1200" b="1">
              <a:latin typeface="Calibri"/>
              <a:cs typeface="Calibri"/>
            </a:endParaRPr>
          </a:p>
          <a:p>
            <a:pPr marL="629920" lvl="1" indent="-305435"/>
            <a:r>
              <a:rPr lang="en-IN" sz="1200" b="1">
                <a:latin typeface="Calibri"/>
                <a:ea typeface="+mn-lt"/>
                <a:cs typeface="+mn-lt"/>
              </a:rPr>
              <a:t>Feature engineering to extract relevant features from the data that might impact bike demand.</a:t>
            </a:r>
            <a:endParaRPr lang="en-IN" sz="1200" b="1">
              <a:latin typeface="Calibri"/>
              <a:cs typeface="Calibri"/>
            </a:endParaRPr>
          </a:p>
          <a:p>
            <a:pPr marL="305435" indent="-305435"/>
            <a:r>
              <a:rPr lang="en-IN" sz="1200" b="1">
                <a:latin typeface="Calibri"/>
                <a:ea typeface="+mn-lt"/>
                <a:cs typeface="+mn-lt"/>
              </a:rPr>
              <a:t>Machine Learning Algorithm:</a:t>
            </a:r>
            <a:endParaRPr lang="en-IN" sz="1200" b="1">
              <a:latin typeface="Calibri"/>
              <a:cs typeface="Calibri"/>
            </a:endParaRPr>
          </a:p>
          <a:p>
            <a:pPr marL="629920" lvl="1" indent="-305435"/>
            <a:r>
              <a:rPr lang="en-IN" sz="1200" b="1">
                <a:latin typeface="Calibri"/>
                <a:ea typeface="+mn-lt"/>
                <a:cs typeface="+mn-lt"/>
              </a:rPr>
              <a:t>Implement a machine learning algorithm, such as a time-series forecasting model (e.g., ARIMA, SARIMA, or LSTM), to predict bike counts based on historical patterns.</a:t>
            </a:r>
            <a:endParaRPr lang="en-IN" sz="1200" b="1">
              <a:latin typeface="Calibri"/>
              <a:cs typeface="Calibri"/>
            </a:endParaRPr>
          </a:p>
          <a:p>
            <a:pPr marL="629920" lvl="1" indent="-305435"/>
            <a:r>
              <a:rPr lang="en-IN" sz="1200" b="1">
                <a:latin typeface="Calibri"/>
                <a:ea typeface="+mn-lt"/>
                <a:cs typeface="+mn-lt"/>
              </a:rPr>
              <a:t>Consider incorporating other factors like weather conditions, day of the week, and special events to improve prediction accuracy.</a:t>
            </a:r>
            <a:endParaRPr lang="en-IN" sz="1200" b="1">
              <a:latin typeface="Calibri"/>
              <a:cs typeface="Calibri"/>
            </a:endParaRPr>
          </a:p>
          <a:p>
            <a:pPr marL="305435" indent="-305435"/>
            <a:r>
              <a:rPr lang="en-IN" sz="1200" b="1">
                <a:latin typeface="Calibri"/>
                <a:ea typeface="+mn-lt"/>
                <a:cs typeface="+mn-lt"/>
              </a:rPr>
              <a:t>Deployment:</a:t>
            </a:r>
            <a:endParaRPr lang="en-IN" sz="1200" b="1">
              <a:latin typeface="Calibri"/>
              <a:cs typeface="Calibri"/>
            </a:endParaRPr>
          </a:p>
          <a:p>
            <a:pPr marL="629920" lvl="1" indent="-305435"/>
            <a:r>
              <a:rPr lang="en-IN" sz="1200" b="1">
                <a:latin typeface="Calibri"/>
                <a:ea typeface="+mn-lt"/>
                <a:cs typeface="+mn-lt"/>
              </a:rPr>
              <a:t>Develop a user-friendly interface or application that provides real-time predictions for bike counts at different hours.</a:t>
            </a:r>
            <a:endParaRPr lang="en-IN" sz="1200" b="1">
              <a:latin typeface="Calibri"/>
              <a:cs typeface="Calibri"/>
            </a:endParaRPr>
          </a:p>
          <a:p>
            <a:pPr marL="629920" lvl="1" indent="-305435"/>
            <a:r>
              <a:rPr lang="en-IN" sz="1200" b="1">
                <a:latin typeface="Calibri"/>
                <a:ea typeface="+mn-lt"/>
                <a:cs typeface="+mn-lt"/>
              </a:rPr>
              <a:t>Deploy the solution on a scalable and reliable platform, considering factors like server infrastructure, response time, and user accessibility.</a:t>
            </a:r>
            <a:endParaRPr lang="en-IN" sz="1200" b="1">
              <a:latin typeface="Calibri"/>
              <a:cs typeface="Calibri"/>
            </a:endParaRPr>
          </a:p>
          <a:p>
            <a:pPr marL="305435" indent="-305435"/>
            <a:r>
              <a:rPr lang="en-IN" sz="1200" b="1">
                <a:latin typeface="Calibri"/>
                <a:ea typeface="+mn-lt"/>
                <a:cs typeface="+mn-lt"/>
              </a:rPr>
              <a:t>Evaluation:</a:t>
            </a:r>
            <a:endParaRPr lang="en-IN" sz="1200" b="1">
              <a:latin typeface="Calibri"/>
              <a:cs typeface="Calibri"/>
            </a:endParaRPr>
          </a:p>
          <a:p>
            <a:pPr marL="629920" lvl="1" indent="-305435"/>
            <a:r>
              <a:rPr lang="en-IN" sz="1200" b="1">
                <a:latin typeface="Calibri"/>
                <a:ea typeface="+mn-lt"/>
                <a:cs typeface="+mn-lt"/>
              </a:rPr>
              <a:t>Assess the model's performance using appropriate metrics such as Mean Absolute Error (MAE), Root Mean Squared Error (RMSE), or other relevant metrics.</a:t>
            </a:r>
            <a:endParaRPr lang="en-IN" sz="1200" b="1">
              <a:latin typeface="Calibri"/>
              <a:cs typeface="Calibri"/>
            </a:endParaRPr>
          </a:p>
          <a:p>
            <a:pPr marL="629920" lvl="1" indent="-305435"/>
            <a:r>
              <a:rPr lang="en-IN" sz="1200" b="1">
                <a:latin typeface="Calibri"/>
                <a:ea typeface="+mn-lt"/>
                <a:cs typeface="+mn-lt"/>
              </a:rPr>
              <a:t>Fine-tune the model based on feedback and continuous monitoring of prediction accuracy.</a:t>
            </a:r>
            <a:endParaRPr lang="en-IN" sz="1200" b="1">
              <a:latin typeface="Calibri"/>
            </a:endParaRPr>
          </a:p>
          <a:p>
            <a:pPr marL="629920" lvl="1" indent="-305435"/>
            <a:r>
              <a:rPr lang="en-IN" sz="1200">
                <a:ea typeface="+mn-lt"/>
                <a:cs typeface="+mn-lt"/>
              </a:rPr>
              <a:t>Result:</a:t>
            </a:r>
            <a:endParaRPr lang="en-IN" sz="1200"/>
          </a:p>
          <a:p>
            <a:pPr marL="0" indent="0">
              <a:buNone/>
            </a:pPr>
            <a:endParaRPr lang="en-IN"/>
          </a:p>
        </p:txBody>
      </p:sp>
    </p:spTree>
    <p:extLst>
      <p:ext uri="{BB962C8B-B14F-4D97-AF65-F5344CB8AC3E}">
        <p14:creationId xmlns=""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p:txBody>
          <a:bodyPr>
            <a:normAutofit fontScale="85000" lnSpcReduction="20000"/>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bike counts. Include visualizations and comparisons between predicted and actual counts to highlight the model's performance.</a:t>
            </a:r>
            <a:endParaRPr lang="en-IN" sz="2400" dirty="0"/>
          </a:p>
        </p:txBody>
      </p:sp>
    </p:spTree>
    <p:extLst>
      <p:ext uri="{BB962C8B-B14F-4D97-AF65-F5344CB8AC3E}">
        <p14:creationId xmlns=""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1"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 xmlns:p14="http://schemas.microsoft.com/office/powerpoint/2010/main" val="614882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665</Words>
  <Application>Microsoft Office PowerPoint</Application>
  <PresentationFormat>Custom</PresentationFormat>
  <Paragraphs>62</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KEY LOGGER</vt:lpstr>
      <vt:lpstr>OUTLINE</vt:lpstr>
      <vt:lpstr>Problem Statement</vt:lpstr>
      <vt:lpstr>Proposed Solution</vt:lpstr>
      <vt:lpstr>System  Approach</vt:lpstr>
      <vt:lpstr>Algorithm &amp; Deployment</vt:lpstr>
      <vt:lpstr>Result</vt:lpstr>
      <vt:lpstr>Conclusion</vt:lpstr>
      <vt:lpstr>Slide 9</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AJAY</cp:lastModifiedBy>
  <cp:revision>59</cp:revision>
  <dcterms:created xsi:type="dcterms:W3CDTF">2021-05-26T16:50:10Z</dcterms:created>
  <dcterms:modified xsi:type="dcterms:W3CDTF">2024-04-06T09:21:08Z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