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7" r:id="rId3"/>
    <p:sldId id="281" r:id="rId4"/>
    <p:sldId id="270" r:id="rId5"/>
    <p:sldId id="258" r:id="rId6"/>
    <p:sldId id="278" r:id="rId7"/>
    <p:sldId id="280" r:id="rId8"/>
    <p:sldId id="259" r:id="rId9"/>
    <p:sldId id="288" r:id="rId10"/>
    <p:sldId id="282" r:id="rId11"/>
    <p:sldId id="283" r:id="rId12"/>
    <p:sldId id="284" r:id="rId13"/>
    <p:sldId id="285" r:id="rId14"/>
    <p:sldId id="286" r:id="rId15"/>
    <p:sldId id="287" r:id="rId16"/>
    <p:sldId id="292" r:id="rId17"/>
    <p:sldId id="289" r:id="rId18"/>
    <p:sldId id="290" r:id="rId19"/>
    <p:sldId id="291" r:id="rId20"/>
    <p:sldId id="273" r:id="rId21"/>
    <p:sldId id="295" r:id="rId22"/>
    <p:sldId id="275" r:id="rId23"/>
    <p:sldId id="296" r:id="rId24"/>
    <p:sldId id="279" r:id="rId25"/>
    <p:sldId id="29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9" autoAdjust="0"/>
    <p:restoredTop sz="83648" autoAdjust="0"/>
  </p:normalViewPr>
  <p:slideViewPr>
    <p:cSldViewPr>
      <p:cViewPr varScale="1">
        <p:scale>
          <a:sx n="64" d="100"/>
          <a:sy n="64" d="100"/>
        </p:scale>
        <p:origin x="1456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02077-098D-0941-89BD-B83D5D767FC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CD015-FC30-4349-9F5B-85E798A1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179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DD3FC-65B1-48D6-B0BD-BF4F6C09E77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A6AB6-5BBF-46A3-830D-CC31A1267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622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EE475-5C8B-B143-8C7F-17502ABDE8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2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97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8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95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EE475-5C8B-B143-8C7F-17502ABDE8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22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1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9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99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84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04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0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ctr">
              <a:defRPr sz="3200" b="1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895600" cy="32918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0"/>
            <a:ext cx="1066800" cy="329184"/>
          </a:xfrm>
        </p:spPr>
        <p:txBody>
          <a:bodyPr/>
          <a:lstStyle>
            <a:lvl1pPr algn="r">
              <a:defRPr/>
            </a:lvl1pPr>
          </a:lstStyle>
          <a:p>
            <a:fld id="{4377865E-31DE-4A5F-9469-B57C815FF9F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895600" cy="329184"/>
          </a:xfrm>
        </p:spPr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4377865E-31DE-4A5F-9469-B57C815FF9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0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algn="r"/>
            <a:fld id="{4377865E-31DE-4A5F-9469-B57C815FF9F6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00" baseline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Sets, Hash Tables, and dictionaries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CS16: Introduction to Data Structures &amp; Algorithms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CA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Illustrated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418618"/>
              </p:ext>
            </p:extLst>
          </p:nvPr>
        </p:nvGraphicFramePr>
        <p:xfrm>
          <a:off x="4724400" y="2133597"/>
          <a:ext cx="457200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A2E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A2E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A2E6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A2E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A2E6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A2E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A2E6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A2E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A2E6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A2E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A2E6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A2E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A2E6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A2E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5029200" y="1981200"/>
            <a:ext cx="4800600" cy="4757408"/>
            <a:chOff x="5257800" y="2743198"/>
            <a:chExt cx="4038600" cy="3185660"/>
          </a:xfrm>
        </p:grpSpPr>
        <p:sp>
          <p:nvSpPr>
            <p:cNvPr id="6" name="TextBox 5"/>
            <p:cNvSpPr txBox="1"/>
            <p:nvPr/>
          </p:nvSpPr>
          <p:spPr>
            <a:xfrm>
              <a:off x="5257800" y="2743198"/>
              <a:ext cx="1828800" cy="4224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B00472885</a:t>
              </a:r>
              <a:endParaRPr lang="en-US" sz="1700" dirty="0" smtClean="0"/>
            </a:p>
            <a:p>
              <a:r>
                <a:rPr lang="en-US" sz="1700" dirty="0" smtClean="0"/>
                <a:t>David Laidlaw</a:t>
              </a:r>
              <a:endParaRPr lang="en-US" sz="17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57800" y="3200398"/>
              <a:ext cx="1828800" cy="412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B00239625</a:t>
              </a:r>
            </a:p>
            <a:p>
              <a:r>
                <a:rPr lang="en-US" sz="1700" dirty="0" smtClean="0"/>
                <a:t>Leah Steinberg</a:t>
              </a:r>
              <a:endParaRPr lang="en-US" sz="17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7800" y="4126466"/>
              <a:ext cx="1828800" cy="412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B00943855</a:t>
              </a:r>
            </a:p>
            <a:p>
              <a:r>
                <a:rPr lang="en-US" sz="1700" dirty="0" smtClean="0"/>
                <a:t>Patrick Maiden</a:t>
              </a:r>
              <a:endParaRPr lang="en-US" sz="17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57800" y="4583666"/>
              <a:ext cx="1828800" cy="577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B</a:t>
              </a:r>
              <a:r>
                <a:rPr lang="en-US" sz="1600" dirty="0" smtClean="0"/>
                <a:t>00238494</a:t>
              </a:r>
            </a:p>
            <a:p>
              <a:r>
                <a:rPr lang="en-US" sz="1700" dirty="0" smtClean="0"/>
                <a:t>Sarah Parker</a:t>
              </a:r>
              <a:endParaRPr lang="en-US" sz="1700" dirty="0"/>
            </a:p>
            <a:p>
              <a:endParaRPr lang="en-US" sz="17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7800" y="5039328"/>
              <a:ext cx="1828800" cy="412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B00745911</a:t>
              </a:r>
              <a:endParaRPr lang="en-US" sz="1700" dirty="0"/>
            </a:p>
            <a:p>
              <a:r>
                <a:rPr lang="en-US" sz="1700" dirty="0" smtClean="0"/>
                <a:t>Marley </a:t>
              </a:r>
              <a:r>
                <a:rPr lang="en-US" sz="1700" dirty="0" err="1" smtClean="0"/>
                <a:t>Rafson</a:t>
              </a:r>
              <a:endParaRPr lang="en-US" sz="17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67600" y="2743198"/>
              <a:ext cx="1828800" cy="412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B00231924</a:t>
              </a:r>
            </a:p>
            <a:p>
              <a:r>
                <a:rPr lang="en-US" sz="1700" dirty="0" smtClean="0"/>
                <a:t>Luke </a:t>
              </a:r>
              <a:r>
                <a:rPr lang="en-US" sz="1700" dirty="0" err="1" smtClean="0"/>
                <a:t>Fiorante</a:t>
              </a:r>
              <a:endParaRPr lang="en-US" sz="17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67600" y="5040866"/>
              <a:ext cx="1828800" cy="412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B00543163</a:t>
              </a:r>
              <a:endParaRPr lang="en-US" sz="1700" dirty="0"/>
            </a:p>
            <a:p>
              <a:r>
                <a:rPr lang="en-US" sz="1700" dirty="0" err="1" smtClean="0"/>
                <a:t>Surbhi</a:t>
              </a:r>
              <a:r>
                <a:rPr lang="en-US" sz="1700" dirty="0" smtClean="0"/>
                <a:t> Madan</a:t>
              </a:r>
              <a:endParaRPr lang="en-US" sz="1700" dirty="0"/>
            </a:p>
          </p:txBody>
        </p:sp>
        <p:cxnSp>
          <p:nvCxnSpPr>
            <p:cNvPr id="23" name="Straight Arrow Connector 22"/>
            <p:cNvCxnSpPr>
              <a:stCxn id="6" idx="3"/>
              <a:endCxn id="15" idx="1"/>
            </p:cNvCxnSpPr>
            <p:nvPr/>
          </p:nvCxnSpPr>
          <p:spPr>
            <a:xfrm flipV="1">
              <a:off x="7086600" y="2949292"/>
              <a:ext cx="380999" cy="51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/>
            <p:cNvCxnSpPr>
              <a:stCxn id="11" idx="3"/>
              <a:endCxn id="20" idx="1"/>
            </p:cNvCxnSpPr>
            <p:nvPr/>
          </p:nvCxnSpPr>
          <p:spPr>
            <a:xfrm>
              <a:off x="7086600" y="5245422"/>
              <a:ext cx="380999" cy="15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257800" y="3657598"/>
              <a:ext cx="1828800" cy="4121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700" dirty="0"/>
            </a:p>
            <a:p>
              <a:endParaRPr lang="en-US" sz="1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57800" y="5516671"/>
              <a:ext cx="1828800" cy="4121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700" dirty="0" smtClean="0"/>
            </a:p>
            <a:p>
              <a:endParaRPr lang="en-US" sz="1700" dirty="0"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2438400" y="2362200"/>
            <a:ext cx="1828800" cy="3810000"/>
          </a:xfrm>
          <a:prstGeom prst="roundRect">
            <a:avLst/>
          </a:prstGeom>
          <a:pattFill prst="dkUpDiag">
            <a:fgClr>
              <a:schemeClr val="accent3"/>
            </a:fgClr>
            <a:bgClr>
              <a:prstClr val="white"/>
            </a:bgClr>
          </a:patt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1000" y="3200400"/>
            <a:ext cx="1371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B00943855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1000" y="4038600"/>
            <a:ext cx="1371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B00238494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1000" y="4876800"/>
            <a:ext cx="1371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B00472885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2" idx="3"/>
          </p:cNvCxnSpPr>
          <p:nvPr/>
        </p:nvCxnSpPr>
        <p:spPr>
          <a:xfrm>
            <a:off x="1752600" y="3385066"/>
            <a:ext cx="2971800" cy="10345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3"/>
          </p:cNvCxnSpPr>
          <p:nvPr/>
        </p:nvCxnSpPr>
        <p:spPr>
          <a:xfrm>
            <a:off x="1752600" y="4223266"/>
            <a:ext cx="2971800" cy="8821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3"/>
          </p:cNvCxnSpPr>
          <p:nvPr/>
        </p:nvCxnSpPr>
        <p:spPr>
          <a:xfrm flipV="1">
            <a:off x="1752600" y="2362201"/>
            <a:ext cx="2971800" cy="269926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36116" y="2401669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5840"/>
                </a:solidFill>
              </a:rPr>
              <a:t>keys:</a:t>
            </a:r>
          </a:p>
          <a:p>
            <a:pPr algn="ctr"/>
            <a:r>
              <a:rPr lang="en-US" dirty="0" smtClean="0">
                <a:solidFill>
                  <a:srgbClr val="FF5840"/>
                </a:solidFill>
              </a:rPr>
              <a:t>Banner ID #</a:t>
            </a:r>
            <a:endParaRPr lang="en-US" dirty="0">
              <a:solidFill>
                <a:srgbClr val="FF584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09800" y="16002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hash function: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  <a:latin typeface="Cambria Math"/>
                <a:cs typeface="Cambria Math"/>
              </a:rPr>
              <a:t>h(key) = key % 7</a:t>
            </a:r>
            <a:endParaRPr lang="en-US" b="1" dirty="0">
              <a:solidFill>
                <a:schemeClr val="tx2"/>
              </a:solidFill>
              <a:latin typeface="Cambria Math"/>
              <a:cs typeface="Cambria Math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00686" y="1447800"/>
            <a:ext cx="406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5840"/>
                </a:solidFill>
              </a:rPr>
              <a:t>array of “buckets” with (key, </a:t>
            </a:r>
            <a:r>
              <a:rPr lang="en-US" dirty="0" err="1" smtClean="0">
                <a:solidFill>
                  <a:srgbClr val="FF5840"/>
                </a:solidFill>
              </a:rPr>
              <a:t>val</a:t>
            </a:r>
            <a:r>
              <a:rPr lang="en-US" dirty="0" smtClean="0">
                <a:solidFill>
                  <a:srgbClr val="FF5840"/>
                </a:solidFill>
              </a:rPr>
              <a:t>) pairs:</a:t>
            </a:r>
          </a:p>
        </p:txBody>
      </p:sp>
    </p:spTree>
    <p:extLst>
      <p:ext uri="{BB962C8B-B14F-4D97-AF65-F5344CB8AC3E}">
        <p14:creationId xmlns:p14="http://schemas.microsoft.com/office/powerpoint/2010/main" val="40350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the example on the last slide, the hash table had size 7, and the hash function used was:</a:t>
            </a:r>
          </a:p>
          <a:p>
            <a:pPr marL="0" indent="0" algn="ctr">
              <a:buNone/>
            </a:pPr>
            <a:r>
              <a:rPr lang="en-US" dirty="0" smtClean="0">
                <a:latin typeface="Cambria Math"/>
                <a:cs typeface="Cambria Math"/>
              </a:rPr>
              <a:t>h(key) = key % 7</a:t>
            </a:r>
          </a:p>
          <a:p>
            <a:r>
              <a:rPr lang="en-US" dirty="0" smtClean="0">
                <a:latin typeface="Arial"/>
                <a:cs typeface="Arial"/>
              </a:rPr>
              <a:t>If we expect ~150 students to be stored in our hash table, then we’re bound to have lots of collisions.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If we’re lucky, the IDs will distribute themselves uniformly so each bucket will contain about </a:t>
            </a:r>
            <a:r>
              <a:rPr lang="en-US" dirty="0" smtClean="0">
                <a:cs typeface="Arial"/>
              </a:rPr>
              <a:t>150</a:t>
            </a:r>
            <a:r>
              <a:rPr lang="en-US" dirty="0" smtClean="0">
                <a:latin typeface="Cambria Math"/>
                <a:cs typeface="Cambria Math"/>
              </a:rPr>
              <a:t>/7 </a:t>
            </a:r>
            <a:r>
              <a:rPr lang="en-US" dirty="0" smtClean="0">
                <a:latin typeface="Arial"/>
                <a:cs typeface="Arial"/>
              </a:rPr>
              <a:t>students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But we’d still have to look through a list of length </a:t>
            </a:r>
            <a:r>
              <a:rPr lang="en-US" dirty="0" smtClean="0">
                <a:latin typeface="Cambria Math"/>
                <a:cs typeface="Cambria Math"/>
              </a:rPr>
              <a:t>n/7</a:t>
            </a:r>
            <a:r>
              <a:rPr lang="en-US" dirty="0" smtClean="0">
                <a:latin typeface="Arial"/>
                <a:cs typeface="Arial"/>
              </a:rPr>
              <a:t> to find the right one, which is </a:t>
            </a:r>
            <a:r>
              <a:rPr lang="en-US" dirty="0" smtClean="0">
                <a:latin typeface="Cambria Math"/>
                <a:cs typeface="Cambria Math"/>
              </a:rPr>
              <a:t>O(n)</a:t>
            </a:r>
          </a:p>
          <a:p>
            <a:r>
              <a:rPr lang="en-US" dirty="0" smtClean="0">
                <a:latin typeface="Arial"/>
                <a:cs typeface="Arial"/>
              </a:rPr>
              <a:t>How can we do better?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4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</a:t>
            </a:r>
            <a:r>
              <a:rPr lang="en-US" dirty="0" smtClean="0"/>
              <a:t>Functions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Solution: bigger table!</a:t>
            </a:r>
          </a:p>
          <a:p>
            <a:pPr lvl="1"/>
            <a:r>
              <a:rPr lang="en-US" dirty="0" smtClean="0"/>
              <a:t>We know Banner IDs have 8 digits.  That means the largest possible ID is 99,999,999.</a:t>
            </a:r>
          </a:p>
          <a:p>
            <a:pPr lvl="1"/>
            <a:r>
              <a:rPr lang="en-US" dirty="0" smtClean="0"/>
              <a:t>Let’s make an array of size 100,000,000 and use the hash function:</a:t>
            </a:r>
          </a:p>
          <a:p>
            <a:pPr marL="274320" lvl="1" indent="0" algn="ctr">
              <a:buNone/>
            </a:pPr>
            <a:r>
              <a:rPr lang="en-US" dirty="0" smtClean="0">
                <a:latin typeface="Cambria Math"/>
                <a:cs typeface="Cambria Math"/>
              </a:rPr>
              <a:t>h(key) = key</a:t>
            </a:r>
          </a:p>
          <a:p>
            <a:r>
              <a:rPr lang="en-US" dirty="0" smtClean="0"/>
              <a:t>Since every ID gets its own index in the array, we’re guaranteed to have no collisions.  All functions run in </a:t>
            </a:r>
            <a:r>
              <a:rPr lang="en-US" dirty="0" smtClean="0">
                <a:latin typeface="Cambria Math"/>
                <a:cs typeface="Cambria Math"/>
              </a:rPr>
              <a:t>O(1)</a:t>
            </a:r>
            <a:r>
              <a:rPr lang="en-US" dirty="0" smtClean="0"/>
              <a:t>!</a:t>
            </a:r>
          </a:p>
          <a:p>
            <a:r>
              <a:rPr lang="en-US" dirty="0" smtClean="0"/>
              <a:t>But if we only need to keep track of 150 students, then 99.9999…% of our array goes to waste</a:t>
            </a:r>
          </a:p>
          <a:p>
            <a:r>
              <a:rPr lang="en-US" dirty="0" smtClean="0"/>
              <a:t>Besides, we might not even have enough memory for these kinds of shenanigans!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6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</a:t>
            </a:r>
            <a:r>
              <a:rPr lang="en-US" dirty="0" smtClean="0"/>
              <a:t>Functions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Solution: smaller bigger table!</a:t>
            </a:r>
          </a:p>
          <a:p>
            <a:pPr lvl="1"/>
            <a:r>
              <a:rPr lang="en-US" dirty="0" smtClean="0"/>
              <a:t>Since we only expect to store ~150 students, let’s only allocate the space we need</a:t>
            </a:r>
          </a:p>
          <a:p>
            <a:pPr lvl="1"/>
            <a:r>
              <a:rPr lang="en-US" dirty="0" smtClean="0"/>
              <a:t>Make an array of size 150, and use the hash function:</a:t>
            </a:r>
          </a:p>
          <a:p>
            <a:pPr marL="274320" lvl="1" indent="0" algn="ctr">
              <a:buNone/>
            </a:pPr>
            <a:r>
              <a:rPr lang="en-US" dirty="0" smtClean="0"/>
              <a:t>h(key) = key % 150</a:t>
            </a:r>
          </a:p>
          <a:p>
            <a:pPr lvl="2"/>
            <a:r>
              <a:rPr lang="en-US" dirty="0" smtClean="0"/>
              <a:t>This would be great if we were guaranteed that the IDs were randomly distributed</a:t>
            </a:r>
          </a:p>
          <a:p>
            <a:pPr lvl="2"/>
            <a:r>
              <a:rPr lang="en-US" dirty="0" smtClean="0"/>
              <a:t>But what if next year the registrar assigned new Banner IDs in multiples of 150?  Now we’re screwed!</a:t>
            </a:r>
          </a:p>
          <a:p>
            <a:r>
              <a:rPr lang="en-US" dirty="0" smtClean="0"/>
              <a:t>Since we can’t count on our keys to be random, we’ll just have to make our hash function random!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Magical universal hash function: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Pick a </a:t>
            </a:r>
            <a:r>
              <a:rPr lang="en-US" i="1" dirty="0" smtClean="0"/>
              <a:t>prime</a:t>
            </a:r>
            <a:r>
              <a:rPr lang="en-US" dirty="0" smtClean="0"/>
              <a:t> number greater than your expected capacity: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mbria Math"/>
                <a:cs typeface="Cambria Math"/>
              </a:rPr>
              <a:t>151</a:t>
            </a:r>
          </a:p>
          <a:p>
            <a:pPr lvl="3"/>
            <a:r>
              <a:rPr lang="en-US" dirty="0" smtClean="0">
                <a:latin typeface="Arial"/>
                <a:cs typeface="Arial"/>
              </a:rPr>
              <a:t>This is your array size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Fix 4 random numbers between 0 and 151</a:t>
            </a:r>
          </a:p>
          <a:p>
            <a:pPr marL="548640" lvl="2" indent="0" algn="ctr">
              <a:buNone/>
            </a:pPr>
            <a:r>
              <a:rPr lang="en-US" sz="3000" dirty="0" smtClean="0">
                <a:solidFill>
                  <a:srgbClr val="649B1B"/>
                </a:solidFill>
                <a:latin typeface="Cambria Math"/>
                <a:cs typeface="Cambria Math"/>
              </a:rPr>
              <a:t>a</a:t>
            </a:r>
            <a:r>
              <a:rPr lang="en-US" sz="3000" baseline="-25000" dirty="0" smtClean="0">
                <a:solidFill>
                  <a:srgbClr val="649B1B"/>
                </a:solidFill>
                <a:latin typeface="Cambria Math"/>
                <a:cs typeface="Cambria Math"/>
              </a:rPr>
              <a:t>1</a:t>
            </a:r>
            <a:r>
              <a:rPr lang="en-US" sz="3000" dirty="0" smtClean="0">
                <a:solidFill>
                  <a:srgbClr val="649B1B"/>
                </a:solidFill>
                <a:latin typeface="Cambria Math"/>
                <a:cs typeface="Cambria Math"/>
              </a:rPr>
              <a:t>,  a</a:t>
            </a:r>
            <a:r>
              <a:rPr lang="en-US" sz="3000" baseline="-25000" dirty="0" smtClean="0">
                <a:solidFill>
                  <a:srgbClr val="649B1B"/>
                </a:solidFill>
                <a:latin typeface="Cambria Math"/>
                <a:cs typeface="Cambria Math"/>
              </a:rPr>
              <a:t>2</a:t>
            </a:r>
            <a:r>
              <a:rPr lang="en-US" sz="3000" dirty="0" smtClean="0">
                <a:solidFill>
                  <a:srgbClr val="649B1B"/>
                </a:solidFill>
                <a:latin typeface="Cambria Math"/>
                <a:cs typeface="Cambria Math"/>
              </a:rPr>
              <a:t>,  a</a:t>
            </a:r>
            <a:r>
              <a:rPr lang="en-US" sz="3000" baseline="-25000" dirty="0" smtClean="0">
                <a:solidFill>
                  <a:srgbClr val="649B1B"/>
                </a:solidFill>
                <a:latin typeface="Cambria Math"/>
                <a:cs typeface="Cambria Math"/>
              </a:rPr>
              <a:t>3</a:t>
            </a:r>
            <a:r>
              <a:rPr lang="en-US" sz="3000" dirty="0">
                <a:solidFill>
                  <a:srgbClr val="649B1B"/>
                </a:solidFill>
                <a:latin typeface="Cambria Math"/>
                <a:cs typeface="Cambria Math"/>
              </a:rPr>
              <a:t>,  </a:t>
            </a:r>
            <a:r>
              <a:rPr lang="en-US" sz="3000" dirty="0" smtClean="0">
                <a:solidFill>
                  <a:srgbClr val="649B1B"/>
                </a:solidFill>
                <a:latin typeface="Cambria Math"/>
                <a:cs typeface="Cambria Math"/>
              </a:rPr>
              <a:t>a</a:t>
            </a:r>
            <a:r>
              <a:rPr lang="en-US" sz="3000" baseline="-25000" dirty="0">
                <a:solidFill>
                  <a:srgbClr val="649B1B"/>
                </a:solidFill>
                <a:latin typeface="Cambria Math"/>
                <a:cs typeface="Cambria Math"/>
              </a:rPr>
              <a:t>4</a:t>
            </a:r>
            <a:endParaRPr lang="en-US" sz="3000" baseline="-25000" dirty="0" smtClean="0">
              <a:solidFill>
                <a:srgbClr val="649B1B"/>
              </a:solidFill>
              <a:latin typeface="Cambria Math"/>
              <a:cs typeface="Cambria Math"/>
            </a:endParaRPr>
          </a:p>
          <a:p>
            <a:pPr marL="548640" lvl="2" indent="0" algn="ctr">
              <a:buNone/>
            </a:pPr>
            <a:endParaRPr lang="en-US" baseline="-25000" dirty="0" smtClean="0">
              <a:solidFill>
                <a:srgbClr val="649B1B"/>
              </a:solidFill>
              <a:latin typeface="Cambria Math"/>
              <a:cs typeface="Cambria Math"/>
            </a:endParaRPr>
          </a:p>
          <a:p>
            <a:pPr lvl="3"/>
            <a:r>
              <a:rPr lang="en-US" dirty="0" smtClean="0">
                <a:latin typeface="Arial"/>
                <a:cs typeface="Arial"/>
              </a:rPr>
              <a:t>These stay constant for the life of the hash table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Break keys (Banner IDs) into 4 chunks</a:t>
            </a:r>
          </a:p>
          <a:p>
            <a:pPr marL="548640" lvl="2" indent="0" algn="ctr">
              <a:buNone/>
            </a:pPr>
            <a:r>
              <a:rPr lang="en-US" sz="3000" dirty="0" smtClean="0">
                <a:solidFill>
                  <a:srgbClr val="649B1B"/>
                </a:solidFill>
                <a:latin typeface="Cambria Math"/>
                <a:cs typeface="Cambria Math"/>
              </a:rPr>
              <a:t>x</a:t>
            </a:r>
            <a:r>
              <a:rPr lang="en-US" sz="3000" baseline="-25000" dirty="0" smtClean="0">
                <a:solidFill>
                  <a:srgbClr val="649B1B"/>
                </a:solidFill>
                <a:latin typeface="Cambria Math"/>
                <a:cs typeface="Cambria Math"/>
              </a:rPr>
              <a:t>1</a:t>
            </a:r>
            <a:r>
              <a:rPr lang="en-US" sz="3000" dirty="0" smtClean="0">
                <a:solidFill>
                  <a:srgbClr val="649B1B"/>
                </a:solidFill>
                <a:latin typeface="Cambria Math"/>
                <a:cs typeface="Cambria Math"/>
              </a:rPr>
              <a:t>,  x</a:t>
            </a:r>
            <a:r>
              <a:rPr lang="en-US" sz="3000" baseline="-25000" dirty="0" smtClean="0">
                <a:solidFill>
                  <a:srgbClr val="649B1B"/>
                </a:solidFill>
                <a:latin typeface="Cambria Math"/>
                <a:cs typeface="Cambria Math"/>
              </a:rPr>
              <a:t>2</a:t>
            </a:r>
            <a:r>
              <a:rPr lang="en-US" sz="3000" dirty="0" smtClean="0">
                <a:solidFill>
                  <a:srgbClr val="649B1B"/>
                </a:solidFill>
                <a:latin typeface="Cambria Math"/>
                <a:cs typeface="Cambria Math"/>
              </a:rPr>
              <a:t>,  x</a:t>
            </a:r>
            <a:r>
              <a:rPr lang="en-US" sz="3000" baseline="-25000" dirty="0" smtClean="0">
                <a:solidFill>
                  <a:srgbClr val="649B1B"/>
                </a:solidFill>
                <a:latin typeface="Cambria Math"/>
                <a:cs typeface="Cambria Math"/>
              </a:rPr>
              <a:t>3</a:t>
            </a:r>
            <a:r>
              <a:rPr lang="en-US" sz="3000" dirty="0">
                <a:solidFill>
                  <a:srgbClr val="649B1B"/>
                </a:solidFill>
                <a:latin typeface="Cambria Math"/>
                <a:cs typeface="Cambria Math"/>
              </a:rPr>
              <a:t>,  </a:t>
            </a:r>
            <a:r>
              <a:rPr lang="en-US" sz="3000" dirty="0" smtClean="0">
                <a:solidFill>
                  <a:srgbClr val="649B1B"/>
                </a:solidFill>
                <a:latin typeface="Cambria Math"/>
                <a:cs typeface="Cambria Math"/>
              </a:rPr>
              <a:t>x</a:t>
            </a:r>
            <a:r>
              <a:rPr lang="en-US" sz="3000" baseline="-25000" dirty="0">
                <a:solidFill>
                  <a:srgbClr val="649B1B"/>
                </a:solidFill>
                <a:latin typeface="Cambria Math"/>
                <a:cs typeface="Cambria Math"/>
              </a:rPr>
              <a:t>4</a:t>
            </a:r>
            <a:endParaRPr lang="en-US" sz="3000" baseline="-25000" dirty="0" smtClean="0">
              <a:solidFill>
                <a:srgbClr val="649B1B"/>
              </a:solidFill>
              <a:latin typeface="Cambria Math"/>
              <a:cs typeface="Cambria Math"/>
            </a:endParaRPr>
          </a:p>
          <a:p>
            <a:pPr marL="548640" lvl="2" indent="0" algn="ctr">
              <a:buNone/>
            </a:pPr>
            <a:endParaRPr lang="en-US" sz="1100" baseline="-25000" dirty="0" smtClean="0">
              <a:solidFill>
                <a:srgbClr val="649B1B"/>
              </a:solidFill>
              <a:latin typeface="Cambria Math"/>
              <a:cs typeface="Cambria Math"/>
            </a:endParaRPr>
          </a:p>
          <a:p>
            <a:pPr lvl="3"/>
            <a:r>
              <a:rPr lang="en-US" dirty="0" smtClean="0">
                <a:latin typeface="Arial"/>
                <a:cs typeface="Arial"/>
              </a:rPr>
              <a:t>e.g. </a:t>
            </a:r>
            <a:r>
              <a:rPr lang="en-US" dirty="0" smtClean="0">
                <a:latin typeface="Cambria Math"/>
                <a:cs typeface="Cambria Math"/>
              </a:rPr>
              <a:t>B00238918 </a:t>
            </a:r>
            <a:r>
              <a:rPr lang="en-US" dirty="0" smtClean="0">
                <a:latin typeface="Cambria Math"/>
                <a:cs typeface="Cambria Math"/>
                <a:sym typeface="Wingdings"/>
              </a:rPr>
              <a:t></a:t>
            </a:r>
            <a:r>
              <a:rPr lang="en-US" dirty="0" smtClean="0">
                <a:latin typeface="Cambria Math"/>
                <a:cs typeface="Cambria Math"/>
              </a:rPr>
              <a:t> 00,  23,  89,  18</a:t>
            </a:r>
            <a:endParaRPr lang="en-US" dirty="0" smtClean="0">
              <a:solidFill>
                <a:srgbClr val="649B1B"/>
              </a:solidFill>
              <a:latin typeface="Cambria Math"/>
              <a:cs typeface="Cambria Math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3000" b="1" dirty="0" smtClean="0">
                <a:solidFill>
                  <a:srgbClr val="FF5840"/>
                </a:solidFill>
                <a:latin typeface="Cambria Math"/>
                <a:cs typeface="Cambria Math"/>
              </a:rPr>
              <a:t>h(key) = (a</a:t>
            </a:r>
            <a:r>
              <a:rPr lang="en-US" sz="3000" b="1" baseline="-25000" dirty="0" smtClean="0">
                <a:solidFill>
                  <a:srgbClr val="FF5840"/>
                </a:solidFill>
                <a:latin typeface="Cambria Math"/>
                <a:cs typeface="Cambria Math"/>
              </a:rPr>
              <a:t>1</a:t>
            </a:r>
            <a:r>
              <a:rPr lang="en-US" sz="3000" b="1" dirty="0">
                <a:solidFill>
                  <a:srgbClr val="FF5840"/>
                </a:solidFill>
                <a:latin typeface="Cambria Math"/>
                <a:cs typeface="Cambria Math"/>
              </a:rPr>
              <a:t>x</a:t>
            </a:r>
            <a:r>
              <a:rPr lang="en-US" sz="3000" b="1" baseline="-25000" dirty="0">
                <a:solidFill>
                  <a:srgbClr val="FF5840"/>
                </a:solidFill>
                <a:latin typeface="Cambria Math"/>
                <a:cs typeface="Cambria Math"/>
              </a:rPr>
              <a:t>1 </a:t>
            </a:r>
            <a:r>
              <a:rPr lang="en-US" sz="3000" b="1" dirty="0" smtClean="0">
                <a:solidFill>
                  <a:srgbClr val="FF5840"/>
                </a:solidFill>
                <a:latin typeface="Cambria Math"/>
                <a:cs typeface="Cambria Math"/>
              </a:rPr>
              <a:t>+</a:t>
            </a:r>
            <a:r>
              <a:rPr lang="en-US" sz="3000" b="1" baseline="-25000" dirty="0" smtClean="0">
                <a:solidFill>
                  <a:srgbClr val="FF5840"/>
                </a:solidFill>
                <a:latin typeface="Cambria Math"/>
                <a:cs typeface="Cambria Math"/>
              </a:rPr>
              <a:t> </a:t>
            </a:r>
            <a:r>
              <a:rPr lang="en-US" sz="3000" b="1" dirty="0" smtClean="0">
                <a:solidFill>
                  <a:srgbClr val="FF5840"/>
                </a:solidFill>
                <a:latin typeface="Cambria Math"/>
                <a:cs typeface="Cambria Math"/>
              </a:rPr>
              <a:t>a</a:t>
            </a:r>
            <a:r>
              <a:rPr lang="en-US" sz="3000" b="1" baseline="-25000" dirty="0" smtClean="0">
                <a:solidFill>
                  <a:srgbClr val="FF5840"/>
                </a:solidFill>
                <a:latin typeface="Cambria Math"/>
                <a:cs typeface="Cambria Math"/>
              </a:rPr>
              <a:t>2</a:t>
            </a:r>
            <a:r>
              <a:rPr lang="en-US" sz="3000" b="1" dirty="0">
                <a:solidFill>
                  <a:srgbClr val="FF5840"/>
                </a:solidFill>
                <a:latin typeface="Cambria Math"/>
                <a:cs typeface="Cambria Math"/>
              </a:rPr>
              <a:t>x</a:t>
            </a:r>
            <a:r>
              <a:rPr lang="en-US" sz="3000" b="1" baseline="-25000" dirty="0">
                <a:solidFill>
                  <a:srgbClr val="FF5840"/>
                </a:solidFill>
                <a:latin typeface="Cambria Math"/>
                <a:cs typeface="Cambria Math"/>
              </a:rPr>
              <a:t>2 </a:t>
            </a:r>
            <a:r>
              <a:rPr lang="en-US" sz="3000" b="1" dirty="0" smtClean="0">
                <a:solidFill>
                  <a:srgbClr val="FF5840"/>
                </a:solidFill>
                <a:latin typeface="Cambria Math"/>
                <a:cs typeface="Cambria Math"/>
              </a:rPr>
              <a:t>+ a</a:t>
            </a:r>
            <a:r>
              <a:rPr lang="en-US" sz="3000" b="1" baseline="-25000" dirty="0" smtClean="0">
                <a:solidFill>
                  <a:srgbClr val="FF5840"/>
                </a:solidFill>
                <a:latin typeface="Cambria Math"/>
                <a:cs typeface="Cambria Math"/>
              </a:rPr>
              <a:t>3</a:t>
            </a:r>
            <a:r>
              <a:rPr lang="en-US" sz="3000" b="1" dirty="0">
                <a:solidFill>
                  <a:srgbClr val="FF5840"/>
                </a:solidFill>
                <a:latin typeface="Cambria Math"/>
                <a:cs typeface="Cambria Math"/>
              </a:rPr>
              <a:t>x</a:t>
            </a:r>
            <a:r>
              <a:rPr lang="en-US" sz="3000" b="1" baseline="-25000" dirty="0">
                <a:solidFill>
                  <a:srgbClr val="FF5840"/>
                </a:solidFill>
                <a:latin typeface="Cambria Math"/>
                <a:cs typeface="Cambria Math"/>
              </a:rPr>
              <a:t>3 </a:t>
            </a:r>
            <a:r>
              <a:rPr lang="en-US" sz="3000" b="1" dirty="0" smtClean="0">
                <a:solidFill>
                  <a:srgbClr val="FF5840"/>
                </a:solidFill>
                <a:latin typeface="Cambria Math"/>
                <a:cs typeface="Cambria Math"/>
              </a:rPr>
              <a:t>+ a</a:t>
            </a:r>
            <a:r>
              <a:rPr lang="en-US" sz="3000" b="1" baseline="-25000" dirty="0" smtClean="0">
                <a:solidFill>
                  <a:srgbClr val="FF5840"/>
                </a:solidFill>
                <a:latin typeface="Cambria Math"/>
                <a:cs typeface="Cambria Math"/>
              </a:rPr>
              <a:t>4</a:t>
            </a:r>
            <a:r>
              <a:rPr lang="en-US" sz="3000" b="1" dirty="0">
                <a:solidFill>
                  <a:srgbClr val="FF5840"/>
                </a:solidFill>
                <a:latin typeface="Cambria Math"/>
                <a:cs typeface="Cambria Math"/>
              </a:rPr>
              <a:t>x</a:t>
            </a:r>
            <a:r>
              <a:rPr lang="en-US" sz="3000" b="1" baseline="-25000" dirty="0">
                <a:solidFill>
                  <a:srgbClr val="FF5840"/>
                </a:solidFill>
                <a:latin typeface="Cambria Math"/>
                <a:cs typeface="Cambria Math"/>
              </a:rPr>
              <a:t>4</a:t>
            </a:r>
            <a:r>
              <a:rPr lang="en-US" sz="3000" b="1" dirty="0" smtClean="0">
                <a:solidFill>
                  <a:srgbClr val="FF5840"/>
                </a:solidFill>
                <a:latin typeface="Cambria Math"/>
                <a:cs typeface="Cambria Math"/>
              </a:rPr>
              <a:t>) % 151</a:t>
            </a:r>
            <a:endParaRPr lang="en-US" sz="3000" b="1" dirty="0" smtClean="0">
              <a:solidFill>
                <a:srgbClr val="FF584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4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Hashing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proof of why universal hashing works is tricky (and thus optional) but </a:t>
            </a:r>
            <a:r>
              <a:rPr lang="en-US" sz="2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awesome</a:t>
            </a:r>
            <a:r>
              <a:rPr lang="en-US" sz="2400" dirty="0" smtClean="0"/>
              <a:t>.</a:t>
            </a:r>
            <a:r>
              <a:rPr lang="en-US" sz="2400" dirty="0"/>
              <a:t> </a:t>
            </a:r>
            <a:r>
              <a:rPr lang="en-US" sz="2400" dirty="0" smtClean="0"/>
              <a:t> It’s on the next few slides if you want to check it out.</a:t>
            </a:r>
          </a:p>
          <a:p>
            <a:r>
              <a:rPr lang="en-US" sz="2400" dirty="0" smtClean="0"/>
              <a:t>Whenever we have a randomized algorithm, usually there’s a worst case scenario where the algorithm runs much slower than we’d hope</a:t>
            </a:r>
          </a:p>
          <a:p>
            <a:pPr lvl="1"/>
            <a:r>
              <a:rPr lang="en-US" sz="2000" dirty="0" smtClean="0"/>
              <a:t>You can imagine the universal hash function generating random numbers that just </a:t>
            </a:r>
            <a:r>
              <a:rPr lang="en-US" sz="2000" i="1" dirty="0" smtClean="0"/>
              <a:t>happen</a:t>
            </a:r>
            <a:r>
              <a:rPr lang="en-US" sz="2000" dirty="0" smtClean="0"/>
              <a:t> to cause many bucket collisions</a:t>
            </a:r>
          </a:p>
          <a:p>
            <a:r>
              <a:rPr lang="en-US" sz="2400" dirty="0" smtClean="0"/>
              <a:t>Since that’s </a:t>
            </a:r>
            <a:r>
              <a:rPr lang="en-US" sz="2400" dirty="0"/>
              <a:t>t</a:t>
            </a:r>
            <a:r>
              <a:rPr lang="en-US" sz="2400" dirty="0" smtClean="0"/>
              <a:t>oo depressing, instead we talk about the </a:t>
            </a:r>
            <a:r>
              <a:rPr lang="en-US" sz="2400" i="1" dirty="0" smtClean="0"/>
              <a:t>expected </a:t>
            </a:r>
            <a:r>
              <a:rPr lang="en-US" sz="2400" dirty="0" smtClean="0"/>
              <a:t>runtime</a:t>
            </a:r>
            <a:r>
              <a:rPr lang="en-US" sz="2400" i="1" dirty="0" smtClean="0"/>
              <a:t> </a:t>
            </a:r>
            <a:r>
              <a:rPr lang="en-US" sz="2400" dirty="0" smtClean="0"/>
              <a:t>of the algorithm</a:t>
            </a:r>
            <a:r>
              <a:rPr lang="en-US" sz="2400" i="1" dirty="0" smtClean="0"/>
              <a:t>,</a:t>
            </a:r>
            <a:r>
              <a:rPr lang="en-US" sz="2400" dirty="0" smtClean="0"/>
              <a:t> given </a:t>
            </a:r>
            <a:r>
              <a:rPr lang="en-US" sz="2400" i="1" dirty="0" smtClean="0"/>
              <a:t>any input</a:t>
            </a:r>
            <a:endParaRPr lang="en-US" sz="2400" dirty="0" smtClean="0"/>
          </a:p>
          <a:p>
            <a:r>
              <a:rPr lang="en-US" sz="2400" dirty="0" smtClean="0"/>
              <a:t>For universal hashing, we can prove that the expected size of each bucket is less than 2, which means the expected runtime of </a:t>
            </a:r>
            <a:r>
              <a:rPr lang="en-US" sz="2400" dirty="0" smtClean="0">
                <a:latin typeface="Consolas"/>
                <a:cs typeface="Consolas"/>
              </a:rPr>
              <a:t>get()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is constant!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91600" cy="1295400"/>
          </a:xfrm>
        </p:spPr>
        <p:txBody>
          <a:bodyPr>
            <a:normAutofit/>
          </a:bodyPr>
          <a:lstStyle/>
          <a:p>
            <a:r>
              <a:rPr lang="en-US" dirty="0"/>
              <a:t>Universal Hashing </a:t>
            </a:r>
            <a:r>
              <a:rPr lang="en-US" dirty="0" smtClean="0"/>
              <a:t>Proof: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715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Remember fractions and their inverses?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The inverse of </a:t>
            </a:r>
            <a:r>
              <a:rPr lang="en-US" sz="1600" dirty="0" smtClean="0">
                <a:latin typeface="Cambria Math"/>
                <a:cs typeface="Cambria Math"/>
              </a:rPr>
              <a:t>3/4</a:t>
            </a:r>
            <a:r>
              <a:rPr lang="en-US" sz="1600" dirty="0" smtClean="0"/>
              <a:t> is </a:t>
            </a:r>
            <a:r>
              <a:rPr lang="en-US" sz="1600" dirty="0" smtClean="0">
                <a:latin typeface="Cambria Math"/>
                <a:cs typeface="Cambria Math"/>
              </a:rPr>
              <a:t>4/3</a:t>
            </a:r>
            <a:r>
              <a:rPr lang="en-US" sz="1600" dirty="0" smtClean="0"/>
              <a:t>, because </a:t>
            </a:r>
            <a:r>
              <a:rPr lang="en-US" sz="1600" dirty="0" smtClean="0">
                <a:latin typeface="Cambria Math"/>
                <a:cs typeface="Cambria Math"/>
              </a:rPr>
              <a:t>(3/4)*(4/3) = 1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latin typeface="Arial"/>
                <a:cs typeface="Arial"/>
              </a:rPr>
              <a:t>Sometimes we write it like this: </a:t>
            </a:r>
            <a:r>
              <a:rPr lang="en-US" sz="1600" dirty="0" smtClean="0">
                <a:latin typeface="Cambria Math"/>
                <a:cs typeface="Cambria Math"/>
              </a:rPr>
              <a:t>(3/4)</a:t>
            </a:r>
            <a:r>
              <a:rPr lang="en-US" sz="1600" baseline="30000" dirty="0" smtClean="0">
                <a:latin typeface="Cambria Math"/>
                <a:cs typeface="Cambria Math"/>
              </a:rPr>
              <a:t>-1</a:t>
            </a:r>
            <a:r>
              <a:rPr lang="en-US" sz="1600" dirty="0" smtClean="0">
                <a:latin typeface="Cambria Math"/>
                <a:cs typeface="Cambria Math"/>
              </a:rPr>
              <a:t> = 4/3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Arial"/>
                <a:cs typeface="Arial"/>
              </a:rPr>
              <a:t>Normally, integers don’t have (multiplicative) inverses, because you can’t multiply an integer </a:t>
            </a:r>
            <a:r>
              <a:rPr lang="en-US" sz="1800" dirty="0" err="1" smtClean="0">
                <a:latin typeface="Cambria Math"/>
                <a:cs typeface="Cambria Math"/>
              </a:rPr>
              <a:t>i</a:t>
            </a:r>
            <a:r>
              <a:rPr lang="en-US" sz="1800" dirty="0" smtClean="0">
                <a:latin typeface="Arial"/>
                <a:cs typeface="Arial"/>
              </a:rPr>
              <a:t> by anything to get </a:t>
            </a:r>
            <a:r>
              <a:rPr lang="en-US" sz="1800" dirty="0" smtClean="0">
                <a:latin typeface="Cambria Math"/>
                <a:cs typeface="Cambria Math"/>
              </a:rPr>
              <a:t>1</a:t>
            </a:r>
            <a:r>
              <a:rPr lang="en-US" sz="1800" dirty="0" smtClean="0">
                <a:latin typeface="Arial"/>
                <a:cs typeface="Arial"/>
              </a:rPr>
              <a:t>.  (Unless </a:t>
            </a:r>
            <a:r>
              <a:rPr lang="en-US" sz="1800" dirty="0" err="1" smtClean="0">
                <a:latin typeface="Cambria Math"/>
                <a:cs typeface="Cambria Math"/>
              </a:rPr>
              <a:t>i</a:t>
            </a:r>
            <a:r>
              <a:rPr lang="en-US" sz="1800" dirty="0" smtClean="0">
                <a:latin typeface="Cambria Math"/>
                <a:cs typeface="Cambria Math"/>
              </a:rPr>
              <a:t> = 1</a:t>
            </a:r>
            <a:r>
              <a:rPr lang="en-US" sz="1800" dirty="0" smtClean="0">
                <a:latin typeface="Arial"/>
                <a:cs typeface="Arial"/>
              </a:rPr>
              <a:t>… duh.)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Arial"/>
                <a:cs typeface="Arial"/>
              </a:rPr>
              <a:t>But as soon as we enter </a:t>
            </a:r>
            <a:r>
              <a:rPr lang="en-US" sz="1800" b="1" dirty="0" smtClean="0">
                <a:solidFill>
                  <a:schemeClr val="tx2"/>
                </a:solidFill>
                <a:latin typeface="Arial"/>
                <a:cs typeface="Arial"/>
              </a:rPr>
              <a:t>modulo world</a:t>
            </a:r>
            <a:r>
              <a:rPr lang="en-US" sz="1800" dirty="0" smtClean="0">
                <a:latin typeface="Arial"/>
                <a:cs typeface="Arial"/>
              </a:rPr>
              <a:t>, suddenly integers can have inverses too!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Arial"/>
                <a:cs typeface="Arial"/>
              </a:rPr>
              <a:t>Take the integers </a:t>
            </a:r>
            <a:r>
              <a:rPr lang="en-US" sz="1800" dirty="0" smtClean="0">
                <a:latin typeface="Cambria Math"/>
                <a:cs typeface="Cambria Math"/>
              </a:rPr>
              <a:t>mod 7</a:t>
            </a:r>
            <a:r>
              <a:rPr lang="en-US" sz="1800" dirty="0" smtClean="0">
                <a:latin typeface="Arial"/>
                <a:cs typeface="Arial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latin typeface="Arial"/>
                <a:cs typeface="Arial"/>
              </a:rPr>
              <a:t>The inverse of </a:t>
            </a:r>
            <a:r>
              <a:rPr lang="en-US" sz="1600" dirty="0" smtClean="0">
                <a:latin typeface="Cambria Math"/>
                <a:cs typeface="Cambria Math"/>
              </a:rPr>
              <a:t>2</a:t>
            </a:r>
            <a:r>
              <a:rPr lang="en-US" sz="1600" dirty="0" smtClean="0">
                <a:latin typeface="Arial"/>
                <a:cs typeface="Arial"/>
              </a:rPr>
              <a:t> is </a:t>
            </a:r>
            <a:r>
              <a:rPr lang="en-US" sz="1600" dirty="0" smtClean="0">
                <a:latin typeface="Cambria Math"/>
                <a:cs typeface="Cambria Math"/>
              </a:rPr>
              <a:t>4</a:t>
            </a:r>
            <a:r>
              <a:rPr lang="en-US" sz="1600" dirty="0" smtClean="0">
                <a:latin typeface="Arial"/>
                <a:cs typeface="Arial"/>
              </a:rPr>
              <a:t>, because </a:t>
            </a:r>
            <a:r>
              <a:rPr lang="en-US" sz="1600" dirty="0" smtClean="0">
                <a:latin typeface="Cambria Math"/>
                <a:cs typeface="Cambria Math"/>
              </a:rPr>
              <a:t>2*4 = 8 </a:t>
            </a:r>
            <a:r>
              <a:rPr lang="en-US" sz="1600" dirty="0" smtClean="0">
                <a:latin typeface="Cambria Math"/>
                <a:ea typeface="ＭＳ ゴシック"/>
                <a:cs typeface="Cambria Math"/>
              </a:rPr>
              <a:t>≅</a:t>
            </a:r>
            <a:r>
              <a:rPr lang="en-US" sz="1600" dirty="0">
                <a:latin typeface="Cambria Math"/>
                <a:cs typeface="Cambria Math"/>
              </a:rPr>
              <a:t> </a:t>
            </a:r>
            <a:r>
              <a:rPr lang="en-US" sz="1600" dirty="0" smtClean="0">
                <a:latin typeface="Cambria Math"/>
                <a:cs typeface="Cambria Math"/>
              </a:rPr>
              <a:t>1 mod 7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latin typeface="Arial"/>
                <a:cs typeface="Arial"/>
              </a:rPr>
              <a:t>The inverse of </a:t>
            </a:r>
            <a:r>
              <a:rPr lang="en-US" sz="1600" dirty="0" smtClean="0">
                <a:latin typeface="Cambria Math"/>
                <a:cs typeface="Cambria Math"/>
              </a:rPr>
              <a:t>5</a:t>
            </a:r>
            <a:r>
              <a:rPr lang="en-US" sz="1600" dirty="0" smtClean="0">
                <a:latin typeface="Arial"/>
                <a:cs typeface="Arial"/>
              </a:rPr>
              <a:t> is </a:t>
            </a:r>
            <a:r>
              <a:rPr lang="en-US" sz="1600" dirty="0" smtClean="0">
                <a:latin typeface="Cambria Math"/>
                <a:cs typeface="Cambria Math"/>
              </a:rPr>
              <a:t>3</a:t>
            </a:r>
            <a:r>
              <a:rPr lang="en-US" sz="1600" dirty="0" smtClean="0">
                <a:latin typeface="Arial"/>
                <a:cs typeface="Arial"/>
              </a:rPr>
              <a:t>, because </a:t>
            </a:r>
            <a:r>
              <a:rPr lang="en-US" sz="1600" dirty="0" smtClean="0">
                <a:latin typeface="Cambria Math"/>
                <a:cs typeface="Cambria Math"/>
              </a:rPr>
              <a:t>5*3 </a:t>
            </a:r>
            <a:r>
              <a:rPr lang="en-US" sz="1600" dirty="0">
                <a:latin typeface="Cambria Math"/>
                <a:cs typeface="Cambria Math"/>
              </a:rPr>
              <a:t>= </a:t>
            </a:r>
            <a:r>
              <a:rPr lang="en-US" sz="1600" dirty="0" smtClean="0">
                <a:latin typeface="Cambria Math"/>
                <a:cs typeface="Cambria Math"/>
              </a:rPr>
              <a:t>15 </a:t>
            </a:r>
            <a:r>
              <a:rPr lang="en-US" sz="1600" dirty="0">
                <a:latin typeface="Cambria Math"/>
                <a:ea typeface="ＭＳ ゴシック"/>
                <a:cs typeface="Cambria Math"/>
              </a:rPr>
              <a:t>≅</a:t>
            </a:r>
            <a:r>
              <a:rPr lang="en-US" sz="1600" dirty="0">
                <a:latin typeface="Cambria Math"/>
                <a:cs typeface="Cambria Math"/>
              </a:rPr>
              <a:t> 1 mod 7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Arial"/>
                <a:cs typeface="Arial"/>
              </a:rPr>
              <a:t>But does every integer always have an inverse under any modulo?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latin typeface="Arial"/>
                <a:cs typeface="Arial"/>
              </a:rPr>
              <a:t>What about the integers </a:t>
            </a:r>
            <a:r>
              <a:rPr lang="en-US" sz="1600" dirty="0" smtClean="0">
                <a:latin typeface="Cambria Math"/>
                <a:cs typeface="Cambria Math"/>
              </a:rPr>
              <a:t>mod 4</a:t>
            </a:r>
            <a:r>
              <a:rPr lang="en-US" sz="1600" dirty="0" smtClean="0">
                <a:latin typeface="Arial"/>
                <a:cs typeface="Arial"/>
              </a:rPr>
              <a:t>?  Does </a:t>
            </a:r>
            <a:r>
              <a:rPr lang="en-US" sz="1600" dirty="0" smtClean="0">
                <a:latin typeface="Cambria Math"/>
                <a:cs typeface="Cambria Math"/>
              </a:rPr>
              <a:t>2</a:t>
            </a:r>
            <a:r>
              <a:rPr lang="en-US" sz="1600" dirty="0" smtClean="0">
                <a:latin typeface="Arial"/>
                <a:cs typeface="Arial"/>
              </a:rPr>
              <a:t> have an inverse?</a:t>
            </a:r>
          </a:p>
          <a:p>
            <a:pPr lvl="2">
              <a:lnSpc>
                <a:spcPct val="80000"/>
              </a:lnSpc>
            </a:pPr>
            <a:r>
              <a:rPr lang="en-US" sz="1200" dirty="0">
                <a:latin typeface="Cambria Math"/>
                <a:cs typeface="Cambria Math"/>
              </a:rPr>
              <a:t>2</a:t>
            </a:r>
            <a:r>
              <a:rPr lang="en-US" sz="1200" dirty="0" smtClean="0">
                <a:latin typeface="Cambria Math"/>
                <a:cs typeface="Cambria Math"/>
              </a:rPr>
              <a:t>*0 </a:t>
            </a:r>
            <a:r>
              <a:rPr lang="en-US" sz="1200" dirty="0">
                <a:latin typeface="Cambria Math"/>
                <a:cs typeface="Cambria Math"/>
              </a:rPr>
              <a:t>= 0</a:t>
            </a:r>
            <a:r>
              <a:rPr lang="en-US" sz="1200" dirty="0" smtClean="0">
                <a:latin typeface="Cambria Math"/>
                <a:cs typeface="Cambria Math"/>
              </a:rPr>
              <a:t> </a:t>
            </a:r>
            <a:r>
              <a:rPr lang="en-US" sz="1200" dirty="0">
                <a:latin typeface="Cambria Math"/>
                <a:ea typeface="ＭＳ ゴシック"/>
                <a:cs typeface="Cambria Math"/>
              </a:rPr>
              <a:t>≅</a:t>
            </a:r>
            <a:r>
              <a:rPr lang="en-US" sz="1200" dirty="0">
                <a:latin typeface="Cambria Math"/>
                <a:cs typeface="Cambria Math"/>
              </a:rPr>
              <a:t> 0</a:t>
            </a:r>
            <a:r>
              <a:rPr lang="en-US" sz="1200" dirty="0" smtClean="0">
                <a:latin typeface="Cambria Math"/>
                <a:cs typeface="Cambria Math"/>
              </a:rPr>
              <a:t> </a:t>
            </a:r>
            <a:r>
              <a:rPr lang="en-US" sz="1200" dirty="0">
                <a:latin typeface="Cambria Math"/>
                <a:cs typeface="Cambria Math"/>
              </a:rPr>
              <a:t>mod </a:t>
            </a:r>
            <a:r>
              <a:rPr lang="en-US" sz="1200" dirty="0" smtClean="0">
                <a:latin typeface="Cambria Math"/>
                <a:cs typeface="Cambria Math"/>
              </a:rPr>
              <a:t>4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>
                <a:latin typeface="Cambria Math"/>
                <a:cs typeface="Cambria Math"/>
              </a:rPr>
              <a:t>2*1 = 2 </a:t>
            </a:r>
            <a:r>
              <a:rPr lang="en-US" sz="1200" dirty="0" smtClean="0">
                <a:latin typeface="Cambria Math"/>
                <a:ea typeface="ＭＳ ゴシック"/>
                <a:cs typeface="Cambria Math"/>
              </a:rPr>
              <a:t>≅ 2 mod 4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>
                <a:latin typeface="Cambria Math"/>
                <a:ea typeface="ＭＳ ゴシック"/>
                <a:cs typeface="Cambria Math"/>
              </a:rPr>
              <a:t>2*2 = 4 ≅ 0 mod 4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>
                <a:latin typeface="Cambria Math"/>
                <a:ea typeface="ＭＳ ゴシック"/>
                <a:cs typeface="Cambria Math"/>
              </a:rPr>
              <a:t>2*3 = 6 ≅ 2 mod 4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Arial"/>
                <a:ea typeface="ＭＳ ゴシック"/>
                <a:cs typeface="Arial"/>
              </a:rPr>
              <a:t>Turns out, an integer </a:t>
            </a:r>
            <a:r>
              <a:rPr lang="en-US" sz="1800" dirty="0" err="1" smtClean="0">
                <a:latin typeface="Cambria Math"/>
                <a:ea typeface="ＭＳ ゴシック"/>
                <a:cs typeface="Cambria Math"/>
              </a:rPr>
              <a:t>i</a:t>
            </a:r>
            <a:r>
              <a:rPr lang="en-US" sz="1800" dirty="0" smtClean="0">
                <a:latin typeface="Cambria Math"/>
                <a:ea typeface="ＭＳ ゴシック"/>
                <a:cs typeface="Cambria Math"/>
              </a:rPr>
              <a:t> (mod n) </a:t>
            </a:r>
            <a:r>
              <a:rPr lang="en-US" sz="1800" dirty="0" smtClean="0">
                <a:latin typeface="Arial"/>
                <a:ea typeface="ＭＳ ゴシック"/>
                <a:cs typeface="Arial"/>
              </a:rPr>
              <a:t>only has an inverse if </a:t>
            </a:r>
            <a:r>
              <a:rPr lang="en-US" sz="1800" dirty="0" err="1" smtClean="0">
                <a:latin typeface="Cambria"/>
                <a:ea typeface="ＭＳ ゴシック"/>
                <a:cs typeface="Cambria"/>
              </a:rPr>
              <a:t>i</a:t>
            </a:r>
            <a:r>
              <a:rPr lang="en-US" sz="1800" dirty="0" smtClean="0">
                <a:latin typeface="Arial"/>
                <a:ea typeface="ＭＳ ゴシック"/>
                <a:cs typeface="Arial"/>
              </a:rPr>
              <a:t> and </a:t>
            </a:r>
            <a:r>
              <a:rPr lang="en-US" sz="1800" dirty="0" smtClean="0">
                <a:latin typeface="Cambria Math"/>
                <a:ea typeface="ＭＳ ゴシック"/>
                <a:cs typeface="Cambria Math"/>
              </a:rPr>
              <a:t>n</a:t>
            </a:r>
            <a:r>
              <a:rPr lang="en-US" sz="1800" dirty="0" smtClean="0">
                <a:latin typeface="Arial"/>
                <a:ea typeface="ＭＳ ゴシック"/>
                <a:cs typeface="Arial"/>
              </a:rPr>
              <a:t> are relatively prime, which means t</a:t>
            </a:r>
            <a:r>
              <a:rPr lang="en-US" sz="1800" dirty="0" smtClean="0">
                <a:ea typeface="ＭＳ ゴシック"/>
                <a:cs typeface="Arial"/>
              </a:rPr>
              <a:t>he only positive integer that evenly divides both of them is 1</a:t>
            </a:r>
            <a:endParaRPr lang="en-US" sz="1800" dirty="0" smtClean="0">
              <a:latin typeface="Arial"/>
              <a:ea typeface="ＭＳ ゴシック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Arial"/>
                <a:ea typeface="ＭＳ ゴシック"/>
                <a:cs typeface="Arial"/>
              </a:rPr>
              <a:t> Then it </a:t>
            </a:r>
            <a:r>
              <a:rPr lang="en-US" sz="1800" i="1" dirty="0" smtClean="0">
                <a:latin typeface="Arial"/>
                <a:ea typeface="ＭＳ ゴシック"/>
                <a:cs typeface="Arial"/>
              </a:rPr>
              <a:t>definitely</a:t>
            </a:r>
            <a:r>
              <a:rPr lang="en-US" sz="1800" dirty="0" smtClean="0">
                <a:latin typeface="Arial"/>
                <a:ea typeface="ＭＳ ゴシック"/>
                <a:cs typeface="Arial"/>
              </a:rPr>
              <a:t> has an inverse, and that inverse is unique.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latin typeface="Arial"/>
                <a:ea typeface="ＭＳ ゴシック"/>
                <a:cs typeface="Arial"/>
              </a:rPr>
              <a:t>Take Abstract Algebra to find out why!  Woo!!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Arial"/>
                <a:ea typeface="ＭＳ ゴシック"/>
                <a:cs typeface="Arial"/>
              </a:rPr>
              <a:t>So if we’re talking about the integers </a:t>
            </a:r>
            <a:r>
              <a:rPr lang="en-US" sz="1800" dirty="0" smtClean="0">
                <a:latin typeface="Cambria Math"/>
                <a:ea typeface="ＭＳ ゴシック"/>
                <a:cs typeface="Cambria Math"/>
              </a:rPr>
              <a:t>mod n</a:t>
            </a:r>
            <a:r>
              <a:rPr lang="en-US" sz="1800" dirty="0" smtClean="0">
                <a:latin typeface="Arial"/>
                <a:ea typeface="ＭＳ ゴシック"/>
                <a:cs typeface="Arial"/>
              </a:rPr>
              <a:t>, where </a:t>
            </a:r>
            <a:r>
              <a:rPr lang="en-US" sz="1800" dirty="0" smtClean="0">
                <a:latin typeface="Cambria Math"/>
                <a:ea typeface="ＭＳ ゴシック"/>
                <a:cs typeface="Cambria Math"/>
              </a:rPr>
              <a:t>n</a:t>
            </a:r>
            <a:r>
              <a:rPr lang="en-US" sz="1800" dirty="0" smtClean="0">
                <a:latin typeface="Arial"/>
                <a:ea typeface="ＭＳ ゴシック"/>
                <a:cs typeface="Arial"/>
              </a:rPr>
              <a:t> is a prime number, then </a:t>
            </a:r>
            <a:r>
              <a:rPr lang="en-US" sz="1800" b="1" dirty="0" smtClean="0">
                <a:latin typeface="Arial"/>
                <a:ea typeface="ＭＳ ゴシック"/>
                <a:cs typeface="Arial"/>
              </a:rPr>
              <a:t>every</a:t>
            </a:r>
            <a:r>
              <a:rPr lang="en-US" sz="1800" dirty="0" smtClean="0">
                <a:latin typeface="Arial"/>
                <a:ea typeface="ＭＳ ゴシック"/>
                <a:cs typeface="Arial"/>
              </a:rPr>
              <a:t> integer has an inverse—because they’re all relatively prime to </a:t>
            </a:r>
            <a:r>
              <a:rPr lang="en-US" sz="1800" dirty="0" smtClean="0">
                <a:latin typeface="Cambria Math"/>
                <a:ea typeface="ＭＳ ゴシック"/>
                <a:cs typeface="Cambria Math"/>
              </a:rPr>
              <a:t>n</a:t>
            </a:r>
            <a:r>
              <a:rPr lang="en-US" sz="1800" dirty="0" smtClean="0">
                <a:latin typeface="Arial"/>
                <a:ea typeface="ＭＳ ゴシック"/>
                <a:cs typeface="Arial"/>
              </a:rPr>
              <a:t>!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>
                <a:latin typeface="Arial"/>
                <a:ea typeface="ＭＳ ゴシック"/>
                <a:cs typeface="Arial"/>
              </a:rPr>
              <a:t>Oh, except for </a:t>
            </a:r>
            <a:r>
              <a:rPr lang="en-US" sz="1400" dirty="0" smtClean="0">
                <a:latin typeface="Cambria Math"/>
                <a:ea typeface="ＭＳ ゴシック"/>
                <a:cs typeface="Cambria Math"/>
              </a:rPr>
              <a:t>0</a:t>
            </a:r>
            <a:r>
              <a:rPr lang="en-US" sz="1400" dirty="0" smtClean="0">
                <a:latin typeface="Arial"/>
                <a:ea typeface="ＭＳ ゴシック"/>
                <a:cs typeface="Arial"/>
              </a:rPr>
              <a:t>. </a:t>
            </a:r>
            <a:r>
              <a:rPr lang="en-US" sz="1400" dirty="0">
                <a:latin typeface="Arial"/>
                <a:ea typeface="ＭＳ ゴシック"/>
                <a:cs typeface="Arial"/>
              </a:rPr>
              <a:t> </a:t>
            </a:r>
            <a:r>
              <a:rPr lang="en-US" sz="1400" dirty="0" smtClean="0">
                <a:latin typeface="Arial"/>
                <a:ea typeface="ＭＳ ゴシック"/>
                <a:cs typeface="Arial"/>
              </a:rPr>
              <a:t>Because </a:t>
            </a:r>
            <a:r>
              <a:rPr lang="en-US" sz="1400" dirty="0" smtClean="0">
                <a:latin typeface="Cambria Math"/>
                <a:ea typeface="ＭＳ ゴシック"/>
                <a:cs typeface="Cambria Math"/>
              </a:rPr>
              <a:t>0 ×</a:t>
            </a:r>
            <a:r>
              <a:rPr lang="en-US" sz="1400" dirty="0" smtClean="0">
                <a:latin typeface="Arial"/>
                <a:ea typeface="ＭＳ ゴシック"/>
                <a:cs typeface="Arial"/>
              </a:rPr>
              <a:t> anything is still </a:t>
            </a:r>
            <a:r>
              <a:rPr lang="en-US" sz="1400" dirty="0" smtClean="0">
                <a:latin typeface="Cambria Math"/>
                <a:ea typeface="ＭＳ ゴシック"/>
                <a:cs typeface="Cambria Math"/>
              </a:rPr>
              <a:t>0</a:t>
            </a:r>
            <a:r>
              <a:rPr lang="en-US" sz="1400" dirty="0" smtClean="0">
                <a:latin typeface="Arial"/>
                <a:ea typeface="ＭＳ ゴシック"/>
                <a:cs typeface="Arial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Arial"/>
                <a:ea typeface="ＭＳ ゴシック"/>
                <a:cs typeface="Arial"/>
              </a:rPr>
              <a:t>Wow, we just talked about modular stuff AND prime numbers.  Sounds likes some serious foreshadowing!!!!!!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42642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86CE24"/>
                </a:solidFill>
              </a:rPr>
              <a:t>Crap! No inverse!</a:t>
            </a:r>
            <a:endParaRPr lang="en-US" sz="1400" dirty="0">
              <a:solidFill>
                <a:srgbClr val="86CE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990600"/>
          </a:xfrm>
        </p:spPr>
        <p:txBody>
          <a:bodyPr/>
          <a:lstStyle/>
          <a:p>
            <a:r>
              <a:rPr lang="en-US" dirty="0" smtClean="0"/>
              <a:t>Universal Hashing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334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Now for the actual proof:</a:t>
            </a:r>
          </a:p>
          <a:p>
            <a:r>
              <a:rPr lang="en-US" sz="2400" dirty="0" smtClean="0"/>
              <a:t>Let </a:t>
            </a:r>
            <a:r>
              <a:rPr lang="en-US" sz="2400" dirty="0" smtClean="0">
                <a:latin typeface="Cambria Math"/>
                <a:cs typeface="Cambria Math"/>
              </a:rPr>
              <a:t>n</a:t>
            </a:r>
            <a:r>
              <a:rPr lang="en-US" sz="2400" dirty="0" smtClean="0"/>
              <a:t> be the prime size of our array</a:t>
            </a:r>
          </a:p>
          <a:p>
            <a:r>
              <a:rPr lang="en-US" sz="2400" dirty="0" smtClean="0"/>
              <a:t>Choose any 2 distinct Banner IDs, broken into their 4 chunks:</a:t>
            </a:r>
          </a:p>
          <a:p>
            <a:pPr marL="0" indent="0" algn="ctr">
              <a:buNone/>
            </a:pPr>
            <a:r>
              <a:rPr lang="en-US" sz="2400" dirty="0" smtClean="0">
                <a:latin typeface="Cambria Math"/>
                <a:cs typeface="Cambria Math"/>
              </a:rPr>
              <a:t>(x</a:t>
            </a:r>
            <a:r>
              <a:rPr lang="en-US" sz="2400" baseline="-25000" dirty="0" smtClean="0">
                <a:latin typeface="Cambria Math"/>
                <a:cs typeface="Cambria Math"/>
              </a:rPr>
              <a:t>1</a:t>
            </a:r>
            <a:r>
              <a:rPr lang="en-US" sz="2400" dirty="0" smtClean="0">
                <a:latin typeface="Cambria Math"/>
                <a:cs typeface="Cambria Math"/>
              </a:rPr>
              <a:t>, x</a:t>
            </a:r>
            <a:r>
              <a:rPr lang="en-US" sz="2400" baseline="-25000" dirty="0" smtClean="0">
                <a:latin typeface="Cambria Math"/>
                <a:cs typeface="Cambria Math"/>
              </a:rPr>
              <a:t>2</a:t>
            </a:r>
            <a:r>
              <a:rPr lang="en-US" sz="2400" dirty="0" smtClean="0">
                <a:latin typeface="Cambria Math"/>
                <a:cs typeface="Cambria Math"/>
              </a:rPr>
              <a:t>, x</a:t>
            </a:r>
            <a:r>
              <a:rPr lang="en-US" sz="2400" baseline="-25000" dirty="0" smtClean="0">
                <a:latin typeface="Cambria Math"/>
                <a:cs typeface="Cambria Math"/>
              </a:rPr>
              <a:t>3</a:t>
            </a:r>
            <a:r>
              <a:rPr lang="en-US" sz="2400" dirty="0">
                <a:latin typeface="Cambria Math"/>
                <a:cs typeface="Cambria Math"/>
              </a:rPr>
              <a:t>, </a:t>
            </a:r>
            <a:r>
              <a:rPr lang="en-US" sz="2400" dirty="0" smtClean="0">
                <a:latin typeface="Cambria Math"/>
                <a:cs typeface="Cambria Math"/>
              </a:rPr>
              <a:t>x</a:t>
            </a:r>
            <a:r>
              <a:rPr lang="en-US" sz="2400" baseline="-25000" dirty="0" smtClean="0">
                <a:latin typeface="Cambria Math"/>
                <a:cs typeface="Cambria Math"/>
              </a:rPr>
              <a:t>4</a:t>
            </a:r>
            <a:r>
              <a:rPr lang="en-US" sz="2400" dirty="0" smtClean="0">
                <a:latin typeface="Cambria Math"/>
                <a:cs typeface="Cambria Math"/>
              </a:rPr>
              <a:t>)  </a:t>
            </a:r>
            <a:r>
              <a:rPr lang="en-US" sz="2400" dirty="0" smtClean="0"/>
              <a:t>and  </a:t>
            </a:r>
            <a:r>
              <a:rPr lang="en-US" sz="2400" dirty="0" smtClean="0">
                <a:latin typeface="Cambria Math"/>
                <a:cs typeface="Cambria Math"/>
              </a:rPr>
              <a:t>(y</a:t>
            </a:r>
            <a:r>
              <a:rPr lang="en-US" sz="2400" baseline="-25000" dirty="0" smtClean="0">
                <a:latin typeface="Cambria Math"/>
                <a:cs typeface="Cambria Math"/>
              </a:rPr>
              <a:t>1</a:t>
            </a:r>
            <a:r>
              <a:rPr lang="en-US" sz="2400" dirty="0" smtClean="0">
                <a:latin typeface="Cambria Math"/>
                <a:cs typeface="Cambria Math"/>
              </a:rPr>
              <a:t>, y</a:t>
            </a:r>
            <a:r>
              <a:rPr lang="en-US" sz="2400" baseline="-25000" dirty="0" smtClean="0">
                <a:latin typeface="Cambria Math"/>
                <a:cs typeface="Cambria Math"/>
              </a:rPr>
              <a:t>2</a:t>
            </a:r>
            <a:r>
              <a:rPr lang="en-US" sz="2400" dirty="0" smtClean="0">
                <a:latin typeface="Cambria Math"/>
                <a:cs typeface="Cambria Math"/>
              </a:rPr>
              <a:t>, y</a:t>
            </a:r>
            <a:r>
              <a:rPr lang="en-US" sz="2400" baseline="-25000" dirty="0" smtClean="0">
                <a:latin typeface="Cambria Math"/>
                <a:cs typeface="Cambria Math"/>
              </a:rPr>
              <a:t>3</a:t>
            </a:r>
            <a:r>
              <a:rPr lang="en-US" sz="2400" dirty="0">
                <a:latin typeface="Cambria Math"/>
                <a:cs typeface="Cambria Math"/>
              </a:rPr>
              <a:t>, </a:t>
            </a:r>
            <a:r>
              <a:rPr lang="en-US" sz="2400" dirty="0" smtClean="0">
                <a:latin typeface="Cambria Math"/>
                <a:cs typeface="Cambria Math"/>
              </a:rPr>
              <a:t>y</a:t>
            </a:r>
            <a:r>
              <a:rPr lang="en-US" sz="2400" baseline="-25000" dirty="0" smtClean="0">
                <a:latin typeface="Cambria Math"/>
                <a:cs typeface="Cambria Math"/>
              </a:rPr>
              <a:t>4</a:t>
            </a:r>
            <a:r>
              <a:rPr lang="en-US" sz="2400" dirty="0" smtClean="0">
                <a:latin typeface="Cambria Math"/>
                <a:cs typeface="Cambria Math"/>
              </a:rPr>
              <a:t>)</a:t>
            </a:r>
          </a:p>
          <a:p>
            <a:r>
              <a:rPr lang="en-US" sz="2400" dirty="0" smtClean="0"/>
              <a:t>Because the IDs are distinct, we know that they must differ by at least 1 chunk.  Without loss of generality, we can assume that they differ by the last one.  That is,</a:t>
            </a:r>
          </a:p>
          <a:p>
            <a:pPr marL="0" indent="0" algn="ctr">
              <a:buNone/>
            </a:pPr>
            <a:r>
              <a:rPr lang="en-US" sz="2400" dirty="0" smtClean="0">
                <a:latin typeface="Cambria Math"/>
                <a:cs typeface="Cambria Math"/>
              </a:rPr>
              <a:t>x</a:t>
            </a:r>
            <a:r>
              <a:rPr lang="en-US" sz="2400" baseline="-25000" dirty="0" smtClean="0">
                <a:latin typeface="Cambria Math"/>
                <a:cs typeface="Cambria Math"/>
              </a:rPr>
              <a:t>4</a:t>
            </a:r>
            <a:r>
              <a:rPr lang="en-US" sz="2400" dirty="0" smtClean="0">
                <a:latin typeface="Cambria Math"/>
                <a:cs typeface="Cambria Math"/>
              </a:rPr>
              <a:t> ≠ y</a:t>
            </a:r>
            <a:r>
              <a:rPr lang="en-US" sz="2400" baseline="-25000" dirty="0" smtClean="0">
                <a:latin typeface="Cambria Math"/>
                <a:cs typeface="Cambria Math"/>
              </a:rPr>
              <a:t>4</a:t>
            </a:r>
            <a:endParaRPr lang="en-US" sz="2400" dirty="0" smtClean="0">
              <a:latin typeface="Cambria Math"/>
              <a:cs typeface="Cambria Math"/>
            </a:endParaRPr>
          </a:p>
          <a:p>
            <a:r>
              <a:rPr lang="en-US" sz="2400" dirty="0" smtClean="0"/>
              <a:t>Fix 4 random numbers for our hash function, </a:t>
            </a:r>
            <a:r>
              <a:rPr lang="en-US" sz="2400" dirty="0" smtClean="0">
                <a:latin typeface="Cambria Math"/>
                <a:cs typeface="Cambria Math"/>
              </a:rPr>
              <a:t>h</a:t>
            </a:r>
            <a:r>
              <a:rPr lang="en-US" sz="2400" dirty="0" smtClean="0"/>
              <a:t>:</a:t>
            </a:r>
          </a:p>
          <a:p>
            <a:pPr marL="0" indent="0" algn="ctr">
              <a:buNone/>
            </a:pPr>
            <a:r>
              <a:rPr lang="en-US" sz="2400" dirty="0" smtClean="0">
                <a:latin typeface="Cambria Math"/>
                <a:cs typeface="Cambria Math"/>
              </a:rPr>
              <a:t>a</a:t>
            </a:r>
            <a:r>
              <a:rPr lang="en-US" sz="2400" baseline="-25000" dirty="0" smtClean="0">
                <a:latin typeface="Cambria Math"/>
                <a:cs typeface="Cambria Math"/>
              </a:rPr>
              <a:t>1</a:t>
            </a:r>
            <a:r>
              <a:rPr lang="en-US" sz="2400" dirty="0">
                <a:latin typeface="Cambria Math"/>
                <a:cs typeface="Cambria Math"/>
              </a:rPr>
              <a:t>, </a:t>
            </a:r>
            <a:r>
              <a:rPr lang="en-US" sz="2400" dirty="0" smtClean="0">
                <a:latin typeface="Cambria Math"/>
                <a:cs typeface="Cambria Math"/>
              </a:rPr>
              <a:t>a</a:t>
            </a:r>
            <a:r>
              <a:rPr lang="en-US" sz="2400" baseline="-25000" dirty="0" smtClean="0">
                <a:latin typeface="Cambria Math"/>
                <a:cs typeface="Cambria Math"/>
              </a:rPr>
              <a:t>2</a:t>
            </a:r>
            <a:r>
              <a:rPr lang="en-US" sz="2400" dirty="0">
                <a:latin typeface="Cambria Math"/>
                <a:cs typeface="Cambria Math"/>
              </a:rPr>
              <a:t>, </a:t>
            </a:r>
            <a:r>
              <a:rPr lang="en-US" sz="2400" dirty="0" smtClean="0">
                <a:latin typeface="Cambria Math"/>
                <a:cs typeface="Cambria Math"/>
              </a:rPr>
              <a:t>a</a:t>
            </a:r>
            <a:r>
              <a:rPr lang="en-US" sz="2400" baseline="-25000" dirty="0" smtClean="0">
                <a:latin typeface="Cambria Math"/>
                <a:cs typeface="Cambria Math"/>
              </a:rPr>
              <a:t>3</a:t>
            </a:r>
            <a:r>
              <a:rPr lang="en-US" sz="2400" dirty="0">
                <a:latin typeface="Cambria Math"/>
                <a:cs typeface="Cambria Math"/>
              </a:rPr>
              <a:t>, </a:t>
            </a:r>
            <a:r>
              <a:rPr lang="en-US" sz="2400" dirty="0" smtClean="0">
                <a:latin typeface="Cambria Math"/>
                <a:cs typeface="Cambria Math"/>
              </a:rPr>
              <a:t>a</a:t>
            </a:r>
            <a:r>
              <a:rPr lang="en-US" sz="2400" baseline="-25000" dirty="0">
                <a:latin typeface="Cambria Math"/>
                <a:cs typeface="Cambria Math"/>
              </a:rPr>
              <a:t>4</a:t>
            </a:r>
            <a:endParaRPr lang="en-US" sz="2400" baseline="-25000" dirty="0" smtClean="0">
              <a:latin typeface="Cambria Math"/>
              <a:cs typeface="Cambria Math"/>
            </a:endParaRPr>
          </a:p>
          <a:p>
            <a:r>
              <a:rPr lang="en-US" sz="2400" dirty="0" smtClean="0">
                <a:latin typeface="Arial"/>
                <a:cs typeface="Arial"/>
              </a:rPr>
              <a:t>The probability that these 2 IDs will hash to the same bucket is the probability that:</a:t>
            </a:r>
          </a:p>
          <a:p>
            <a:pPr marL="0" indent="0" algn="ctr">
              <a:buNone/>
            </a:pPr>
            <a:r>
              <a:rPr lang="en-US" sz="2400" dirty="0" smtClean="0">
                <a:latin typeface="Cambria Math"/>
                <a:cs typeface="Cambria Math"/>
              </a:rPr>
              <a:t>h(</a:t>
            </a:r>
            <a:r>
              <a:rPr lang="en-US" sz="2400" dirty="0">
                <a:latin typeface="Cambria Math"/>
                <a:cs typeface="Cambria Math"/>
              </a:rPr>
              <a:t>x</a:t>
            </a:r>
            <a:r>
              <a:rPr lang="en-US" sz="2400" baseline="-25000" dirty="0">
                <a:latin typeface="Cambria Math"/>
                <a:cs typeface="Cambria Math"/>
              </a:rPr>
              <a:t>1</a:t>
            </a:r>
            <a:r>
              <a:rPr lang="en-US" sz="2400" dirty="0">
                <a:latin typeface="Cambria Math"/>
                <a:cs typeface="Cambria Math"/>
              </a:rPr>
              <a:t>, x</a:t>
            </a:r>
            <a:r>
              <a:rPr lang="en-US" sz="2400" baseline="-25000" dirty="0">
                <a:latin typeface="Cambria Math"/>
                <a:cs typeface="Cambria Math"/>
              </a:rPr>
              <a:t>2</a:t>
            </a:r>
            <a:r>
              <a:rPr lang="en-US" sz="2400" dirty="0">
                <a:latin typeface="Cambria Math"/>
                <a:cs typeface="Cambria Math"/>
              </a:rPr>
              <a:t>, x</a:t>
            </a:r>
            <a:r>
              <a:rPr lang="en-US" sz="2400" baseline="-25000" dirty="0">
                <a:latin typeface="Cambria Math"/>
                <a:cs typeface="Cambria Math"/>
              </a:rPr>
              <a:t>3</a:t>
            </a:r>
            <a:r>
              <a:rPr lang="en-US" sz="2400" dirty="0">
                <a:latin typeface="Cambria Math"/>
                <a:cs typeface="Cambria Math"/>
              </a:rPr>
              <a:t>, </a:t>
            </a:r>
            <a:r>
              <a:rPr lang="en-US" sz="2400" dirty="0" smtClean="0">
                <a:latin typeface="Cambria Math"/>
                <a:cs typeface="Cambria Math"/>
              </a:rPr>
              <a:t>x</a:t>
            </a:r>
            <a:r>
              <a:rPr lang="en-US" sz="2400" baseline="-25000" dirty="0" smtClean="0">
                <a:latin typeface="Cambria Math"/>
                <a:cs typeface="Cambria Math"/>
              </a:rPr>
              <a:t>4</a:t>
            </a:r>
            <a:r>
              <a:rPr lang="en-US" sz="2400" dirty="0" smtClean="0">
                <a:latin typeface="Cambria Math"/>
                <a:cs typeface="Cambria Math"/>
              </a:rPr>
              <a:t>) = h(</a:t>
            </a:r>
            <a:r>
              <a:rPr lang="en-US" sz="2400" dirty="0">
                <a:latin typeface="Cambria Math"/>
                <a:cs typeface="Cambria Math"/>
              </a:rPr>
              <a:t>y</a:t>
            </a:r>
            <a:r>
              <a:rPr lang="en-US" sz="2400" baseline="-25000" dirty="0">
                <a:latin typeface="Cambria Math"/>
                <a:cs typeface="Cambria Math"/>
              </a:rPr>
              <a:t>1</a:t>
            </a:r>
            <a:r>
              <a:rPr lang="en-US" sz="2400" dirty="0">
                <a:latin typeface="Cambria Math"/>
                <a:cs typeface="Cambria Math"/>
              </a:rPr>
              <a:t>, y</a:t>
            </a:r>
            <a:r>
              <a:rPr lang="en-US" sz="2400" baseline="-25000" dirty="0">
                <a:latin typeface="Cambria Math"/>
                <a:cs typeface="Cambria Math"/>
              </a:rPr>
              <a:t>2</a:t>
            </a:r>
            <a:r>
              <a:rPr lang="en-US" sz="2400" dirty="0">
                <a:latin typeface="Cambria Math"/>
                <a:cs typeface="Cambria Math"/>
              </a:rPr>
              <a:t>, y</a:t>
            </a:r>
            <a:r>
              <a:rPr lang="en-US" sz="2400" baseline="-25000" dirty="0">
                <a:latin typeface="Cambria Math"/>
                <a:cs typeface="Cambria Math"/>
              </a:rPr>
              <a:t>3</a:t>
            </a:r>
            <a:r>
              <a:rPr lang="en-US" sz="2400" dirty="0">
                <a:latin typeface="Cambria Math"/>
                <a:cs typeface="Cambria Math"/>
              </a:rPr>
              <a:t>, y</a:t>
            </a:r>
            <a:r>
              <a:rPr lang="en-US" sz="2400" baseline="-25000" dirty="0">
                <a:latin typeface="Cambria Math"/>
                <a:cs typeface="Cambria Math"/>
              </a:rPr>
              <a:t>4</a:t>
            </a:r>
            <a:r>
              <a:rPr lang="en-US" sz="2400" dirty="0" smtClean="0">
                <a:latin typeface="Cambria Math"/>
                <a:cs typeface="Cambria Math"/>
              </a:rPr>
              <a:t>)</a:t>
            </a:r>
            <a:endParaRPr lang="en-US" sz="2400" dirty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50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990600"/>
          </a:xfrm>
        </p:spPr>
        <p:txBody>
          <a:bodyPr/>
          <a:lstStyle/>
          <a:p>
            <a:r>
              <a:rPr lang="en-US" dirty="0"/>
              <a:t>Universal Hashing </a:t>
            </a:r>
            <a:r>
              <a:rPr lang="en-US" dirty="0" smtClean="0"/>
              <a:t>Proof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189508"/>
              </p:ext>
            </p:extLst>
          </p:nvPr>
        </p:nvGraphicFramePr>
        <p:xfrm>
          <a:off x="53974" y="1981200"/>
          <a:ext cx="9013826" cy="424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3" imgW="4394200" imgH="2070100" progId="Equation.3">
                  <p:embed/>
                </p:oleObj>
              </mc:Choice>
              <mc:Fallback>
                <p:oleObj name="Equation" r:id="rId3" imgW="4394200" imgH="207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4" y="1981200"/>
                        <a:ext cx="9013826" cy="424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45174" y="4343400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This is just some number, </a:t>
            </a:r>
            <a:r>
              <a:rPr lang="en-US" sz="1400" dirty="0" smtClean="0">
                <a:solidFill>
                  <a:schemeClr val="accent1"/>
                </a:solidFill>
                <a:latin typeface="Cambria Math"/>
                <a:cs typeface="Cambria Math"/>
              </a:rPr>
              <a:t>c</a:t>
            </a:r>
            <a:endParaRPr lang="en-US" sz="1400" dirty="0">
              <a:solidFill>
                <a:schemeClr val="accent1"/>
              </a:solidFill>
              <a:latin typeface="Cambria Math"/>
              <a:cs typeface="Cambria Math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59174" y="3886200"/>
            <a:ext cx="4572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/>
          <p:nvPr/>
        </p:nvCxnSpPr>
        <p:spPr>
          <a:xfrm>
            <a:off x="663574" y="3352800"/>
            <a:ext cx="914400" cy="762000"/>
          </a:xfrm>
          <a:prstGeom prst="curvedConnector3">
            <a:avLst>
              <a:gd name="adj1" fmla="val 236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15" y="3886200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6CE24"/>
                </a:solidFill>
              </a:rPr>
              <a:t>subtract stuff from both sides</a:t>
            </a:r>
            <a:endParaRPr lang="en-US" sz="1400" dirty="0">
              <a:solidFill>
                <a:srgbClr val="86CE24"/>
              </a:solidFill>
            </a:endParaRPr>
          </a:p>
        </p:txBody>
      </p:sp>
      <p:cxnSp>
        <p:nvCxnSpPr>
          <p:cNvPr id="42" name="Curved Connector 41"/>
          <p:cNvCxnSpPr/>
          <p:nvPr/>
        </p:nvCxnSpPr>
        <p:spPr>
          <a:xfrm>
            <a:off x="1806574" y="5105400"/>
            <a:ext cx="1066800" cy="914400"/>
          </a:xfrm>
          <a:prstGeom prst="curvedConnector3">
            <a:avLst>
              <a:gd name="adj1" fmla="val -80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87374" y="602998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6CE24"/>
                </a:solidFill>
              </a:rPr>
              <a:t>multiply both sides by </a:t>
            </a:r>
            <a:r>
              <a:rPr lang="en-US" sz="1400" dirty="0" smtClean="0">
                <a:solidFill>
                  <a:srgbClr val="86CE24"/>
                </a:solidFill>
                <a:latin typeface="Cambria Math"/>
                <a:cs typeface="Cambria Math"/>
              </a:rPr>
              <a:t>(x</a:t>
            </a:r>
            <a:r>
              <a:rPr lang="en-US" sz="1400" baseline="-25000" dirty="0" smtClean="0">
                <a:solidFill>
                  <a:srgbClr val="86CE24"/>
                </a:solidFill>
                <a:latin typeface="Cambria Math"/>
                <a:cs typeface="Cambria Math"/>
              </a:rPr>
              <a:t>4</a:t>
            </a:r>
            <a:r>
              <a:rPr lang="en-US" sz="1400" dirty="0" smtClean="0">
                <a:solidFill>
                  <a:srgbClr val="86CE24"/>
                </a:solidFill>
                <a:latin typeface="Cambria Math"/>
                <a:cs typeface="Cambria Math"/>
              </a:rPr>
              <a:t> – y</a:t>
            </a:r>
            <a:r>
              <a:rPr lang="en-US" sz="1400" baseline="-25000" dirty="0" smtClean="0">
                <a:solidFill>
                  <a:srgbClr val="86CE24"/>
                </a:solidFill>
                <a:latin typeface="Cambria Math"/>
                <a:cs typeface="Cambria Math"/>
              </a:rPr>
              <a:t>4</a:t>
            </a:r>
            <a:r>
              <a:rPr lang="en-US" sz="1400" dirty="0" smtClean="0">
                <a:solidFill>
                  <a:srgbClr val="86CE24"/>
                </a:solidFill>
                <a:latin typeface="Cambria Math"/>
                <a:cs typeface="Cambria Math"/>
              </a:rPr>
              <a:t>)</a:t>
            </a:r>
            <a:r>
              <a:rPr lang="en-US" sz="1400" baseline="30000" dirty="0" smtClean="0">
                <a:solidFill>
                  <a:srgbClr val="86CE24"/>
                </a:solidFill>
                <a:latin typeface="Cambria Math"/>
                <a:cs typeface="Cambria Math"/>
              </a:rPr>
              <a:t>-1</a:t>
            </a:r>
            <a:endParaRPr lang="en-US" sz="1400" dirty="0">
              <a:solidFill>
                <a:srgbClr val="86CE24"/>
              </a:solidFill>
              <a:latin typeface="Cambria Math"/>
              <a:cs typeface="Cambria Math"/>
            </a:endParaRPr>
          </a:p>
        </p:txBody>
      </p:sp>
      <p:cxnSp>
        <p:nvCxnSpPr>
          <p:cNvPr id="71" name="Curved Connector 70"/>
          <p:cNvCxnSpPr>
            <a:stCxn id="18" idx="2"/>
          </p:cNvCxnSpPr>
          <p:nvPr/>
        </p:nvCxnSpPr>
        <p:spPr>
          <a:xfrm rot="5400000">
            <a:off x="4778374" y="3962400"/>
            <a:ext cx="6858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28600" y="1352490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Now let’s simplify that last expression: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0382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>
            <a:noAutofit/>
          </a:bodyPr>
          <a:lstStyle/>
          <a:p>
            <a:r>
              <a:rPr lang="en-US" sz="2200" dirty="0" smtClean="0"/>
              <a:t>…Therefore, the probability that 2 distinct IDs will collide is the probability that</a:t>
            </a:r>
          </a:p>
          <a:p>
            <a:pPr marL="0" indent="0" algn="ctr">
              <a:buNone/>
            </a:pPr>
            <a:r>
              <a:rPr lang="en-US" sz="2200" dirty="0" smtClean="0">
                <a:latin typeface="Cambria Math"/>
                <a:cs typeface="Cambria Math"/>
              </a:rPr>
              <a:t>a</a:t>
            </a:r>
            <a:r>
              <a:rPr lang="en-US" sz="2200" baseline="-25000" dirty="0" smtClean="0">
                <a:latin typeface="Cambria Math"/>
                <a:cs typeface="Cambria Math"/>
              </a:rPr>
              <a:t>4 </a:t>
            </a:r>
            <a:r>
              <a:rPr lang="en-US" sz="2200" dirty="0" smtClean="0">
                <a:latin typeface="Cambria Math"/>
                <a:ea typeface="ＭＳ ゴシック"/>
                <a:cs typeface="Cambria Math"/>
              </a:rPr>
              <a:t>≅</a:t>
            </a:r>
            <a:r>
              <a:rPr lang="en-US" sz="2200" dirty="0" smtClean="0">
                <a:latin typeface="Cambria Math"/>
                <a:cs typeface="Cambria Math"/>
              </a:rPr>
              <a:t> c(x</a:t>
            </a:r>
            <a:r>
              <a:rPr lang="en-US" sz="2200" baseline="-25000" dirty="0" smtClean="0">
                <a:latin typeface="Cambria Math"/>
                <a:cs typeface="Cambria Math"/>
              </a:rPr>
              <a:t>4</a:t>
            </a:r>
            <a:r>
              <a:rPr lang="en-US" sz="2200" dirty="0" smtClean="0">
                <a:latin typeface="Cambria Math"/>
                <a:cs typeface="Cambria Math"/>
              </a:rPr>
              <a:t> – y</a:t>
            </a:r>
            <a:r>
              <a:rPr lang="en-US" sz="2200" baseline="-25000" dirty="0" smtClean="0">
                <a:latin typeface="Cambria Math"/>
                <a:cs typeface="Cambria Math"/>
              </a:rPr>
              <a:t>4</a:t>
            </a:r>
            <a:r>
              <a:rPr lang="en-US" sz="2200" dirty="0" smtClean="0">
                <a:latin typeface="Cambria Math"/>
                <a:cs typeface="Cambria Math"/>
              </a:rPr>
              <a:t>)</a:t>
            </a:r>
            <a:r>
              <a:rPr lang="en-US" sz="2200" baseline="30000" dirty="0" smtClean="0">
                <a:latin typeface="Cambria Math"/>
                <a:cs typeface="Cambria Math"/>
              </a:rPr>
              <a:t>-1</a:t>
            </a:r>
            <a:r>
              <a:rPr lang="en-US" sz="2200" dirty="0" smtClean="0">
                <a:latin typeface="Cambria Math"/>
                <a:cs typeface="Cambria Math"/>
              </a:rPr>
              <a:t> mod n</a:t>
            </a:r>
          </a:p>
          <a:p>
            <a:r>
              <a:rPr lang="en-US" sz="2200" dirty="0"/>
              <a:t>Because </a:t>
            </a:r>
            <a:r>
              <a:rPr lang="en-US" sz="2200" dirty="0" smtClean="0">
                <a:latin typeface="Cambria Math"/>
                <a:cs typeface="Cambria Math"/>
              </a:rPr>
              <a:t>x</a:t>
            </a:r>
            <a:r>
              <a:rPr lang="en-US" sz="2200" baseline="-25000" dirty="0" smtClean="0">
                <a:latin typeface="Cambria Math"/>
                <a:cs typeface="Cambria Math"/>
              </a:rPr>
              <a:t>4 </a:t>
            </a:r>
            <a:r>
              <a:rPr lang="en-US" sz="2200" dirty="0">
                <a:latin typeface="Cambria Math"/>
                <a:cs typeface="Cambria Math"/>
              </a:rPr>
              <a:t>≠ </a:t>
            </a:r>
            <a:r>
              <a:rPr lang="en-US" sz="2200" dirty="0" smtClean="0">
                <a:latin typeface="Cambria Math"/>
                <a:cs typeface="Cambria Math"/>
              </a:rPr>
              <a:t>y</a:t>
            </a:r>
            <a:r>
              <a:rPr lang="en-US" sz="2200" baseline="-25000" dirty="0" smtClean="0">
                <a:latin typeface="Cambria Math"/>
                <a:cs typeface="Cambria Math"/>
              </a:rPr>
              <a:t>4</a:t>
            </a:r>
            <a:r>
              <a:rPr lang="en-US" sz="2200" dirty="0"/>
              <a:t>, we know that</a:t>
            </a:r>
          </a:p>
          <a:p>
            <a:pPr marL="0" indent="0" algn="ctr">
              <a:buNone/>
            </a:pPr>
            <a:r>
              <a:rPr lang="en-US" sz="2200" dirty="0" smtClean="0">
                <a:latin typeface="Cambria Math"/>
                <a:cs typeface="Cambria Math"/>
              </a:rPr>
              <a:t>(x</a:t>
            </a:r>
            <a:r>
              <a:rPr lang="en-US" sz="2200" baseline="-25000" dirty="0" smtClean="0">
                <a:latin typeface="Cambria Math"/>
                <a:cs typeface="Cambria Math"/>
              </a:rPr>
              <a:t>4</a:t>
            </a:r>
            <a:r>
              <a:rPr lang="en-US" sz="2200" dirty="0" smtClean="0">
                <a:latin typeface="Cambria Math"/>
                <a:cs typeface="Cambria Math"/>
              </a:rPr>
              <a:t> </a:t>
            </a:r>
            <a:r>
              <a:rPr lang="en-US" sz="2200" dirty="0">
                <a:latin typeface="Cambria Math"/>
                <a:cs typeface="Cambria Math"/>
              </a:rPr>
              <a:t>– </a:t>
            </a:r>
            <a:r>
              <a:rPr lang="en-US" sz="2200" dirty="0" smtClean="0">
                <a:latin typeface="Cambria Math"/>
                <a:cs typeface="Cambria Math"/>
              </a:rPr>
              <a:t>y</a:t>
            </a:r>
            <a:r>
              <a:rPr lang="en-US" sz="2200" baseline="-25000" dirty="0" smtClean="0">
                <a:latin typeface="Cambria Math"/>
                <a:cs typeface="Cambria Math"/>
              </a:rPr>
              <a:t>4</a:t>
            </a:r>
            <a:r>
              <a:rPr lang="en-US" sz="2200" dirty="0">
                <a:latin typeface="Cambria Math"/>
                <a:cs typeface="Cambria Math"/>
              </a:rPr>
              <a:t>) ≠ 0 </a:t>
            </a:r>
          </a:p>
          <a:p>
            <a:r>
              <a:rPr lang="en-US" sz="2200" dirty="0"/>
              <a:t>And since we chose </a:t>
            </a:r>
            <a:r>
              <a:rPr lang="en-US" sz="2200" dirty="0">
                <a:latin typeface="Cambria Math"/>
                <a:cs typeface="Cambria Math"/>
              </a:rPr>
              <a:t>n</a:t>
            </a:r>
            <a:r>
              <a:rPr lang="en-US" sz="2200" dirty="0"/>
              <a:t> to be prime, </a:t>
            </a:r>
            <a:r>
              <a:rPr lang="en-US" sz="2200" dirty="0" smtClean="0">
                <a:latin typeface="Cambria Math"/>
                <a:cs typeface="Cambria Math"/>
              </a:rPr>
              <a:t>(x</a:t>
            </a:r>
            <a:r>
              <a:rPr lang="en-US" sz="2200" baseline="-25000" dirty="0" smtClean="0">
                <a:latin typeface="Cambria Math"/>
                <a:cs typeface="Cambria Math"/>
              </a:rPr>
              <a:t>4</a:t>
            </a:r>
            <a:r>
              <a:rPr lang="en-US" sz="2200" dirty="0" smtClean="0">
                <a:latin typeface="Cambria Math"/>
                <a:cs typeface="Cambria Math"/>
              </a:rPr>
              <a:t> </a:t>
            </a:r>
            <a:r>
              <a:rPr lang="en-US" sz="2200" dirty="0">
                <a:latin typeface="Cambria Math"/>
                <a:cs typeface="Cambria Math"/>
              </a:rPr>
              <a:t>– y</a:t>
            </a:r>
            <a:r>
              <a:rPr lang="en-US" sz="2200" baseline="-25000" dirty="0" smtClean="0">
                <a:latin typeface="Cambria Math"/>
                <a:cs typeface="Cambria Math"/>
              </a:rPr>
              <a:t>4</a:t>
            </a:r>
            <a:r>
              <a:rPr lang="en-US" sz="2200" dirty="0">
                <a:latin typeface="Cambria Math"/>
                <a:cs typeface="Cambria Math"/>
              </a:rPr>
              <a:t>) </a:t>
            </a:r>
            <a:r>
              <a:rPr lang="en-US" sz="2200" dirty="0"/>
              <a:t>is guaranteed to have a unique </a:t>
            </a:r>
            <a:r>
              <a:rPr lang="en-US" sz="2200" dirty="0" smtClean="0"/>
              <a:t>inverse </a:t>
            </a:r>
            <a:r>
              <a:rPr lang="en-US" sz="2200" dirty="0" smtClean="0">
                <a:latin typeface="Cambria Math"/>
                <a:cs typeface="Cambria Math"/>
              </a:rPr>
              <a:t>mod n</a:t>
            </a:r>
            <a:r>
              <a:rPr lang="en-US" sz="2200" dirty="0" smtClean="0"/>
              <a:t>.</a:t>
            </a:r>
            <a:endParaRPr lang="en-US" sz="2200" dirty="0"/>
          </a:p>
          <a:p>
            <a:r>
              <a:rPr lang="en-US" sz="2200" dirty="0"/>
              <a:t>Therefore, there is only one possible value that </a:t>
            </a:r>
            <a:r>
              <a:rPr lang="en-US" sz="2200" dirty="0">
                <a:latin typeface="Cambria Math"/>
                <a:cs typeface="Cambria Math"/>
              </a:rPr>
              <a:t>c</a:t>
            </a:r>
            <a:r>
              <a:rPr lang="en-US" sz="2200" dirty="0" smtClean="0">
                <a:latin typeface="Cambria Math"/>
                <a:cs typeface="Cambria Math"/>
              </a:rPr>
              <a:t>(x</a:t>
            </a:r>
            <a:r>
              <a:rPr lang="en-US" sz="2200" baseline="-25000" dirty="0" smtClean="0">
                <a:latin typeface="Cambria Math"/>
                <a:cs typeface="Cambria Math"/>
              </a:rPr>
              <a:t>4</a:t>
            </a:r>
            <a:r>
              <a:rPr lang="en-US" sz="2200" dirty="0" smtClean="0">
                <a:latin typeface="Cambria Math"/>
                <a:cs typeface="Cambria Math"/>
              </a:rPr>
              <a:t> </a:t>
            </a:r>
            <a:r>
              <a:rPr lang="en-US" sz="2200" dirty="0">
                <a:latin typeface="Cambria Math"/>
                <a:cs typeface="Cambria Math"/>
              </a:rPr>
              <a:t>– </a:t>
            </a:r>
            <a:r>
              <a:rPr lang="en-US" sz="2200" dirty="0" smtClean="0">
                <a:latin typeface="Cambria Math"/>
                <a:cs typeface="Cambria Math"/>
              </a:rPr>
              <a:t>y</a:t>
            </a:r>
            <a:r>
              <a:rPr lang="en-US" sz="2200" baseline="-25000" dirty="0" smtClean="0">
                <a:latin typeface="Cambria Math"/>
                <a:cs typeface="Cambria Math"/>
              </a:rPr>
              <a:t>4</a:t>
            </a:r>
            <a:r>
              <a:rPr lang="en-US" sz="2200" dirty="0">
                <a:latin typeface="Cambria Math"/>
                <a:cs typeface="Cambria Math"/>
              </a:rPr>
              <a:t>)</a:t>
            </a:r>
            <a:r>
              <a:rPr lang="en-US" sz="2200" baseline="30000" dirty="0">
                <a:latin typeface="Cambria Math"/>
                <a:cs typeface="Cambria Math"/>
              </a:rPr>
              <a:t>-1</a:t>
            </a:r>
            <a:r>
              <a:rPr lang="en-US" sz="2200" dirty="0">
                <a:latin typeface="Cambria Math"/>
                <a:cs typeface="Cambria Math"/>
              </a:rPr>
              <a:t> </a:t>
            </a:r>
            <a:r>
              <a:rPr lang="en-US" sz="2200" dirty="0"/>
              <a:t>could take, and only one value of </a:t>
            </a:r>
            <a:r>
              <a:rPr lang="en-US" sz="2200" dirty="0">
                <a:latin typeface="Cambria Math"/>
                <a:cs typeface="Cambria Math"/>
              </a:rPr>
              <a:t>a</a:t>
            </a:r>
            <a:r>
              <a:rPr lang="en-US" sz="2200" baseline="-25000" dirty="0">
                <a:latin typeface="Cambria Math"/>
                <a:cs typeface="Cambria Math"/>
              </a:rPr>
              <a:t>4</a:t>
            </a:r>
            <a:r>
              <a:rPr lang="en-US" sz="2200" dirty="0"/>
              <a:t> that would satisfy this congruence.</a:t>
            </a:r>
          </a:p>
          <a:p>
            <a:r>
              <a:rPr lang="en-US" sz="2200" dirty="0"/>
              <a:t>Since </a:t>
            </a:r>
            <a:r>
              <a:rPr lang="en-US" sz="2200" dirty="0">
                <a:latin typeface="Cambria Math"/>
                <a:cs typeface="Cambria Math"/>
              </a:rPr>
              <a:t>a</a:t>
            </a:r>
            <a:r>
              <a:rPr lang="en-US" sz="2200" baseline="-25000" dirty="0">
                <a:latin typeface="Cambria Math"/>
                <a:cs typeface="Cambria Math"/>
              </a:rPr>
              <a:t>4</a:t>
            </a:r>
            <a:r>
              <a:rPr lang="en-US" sz="2200" dirty="0"/>
              <a:t> is randomly selected from </a:t>
            </a:r>
            <a:r>
              <a:rPr lang="en-US" sz="2200" dirty="0">
                <a:latin typeface="Cambria Math"/>
                <a:cs typeface="Cambria Math"/>
              </a:rPr>
              <a:t>n</a:t>
            </a:r>
            <a:r>
              <a:rPr lang="en-US" sz="2200" dirty="0"/>
              <a:t> possible values, the </a:t>
            </a:r>
            <a:r>
              <a:rPr lang="en-US" sz="2200" dirty="0" smtClean="0"/>
              <a:t>probability that </a:t>
            </a:r>
            <a:r>
              <a:rPr lang="en-US" sz="2200" dirty="0" smtClean="0">
                <a:latin typeface="Cambria Math"/>
                <a:cs typeface="Cambria Math"/>
              </a:rPr>
              <a:t>a</a:t>
            </a:r>
            <a:r>
              <a:rPr lang="en-US" sz="2200" baseline="-25000" dirty="0" smtClean="0">
                <a:latin typeface="Cambria Math"/>
                <a:cs typeface="Cambria Math"/>
              </a:rPr>
              <a:t>4</a:t>
            </a:r>
            <a:r>
              <a:rPr lang="en-US" sz="2200" dirty="0" smtClean="0"/>
              <a:t> </a:t>
            </a:r>
            <a:r>
              <a:rPr lang="en-US" sz="2200" dirty="0"/>
              <a:t>was </a:t>
            </a:r>
            <a:r>
              <a:rPr lang="en-US" sz="2200" dirty="0" smtClean="0"/>
              <a:t>chosen “right” is </a:t>
            </a:r>
            <a:r>
              <a:rPr lang="en-US" sz="2200" dirty="0">
                <a:latin typeface="Cambria Math"/>
                <a:cs typeface="Cambria Math"/>
              </a:rPr>
              <a:t>1/n</a:t>
            </a:r>
            <a:r>
              <a:rPr lang="en-US" sz="2200" dirty="0"/>
              <a:t>.</a:t>
            </a:r>
          </a:p>
          <a:p>
            <a:r>
              <a:rPr lang="en-US" sz="2200" dirty="0"/>
              <a:t>Therefore, the probability that </a:t>
            </a:r>
            <a:r>
              <a:rPr lang="en-US" sz="2200" dirty="0" smtClean="0"/>
              <a:t>a particular ID, </a:t>
            </a:r>
            <a:r>
              <a:rPr lang="en-US" sz="2200" dirty="0" smtClean="0">
                <a:latin typeface="Cambria Math"/>
                <a:cs typeface="Cambria Math"/>
              </a:rPr>
              <a:t>x</a:t>
            </a:r>
            <a:r>
              <a:rPr lang="en-US" sz="2200" dirty="0" smtClean="0"/>
              <a:t>, will collide with another given ID is </a:t>
            </a:r>
            <a:r>
              <a:rPr lang="en-US" sz="2200" dirty="0" smtClean="0">
                <a:latin typeface="Cambria Math"/>
                <a:cs typeface="Cambria Math"/>
              </a:rPr>
              <a:t>1/n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/>
                <a:cs typeface="Cambria Math"/>
              </a:rPr>
              <a:t>= 1/151</a:t>
            </a:r>
            <a:r>
              <a:rPr lang="en-US" sz="2200" dirty="0" smtClean="0"/>
              <a:t>.  This means the expected number of collisions between </a:t>
            </a:r>
            <a:r>
              <a:rPr lang="en-US" sz="2200" dirty="0" smtClean="0">
                <a:latin typeface="Cambria Math"/>
                <a:cs typeface="Cambria Math"/>
              </a:rPr>
              <a:t>x</a:t>
            </a:r>
            <a:r>
              <a:rPr lang="en-US" sz="2200" dirty="0" smtClean="0"/>
              <a:t> and </a:t>
            </a:r>
            <a:r>
              <a:rPr lang="en-US" sz="2200" i="1" dirty="0" smtClean="0"/>
              <a:t>all </a:t>
            </a:r>
            <a:r>
              <a:rPr lang="en-US" sz="2200" dirty="0" smtClean="0"/>
              <a:t>other IDs is </a:t>
            </a:r>
            <a:r>
              <a:rPr lang="en-US" sz="2200" dirty="0" smtClean="0">
                <a:latin typeface="Cambria Math"/>
                <a:cs typeface="Cambria Math"/>
              </a:rPr>
              <a:t>149/151 ≈ 1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So the expected size of </a:t>
            </a:r>
            <a:r>
              <a:rPr lang="en-US" sz="2200" dirty="0" smtClean="0">
                <a:latin typeface="Cambria Math"/>
                <a:cs typeface="Cambria Math"/>
              </a:rPr>
              <a:t>x</a:t>
            </a:r>
            <a:r>
              <a:rPr lang="en-US" sz="2200" dirty="0" smtClean="0"/>
              <a:t>’s bucket is </a:t>
            </a:r>
            <a:r>
              <a:rPr lang="en-US" sz="2200" dirty="0">
                <a:latin typeface="Cambria Math"/>
                <a:cs typeface="Cambria Math"/>
              </a:rPr>
              <a:t>≈ </a:t>
            </a:r>
            <a:r>
              <a:rPr lang="en-US" sz="2200" dirty="0" smtClean="0">
                <a:latin typeface="Cambria Math"/>
                <a:cs typeface="Cambria Math"/>
              </a:rPr>
              <a:t>2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990600"/>
          </a:xfrm>
        </p:spPr>
        <p:txBody>
          <a:bodyPr/>
          <a:lstStyle/>
          <a:p>
            <a:r>
              <a:rPr lang="en-US" dirty="0"/>
              <a:t>Universal Hashing </a:t>
            </a:r>
            <a:r>
              <a:rPr lang="en-US" dirty="0" smtClean="0"/>
              <a:t>Proof (3)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62800" y="6488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6CE24"/>
                </a:solidFill>
              </a:rPr>
              <a:t>OMG WE DID IT.</a:t>
            </a:r>
            <a:endParaRPr lang="en-US" b="1" dirty="0">
              <a:solidFill>
                <a:srgbClr val="86CE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81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ADT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Dictionary </a:t>
            </a:r>
            <a:r>
              <a:rPr lang="en-US" dirty="0" smtClean="0"/>
              <a:t>ADT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Example: JUMBLE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5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also use hashing to implement a set!</a:t>
            </a:r>
          </a:p>
          <a:p>
            <a:pPr lvl="1"/>
            <a:r>
              <a:rPr lang="en-US" dirty="0" smtClean="0">
                <a:sym typeface="Wingdings" charset="2"/>
              </a:rPr>
              <a:t>There are no key-value pairs, just elements.</a:t>
            </a:r>
          </a:p>
          <a:p>
            <a:pPr lvl="1"/>
            <a:endParaRPr lang="en-US" dirty="0">
              <a:sym typeface="Wingdings" charset="2"/>
            </a:endParaRPr>
          </a:p>
          <a:p>
            <a:pPr lvl="1"/>
            <a:endParaRPr lang="en-US" dirty="0" smtClean="0">
              <a:sym typeface="Wingdings" charset="2"/>
            </a:endParaRPr>
          </a:p>
          <a:p>
            <a:pPr lvl="1"/>
            <a:endParaRPr lang="en-US" dirty="0">
              <a:sym typeface="Wingdings" charset="2"/>
            </a:endParaRPr>
          </a:p>
          <a:p>
            <a:pPr marL="274320" lvl="1" indent="0">
              <a:buNone/>
            </a:pPr>
            <a:endParaRPr lang="en-US" dirty="0" smtClean="0">
              <a:sym typeface="Wingdings" charset="2"/>
            </a:endParaRPr>
          </a:p>
          <a:p>
            <a:r>
              <a:rPr lang="en-US" dirty="0" smtClean="0">
                <a:sym typeface="Wingdings" charset="2"/>
              </a:rPr>
              <a:t>Also called a </a:t>
            </a:r>
            <a:r>
              <a:rPr lang="en-US" i="1" dirty="0" smtClean="0">
                <a:sym typeface="Wingdings" charset="2"/>
              </a:rPr>
              <a:t>Hash Set</a:t>
            </a:r>
            <a:endParaRPr lang="en-US" i="1" dirty="0">
              <a:sym typeface="Wingdings" charset="2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810000"/>
            <a:ext cx="4038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/>
                <a:cs typeface="Consolas"/>
              </a:rPr>
              <a:t>function add(</a:t>
            </a:r>
            <a:r>
              <a:rPr lang="en-US" sz="2000" b="1" dirty="0" err="1" smtClean="0">
                <a:latin typeface="Consolas"/>
                <a:cs typeface="Consolas"/>
              </a:rPr>
              <a:t>obj</a:t>
            </a:r>
            <a:r>
              <a:rPr lang="en-US" sz="2000" b="1" dirty="0" smtClean="0">
                <a:latin typeface="Consolas"/>
                <a:cs typeface="Consolas"/>
              </a:rPr>
              <a:t>):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index = h(</a:t>
            </a:r>
            <a:r>
              <a:rPr lang="en-US" sz="2000" dirty="0" err="1" smtClean="0">
                <a:latin typeface="Consolas"/>
                <a:cs typeface="Consolas"/>
              </a:rPr>
              <a:t>obj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table[index].append(</a:t>
            </a:r>
            <a:r>
              <a:rPr lang="en-US" sz="2000" dirty="0" err="1" smtClean="0">
                <a:latin typeface="Consolas"/>
                <a:cs typeface="Consolas"/>
              </a:rPr>
              <a:t>obj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endParaRPr lang="en-US" sz="2000" dirty="0" smtClean="0">
              <a:latin typeface="Consolas"/>
              <a:cs typeface="Consolas"/>
            </a:endParaRPr>
          </a:p>
          <a:p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3733800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/>
                <a:cs typeface="Consolas"/>
              </a:rPr>
              <a:t>function </a:t>
            </a:r>
            <a:r>
              <a:rPr lang="en-US" b="1" dirty="0" smtClean="0">
                <a:latin typeface="Consolas"/>
                <a:cs typeface="Consolas"/>
              </a:rPr>
              <a:t>contains(</a:t>
            </a:r>
            <a:r>
              <a:rPr lang="en-US" b="1" dirty="0" err="1" smtClean="0">
                <a:latin typeface="Consolas"/>
                <a:cs typeface="Consolas"/>
              </a:rPr>
              <a:t>obj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r>
              <a:rPr lang="en-US" dirty="0">
                <a:latin typeface="Consolas"/>
                <a:cs typeface="Consolas"/>
              </a:rPr>
              <a:t>   index = h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obj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for </a:t>
            </a:r>
            <a:r>
              <a:rPr lang="en-US" dirty="0" err="1" smtClean="0">
                <a:latin typeface="Consolas"/>
                <a:cs typeface="Consolas"/>
              </a:rPr>
              <a:t>elt</a:t>
            </a:r>
            <a:r>
              <a:rPr lang="en-US" dirty="0" smtClean="0">
                <a:latin typeface="Consolas"/>
                <a:cs typeface="Consolas"/>
              </a:rPr>
              <a:t> in </a:t>
            </a:r>
            <a:r>
              <a:rPr lang="en-US" dirty="0">
                <a:latin typeface="Consolas"/>
                <a:cs typeface="Consolas"/>
              </a:rPr>
              <a:t>table[index]:</a:t>
            </a:r>
          </a:p>
          <a:p>
            <a:r>
              <a:rPr lang="en-US" dirty="0">
                <a:latin typeface="Consolas"/>
                <a:cs typeface="Consolas"/>
              </a:rPr>
              <a:t>      if </a:t>
            </a:r>
            <a:r>
              <a:rPr lang="en-US" dirty="0" err="1" smtClean="0">
                <a:latin typeface="Consolas"/>
                <a:cs typeface="Consolas"/>
              </a:rPr>
              <a:t>elt</a:t>
            </a:r>
            <a:r>
              <a:rPr lang="en-US" dirty="0" smtClean="0">
                <a:latin typeface="Consolas"/>
                <a:cs typeface="Consolas"/>
              </a:rPr>
              <a:t> == </a:t>
            </a:r>
            <a:r>
              <a:rPr lang="en-US" dirty="0" err="1" smtClean="0">
                <a:latin typeface="Consolas"/>
                <a:cs typeface="Consolas"/>
              </a:rPr>
              <a:t>obj</a:t>
            </a:r>
            <a:r>
              <a:rPr lang="en-US" dirty="0" smtClean="0">
                <a:latin typeface="Consolas"/>
                <a:cs typeface="Consolas"/>
              </a:rPr>
              <a:t>:</a:t>
            </a:r>
          </a:p>
          <a:p>
            <a:r>
              <a:rPr lang="en-US" dirty="0" smtClean="0">
                <a:latin typeface="Consolas"/>
                <a:cs typeface="Consolas"/>
              </a:rPr>
              <a:t>         return true</a:t>
            </a:r>
          </a:p>
          <a:p>
            <a:r>
              <a:rPr lang="en-US" dirty="0" smtClean="0">
                <a:latin typeface="Consolas"/>
                <a:cs typeface="Consolas"/>
              </a:rPr>
              <a:t>   return false</a:t>
            </a:r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56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HashMap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HashSet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558041"/>
              </p:ext>
            </p:extLst>
          </p:nvPr>
        </p:nvGraphicFramePr>
        <p:xfrm>
          <a:off x="1371600" y="2037080"/>
          <a:ext cx="6400800" cy="291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</a:tblGrid>
              <a:tr h="51292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Hash Map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 Set</a:t>
                      </a:r>
                      <a:endParaRPr lang="en-US" dirty="0"/>
                    </a:p>
                  </a:txBody>
                  <a:tcPr/>
                </a:tc>
              </a:tr>
              <a:tr h="2402999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Maps keys to values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There is no ordering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No keys, just values. 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n-US" dirty="0" smtClean="0"/>
                        <a:t>That is, it is like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HashMap</a:t>
                      </a:r>
                      <a:r>
                        <a:rPr lang="en-US" baseline="0" dirty="0" smtClean="0"/>
                        <a:t> where the key and value are the same. 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There is no ordering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164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JUMBLE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9530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Leah is making a Jumble for the Daily Herald. There should only be one solution for a set of jumbled letters. How can she find all 5-letter words for which there is no other valid permutation?</a:t>
            </a:r>
          </a:p>
          <a:p>
            <a:endParaRPr lang="en-US" sz="2200" dirty="0"/>
          </a:p>
          <a:p>
            <a:r>
              <a:rPr lang="en-US" sz="2200" b="1" dirty="0" smtClean="0"/>
              <a:t>Input</a:t>
            </a:r>
            <a:r>
              <a:rPr lang="en-US" sz="2200" b="1" dirty="0"/>
              <a:t>: </a:t>
            </a:r>
            <a:r>
              <a:rPr lang="en-US" sz="2200" dirty="0"/>
              <a:t>list of all 5-letter words in </a:t>
            </a:r>
            <a:r>
              <a:rPr lang="en-US" sz="2200" dirty="0" smtClean="0"/>
              <a:t>English (each word represented as an array of 5 characters)</a:t>
            </a:r>
            <a:endParaRPr lang="en-US" sz="2200" dirty="0"/>
          </a:p>
          <a:p>
            <a:r>
              <a:rPr lang="en-US" sz="2200" b="1" dirty="0" smtClean="0"/>
              <a:t>Output</a:t>
            </a:r>
            <a:r>
              <a:rPr lang="en-US" sz="2200" b="1" dirty="0"/>
              <a:t>:</a:t>
            </a:r>
            <a:r>
              <a:rPr lang="en-US" sz="2200" dirty="0"/>
              <a:t> all words for which no other permutation is a word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2" descr="Y:\course\cs016\lecture\Lecture9\Jumb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2101" y="2057400"/>
            <a:ext cx="371329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5884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JUMBLE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Naive solution: for every valid word, find </a:t>
            </a:r>
            <a:r>
              <a:rPr lang="en-US" dirty="0" smtClean="0"/>
              <a:t>ALL </a:t>
            </a:r>
            <a:r>
              <a:rPr lang="en-US" dirty="0"/>
              <a:t>of its permutations, and check if </a:t>
            </a:r>
            <a:r>
              <a:rPr lang="en-US" dirty="0" smtClean="0"/>
              <a:t>each permutation is </a:t>
            </a:r>
            <a:r>
              <a:rPr lang="en-US" dirty="0"/>
              <a:t>an English word. Keep track of a list for each word and return which words have only a single valid permutation.</a:t>
            </a:r>
          </a:p>
          <a:p>
            <a:endParaRPr lang="en-US" dirty="0"/>
          </a:p>
          <a:p>
            <a:r>
              <a:rPr lang="en-US" dirty="0"/>
              <a:t>The problem with </a:t>
            </a:r>
            <a:r>
              <a:rPr lang="en-US" dirty="0" smtClean="0"/>
              <a:t>this: </a:t>
            </a:r>
            <a:r>
              <a:rPr lang="en-US" dirty="0"/>
              <a:t>generating every permutation for every word is very expensive</a:t>
            </a:r>
            <a:r>
              <a:rPr lang="en-US" dirty="0" smtClean="0"/>
              <a:t>! </a:t>
            </a:r>
          </a:p>
          <a:p>
            <a:pPr lvl="1"/>
            <a:r>
              <a:rPr lang="en-US" sz="3200" dirty="0" smtClean="0"/>
              <a:t>For a 5-letter word, there are as many as 5! permutations we would have to check.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 smtClean="0"/>
          </a:p>
          <a:p>
            <a:pPr marL="182880" lvl="1"/>
            <a:r>
              <a:rPr lang="en-US" sz="3200" dirty="0" smtClean="0"/>
              <a:t>The </a:t>
            </a:r>
            <a:r>
              <a:rPr lang="en-US" sz="3200" dirty="0"/>
              <a:t>better solution: </a:t>
            </a:r>
            <a:r>
              <a:rPr lang="en-US" sz="3200" dirty="0" smtClean="0"/>
              <a:t>sort the letters of each </a:t>
            </a:r>
            <a:r>
              <a:rPr lang="en-US" sz="3200" dirty="0"/>
              <a:t>valid </a:t>
            </a:r>
            <a:r>
              <a:rPr lang="en-US" sz="3200" dirty="0" smtClean="0"/>
              <a:t>word alphabetically. </a:t>
            </a:r>
            <a:r>
              <a:rPr lang="en-US" sz="3200" dirty="0"/>
              <a:t>Use the sorted letter combination as the keys in the </a:t>
            </a:r>
            <a:r>
              <a:rPr lang="en-US" sz="3200" dirty="0" err="1"/>
              <a:t>hashmap</a:t>
            </a:r>
            <a:r>
              <a:rPr lang="en-US" sz="3200" dirty="0"/>
              <a:t>. Therefore, every two words that are permutations of each other will have the same key, so they'll be </a:t>
            </a:r>
            <a:r>
              <a:rPr lang="en-US" sz="3200" dirty="0" smtClean="0"/>
              <a:t>mapped </a:t>
            </a:r>
            <a:r>
              <a:rPr lang="en-US" sz="3200" dirty="0"/>
              <a:t>to the same "value", a list of permutations of the same letter combination</a:t>
            </a:r>
            <a:r>
              <a:rPr lang="en-US" sz="3200" dirty="0" smtClean="0"/>
              <a:t>. We use only </a:t>
            </a:r>
            <a:r>
              <a:rPr lang="en-US" sz="3200" dirty="0"/>
              <a:t>the valid English word to generate this, so we're never touching the tons and tons of non-valid letter combinations.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36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JUMBLE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function jumble(words):</a:t>
            </a:r>
          </a:p>
          <a:p>
            <a:pPr marL="0" indent="0">
              <a:buNone/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Input: list of words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// Output: list of all words for which no other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//         permutation is a word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output = []</a:t>
            </a:r>
          </a:p>
          <a:p>
            <a:pPr marL="0" indent="0">
              <a:buNone/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permutations =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ictionary()</a:t>
            </a:r>
          </a:p>
          <a:p>
            <a:pPr marL="0" indent="0">
              <a:buNone/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for each word in words:</a:t>
            </a:r>
          </a:p>
          <a:p>
            <a:pPr marL="0" indent="0">
              <a:buNone/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   sortedKey = sort the letters of “word” alphabetically</a:t>
            </a:r>
          </a:p>
          <a:p>
            <a:pPr marL="0" indent="0">
              <a:buNone/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permlist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= permutations.get(sortedKey) or [] </a:t>
            </a:r>
            <a:r>
              <a:rPr lang="en-US" sz="1900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[] if empty</a:t>
            </a:r>
          </a:p>
          <a:p>
            <a:pPr marL="0" indent="0">
              <a:buNone/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permlist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.append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(word)</a:t>
            </a:r>
          </a:p>
          <a:p>
            <a:pPr marL="0" indent="0">
              <a:buNone/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  permutations.add(sortedKey,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permlist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)</a:t>
            </a:r>
            <a:endParaRPr lang="en-US" sz="19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for each word in words:</a:t>
            </a:r>
          </a:p>
          <a:p>
            <a:pPr marL="0" indent="0">
              <a:buNone/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sortedKey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sort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the letters of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word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alphabetically</a:t>
            </a:r>
          </a:p>
          <a:p>
            <a:pPr marL="0" indent="0">
              <a:buNone/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   if permutations.get(sortedKey).length == 1:</a:t>
            </a:r>
          </a:p>
          <a:p>
            <a:pPr marL="0" indent="0">
              <a:buNone/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output.append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(word)</a:t>
            </a:r>
          </a:p>
          <a:p>
            <a:pPr marL="0" indent="0">
              <a:buNone/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return output</a:t>
            </a:r>
            <a:endParaRPr lang="en-US" sz="1900" dirty="0"/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83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Dasgupta</a:t>
            </a:r>
            <a:r>
              <a:rPr lang="en-US" dirty="0" smtClean="0"/>
              <a:t> section 1.5 covers universal hashing, pages 43-47.</a:t>
            </a:r>
          </a:p>
          <a:p>
            <a:r>
              <a:rPr lang="en-US" dirty="0" err="1" smtClean="0"/>
              <a:t>Dasgupta</a:t>
            </a:r>
            <a:r>
              <a:rPr lang="en-US" dirty="0" smtClean="0"/>
              <a:t> “</a:t>
            </a:r>
            <a:r>
              <a:rPr lang="en-US" dirty="0"/>
              <a:t>Randomized algorithms: a virtual </a:t>
            </a:r>
            <a:r>
              <a:rPr lang="en-US" dirty="0" smtClean="0"/>
              <a:t>chapter” on page 39 motivates algorithms like hashing.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4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set is a collection of distinct elements (no repeats)</a:t>
            </a:r>
          </a:p>
          <a:p>
            <a:r>
              <a:rPr lang="en-US" dirty="0" smtClean="0"/>
              <a:t>Unlike a list or an array, a set doesn’t maintain any particular order of its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41253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smtClean="0"/>
              <a:t>{	   ,		   ,		  }</a:t>
            </a:r>
            <a:endParaRPr lang="en-US" sz="12000" dirty="0"/>
          </a:p>
        </p:txBody>
      </p:sp>
      <p:pic>
        <p:nvPicPr>
          <p:cNvPr id="3074" name="Picture 2" descr="C:\Users\lfiorant\Desktop\chihuahua-short-co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15008"/>
            <a:ext cx="1164236" cy="164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fiorant\Desktop\Dalmatian-Pup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870" y="4715008"/>
            <a:ext cx="2523618" cy="148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fiorant\Desktop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4876800"/>
            <a:ext cx="1991107" cy="132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Set ADT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tx2"/>
                </a:solidFill>
              </a:rPr>
              <a:t>add</a:t>
            </a:r>
            <a:r>
              <a:rPr lang="en-US" sz="2800" b="1" dirty="0"/>
              <a:t>(</a:t>
            </a:r>
            <a:r>
              <a:rPr lang="en-US" sz="2800" b="1" dirty="0" err="1"/>
              <a:t>obj</a:t>
            </a:r>
            <a:r>
              <a:rPr lang="en-US" sz="2800" b="1" dirty="0"/>
              <a:t>)</a:t>
            </a:r>
            <a:r>
              <a:rPr lang="en-US" sz="2800" dirty="0"/>
              <a:t>: adds an element to the set, if it is not there already. 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tx2"/>
                </a:solidFill>
              </a:rPr>
              <a:t>remove</a:t>
            </a:r>
            <a:r>
              <a:rPr lang="en-US" sz="2800" b="1" dirty="0"/>
              <a:t>(</a:t>
            </a:r>
            <a:r>
              <a:rPr lang="en-US" sz="2800" b="1" dirty="0" err="1"/>
              <a:t>obj</a:t>
            </a:r>
            <a:r>
              <a:rPr lang="en-US" sz="2800" b="1" dirty="0"/>
              <a:t>)</a:t>
            </a:r>
            <a:r>
              <a:rPr lang="en-US" sz="2800" dirty="0"/>
              <a:t>: removes an element from the set, if it is there. 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b="1" dirty="0" err="1"/>
              <a:t>boolean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tx2"/>
                </a:solidFill>
              </a:rPr>
              <a:t>contains</a:t>
            </a:r>
            <a:r>
              <a:rPr lang="en-US" sz="2800" b="1" dirty="0"/>
              <a:t>(</a:t>
            </a:r>
            <a:r>
              <a:rPr lang="en-US" sz="2800" b="1" dirty="0" err="1"/>
              <a:t>obj</a:t>
            </a:r>
            <a:r>
              <a:rPr lang="en-US" sz="2800" b="1" dirty="0"/>
              <a:t>): </a:t>
            </a:r>
            <a:r>
              <a:rPr lang="en-US" sz="2800" dirty="0"/>
              <a:t>checks whether an object is </a:t>
            </a:r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smtClean="0"/>
              <a:t>set</a:t>
            </a:r>
            <a:endParaRPr lang="en-US" sz="2800" b="1" dirty="0" smtClean="0"/>
          </a:p>
          <a:p>
            <a:pPr>
              <a:lnSpc>
                <a:spcPct val="90000"/>
              </a:lnSpc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>
                <a:solidFill>
                  <a:schemeClr val="tx2"/>
                </a:solidFill>
              </a:rPr>
              <a:t>size</a:t>
            </a:r>
            <a:r>
              <a:rPr lang="en-US" sz="2800" b="1" dirty="0"/>
              <a:t>()</a:t>
            </a:r>
            <a:r>
              <a:rPr lang="en-US" sz="2800" dirty="0"/>
              <a:t>: returns the number of </a:t>
            </a:r>
            <a:r>
              <a:rPr lang="en-US" sz="2800" dirty="0" smtClean="0"/>
              <a:t>elements in the set</a:t>
            </a:r>
          </a:p>
          <a:p>
            <a:pPr>
              <a:lnSpc>
                <a:spcPct val="90000"/>
              </a:lnSpc>
            </a:pPr>
            <a:r>
              <a:rPr lang="en-US" sz="2800" b="1" dirty="0" err="1"/>
              <a:t>boolean</a:t>
            </a:r>
            <a:r>
              <a:rPr lang="en-US" sz="2800" b="1" dirty="0"/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isEmpty</a:t>
            </a:r>
            <a:r>
              <a:rPr lang="en-US" sz="2800" b="1" dirty="0"/>
              <a:t>()</a:t>
            </a:r>
            <a:r>
              <a:rPr lang="en-US" sz="2800" dirty="0"/>
              <a:t>: checks whether the set is </a:t>
            </a:r>
            <a:r>
              <a:rPr lang="en-US" sz="2800" dirty="0" smtClean="0"/>
              <a:t>empty</a:t>
            </a:r>
            <a:endParaRPr lang="en-US" sz="2800" b="1" dirty="0" smtClean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2800" b="1" dirty="0" smtClean="0"/>
              <a:t>list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tx2"/>
                </a:solidFill>
              </a:rPr>
              <a:t>enumerate</a:t>
            </a:r>
            <a:r>
              <a:rPr lang="en-US" sz="2800" b="1" dirty="0"/>
              <a:t>()</a:t>
            </a:r>
            <a:r>
              <a:rPr lang="en-US" sz="2800" dirty="0"/>
              <a:t>: returns a list of all the elements in some arbitrary order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Set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could use an (expandable) array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en-US" dirty="0" smtClean="0"/>
              <a:t>: </a:t>
            </a:r>
            <a:r>
              <a:rPr lang="en-US" dirty="0"/>
              <a:t>add to end of array </a:t>
            </a:r>
            <a:r>
              <a:rPr lang="en-US" dirty="0" smtClean="0"/>
              <a:t>				</a:t>
            </a:r>
            <a:r>
              <a:rPr lang="en-US" dirty="0" smtClean="0">
                <a:solidFill>
                  <a:schemeClr val="tx2"/>
                </a:solidFill>
                <a:latin typeface="Cambria Math"/>
                <a:cs typeface="Cambria Math"/>
              </a:rPr>
              <a:t>O(1)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contains</a:t>
            </a:r>
            <a:r>
              <a:rPr lang="en-US" dirty="0" smtClean="0"/>
              <a:t>: </a:t>
            </a:r>
            <a:r>
              <a:rPr lang="en-US" dirty="0"/>
              <a:t>step through </a:t>
            </a:r>
            <a:r>
              <a:rPr lang="en-US" dirty="0" smtClean="0"/>
              <a:t>array			</a:t>
            </a:r>
            <a:r>
              <a:rPr lang="en-US" dirty="0" smtClean="0">
                <a:solidFill>
                  <a:srgbClr val="FF5840"/>
                </a:solidFill>
                <a:latin typeface="Cambria Math"/>
                <a:cs typeface="Cambria Math"/>
              </a:rPr>
              <a:t>O(n)</a:t>
            </a:r>
            <a:endParaRPr lang="en-US" dirty="0">
              <a:solidFill>
                <a:srgbClr val="FF5840"/>
              </a:solidFill>
              <a:latin typeface="Cambria Math"/>
              <a:cs typeface="Cambria Math"/>
            </a:endParaRP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remove</a:t>
            </a:r>
            <a:r>
              <a:rPr lang="en-US" dirty="0" smtClean="0"/>
              <a:t>: </a:t>
            </a:r>
            <a:r>
              <a:rPr lang="en-US" dirty="0"/>
              <a:t>find, then </a:t>
            </a:r>
            <a:r>
              <a:rPr lang="en-US" dirty="0" smtClean="0"/>
              <a:t>compress			</a:t>
            </a:r>
            <a:r>
              <a:rPr lang="en-US" dirty="0" smtClean="0">
                <a:solidFill>
                  <a:srgbClr val="FF5840"/>
                </a:solidFill>
                <a:latin typeface="Cambria Math"/>
                <a:cs typeface="Cambria Math"/>
              </a:rPr>
              <a:t>O(n)</a:t>
            </a:r>
            <a:endParaRPr lang="en-US" dirty="0">
              <a:solidFill>
                <a:srgbClr val="FF5840"/>
              </a:solidFill>
              <a:latin typeface="Cambria Math"/>
              <a:cs typeface="Cambria Math"/>
            </a:endParaRPr>
          </a:p>
          <a:p>
            <a:r>
              <a:rPr lang="en-US" dirty="0" smtClean="0"/>
              <a:t>Can we do any better?</a:t>
            </a:r>
          </a:p>
          <a:p>
            <a:pPr lvl="1"/>
            <a:r>
              <a:rPr lang="en-US" dirty="0" smtClean="0"/>
              <a:t>hold that thought…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dictionary is used to store (key, value) pairs, where the key is used to lookup its corresponding value</a:t>
            </a:r>
          </a:p>
          <a:p>
            <a:r>
              <a:rPr lang="en-US" dirty="0" smtClean="0"/>
              <a:t>Also known as a </a:t>
            </a:r>
            <a:r>
              <a:rPr lang="en-US" i="1" dirty="0" smtClean="0"/>
              <a:t>map</a:t>
            </a:r>
            <a:endParaRPr lang="en-US" dirty="0" smtClean="0"/>
          </a:p>
          <a:p>
            <a:r>
              <a:rPr lang="en-US" dirty="0" smtClean="0"/>
              <a:t>Applications</a:t>
            </a:r>
            <a:r>
              <a:rPr lang="en-US" dirty="0"/>
              <a:t>:</a:t>
            </a:r>
          </a:p>
          <a:p>
            <a:pPr lvl="1"/>
            <a:r>
              <a:rPr lang="en-US" sz="2400" dirty="0" smtClean="0"/>
              <a:t>address book (name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address)</a:t>
            </a:r>
            <a:endParaRPr lang="en-US" sz="2400" dirty="0"/>
          </a:p>
          <a:p>
            <a:pPr lvl="1"/>
            <a:r>
              <a:rPr lang="en-US" sz="2400" dirty="0" smtClean="0"/>
              <a:t>…a dictionary (word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definition)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1242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7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Dictionary ADT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tx2"/>
                </a:solidFill>
              </a:rPr>
              <a:t>add</a:t>
            </a:r>
            <a:r>
              <a:rPr lang="en-US" sz="2800" b="1" dirty="0"/>
              <a:t>(key, </a:t>
            </a:r>
            <a:r>
              <a:rPr lang="en-US" sz="2800" b="1" dirty="0" err="1"/>
              <a:t>val</a:t>
            </a:r>
            <a:r>
              <a:rPr lang="en-US" sz="2800" b="1" dirty="0"/>
              <a:t>)</a:t>
            </a:r>
            <a:r>
              <a:rPr lang="en-US" sz="2800" dirty="0"/>
              <a:t>: adds a (key, value) pair to the dictionary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V </a:t>
            </a:r>
            <a:r>
              <a:rPr lang="en-US" sz="2800" b="1" dirty="0">
                <a:solidFill>
                  <a:schemeClr val="tx2"/>
                </a:solidFill>
              </a:rPr>
              <a:t>get</a:t>
            </a:r>
            <a:r>
              <a:rPr lang="en-US" sz="2800" b="1" dirty="0"/>
              <a:t>(key): </a:t>
            </a:r>
            <a:r>
              <a:rPr lang="en-US" sz="2800" dirty="0"/>
              <a:t>returns the value mapped to by the </a:t>
            </a:r>
            <a:r>
              <a:rPr lang="en-US" sz="2800" dirty="0" smtClean="0"/>
              <a:t>key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tx2"/>
                </a:solidFill>
              </a:rPr>
              <a:t>remove</a:t>
            </a:r>
            <a:r>
              <a:rPr lang="en-US" sz="2800" b="1" dirty="0"/>
              <a:t>(key): </a:t>
            </a:r>
            <a:r>
              <a:rPr lang="en-US" sz="2800" dirty="0"/>
              <a:t>removes the key and its corresponding value from the </a:t>
            </a:r>
            <a:r>
              <a:rPr lang="en-US" sz="2800" dirty="0" smtClean="0"/>
              <a:t>dictionary</a:t>
            </a:r>
          </a:p>
          <a:p>
            <a:pPr>
              <a:lnSpc>
                <a:spcPct val="90000"/>
              </a:lnSpc>
            </a:pP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tx2"/>
                </a:solidFill>
              </a:rPr>
              <a:t>size</a:t>
            </a:r>
            <a:r>
              <a:rPr lang="en-US" sz="2800" b="1" dirty="0"/>
              <a:t>()</a:t>
            </a:r>
            <a:r>
              <a:rPr lang="en-US" sz="2800" dirty="0"/>
              <a:t>: returns the number of (key, value) pairs in the </a:t>
            </a:r>
            <a:r>
              <a:rPr lang="en-US" sz="2800" dirty="0" smtClean="0"/>
              <a:t>dictionary</a:t>
            </a:r>
            <a:endParaRPr lang="en-US" sz="2800" b="1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dirty="0" err="1" smtClean="0">
                <a:latin typeface="+mj-lt"/>
              </a:rPr>
              <a:t>boolean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latin typeface="+mj-lt"/>
              </a:rPr>
              <a:t>isEmpty</a:t>
            </a:r>
            <a:r>
              <a:rPr lang="en-US" sz="2800" b="1" dirty="0" smtClean="0">
                <a:latin typeface="+mj-lt"/>
              </a:rPr>
              <a:t>()</a:t>
            </a:r>
            <a:r>
              <a:rPr lang="en-US" sz="2800" dirty="0" smtClean="0">
                <a:latin typeface="+mj-lt"/>
              </a:rPr>
              <a:t>: checks whether the dictionary is empty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8746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GOAL: Implement a dictionary so that all of these methods run in O(1) time!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r>
              <a:rPr lang="en-US" sz="2300" dirty="0" smtClean="0"/>
              <a:t>A hash table is an </a:t>
            </a:r>
            <a:r>
              <a:rPr lang="en-US" sz="2300" i="1" dirty="0" smtClean="0"/>
              <a:t>implementation</a:t>
            </a:r>
            <a:r>
              <a:rPr lang="en-US" sz="2300" dirty="0" smtClean="0"/>
              <a:t> of a dictionary</a:t>
            </a:r>
          </a:p>
          <a:p>
            <a:r>
              <a:rPr lang="en-US" sz="2300" dirty="0" smtClean="0"/>
              <a:t>Hash tables are built using an array</a:t>
            </a:r>
          </a:p>
          <a:p>
            <a:r>
              <a:rPr lang="en-US" sz="2300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3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(key) </a:t>
            </a:r>
            <a:r>
              <a:rPr lang="en-US" sz="2300" dirty="0" smtClean="0"/>
              <a:t>is a “hash function” that takes in a key and returns an index into the array, where the key’s corresponding value will be stored</a:t>
            </a:r>
          </a:p>
          <a:p>
            <a:r>
              <a:rPr lang="en-US" sz="2300" dirty="0" smtClean="0"/>
              <a:t>However, it’s possible multiple keys will “hash” to the same index. </a:t>
            </a:r>
            <a:r>
              <a:rPr lang="en-US" sz="2300" dirty="0"/>
              <a:t>H</a:t>
            </a:r>
            <a:r>
              <a:rPr lang="en-US" sz="2300" dirty="0" smtClean="0"/>
              <a:t>ow can we store multiple values at a single index?</a:t>
            </a:r>
          </a:p>
          <a:p>
            <a:r>
              <a:rPr lang="en-US" sz="2300" dirty="0" smtClean="0"/>
              <a:t>Let’s make the array an array of “buckets”, where each bucket is a list of the values whose keys hash to that index</a:t>
            </a:r>
          </a:p>
          <a:p>
            <a:pPr lvl="1"/>
            <a:r>
              <a:rPr lang="en-US" sz="2000" dirty="0" smtClean="0"/>
              <a:t>In fact, we’ll store the (key, value) pair itself in the bucket – not just the value. Think about why this may be</a:t>
            </a:r>
          </a:p>
          <a:p>
            <a:r>
              <a:rPr lang="en-US" sz="2300" dirty="0" smtClean="0"/>
              <a:t>Note: it is important that </a:t>
            </a:r>
            <a:r>
              <a:rPr lang="en-US" sz="2300" dirty="0" smtClean="0">
                <a:latin typeface="Cambria Math"/>
                <a:cs typeface="Cambria Math"/>
              </a:rPr>
              <a:t>h(key) </a:t>
            </a:r>
            <a:r>
              <a:rPr lang="en-US" sz="2300" dirty="0" smtClean="0"/>
              <a:t>runs in constant time!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Tuesday February 10,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865E-31DE-4A5F-9469-B57C815FF9F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676400"/>
            <a:ext cx="5715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table = array of some size</a:t>
            </a:r>
          </a:p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h = some hash function</a:t>
            </a:r>
          </a:p>
          <a:p>
            <a:endParaRPr lang="en-US" sz="2200" b="1" dirty="0">
              <a:latin typeface="Consolas"/>
              <a:cs typeface="Consolas"/>
            </a:endParaRPr>
          </a:p>
          <a:p>
            <a:r>
              <a:rPr lang="en-US" sz="2200" b="1" dirty="0" smtClean="0">
                <a:latin typeface="Consolas"/>
                <a:cs typeface="Consolas"/>
              </a:rPr>
              <a:t>function add(key, </a:t>
            </a:r>
            <a:r>
              <a:rPr lang="en-US" sz="2200" b="1" dirty="0" err="1" smtClean="0">
                <a:latin typeface="Consolas"/>
                <a:cs typeface="Consolas"/>
              </a:rPr>
              <a:t>val</a:t>
            </a:r>
            <a:r>
              <a:rPr lang="en-US" sz="2200" b="1" dirty="0" smtClean="0">
                <a:latin typeface="Consolas"/>
                <a:cs typeface="Consolas"/>
              </a:rPr>
              <a:t>):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index = h(key)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table[index].append(key, </a:t>
            </a:r>
            <a:r>
              <a:rPr lang="en-US" sz="2200" dirty="0" err="1" smtClean="0">
                <a:latin typeface="Consolas"/>
                <a:cs typeface="Consolas"/>
              </a:rPr>
              <a:t>val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</a:p>
          <a:p>
            <a:endParaRPr lang="en-US" sz="2200" dirty="0">
              <a:latin typeface="Consolas"/>
              <a:cs typeface="Consolas"/>
            </a:endParaRPr>
          </a:p>
          <a:p>
            <a:r>
              <a:rPr lang="en-US" sz="2200" b="1" dirty="0" smtClean="0">
                <a:latin typeface="Consolas"/>
                <a:cs typeface="Consolas"/>
              </a:rPr>
              <a:t>function get(key):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index = h(key)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for (k, v) in table[index]: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   if k = key: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      return v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error(“key not found”)</a:t>
            </a:r>
          </a:p>
          <a:p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2743200"/>
            <a:ext cx="236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/>
                </a:solidFill>
              </a:rPr>
              <a:t>O(1), as long as h() is constant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0" y="4378404"/>
            <a:ext cx="236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/>
                </a:solidFill>
              </a:rPr>
              <a:t>depends on the size of the bucket!</a:t>
            </a:r>
            <a:endParaRPr lang="en-US" sz="2200" dirty="0">
              <a:solidFill>
                <a:schemeClr val="tx2"/>
              </a:solidFill>
            </a:endParaRPr>
          </a:p>
        </p:txBody>
      </p:sp>
      <p:cxnSp>
        <p:nvCxnSpPr>
          <p:cNvPr id="32" name="Curved Connector 31"/>
          <p:cNvCxnSpPr>
            <a:stCxn id="8" idx="2"/>
          </p:cNvCxnSpPr>
          <p:nvPr/>
        </p:nvCxnSpPr>
        <p:spPr>
          <a:xfrm rot="5400000" flipH="1">
            <a:off x="6267450" y="3943350"/>
            <a:ext cx="533400" cy="2552700"/>
          </a:xfrm>
          <a:prstGeom prst="curvedConnector4">
            <a:avLst>
              <a:gd name="adj1" fmla="val -105517"/>
              <a:gd name="adj2" fmla="val 73134"/>
            </a:avLst>
          </a:prstGeom>
          <a:ln>
            <a:solidFill>
              <a:srgbClr val="FF584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85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3">
      <a:dk1>
        <a:srgbClr val="000000"/>
      </a:dk1>
      <a:lt1>
        <a:srgbClr val="FFFFFF"/>
      </a:lt1>
      <a:dk2>
        <a:srgbClr val="FF5840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2994</TotalTime>
  <Words>2296</Words>
  <Application>Microsoft Office PowerPoint</Application>
  <PresentationFormat>On-screen Show (4:3)</PresentationFormat>
  <Paragraphs>300</Paragraphs>
  <Slides>25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ＭＳ ゴシック</vt:lpstr>
      <vt:lpstr>Arial</vt:lpstr>
      <vt:lpstr>Calibri</vt:lpstr>
      <vt:lpstr>Cambria</vt:lpstr>
      <vt:lpstr>Cambria Math</vt:lpstr>
      <vt:lpstr>Consolas</vt:lpstr>
      <vt:lpstr>Wingdings</vt:lpstr>
      <vt:lpstr>Clarity</vt:lpstr>
      <vt:lpstr>Equation</vt:lpstr>
      <vt:lpstr>Sets, Hash Tables, and dictionaries</vt:lpstr>
      <vt:lpstr>Outline</vt:lpstr>
      <vt:lpstr>Set</vt:lpstr>
      <vt:lpstr>Set ADT</vt:lpstr>
      <vt:lpstr>Simple Set Implementation</vt:lpstr>
      <vt:lpstr>Dictionary</vt:lpstr>
      <vt:lpstr>Dictionary ADT</vt:lpstr>
      <vt:lpstr>Hash Tables</vt:lpstr>
      <vt:lpstr>Hash Tables (2)</vt:lpstr>
      <vt:lpstr>Hash Table Illustrated</vt:lpstr>
      <vt:lpstr>Hash Functions</vt:lpstr>
      <vt:lpstr>Hash Functions (2)</vt:lpstr>
      <vt:lpstr>Hash Functions (3)</vt:lpstr>
      <vt:lpstr>Universal Hashing</vt:lpstr>
      <vt:lpstr>Universal Hashing (2)</vt:lpstr>
      <vt:lpstr>Universal Hashing Proof: Background</vt:lpstr>
      <vt:lpstr>Universal Hashing Proof</vt:lpstr>
      <vt:lpstr>Universal Hashing Proof (2)</vt:lpstr>
      <vt:lpstr>Universal Hashing Proof (3)</vt:lpstr>
      <vt:lpstr>Back to Sets</vt:lpstr>
      <vt:lpstr>HashMap vs HashSet</vt:lpstr>
      <vt:lpstr>Example: JUMBLE</vt:lpstr>
      <vt:lpstr>Example: JUMBLE Plan</vt:lpstr>
      <vt:lpstr>Example: JUMBLE Solution</vt:lpstr>
      <vt:lpstr>Readings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Goldberg</dc:creator>
  <cp:lastModifiedBy>Microsoft account</cp:lastModifiedBy>
  <cp:revision>252</cp:revision>
  <dcterms:created xsi:type="dcterms:W3CDTF">2013-01-12T20:59:02Z</dcterms:created>
  <dcterms:modified xsi:type="dcterms:W3CDTF">2015-02-20T23:59:48Z</dcterms:modified>
</cp:coreProperties>
</file>