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8"/>
  </p:notesMasterIdLst>
  <p:sldIdLst>
    <p:sldId id="286" r:id="rId2"/>
    <p:sldId id="258" r:id="rId3"/>
    <p:sldId id="288" r:id="rId4"/>
    <p:sldId id="289" r:id="rId5"/>
    <p:sldId id="290" r:id="rId6"/>
    <p:sldId id="287" r:id="rId7"/>
    <p:sldId id="291" r:id="rId8"/>
    <p:sldId id="292" r:id="rId9"/>
    <p:sldId id="310" r:id="rId10"/>
    <p:sldId id="312" r:id="rId11"/>
    <p:sldId id="313" r:id="rId12"/>
    <p:sldId id="314" r:id="rId13"/>
    <p:sldId id="293" r:id="rId14"/>
    <p:sldId id="295" r:id="rId15"/>
    <p:sldId id="296" r:id="rId16"/>
    <p:sldId id="311" r:id="rId17"/>
    <p:sldId id="298" r:id="rId18"/>
    <p:sldId id="294" r:id="rId19"/>
    <p:sldId id="315" r:id="rId20"/>
    <p:sldId id="320" r:id="rId21"/>
    <p:sldId id="316" r:id="rId22"/>
    <p:sldId id="317" r:id="rId23"/>
    <p:sldId id="318" r:id="rId24"/>
    <p:sldId id="319" r:id="rId25"/>
    <p:sldId id="388" r:id="rId26"/>
    <p:sldId id="389" r:id="rId27"/>
    <p:sldId id="390" r:id="rId28"/>
    <p:sldId id="391" r:id="rId29"/>
    <p:sldId id="392" r:id="rId30"/>
    <p:sldId id="393" r:id="rId31"/>
    <p:sldId id="394" r:id="rId32"/>
    <p:sldId id="395" r:id="rId33"/>
    <p:sldId id="396" r:id="rId34"/>
    <p:sldId id="397" r:id="rId35"/>
    <p:sldId id="399" r:id="rId36"/>
    <p:sldId id="400" r:id="rId37"/>
    <p:sldId id="401" r:id="rId38"/>
    <p:sldId id="409" r:id="rId39"/>
    <p:sldId id="410" r:id="rId40"/>
    <p:sldId id="304" r:id="rId41"/>
    <p:sldId id="402" r:id="rId42"/>
    <p:sldId id="403" r:id="rId43"/>
    <p:sldId id="404" r:id="rId44"/>
    <p:sldId id="405" r:id="rId45"/>
    <p:sldId id="406" r:id="rId46"/>
    <p:sldId id="407" r:id="rId47"/>
    <p:sldId id="408" r:id="rId48"/>
    <p:sldId id="305" r:id="rId49"/>
    <p:sldId id="306" r:id="rId50"/>
    <p:sldId id="307" r:id="rId51"/>
    <p:sldId id="411" r:id="rId52"/>
    <p:sldId id="299" r:id="rId53"/>
    <p:sldId id="300" r:id="rId54"/>
    <p:sldId id="302" r:id="rId55"/>
    <p:sldId id="303" r:id="rId56"/>
    <p:sldId id="321" r:id="rId57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661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94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2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668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772668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B28170F3-AA36-4B1B-8FEE-526D6D64C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AEAEA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rgbClr val="99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pic>
        <p:nvPicPr>
          <p:cNvPr id="9" name="Picture 12" descr="brutus w_typ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6858000" y="1524000"/>
            <a:ext cx="2133600" cy="150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F0967D-37C4-4C31-92F0-B6755DFAB3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5DB4E-9ADC-40FB-B05F-15DCFD6296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18094-0350-400A-B16E-03287A1571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94DFB-D5A3-4D90-A69E-E1609B562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5FD08-C512-4AE2-96D1-B4C6704CA9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1DD40-55A3-45BF-8B80-33B3902B9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24427-5AE0-44E7-A370-FAC78F955F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8C10B-EAC1-4E01-9B56-32863A2F85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FEFAF-49D4-4227-BE16-158378E7EC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EFB70-8254-4060-9370-57E33D617D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60DD5-CB3D-4645-B9AB-C8B736A884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4099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rgbClr val="AEAEA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00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rgbClr val="99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01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71199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fld id="{367898CF-4241-424D-B22C-001CC68ECF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2" name="Picture 11" descr="brutus w_type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7010400" y="152400"/>
            <a:ext cx="1524000" cy="107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Introduction to Algorithms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Hash Tables</a:t>
            </a:r>
            <a:endParaRPr lang="en-US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sz="3600" dirty="0" smtClean="0"/>
              <a:t>CSE 680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3600" dirty="0" smtClean="0"/>
              <a:t>Prof. Roger Crawfis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Hash Functions</a:t>
            </a:r>
          </a:p>
        </p:txBody>
      </p:sp>
      <p:sp>
        <p:nvSpPr>
          <p:cNvPr id="167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ea typeface="新細明體" pitchFamily="18" charset="-120"/>
              </a:rPr>
              <a:t>A </a:t>
            </a:r>
            <a:r>
              <a:rPr lang="en-US" altLang="zh-TW" sz="2400" dirty="0">
                <a:solidFill>
                  <a:schemeClr val="accent6"/>
                </a:solidFill>
                <a:ea typeface="新細明體" pitchFamily="18" charset="-120"/>
              </a:rPr>
              <a:t>hash </a:t>
            </a:r>
            <a:r>
              <a:rPr lang="en-US" altLang="zh-TW" sz="2400" dirty="0" smtClean="0">
                <a:solidFill>
                  <a:schemeClr val="accent6"/>
                </a:solidFill>
                <a:ea typeface="新細明體" pitchFamily="18" charset="-120"/>
              </a:rPr>
              <a:t>function, </a:t>
            </a:r>
            <a:r>
              <a:rPr lang="en-US" altLang="zh-TW" sz="2400" b="1" i="1" dirty="0" smtClean="0">
                <a:latin typeface="Times New Roman" pitchFamily="18" charset="0"/>
                <a:ea typeface="新細明體" pitchFamily="18" charset="-120"/>
              </a:rPr>
              <a:t>h,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dirty="0">
                <a:ea typeface="新細明體" pitchFamily="18" charset="-120"/>
              </a:rPr>
              <a:t>maps keys of a given type to integers in a fixed interval </a:t>
            </a:r>
            <a:r>
              <a:rPr lang="en-US" altLang="zh-TW" sz="2400" i="1" dirty="0">
                <a:latin typeface="Times New Roman" pitchFamily="18" charset="0"/>
                <a:ea typeface="新細明體" pitchFamily="18" charset="-120"/>
              </a:rPr>
              <a:t>[0, </a:t>
            </a:r>
            <a:r>
              <a:rPr lang="en-US" altLang="zh-TW" sz="2400" b="1" i="1" dirty="0">
                <a:latin typeface="Times New Roman" pitchFamily="18" charset="0"/>
                <a:ea typeface="新細明體" pitchFamily="18" charset="-120"/>
              </a:rPr>
              <a:t>N</a:t>
            </a:r>
            <a:r>
              <a:rPr lang="en-US" altLang="zh-TW" sz="2400" b="1" i="1" dirty="0">
                <a:latin typeface="Symbol" pitchFamily="18" charset="2"/>
                <a:ea typeface="新細明體" pitchFamily="18" charset="-120"/>
              </a:rPr>
              <a:t> </a:t>
            </a:r>
            <a:r>
              <a:rPr lang="en-US" altLang="zh-TW" sz="2400" i="1" dirty="0">
                <a:latin typeface="Symbol" pitchFamily="18" charset="2"/>
                <a:ea typeface="新細明體" pitchFamily="18" charset="-120"/>
              </a:rPr>
              <a:t>- </a:t>
            </a:r>
            <a:r>
              <a:rPr lang="en-US" altLang="zh-TW" sz="2400" i="1" dirty="0">
                <a:latin typeface="Times New Roman" pitchFamily="18" charset="0"/>
                <a:ea typeface="新細明體" pitchFamily="18" charset="-120"/>
              </a:rPr>
              <a:t>1]</a:t>
            </a:r>
          </a:p>
          <a:p>
            <a:r>
              <a:rPr lang="en-US" altLang="zh-TW" sz="2400" dirty="0">
                <a:latin typeface="Verdana" pitchFamily="34" charset="0"/>
                <a:ea typeface="新細明體" pitchFamily="18" charset="-120"/>
              </a:rPr>
              <a:t>Example:</a:t>
            </a:r>
            <a:br>
              <a:rPr lang="en-US" altLang="zh-TW" sz="2400" dirty="0">
                <a:latin typeface="Verdana" pitchFamily="34" charset="0"/>
                <a:ea typeface="新細明體" pitchFamily="18" charset="-120"/>
              </a:rPr>
            </a:br>
            <a:r>
              <a:rPr lang="en-US" altLang="zh-TW" sz="2400" dirty="0">
                <a:latin typeface="Verdana" pitchFamily="34" charset="0"/>
                <a:ea typeface="新細明體" pitchFamily="18" charset="-120"/>
              </a:rPr>
              <a:t>	</a:t>
            </a:r>
            <a:r>
              <a:rPr lang="en-US" altLang="zh-TW" sz="2400" b="1" i="1" dirty="0">
                <a:latin typeface="Times New Roman" pitchFamily="18" charset="0"/>
                <a:ea typeface="新細明體" pitchFamily="18" charset="-120"/>
              </a:rPr>
              <a:t>h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(</a:t>
            </a:r>
            <a:r>
              <a:rPr lang="en-US" altLang="zh-TW" sz="2400" b="1" i="1" dirty="0">
                <a:latin typeface="Times New Roman" pitchFamily="18" charset="0"/>
                <a:ea typeface="新細明體" pitchFamily="18" charset="-120"/>
              </a:rPr>
              <a:t>x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) </a:t>
            </a:r>
            <a:r>
              <a:rPr lang="en-US" altLang="zh-TW" sz="2400" dirty="0">
                <a:latin typeface="Symbol" pitchFamily="18" charset="2"/>
                <a:ea typeface="新細明體" pitchFamily="18" charset="-120"/>
              </a:rPr>
              <a:t>=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2400" b="1" i="1" dirty="0">
                <a:latin typeface="Times New Roman" pitchFamily="18" charset="0"/>
                <a:ea typeface="新細明體" pitchFamily="18" charset="-120"/>
              </a:rPr>
              <a:t>x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 mod </a:t>
            </a:r>
            <a:r>
              <a:rPr lang="en-US" altLang="zh-TW" sz="2400" b="1" i="1" dirty="0">
                <a:latin typeface="Times New Roman" pitchFamily="18" charset="0"/>
                <a:ea typeface="新細明體" pitchFamily="18" charset="-120"/>
              </a:rPr>
              <a:t>N</a:t>
            </a:r>
            <a:br>
              <a:rPr lang="en-US" altLang="zh-TW" sz="2400" b="1" i="1" dirty="0">
                <a:latin typeface="Times New Roman" pitchFamily="18" charset="0"/>
                <a:ea typeface="新細明體" pitchFamily="18" charset="-120"/>
              </a:rPr>
            </a:br>
            <a:r>
              <a:rPr lang="en-US" altLang="zh-TW" sz="2400" dirty="0">
                <a:latin typeface="Verdana" pitchFamily="34" charset="0"/>
                <a:ea typeface="新細明體" pitchFamily="18" charset="-120"/>
              </a:rPr>
              <a:t>is a hash function for integer keys</a:t>
            </a:r>
          </a:p>
          <a:p>
            <a:r>
              <a:rPr lang="en-US" altLang="zh-TW" sz="2400" dirty="0">
                <a:latin typeface="Verdana" pitchFamily="34" charset="0"/>
                <a:ea typeface="新細明體" pitchFamily="18" charset="-120"/>
              </a:rPr>
              <a:t>The integer </a:t>
            </a:r>
            <a:r>
              <a:rPr lang="en-US" altLang="zh-TW" sz="2400" b="1" i="1" dirty="0">
                <a:latin typeface="Times New Roman" pitchFamily="18" charset="0"/>
                <a:ea typeface="新細明體" pitchFamily="18" charset="-120"/>
              </a:rPr>
              <a:t>h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(</a:t>
            </a:r>
            <a:r>
              <a:rPr lang="en-US" altLang="zh-TW" sz="2400" b="1" i="1" dirty="0">
                <a:latin typeface="Times New Roman" pitchFamily="18" charset="0"/>
                <a:ea typeface="新細明體" pitchFamily="18" charset="-120"/>
              </a:rPr>
              <a:t>x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)</a:t>
            </a:r>
            <a:r>
              <a:rPr lang="en-US" altLang="zh-TW" sz="2400" dirty="0">
                <a:latin typeface="Verdana" pitchFamily="34" charset="0"/>
                <a:ea typeface="新細明體" pitchFamily="18" charset="-120"/>
              </a:rPr>
              <a:t> is called the </a:t>
            </a:r>
            <a:r>
              <a:rPr lang="en-US" altLang="zh-TW" sz="2400" dirty="0">
                <a:solidFill>
                  <a:schemeClr val="accent6"/>
                </a:solidFill>
                <a:latin typeface="Verdana" pitchFamily="34" charset="0"/>
                <a:ea typeface="新細明體" pitchFamily="18" charset="-120"/>
              </a:rPr>
              <a:t>hash value </a:t>
            </a:r>
            <a:r>
              <a:rPr lang="en-US" altLang="zh-TW" sz="2400" dirty="0" smtClean="0">
                <a:latin typeface="Verdana" pitchFamily="34" charset="0"/>
                <a:ea typeface="新細明體" pitchFamily="18" charset="-120"/>
              </a:rPr>
              <a:t>of </a:t>
            </a:r>
            <a:r>
              <a:rPr lang="en-US" altLang="zh-TW" sz="2400" b="1" i="1" dirty="0" smtClean="0">
                <a:latin typeface="Times New Roman" pitchFamily="18" charset="0"/>
                <a:ea typeface="新細明體" pitchFamily="18" charset="-120"/>
              </a:rPr>
              <a:t>x.</a:t>
            </a:r>
          </a:p>
          <a:p>
            <a:r>
              <a:rPr lang="en-US" altLang="zh-TW" sz="2400" dirty="0" smtClean="0">
                <a:latin typeface="Verdana" pitchFamily="34" charset="0"/>
                <a:ea typeface="新細明體" pitchFamily="18" charset="-120"/>
              </a:rPr>
              <a:t>A </a:t>
            </a:r>
            <a:r>
              <a:rPr lang="en-US" altLang="zh-TW" sz="2400" dirty="0" smtClean="0">
                <a:solidFill>
                  <a:schemeClr val="accent6"/>
                </a:solidFill>
                <a:latin typeface="Verdana" pitchFamily="34" charset="0"/>
                <a:ea typeface="新細明體" pitchFamily="18" charset="-120"/>
              </a:rPr>
              <a:t>hash table </a:t>
            </a:r>
            <a:r>
              <a:rPr lang="en-US" altLang="zh-TW" sz="2400" dirty="0" smtClean="0">
                <a:latin typeface="Verdana" pitchFamily="34" charset="0"/>
                <a:ea typeface="新細明體" pitchFamily="18" charset="-120"/>
              </a:rPr>
              <a:t>for a given key type consists of</a:t>
            </a:r>
          </a:p>
          <a:p>
            <a:pPr lvl="1"/>
            <a:r>
              <a:rPr lang="en-US" altLang="zh-TW" sz="2000" dirty="0" smtClean="0">
                <a:latin typeface="Verdana" pitchFamily="34" charset="0"/>
                <a:ea typeface="新細明體" pitchFamily="18" charset="-120"/>
              </a:rPr>
              <a:t>Hash function </a:t>
            </a:r>
            <a:r>
              <a:rPr lang="en-US" altLang="zh-TW" sz="2000" b="1" i="1" dirty="0" smtClean="0">
                <a:latin typeface="Times New Roman" pitchFamily="18" charset="0"/>
                <a:ea typeface="新細明體" pitchFamily="18" charset="-120"/>
              </a:rPr>
              <a:t>h</a:t>
            </a:r>
            <a:endParaRPr lang="en-US" altLang="zh-TW" sz="2000" dirty="0" smtClean="0">
              <a:ea typeface="新細明體" pitchFamily="18" charset="-120"/>
            </a:endParaRPr>
          </a:p>
          <a:p>
            <a:pPr lvl="1"/>
            <a:r>
              <a:rPr lang="en-US" altLang="zh-TW" sz="2000" dirty="0" smtClean="0">
                <a:ea typeface="新細明體" pitchFamily="18" charset="-120"/>
              </a:rPr>
              <a:t>Array (called table) of size </a:t>
            </a:r>
            <a:r>
              <a:rPr lang="en-US" altLang="zh-TW" sz="2000" b="1" i="1" dirty="0" smtClean="0">
                <a:latin typeface="Times New Roman" pitchFamily="18" charset="0"/>
                <a:ea typeface="新細明體" pitchFamily="18" charset="-120"/>
              </a:rPr>
              <a:t>N</a:t>
            </a:r>
          </a:p>
          <a:p>
            <a:r>
              <a:rPr lang="en-US" altLang="zh-TW" sz="2400" dirty="0" smtClean="0">
                <a:ea typeface="新細明體" pitchFamily="18" charset="-120"/>
              </a:rPr>
              <a:t>The goal is to store item 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</a:rPr>
              <a:t>(</a:t>
            </a:r>
            <a:r>
              <a:rPr lang="en-US" altLang="zh-TW" sz="2400" b="1" i="1" dirty="0" smtClean="0">
                <a:latin typeface="Times New Roman" pitchFamily="18" charset="0"/>
                <a:ea typeface="新細明體" pitchFamily="18" charset="-120"/>
              </a:rPr>
              <a:t>k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</a:rPr>
              <a:t>, </a:t>
            </a:r>
            <a:r>
              <a:rPr lang="en-US" altLang="zh-TW" sz="2400" b="1" i="1" dirty="0" smtClean="0">
                <a:latin typeface="Times New Roman" pitchFamily="18" charset="0"/>
                <a:ea typeface="新細明體" pitchFamily="18" charset="-120"/>
              </a:rPr>
              <a:t>o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</a:rPr>
              <a:t>)</a:t>
            </a:r>
            <a:r>
              <a:rPr lang="en-US" altLang="zh-TW" sz="2400" dirty="0" smtClean="0">
                <a:ea typeface="新細明體" pitchFamily="18" charset="-120"/>
              </a:rPr>
              <a:t> at index </a:t>
            </a:r>
            <a:r>
              <a:rPr lang="en-US" altLang="zh-TW" sz="2400" b="1" i="1" dirty="0" err="1" smtClean="0">
                <a:latin typeface="Times New Roman" pitchFamily="18" charset="0"/>
                <a:ea typeface="新細明體" pitchFamily="18" charset="-120"/>
              </a:rPr>
              <a:t>i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2400" dirty="0" smtClean="0">
                <a:latin typeface="Symbol" pitchFamily="18" charset="2"/>
                <a:ea typeface="新細明體" pitchFamily="18" charset="-120"/>
              </a:rPr>
              <a:t>=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2400" b="1" i="1" dirty="0" smtClean="0">
                <a:latin typeface="Times New Roman" pitchFamily="18" charset="0"/>
                <a:ea typeface="新細明體" pitchFamily="18" charset="-120"/>
              </a:rPr>
              <a:t>h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</a:rPr>
              <a:t>(</a:t>
            </a:r>
            <a:r>
              <a:rPr lang="en-US" altLang="zh-TW" sz="2400" b="1" i="1" dirty="0" smtClean="0">
                <a:latin typeface="Times New Roman" pitchFamily="18" charset="0"/>
                <a:ea typeface="新細明體" pitchFamily="18" charset="-120"/>
              </a:rPr>
              <a:t>k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</a:t>
            </a:r>
          </a:p>
        </p:txBody>
      </p:sp>
      <p:sp>
        <p:nvSpPr>
          <p:cNvPr id="145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sz="2400" dirty="0">
                <a:ea typeface="新細明體" pitchFamily="18" charset="-120"/>
              </a:rPr>
              <a:t>We design a hash table storing </a:t>
            </a:r>
            <a:r>
              <a:rPr lang="en-US" altLang="zh-TW" sz="2400" dirty="0" smtClean="0">
                <a:ea typeface="新細明體" pitchFamily="18" charset="-120"/>
              </a:rPr>
              <a:t>employees records using their social security number, SSN as the key.</a:t>
            </a:r>
          </a:p>
          <a:p>
            <a:pPr lvl="1"/>
            <a:r>
              <a:rPr lang="en-US" altLang="zh-TW" sz="2000" dirty="0" smtClean="0">
                <a:ea typeface="新細明體" pitchFamily="18" charset="-120"/>
              </a:rPr>
              <a:t>SSN is </a:t>
            </a:r>
            <a:r>
              <a:rPr lang="en-US" altLang="zh-TW" sz="2000" dirty="0">
                <a:ea typeface="新細明體" pitchFamily="18" charset="-120"/>
              </a:rPr>
              <a:t>a nine-digit positive integer</a:t>
            </a:r>
          </a:p>
          <a:p>
            <a:r>
              <a:rPr lang="en-US" altLang="zh-TW" sz="2400" dirty="0">
                <a:ea typeface="新細明體" pitchFamily="18" charset="-120"/>
              </a:rPr>
              <a:t>Our hash table uses an array of size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2400" b="1" i="1" dirty="0">
                <a:latin typeface="Times New Roman" pitchFamily="18" charset="0"/>
                <a:ea typeface="新細明體" pitchFamily="18" charset="-120"/>
              </a:rPr>
              <a:t>N</a:t>
            </a:r>
            <a:r>
              <a:rPr lang="en-US" altLang="zh-TW" sz="2400" b="1" i="1" dirty="0">
                <a:latin typeface="Symbol" pitchFamily="18" charset="2"/>
                <a:ea typeface="新細明體" pitchFamily="18" charset="-120"/>
              </a:rPr>
              <a:t> </a:t>
            </a:r>
            <a:r>
              <a:rPr lang="en-US" altLang="zh-TW" sz="2400" dirty="0">
                <a:latin typeface="Symbol" pitchFamily="18" charset="2"/>
                <a:ea typeface="新細明體" pitchFamily="18" charset="-120"/>
              </a:rPr>
              <a:t>=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10,000</a:t>
            </a:r>
            <a:r>
              <a:rPr lang="en-US" altLang="zh-TW" sz="2400" dirty="0">
                <a:ea typeface="新細明體" pitchFamily="18" charset="-120"/>
              </a:rPr>
              <a:t> and the hash function</a:t>
            </a:r>
            <a:br>
              <a:rPr lang="en-US" altLang="zh-TW" sz="2400" dirty="0">
                <a:ea typeface="新細明體" pitchFamily="18" charset="-120"/>
              </a:rPr>
            </a:br>
            <a:r>
              <a:rPr lang="en-US" altLang="zh-TW" sz="2400" b="1" i="1" dirty="0">
                <a:latin typeface="Times New Roman" pitchFamily="18" charset="0"/>
                <a:ea typeface="新細明體" pitchFamily="18" charset="-120"/>
              </a:rPr>
              <a:t>h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(</a:t>
            </a:r>
            <a:r>
              <a:rPr lang="en-US" altLang="zh-TW" sz="2400" b="1" i="1" dirty="0">
                <a:latin typeface="Times New Roman" pitchFamily="18" charset="0"/>
                <a:ea typeface="新細明體" pitchFamily="18" charset="-120"/>
              </a:rPr>
              <a:t>x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)</a:t>
            </a:r>
            <a:r>
              <a:rPr lang="en-US" altLang="zh-TW" sz="2400" dirty="0">
                <a:latin typeface="Symbol" pitchFamily="18" charset="2"/>
                <a:ea typeface="新細明體" pitchFamily="18" charset="-120"/>
              </a:rPr>
              <a:t> =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last 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</a:rPr>
              <a:t>four digits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of </a:t>
            </a:r>
            <a:r>
              <a:rPr lang="en-US" altLang="zh-TW" sz="2400" b="1" i="1" dirty="0" smtClean="0">
                <a:latin typeface="Times New Roman" pitchFamily="18" charset="0"/>
                <a:ea typeface="新細明體" pitchFamily="18" charset="-120"/>
              </a:rPr>
              <a:t>x</a:t>
            </a:r>
            <a:endParaRPr lang="en-US" altLang="zh-TW" sz="2400" b="1" i="1" dirty="0">
              <a:latin typeface="Times New Roman" pitchFamily="18" charset="0"/>
              <a:ea typeface="新細明體" pitchFamily="18" charset="-120"/>
            </a:endParaRPr>
          </a:p>
        </p:txBody>
      </p:sp>
      <p:grpSp>
        <p:nvGrpSpPr>
          <p:cNvPr id="33" name="Group 30"/>
          <p:cNvGrpSpPr>
            <a:grpSpLocks noGrp="1"/>
          </p:cNvGrpSpPr>
          <p:nvPr>
            <p:ph sz="half" idx="2"/>
          </p:nvPr>
        </p:nvGrpSpPr>
        <p:grpSpPr bwMode="auto">
          <a:xfrm>
            <a:off x="4648200" y="1600200"/>
            <a:ext cx="3886200" cy="4314371"/>
            <a:chOff x="2496" y="1488"/>
            <a:chExt cx="1876" cy="1968"/>
          </a:xfrm>
        </p:grpSpPr>
        <p:sp>
          <p:nvSpPr>
            <p:cNvPr id="34" name="Rectangle 4"/>
            <p:cNvSpPr>
              <a:spLocks noChangeArrowheads="1"/>
            </p:cNvSpPr>
            <p:nvPr/>
          </p:nvSpPr>
          <p:spPr bwMode="auto">
            <a:xfrm>
              <a:off x="2996" y="1536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TW" altLang="en-US" sz="1800" dirty="0">
                  <a:ea typeface="新細明體" pitchFamily="18" charset="-120"/>
                  <a:sym typeface="Symbol" pitchFamily="18" charset="2"/>
                </a:rPr>
                <a:t></a:t>
              </a:r>
              <a:endParaRPr lang="zh-TW" altLang="en-US" sz="1800" dirty="0">
                <a:ea typeface="新細明體" pitchFamily="18" charset="-120"/>
              </a:endParaRPr>
            </a:p>
          </p:txBody>
        </p:sp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2996" y="172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2996" y="192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800">
                <a:ea typeface="新細明體" pitchFamily="18" charset="-120"/>
                <a:sym typeface="Symbol" pitchFamily="18" charset="2"/>
              </a:endParaRP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2996" y="211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TW" altLang="en-US" sz="1800">
                  <a:ea typeface="新細明體" pitchFamily="18" charset="-120"/>
                  <a:sym typeface="Symbol" pitchFamily="18" charset="2"/>
                </a:rPr>
                <a:t></a:t>
              </a:r>
            </a:p>
          </p:txBody>
        </p:sp>
        <p:sp>
          <p:nvSpPr>
            <p:cNvPr id="38" name="Rectangle 8"/>
            <p:cNvSpPr>
              <a:spLocks noChangeArrowheads="1"/>
            </p:cNvSpPr>
            <p:nvPr/>
          </p:nvSpPr>
          <p:spPr bwMode="auto">
            <a:xfrm>
              <a:off x="2996" y="230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9"/>
            <p:cNvSpPr>
              <a:spLocks noChangeArrowheads="1"/>
            </p:cNvSpPr>
            <p:nvPr/>
          </p:nvSpPr>
          <p:spPr bwMode="auto">
            <a:xfrm>
              <a:off x="2996" y="307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2996" y="288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TW" altLang="en-US" sz="1800" dirty="0">
                  <a:ea typeface="新細明體" pitchFamily="18" charset="-120"/>
                  <a:sym typeface="Symbol" pitchFamily="18" charset="2"/>
                </a:rPr>
                <a:t></a:t>
              </a:r>
            </a:p>
          </p:txBody>
        </p:sp>
        <p:sp>
          <p:nvSpPr>
            <p:cNvPr id="41" name="Rectangle 11"/>
            <p:cNvSpPr>
              <a:spLocks noChangeArrowheads="1"/>
            </p:cNvSpPr>
            <p:nvPr/>
          </p:nvSpPr>
          <p:spPr bwMode="auto">
            <a:xfrm>
              <a:off x="2996" y="326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TW" altLang="en-US" sz="1800">
                  <a:ea typeface="新細明體" pitchFamily="18" charset="-120"/>
                  <a:sym typeface="Symbol" pitchFamily="18" charset="2"/>
                </a:rPr>
                <a:t></a:t>
              </a:r>
            </a:p>
          </p:txBody>
        </p:sp>
        <p:sp>
          <p:nvSpPr>
            <p:cNvPr id="42" name="Text Box 12"/>
            <p:cNvSpPr txBox="1">
              <a:spLocks noChangeArrowheads="1"/>
            </p:cNvSpPr>
            <p:nvPr/>
          </p:nvSpPr>
          <p:spPr bwMode="auto">
            <a:xfrm>
              <a:off x="2784" y="1488"/>
              <a:ext cx="2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Times New Roman" pitchFamily="18" charset="0"/>
                  <a:ea typeface="新細明體" pitchFamily="18" charset="-120"/>
                </a:rPr>
                <a:t>0</a:t>
              </a:r>
            </a:p>
          </p:txBody>
        </p:sp>
        <p:sp>
          <p:nvSpPr>
            <p:cNvPr id="43" name="Text Box 13"/>
            <p:cNvSpPr txBox="1">
              <a:spLocks noChangeArrowheads="1"/>
            </p:cNvSpPr>
            <p:nvPr/>
          </p:nvSpPr>
          <p:spPr bwMode="auto">
            <a:xfrm>
              <a:off x="2784" y="1680"/>
              <a:ext cx="2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Times New Roman" pitchFamily="18" charset="0"/>
                  <a:ea typeface="新細明體" pitchFamily="18" charset="-120"/>
                </a:rPr>
                <a:t>1</a:t>
              </a:r>
            </a:p>
          </p:txBody>
        </p:sp>
        <p:sp>
          <p:nvSpPr>
            <p:cNvPr id="44" name="Text Box 14"/>
            <p:cNvSpPr txBox="1">
              <a:spLocks noChangeArrowheads="1"/>
            </p:cNvSpPr>
            <p:nvPr/>
          </p:nvSpPr>
          <p:spPr bwMode="auto">
            <a:xfrm>
              <a:off x="2784" y="1872"/>
              <a:ext cx="2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Times New Roman" pitchFamily="18" charset="0"/>
                  <a:ea typeface="新細明體" pitchFamily="18" charset="-120"/>
                </a:rPr>
                <a:t>2</a:t>
              </a:r>
            </a:p>
          </p:txBody>
        </p:sp>
        <p:sp>
          <p:nvSpPr>
            <p:cNvPr id="45" name="Text Box 15"/>
            <p:cNvSpPr txBox="1">
              <a:spLocks noChangeArrowheads="1"/>
            </p:cNvSpPr>
            <p:nvPr/>
          </p:nvSpPr>
          <p:spPr bwMode="auto">
            <a:xfrm>
              <a:off x="2784" y="2064"/>
              <a:ext cx="2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Times New Roman" pitchFamily="18" charset="0"/>
                  <a:ea typeface="新細明體" pitchFamily="18" charset="-120"/>
                </a:rPr>
                <a:t>3</a:t>
              </a:r>
            </a:p>
          </p:txBody>
        </p:sp>
        <p:sp>
          <p:nvSpPr>
            <p:cNvPr id="46" name="Text Box 16"/>
            <p:cNvSpPr txBox="1">
              <a:spLocks noChangeArrowheads="1"/>
            </p:cNvSpPr>
            <p:nvPr/>
          </p:nvSpPr>
          <p:spPr bwMode="auto">
            <a:xfrm>
              <a:off x="2784" y="2256"/>
              <a:ext cx="2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Times New Roman" pitchFamily="18" charset="0"/>
                  <a:ea typeface="新細明體" pitchFamily="18" charset="-120"/>
                </a:rPr>
                <a:t>4</a:t>
              </a:r>
            </a:p>
          </p:txBody>
        </p:sp>
        <p:sp>
          <p:nvSpPr>
            <p:cNvPr id="47" name="Text Box 17"/>
            <p:cNvSpPr txBox="1">
              <a:spLocks noChangeArrowheads="1"/>
            </p:cNvSpPr>
            <p:nvPr/>
          </p:nvSpPr>
          <p:spPr bwMode="auto">
            <a:xfrm>
              <a:off x="2496" y="2832"/>
              <a:ext cx="50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altLang="zh-TW" dirty="0">
                  <a:latin typeface="Times New Roman" pitchFamily="18" charset="0"/>
                  <a:ea typeface="新細明體" pitchFamily="18" charset="-120"/>
                </a:rPr>
                <a:t>9997</a:t>
              </a:r>
            </a:p>
          </p:txBody>
        </p:sp>
        <p:sp>
          <p:nvSpPr>
            <p:cNvPr id="48" name="Text Box 18"/>
            <p:cNvSpPr txBox="1">
              <a:spLocks noChangeArrowheads="1"/>
            </p:cNvSpPr>
            <p:nvPr/>
          </p:nvSpPr>
          <p:spPr bwMode="auto">
            <a:xfrm>
              <a:off x="2684" y="3024"/>
              <a:ext cx="312" cy="1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altLang="zh-TW" dirty="0">
                  <a:latin typeface="Times New Roman" pitchFamily="18" charset="0"/>
                  <a:ea typeface="新細明體" pitchFamily="18" charset="-120"/>
                </a:rPr>
                <a:t>9998</a:t>
              </a:r>
            </a:p>
          </p:txBody>
        </p:sp>
        <p:sp>
          <p:nvSpPr>
            <p:cNvPr id="49" name="Text Box 19"/>
            <p:cNvSpPr txBox="1">
              <a:spLocks noChangeArrowheads="1"/>
            </p:cNvSpPr>
            <p:nvPr/>
          </p:nvSpPr>
          <p:spPr bwMode="auto">
            <a:xfrm>
              <a:off x="2684" y="3216"/>
              <a:ext cx="312" cy="1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altLang="zh-TW" dirty="0">
                  <a:latin typeface="Times New Roman" pitchFamily="18" charset="0"/>
                  <a:ea typeface="新細明體" pitchFamily="18" charset="-120"/>
                </a:rPr>
                <a:t>9999</a:t>
              </a:r>
            </a:p>
          </p:txBody>
        </p:sp>
        <p:sp>
          <p:nvSpPr>
            <p:cNvPr id="50" name="Text Box 20"/>
            <p:cNvSpPr txBox="1">
              <a:spLocks noChangeArrowheads="1"/>
            </p:cNvSpPr>
            <p:nvPr/>
          </p:nvSpPr>
          <p:spPr bwMode="auto">
            <a:xfrm rot="5400000">
              <a:off x="2986" y="2542"/>
              <a:ext cx="30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Times New Roman" pitchFamily="18" charset="0"/>
                  <a:ea typeface="新細明體" pitchFamily="18" charset="-120"/>
                </a:rPr>
                <a:t>…</a:t>
              </a:r>
            </a:p>
          </p:txBody>
        </p:sp>
        <p:sp>
          <p:nvSpPr>
            <p:cNvPr id="51" name="AutoShape 21"/>
            <p:cNvSpPr>
              <a:spLocks noChangeArrowheads="1"/>
            </p:cNvSpPr>
            <p:nvPr/>
          </p:nvSpPr>
          <p:spPr bwMode="auto">
            <a:xfrm>
              <a:off x="3360" y="2304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sz="1600" b="1">
                  <a:ea typeface="新細明體" pitchFamily="18" charset="-120"/>
                </a:rPr>
                <a:t>451-229-0004</a:t>
              </a:r>
            </a:p>
          </p:txBody>
        </p:sp>
        <p:sp>
          <p:nvSpPr>
            <p:cNvPr id="52" name="AutoShape 22"/>
            <p:cNvSpPr>
              <a:spLocks noChangeArrowheads="1"/>
            </p:cNvSpPr>
            <p:nvPr/>
          </p:nvSpPr>
          <p:spPr bwMode="auto">
            <a:xfrm>
              <a:off x="3360" y="1920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sz="1600" b="1">
                  <a:ea typeface="新細明體" pitchFamily="18" charset="-120"/>
                </a:rPr>
                <a:t>981-101-0002</a:t>
              </a:r>
            </a:p>
          </p:txBody>
        </p:sp>
        <p:sp>
          <p:nvSpPr>
            <p:cNvPr id="53" name="Line 24"/>
            <p:cNvSpPr>
              <a:spLocks noChangeShapeType="1"/>
            </p:cNvSpPr>
            <p:nvPr/>
          </p:nvSpPr>
          <p:spPr bwMode="auto">
            <a:xfrm>
              <a:off x="3092" y="2400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AutoShape 25"/>
            <p:cNvSpPr>
              <a:spLocks noChangeArrowheads="1"/>
            </p:cNvSpPr>
            <p:nvPr/>
          </p:nvSpPr>
          <p:spPr bwMode="auto">
            <a:xfrm>
              <a:off x="3364" y="3072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sz="1600" b="1">
                  <a:ea typeface="新細明體" pitchFamily="18" charset="-120"/>
                </a:rPr>
                <a:t>200-751-9998</a:t>
              </a:r>
            </a:p>
          </p:txBody>
        </p:sp>
        <p:sp>
          <p:nvSpPr>
            <p:cNvPr id="55" name="Line 26"/>
            <p:cNvSpPr>
              <a:spLocks noChangeShapeType="1"/>
            </p:cNvSpPr>
            <p:nvPr/>
          </p:nvSpPr>
          <p:spPr bwMode="auto">
            <a:xfrm>
              <a:off x="3096" y="3168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AutoShape 27"/>
            <p:cNvSpPr>
              <a:spLocks noChangeArrowheads="1"/>
            </p:cNvSpPr>
            <p:nvPr/>
          </p:nvSpPr>
          <p:spPr bwMode="auto">
            <a:xfrm>
              <a:off x="3360" y="1728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sz="1600" b="1">
                  <a:ea typeface="新細明體" pitchFamily="18" charset="-120"/>
                </a:rPr>
                <a:t>025-612-0001</a:t>
              </a:r>
            </a:p>
          </p:txBody>
        </p:sp>
        <p:sp>
          <p:nvSpPr>
            <p:cNvPr id="57" name="Line 28"/>
            <p:cNvSpPr>
              <a:spLocks noChangeShapeType="1"/>
            </p:cNvSpPr>
            <p:nvPr/>
          </p:nvSpPr>
          <p:spPr bwMode="auto">
            <a:xfrm>
              <a:off x="3092" y="1824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29"/>
            <p:cNvSpPr>
              <a:spLocks noChangeShapeType="1"/>
            </p:cNvSpPr>
            <p:nvPr/>
          </p:nvSpPr>
          <p:spPr bwMode="auto">
            <a:xfrm>
              <a:off x="3072" y="2016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</a:t>
            </a:r>
          </a:p>
        </p:txBody>
      </p:sp>
      <p:sp>
        <p:nvSpPr>
          <p:cNvPr id="177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dirty="0" smtClean="0"/>
              <a:t>Our </a:t>
            </a:r>
            <a:r>
              <a:rPr lang="en-US" altLang="zh-TW" dirty="0"/>
              <a:t>hash table uses an </a:t>
            </a:r>
            <a:r>
              <a:rPr lang="en-US" altLang="zh-TW" i="1" dirty="0"/>
              <a:t>array</a:t>
            </a:r>
            <a:r>
              <a:rPr lang="en-US" altLang="zh-TW" dirty="0"/>
              <a:t> of size </a:t>
            </a:r>
            <a:r>
              <a:rPr lang="en-US" altLang="zh-TW" b="1" dirty="0"/>
              <a:t>N = </a:t>
            </a:r>
            <a:r>
              <a:rPr lang="en-US" altLang="zh-TW" b="1" dirty="0" smtClean="0"/>
              <a:t>100.</a:t>
            </a:r>
          </a:p>
          <a:p>
            <a:pPr>
              <a:lnSpc>
                <a:spcPct val="90000"/>
              </a:lnSpc>
            </a:pPr>
            <a:r>
              <a:rPr lang="en-US" altLang="zh-TW" dirty="0" smtClean="0"/>
              <a:t>We have </a:t>
            </a:r>
            <a:r>
              <a:rPr lang="en-US" altLang="zh-TW" b="1" i="1" dirty="0" smtClean="0"/>
              <a:t>n = </a:t>
            </a:r>
            <a:r>
              <a:rPr lang="en-US" altLang="zh-TW" b="1" dirty="0"/>
              <a:t>49 </a:t>
            </a:r>
            <a:r>
              <a:rPr lang="en-US" altLang="zh-TW" dirty="0" smtClean="0"/>
              <a:t>employees.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Need </a:t>
            </a:r>
            <a:r>
              <a:rPr lang="en-US" altLang="zh-TW" dirty="0"/>
              <a:t>a method to handle </a:t>
            </a:r>
            <a:r>
              <a:rPr lang="en-US" altLang="zh-TW" b="1" i="1" dirty="0" smtClean="0"/>
              <a:t>collisions</a:t>
            </a:r>
            <a:r>
              <a:rPr lang="en-US" altLang="zh-TW" dirty="0" smtClean="0"/>
              <a:t>.</a:t>
            </a:r>
          </a:p>
          <a:p>
            <a:pPr marL="457200" indent="-457200"/>
            <a:r>
              <a:rPr lang="en-US" altLang="zh-TW" dirty="0" smtClean="0"/>
              <a:t>As long as the chance for collision is low, we can achieve this goal.</a:t>
            </a:r>
          </a:p>
          <a:p>
            <a:pPr marL="457200" indent="-457200"/>
            <a:r>
              <a:rPr lang="en-US" altLang="zh-TW" dirty="0" smtClean="0"/>
              <a:t>Setting </a:t>
            </a:r>
            <a:r>
              <a:rPr lang="en-US" altLang="zh-TW" b="1" dirty="0" smtClean="0"/>
              <a:t>N = 1000</a:t>
            </a:r>
            <a:r>
              <a:rPr lang="en-US" altLang="zh-TW" dirty="0" smtClean="0"/>
              <a:t> and looking at the last four digits will </a:t>
            </a:r>
            <a:r>
              <a:rPr lang="en-US" altLang="zh-TW" i="1" dirty="0" smtClean="0"/>
              <a:t>reduce</a:t>
            </a:r>
            <a:r>
              <a:rPr lang="en-US" altLang="zh-TW" dirty="0" smtClean="0"/>
              <a:t> the chance of collision.</a:t>
            </a:r>
            <a:endParaRPr lang="en-US" altLang="zh-TW" dirty="0"/>
          </a:p>
        </p:txBody>
      </p:sp>
      <p:grpSp>
        <p:nvGrpSpPr>
          <p:cNvPr id="38" name="Group 30"/>
          <p:cNvGrpSpPr>
            <a:grpSpLocks noGrp="1"/>
          </p:cNvGrpSpPr>
          <p:nvPr>
            <p:ph sz="half" idx="2"/>
          </p:nvPr>
        </p:nvGrpSpPr>
        <p:grpSpPr bwMode="auto">
          <a:xfrm>
            <a:off x="4648200" y="1600200"/>
            <a:ext cx="3886200" cy="4314371"/>
            <a:chOff x="2496" y="1488"/>
            <a:chExt cx="1876" cy="1968"/>
          </a:xfrm>
        </p:grpSpPr>
        <p:sp>
          <p:nvSpPr>
            <p:cNvPr id="39" name="Rectangle 4"/>
            <p:cNvSpPr>
              <a:spLocks noChangeArrowheads="1"/>
            </p:cNvSpPr>
            <p:nvPr/>
          </p:nvSpPr>
          <p:spPr bwMode="auto">
            <a:xfrm>
              <a:off x="2996" y="1536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TW" altLang="en-US" sz="1800" dirty="0">
                  <a:ea typeface="新細明體" pitchFamily="18" charset="-120"/>
                  <a:sym typeface="Symbol" pitchFamily="18" charset="2"/>
                </a:rPr>
                <a:t></a:t>
              </a:r>
              <a:endParaRPr lang="zh-TW" altLang="en-US" sz="1800" dirty="0">
                <a:ea typeface="新細明體" pitchFamily="18" charset="-120"/>
              </a:endParaRPr>
            </a:p>
          </p:txBody>
        </p:sp>
        <p:sp>
          <p:nvSpPr>
            <p:cNvPr id="40" name="Rectangle 5"/>
            <p:cNvSpPr>
              <a:spLocks noChangeArrowheads="1"/>
            </p:cNvSpPr>
            <p:nvPr/>
          </p:nvSpPr>
          <p:spPr bwMode="auto">
            <a:xfrm>
              <a:off x="2996" y="172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6"/>
            <p:cNvSpPr>
              <a:spLocks noChangeArrowheads="1"/>
            </p:cNvSpPr>
            <p:nvPr/>
          </p:nvSpPr>
          <p:spPr bwMode="auto">
            <a:xfrm>
              <a:off x="2996" y="192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800">
                <a:ea typeface="新細明體" pitchFamily="18" charset="-120"/>
                <a:sym typeface="Symbol" pitchFamily="18" charset="2"/>
              </a:endParaRPr>
            </a:p>
          </p:txBody>
        </p:sp>
        <p:sp>
          <p:nvSpPr>
            <p:cNvPr id="42" name="Rectangle 7"/>
            <p:cNvSpPr>
              <a:spLocks noChangeArrowheads="1"/>
            </p:cNvSpPr>
            <p:nvPr/>
          </p:nvSpPr>
          <p:spPr bwMode="auto">
            <a:xfrm>
              <a:off x="2996" y="211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TW" altLang="en-US" sz="1800">
                  <a:ea typeface="新細明體" pitchFamily="18" charset="-120"/>
                  <a:sym typeface="Symbol" pitchFamily="18" charset="2"/>
                </a:rPr>
                <a:t></a:t>
              </a:r>
            </a:p>
          </p:txBody>
        </p:sp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2996" y="230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9"/>
            <p:cNvSpPr>
              <a:spLocks noChangeArrowheads="1"/>
            </p:cNvSpPr>
            <p:nvPr/>
          </p:nvSpPr>
          <p:spPr bwMode="auto">
            <a:xfrm>
              <a:off x="2996" y="307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10"/>
            <p:cNvSpPr>
              <a:spLocks noChangeArrowheads="1"/>
            </p:cNvSpPr>
            <p:nvPr/>
          </p:nvSpPr>
          <p:spPr bwMode="auto">
            <a:xfrm>
              <a:off x="2996" y="288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TW" altLang="en-US" sz="1800" dirty="0">
                  <a:ea typeface="新細明體" pitchFamily="18" charset="-120"/>
                  <a:sym typeface="Symbol" pitchFamily="18" charset="2"/>
                </a:rPr>
                <a:t></a:t>
              </a:r>
            </a:p>
          </p:txBody>
        </p:sp>
        <p:sp>
          <p:nvSpPr>
            <p:cNvPr id="46" name="Rectangle 11"/>
            <p:cNvSpPr>
              <a:spLocks noChangeArrowheads="1"/>
            </p:cNvSpPr>
            <p:nvPr/>
          </p:nvSpPr>
          <p:spPr bwMode="auto">
            <a:xfrm>
              <a:off x="2996" y="326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TW" altLang="en-US" sz="1800">
                  <a:ea typeface="新細明體" pitchFamily="18" charset="-120"/>
                  <a:sym typeface="Symbol" pitchFamily="18" charset="2"/>
                </a:rPr>
                <a:t></a:t>
              </a:r>
            </a:p>
          </p:txBody>
        </p:sp>
        <p:sp>
          <p:nvSpPr>
            <p:cNvPr id="47" name="Text Box 12"/>
            <p:cNvSpPr txBox="1">
              <a:spLocks noChangeArrowheads="1"/>
            </p:cNvSpPr>
            <p:nvPr/>
          </p:nvSpPr>
          <p:spPr bwMode="auto">
            <a:xfrm>
              <a:off x="2784" y="1488"/>
              <a:ext cx="2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Times New Roman" pitchFamily="18" charset="0"/>
                  <a:ea typeface="新細明體" pitchFamily="18" charset="-120"/>
                </a:rPr>
                <a:t>0</a:t>
              </a:r>
            </a:p>
          </p:txBody>
        </p:sp>
        <p:sp>
          <p:nvSpPr>
            <p:cNvPr id="48" name="Text Box 13"/>
            <p:cNvSpPr txBox="1">
              <a:spLocks noChangeArrowheads="1"/>
            </p:cNvSpPr>
            <p:nvPr/>
          </p:nvSpPr>
          <p:spPr bwMode="auto">
            <a:xfrm>
              <a:off x="2784" y="1680"/>
              <a:ext cx="2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Times New Roman" pitchFamily="18" charset="0"/>
                  <a:ea typeface="新細明體" pitchFamily="18" charset="-120"/>
                </a:rPr>
                <a:t>1</a:t>
              </a:r>
            </a:p>
          </p:txBody>
        </p:sp>
        <p:sp>
          <p:nvSpPr>
            <p:cNvPr id="49" name="Text Box 14"/>
            <p:cNvSpPr txBox="1">
              <a:spLocks noChangeArrowheads="1"/>
            </p:cNvSpPr>
            <p:nvPr/>
          </p:nvSpPr>
          <p:spPr bwMode="auto">
            <a:xfrm>
              <a:off x="2784" y="1872"/>
              <a:ext cx="2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Times New Roman" pitchFamily="18" charset="0"/>
                  <a:ea typeface="新細明體" pitchFamily="18" charset="-120"/>
                </a:rPr>
                <a:t>2</a:t>
              </a:r>
            </a:p>
          </p:txBody>
        </p:sp>
        <p:sp>
          <p:nvSpPr>
            <p:cNvPr id="50" name="Text Box 15"/>
            <p:cNvSpPr txBox="1">
              <a:spLocks noChangeArrowheads="1"/>
            </p:cNvSpPr>
            <p:nvPr/>
          </p:nvSpPr>
          <p:spPr bwMode="auto">
            <a:xfrm>
              <a:off x="2784" y="2064"/>
              <a:ext cx="2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Times New Roman" pitchFamily="18" charset="0"/>
                  <a:ea typeface="新細明體" pitchFamily="18" charset="-120"/>
                </a:rPr>
                <a:t>3</a:t>
              </a:r>
            </a:p>
          </p:txBody>
        </p:sp>
        <p:sp>
          <p:nvSpPr>
            <p:cNvPr id="51" name="Text Box 16"/>
            <p:cNvSpPr txBox="1">
              <a:spLocks noChangeArrowheads="1"/>
            </p:cNvSpPr>
            <p:nvPr/>
          </p:nvSpPr>
          <p:spPr bwMode="auto">
            <a:xfrm>
              <a:off x="2784" y="2256"/>
              <a:ext cx="2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Times New Roman" pitchFamily="18" charset="0"/>
                  <a:ea typeface="新細明體" pitchFamily="18" charset="-120"/>
                </a:rPr>
                <a:t>4</a:t>
              </a:r>
            </a:p>
          </p:txBody>
        </p:sp>
        <p:sp>
          <p:nvSpPr>
            <p:cNvPr id="52" name="Text Box 17"/>
            <p:cNvSpPr txBox="1">
              <a:spLocks noChangeArrowheads="1"/>
            </p:cNvSpPr>
            <p:nvPr/>
          </p:nvSpPr>
          <p:spPr bwMode="auto">
            <a:xfrm>
              <a:off x="2496" y="2832"/>
              <a:ext cx="50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altLang="zh-TW" dirty="0">
                  <a:latin typeface="Times New Roman" pitchFamily="18" charset="0"/>
                  <a:ea typeface="新細明體" pitchFamily="18" charset="-120"/>
                </a:rPr>
                <a:t>9997</a:t>
              </a:r>
            </a:p>
          </p:txBody>
        </p:sp>
        <p:sp>
          <p:nvSpPr>
            <p:cNvPr id="53" name="Text Box 18"/>
            <p:cNvSpPr txBox="1">
              <a:spLocks noChangeArrowheads="1"/>
            </p:cNvSpPr>
            <p:nvPr/>
          </p:nvSpPr>
          <p:spPr bwMode="auto">
            <a:xfrm>
              <a:off x="2684" y="3024"/>
              <a:ext cx="312" cy="1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altLang="zh-TW" dirty="0">
                  <a:latin typeface="Times New Roman" pitchFamily="18" charset="0"/>
                  <a:ea typeface="新細明體" pitchFamily="18" charset="-120"/>
                </a:rPr>
                <a:t>9998</a:t>
              </a: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2684" y="3216"/>
              <a:ext cx="312" cy="1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altLang="zh-TW" dirty="0">
                  <a:latin typeface="Times New Roman" pitchFamily="18" charset="0"/>
                  <a:ea typeface="新細明體" pitchFamily="18" charset="-120"/>
                </a:rPr>
                <a:t>9999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 rot="5400000">
              <a:off x="2986" y="2542"/>
              <a:ext cx="30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Times New Roman" pitchFamily="18" charset="0"/>
                  <a:ea typeface="新細明體" pitchFamily="18" charset="-120"/>
                </a:rPr>
                <a:t>…</a:t>
              </a:r>
            </a:p>
          </p:txBody>
        </p:sp>
        <p:sp>
          <p:nvSpPr>
            <p:cNvPr id="56" name="AutoShape 21"/>
            <p:cNvSpPr>
              <a:spLocks noChangeArrowheads="1"/>
            </p:cNvSpPr>
            <p:nvPr/>
          </p:nvSpPr>
          <p:spPr bwMode="auto">
            <a:xfrm>
              <a:off x="3360" y="2304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sz="1600" b="1">
                  <a:ea typeface="新細明體" pitchFamily="18" charset="-120"/>
                </a:rPr>
                <a:t>451-229-0004</a:t>
              </a:r>
            </a:p>
          </p:txBody>
        </p:sp>
        <p:sp>
          <p:nvSpPr>
            <p:cNvPr id="57" name="AutoShape 22"/>
            <p:cNvSpPr>
              <a:spLocks noChangeArrowheads="1"/>
            </p:cNvSpPr>
            <p:nvPr/>
          </p:nvSpPr>
          <p:spPr bwMode="auto">
            <a:xfrm>
              <a:off x="3360" y="1920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sz="1600" b="1">
                  <a:ea typeface="新細明體" pitchFamily="18" charset="-120"/>
                </a:rPr>
                <a:t>981-101-0002</a:t>
              </a:r>
            </a:p>
          </p:txBody>
        </p:sp>
        <p:sp>
          <p:nvSpPr>
            <p:cNvPr id="58" name="Line 24"/>
            <p:cNvSpPr>
              <a:spLocks noChangeShapeType="1"/>
            </p:cNvSpPr>
            <p:nvPr/>
          </p:nvSpPr>
          <p:spPr bwMode="auto">
            <a:xfrm>
              <a:off x="3092" y="2400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AutoShape 25"/>
            <p:cNvSpPr>
              <a:spLocks noChangeArrowheads="1"/>
            </p:cNvSpPr>
            <p:nvPr/>
          </p:nvSpPr>
          <p:spPr bwMode="auto">
            <a:xfrm>
              <a:off x="3364" y="3072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sz="1600" b="1">
                  <a:ea typeface="新細明體" pitchFamily="18" charset="-120"/>
                </a:rPr>
                <a:t>200-751-9998</a:t>
              </a:r>
            </a:p>
          </p:txBody>
        </p:sp>
        <p:sp>
          <p:nvSpPr>
            <p:cNvPr id="60" name="Line 26"/>
            <p:cNvSpPr>
              <a:spLocks noChangeShapeType="1"/>
            </p:cNvSpPr>
            <p:nvPr/>
          </p:nvSpPr>
          <p:spPr bwMode="auto">
            <a:xfrm>
              <a:off x="3096" y="3168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AutoShape 27"/>
            <p:cNvSpPr>
              <a:spLocks noChangeArrowheads="1"/>
            </p:cNvSpPr>
            <p:nvPr/>
          </p:nvSpPr>
          <p:spPr bwMode="auto">
            <a:xfrm>
              <a:off x="3360" y="1728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sz="1600" b="1">
                  <a:ea typeface="新細明體" pitchFamily="18" charset="-120"/>
                </a:rPr>
                <a:t>025-612-0001</a:t>
              </a:r>
            </a:p>
          </p:txBody>
        </p:sp>
        <p:sp>
          <p:nvSpPr>
            <p:cNvPr id="62" name="Line 28"/>
            <p:cNvSpPr>
              <a:spLocks noChangeShapeType="1"/>
            </p:cNvSpPr>
            <p:nvPr/>
          </p:nvSpPr>
          <p:spPr bwMode="auto">
            <a:xfrm>
              <a:off x="3092" y="1824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29"/>
            <p:cNvSpPr>
              <a:spLocks noChangeShapeType="1"/>
            </p:cNvSpPr>
            <p:nvPr/>
          </p:nvSpPr>
          <p:spPr bwMode="auto">
            <a:xfrm>
              <a:off x="3072" y="2016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" name="AutoShape 25"/>
          <p:cNvSpPr>
            <a:spLocks noChangeArrowheads="1"/>
          </p:cNvSpPr>
          <p:nvPr/>
        </p:nvSpPr>
        <p:spPr bwMode="auto">
          <a:xfrm>
            <a:off x="6553200" y="5334000"/>
            <a:ext cx="2088107" cy="42091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TW" sz="1600" b="1" dirty="0" smtClean="0">
                <a:ea typeface="新細明體" pitchFamily="18" charset="-120"/>
              </a:rPr>
              <a:t>176-354-9998</a:t>
            </a:r>
            <a:endParaRPr lang="en-US" altLang="zh-TW" sz="1600" b="1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Collisions</a:t>
            </a:r>
            <a:endParaRPr lang="en-US" dirty="0"/>
          </a:p>
        </p:txBody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Can collisions be avoided?</a:t>
            </a:r>
          </a:p>
          <a:p>
            <a:pPr lvl="1"/>
            <a:r>
              <a:rPr lang="en-US" sz="2400" dirty="0" smtClean="0"/>
              <a:t>If my data is immutable, yes</a:t>
            </a:r>
          </a:p>
          <a:p>
            <a:pPr lvl="2"/>
            <a:r>
              <a:rPr lang="en-US" sz="2000" dirty="0" smtClean="0"/>
              <a:t>See </a:t>
            </a:r>
            <a:r>
              <a:rPr lang="en-US" sz="2000" i="1" dirty="0" smtClean="0"/>
              <a:t>perfect hashing </a:t>
            </a:r>
            <a:r>
              <a:rPr lang="en-US" sz="2000" dirty="0" smtClean="0"/>
              <a:t>for the case were the set of keys is static (not covered). </a:t>
            </a:r>
          </a:p>
          <a:p>
            <a:pPr lvl="1"/>
            <a:r>
              <a:rPr lang="en-US" dirty="0" smtClean="0"/>
              <a:t>In general, no.</a:t>
            </a:r>
          </a:p>
          <a:p>
            <a:r>
              <a:rPr lang="en-US" dirty="0" smtClean="0"/>
              <a:t>Two primary techniques for resolving collisions:</a:t>
            </a:r>
          </a:p>
          <a:p>
            <a:pPr lvl="1"/>
            <a:r>
              <a:rPr lang="en-US" b="1" dirty="0" smtClean="0"/>
              <a:t>Chaining </a:t>
            </a:r>
            <a:r>
              <a:rPr lang="en-US" dirty="0" smtClean="0"/>
              <a:t>– keep a collection at each key slot.</a:t>
            </a:r>
            <a:endParaRPr lang="en-US" dirty="0"/>
          </a:p>
          <a:p>
            <a:pPr lvl="1"/>
            <a:r>
              <a:rPr lang="en-US" b="1" dirty="0" smtClean="0"/>
              <a:t>Open addressing </a:t>
            </a:r>
            <a:r>
              <a:rPr lang="en-US" dirty="0" smtClean="0"/>
              <a:t>– if the current slot is full use the </a:t>
            </a:r>
            <a:r>
              <a:rPr lang="en-US" b="1" i="1" dirty="0" smtClean="0"/>
              <a:t>next open </a:t>
            </a:r>
            <a:r>
              <a:rPr lang="en-US" dirty="0" smtClean="0"/>
              <a:t>one.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779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Chaining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Chaining puts elements that hash to the same slot in a linked list: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381000" y="2644832"/>
            <a:ext cx="8267008" cy="3603567"/>
            <a:chOff x="76200" y="2667000"/>
            <a:chExt cx="8915400" cy="3886200"/>
          </a:xfrm>
        </p:grpSpPr>
        <p:sp>
          <p:nvSpPr>
            <p:cNvPr id="61" name="Oval 4"/>
            <p:cNvSpPr>
              <a:spLocks noChangeArrowheads="1"/>
            </p:cNvSpPr>
            <p:nvPr/>
          </p:nvSpPr>
          <p:spPr bwMode="auto">
            <a:xfrm>
              <a:off x="76200" y="2667000"/>
              <a:ext cx="3962400" cy="38100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>
                <a:solidFill>
                  <a:schemeClr val="accent1"/>
                </a:solidFill>
                <a:latin typeface="Courier New" pitchFamily="49" charset="0"/>
              </a:endParaRPr>
            </a:p>
          </p:txBody>
        </p:sp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381000" y="3429000"/>
              <a:ext cx="3429000" cy="2743200"/>
            </a:xfrm>
            <a:prstGeom prst="ellipse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>
                <a:solidFill>
                  <a:schemeClr val="accent1"/>
                </a:solidFill>
                <a:latin typeface="Courier New" pitchFamily="49" charset="0"/>
              </a:endParaRPr>
            </a:p>
          </p:txBody>
        </p:sp>
        <p:sp>
          <p:nvSpPr>
            <p:cNvPr id="63" name="Rectangle 6"/>
            <p:cNvSpPr>
              <a:spLocks noChangeArrowheads="1"/>
            </p:cNvSpPr>
            <p:nvPr/>
          </p:nvSpPr>
          <p:spPr bwMode="auto">
            <a:xfrm>
              <a:off x="4572000" y="6172200"/>
              <a:ext cx="9906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latin typeface="Courier New" pitchFamily="49" charset="0"/>
                </a:rPr>
                <a:t>——</a:t>
              </a:r>
            </a:p>
          </p:txBody>
        </p:sp>
        <p:sp>
          <p:nvSpPr>
            <p:cNvPr id="64" name="Rectangle 7"/>
            <p:cNvSpPr>
              <a:spLocks noChangeArrowheads="1"/>
            </p:cNvSpPr>
            <p:nvPr/>
          </p:nvSpPr>
          <p:spPr bwMode="auto">
            <a:xfrm>
              <a:off x="4572000" y="5791200"/>
              <a:ext cx="9906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8"/>
            <p:cNvSpPr>
              <a:spLocks noChangeArrowheads="1"/>
            </p:cNvSpPr>
            <p:nvPr/>
          </p:nvSpPr>
          <p:spPr bwMode="auto">
            <a:xfrm>
              <a:off x="4572000" y="5410200"/>
              <a:ext cx="9906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9"/>
            <p:cNvSpPr>
              <a:spLocks noChangeArrowheads="1"/>
            </p:cNvSpPr>
            <p:nvPr/>
          </p:nvSpPr>
          <p:spPr bwMode="auto">
            <a:xfrm>
              <a:off x="4572000" y="5029200"/>
              <a:ext cx="9906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——</a:t>
              </a:r>
            </a:p>
          </p:txBody>
        </p:sp>
        <p:sp>
          <p:nvSpPr>
            <p:cNvPr id="67" name="Rectangle 10"/>
            <p:cNvSpPr>
              <a:spLocks noChangeArrowheads="1"/>
            </p:cNvSpPr>
            <p:nvPr/>
          </p:nvSpPr>
          <p:spPr bwMode="auto">
            <a:xfrm>
              <a:off x="4572000" y="4648200"/>
              <a:ext cx="9906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11"/>
            <p:cNvSpPr>
              <a:spLocks noChangeArrowheads="1"/>
            </p:cNvSpPr>
            <p:nvPr/>
          </p:nvSpPr>
          <p:spPr bwMode="auto">
            <a:xfrm>
              <a:off x="4572000" y="4267200"/>
              <a:ext cx="9906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——</a:t>
              </a:r>
            </a:p>
          </p:txBody>
        </p:sp>
        <p:sp>
          <p:nvSpPr>
            <p:cNvPr id="69" name="Rectangle 12"/>
            <p:cNvSpPr>
              <a:spLocks noChangeArrowheads="1"/>
            </p:cNvSpPr>
            <p:nvPr/>
          </p:nvSpPr>
          <p:spPr bwMode="auto">
            <a:xfrm>
              <a:off x="4572000" y="3886200"/>
              <a:ext cx="9906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——</a:t>
              </a:r>
            </a:p>
          </p:txBody>
        </p:sp>
        <p:sp>
          <p:nvSpPr>
            <p:cNvPr id="70" name="Rectangle 13"/>
            <p:cNvSpPr>
              <a:spLocks noChangeArrowheads="1"/>
            </p:cNvSpPr>
            <p:nvPr/>
          </p:nvSpPr>
          <p:spPr bwMode="auto">
            <a:xfrm>
              <a:off x="4572000" y="3505200"/>
              <a:ext cx="9906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——</a:t>
              </a:r>
            </a:p>
          </p:txBody>
        </p:sp>
        <p:sp>
          <p:nvSpPr>
            <p:cNvPr id="71" name="Rectangle 14"/>
            <p:cNvSpPr>
              <a:spLocks noChangeArrowheads="1"/>
            </p:cNvSpPr>
            <p:nvPr/>
          </p:nvSpPr>
          <p:spPr bwMode="auto">
            <a:xfrm>
              <a:off x="4572000" y="3124200"/>
              <a:ext cx="9906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15"/>
            <p:cNvSpPr>
              <a:spLocks noChangeArrowheads="1"/>
            </p:cNvSpPr>
            <p:nvPr/>
          </p:nvSpPr>
          <p:spPr bwMode="auto">
            <a:xfrm>
              <a:off x="4572000" y="2743200"/>
              <a:ext cx="9906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——</a:t>
              </a:r>
            </a:p>
          </p:txBody>
        </p:sp>
        <p:sp>
          <p:nvSpPr>
            <p:cNvPr id="74" name="Text Box 17"/>
            <p:cNvSpPr txBox="1">
              <a:spLocks noChangeArrowheads="1"/>
            </p:cNvSpPr>
            <p:nvPr/>
          </p:nvSpPr>
          <p:spPr bwMode="auto">
            <a:xfrm>
              <a:off x="1563688" y="4144963"/>
              <a:ext cx="379412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baseline="-25000">
                  <a:latin typeface="Times New Roman" charset="0"/>
                </a:rPr>
                <a:t>4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75" name="Text Box 18"/>
            <p:cNvSpPr txBox="1">
              <a:spLocks noChangeArrowheads="1"/>
            </p:cNvSpPr>
            <p:nvPr/>
          </p:nvSpPr>
          <p:spPr bwMode="auto">
            <a:xfrm>
              <a:off x="1447800" y="5318125"/>
              <a:ext cx="379413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baseline="-25000">
                  <a:latin typeface="Times New Roman" charset="0"/>
                </a:rPr>
                <a:t>2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76" name="Text Box 19"/>
            <p:cNvSpPr txBox="1">
              <a:spLocks noChangeArrowheads="1"/>
            </p:cNvSpPr>
            <p:nvPr/>
          </p:nvSpPr>
          <p:spPr bwMode="auto">
            <a:xfrm>
              <a:off x="2592388" y="5257800"/>
              <a:ext cx="379412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baseline="-25000">
                  <a:latin typeface="Times New Roman" charset="0"/>
                </a:rPr>
                <a:t>3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77" name="Text Box 20"/>
            <p:cNvSpPr txBox="1">
              <a:spLocks noChangeArrowheads="1"/>
            </p:cNvSpPr>
            <p:nvPr/>
          </p:nvSpPr>
          <p:spPr bwMode="auto">
            <a:xfrm>
              <a:off x="1066800" y="3733800"/>
              <a:ext cx="379413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baseline="-25000">
                  <a:latin typeface="Times New Roman" charset="0"/>
                </a:rPr>
                <a:t>1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78" name="Text Box 21"/>
            <p:cNvSpPr txBox="1">
              <a:spLocks noChangeArrowheads="1"/>
            </p:cNvSpPr>
            <p:nvPr/>
          </p:nvSpPr>
          <p:spPr bwMode="auto">
            <a:xfrm>
              <a:off x="2362200" y="4251325"/>
              <a:ext cx="379413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baseline="-25000">
                  <a:latin typeface="Times New Roman" charset="0"/>
                </a:rPr>
                <a:t>5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79" name="Text Box 22"/>
            <p:cNvSpPr txBox="1">
              <a:spLocks noChangeArrowheads="1"/>
            </p:cNvSpPr>
            <p:nvPr/>
          </p:nvSpPr>
          <p:spPr bwMode="auto">
            <a:xfrm>
              <a:off x="593725" y="2803525"/>
              <a:ext cx="2927350" cy="7016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>
                  <a:solidFill>
                    <a:schemeClr val="accent1"/>
                  </a:solidFill>
                  <a:latin typeface="Courier New" pitchFamily="49" charset="0"/>
                </a:rPr>
                <a:t>U</a:t>
              </a:r>
              <a:br>
                <a:rPr lang="en-US" b="1">
                  <a:solidFill>
                    <a:schemeClr val="accent1"/>
                  </a:solidFill>
                  <a:latin typeface="Courier New" pitchFamily="49" charset="0"/>
                </a:rPr>
              </a:br>
              <a:r>
                <a:rPr lang="en-US" b="1">
                  <a:solidFill>
                    <a:schemeClr val="accent1"/>
                  </a:solidFill>
                  <a:latin typeface="Courier New" pitchFamily="49" charset="0"/>
                </a:rPr>
                <a:t>(universe of keys)</a:t>
              </a:r>
            </a:p>
          </p:txBody>
        </p:sp>
        <p:sp>
          <p:nvSpPr>
            <p:cNvPr id="80" name="Text Box 23"/>
            <p:cNvSpPr txBox="1">
              <a:spLocks noChangeArrowheads="1"/>
            </p:cNvSpPr>
            <p:nvPr/>
          </p:nvSpPr>
          <p:spPr bwMode="auto">
            <a:xfrm>
              <a:off x="425450" y="4221163"/>
              <a:ext cx="1250950" cy="10064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  <a:latin typeface="Courier New" pitchFamily="49" charset="0"/>
                </a:rPr>
                <a:t>K</a:t>
              </a:r>
              <a:br>
                <a:rPr lang="en-US" b="1" dirty="0">
                  <a:solidFill>
                    <a:schemeClr val="accent1"/>
                  </a:solidFill>
                  <a:latin typeface="Courier New" pitchFamily="49" charset="0"/>
                </a:rPr>
              </a:br>
              <a:r>
                <a:rPr lang="en-US" b="1" dirty="0">
                  <a:solidFill>
                    <a:schemeClr val="accent1"/>
                  </a:solidFill>
                  <a:latin typeface="Courier New" pitchFamily="49" charset="0"/>
                </a:rPr>
                <a:t>(actual</a:t>
              </a:r>
              <a:br>
                <a:rPr lang="en-US" b="1" dirty="0">
                  <a:solidFill>
                    <a:schemeClr val="accent1"/>
                  </a:solidFill>
                  <a:latin typeface="Courier New" pitchFamily="49" charset="0"/>
                </a:rPr>
              </a:br>
              <a:r>
                <a:rPr lang="en-US" b="1" dirty="0">
                  <a:solidFill>
                    <a:schemeClr val="accent1"/>
                  </a:solidFill>
                  <a:latin typeface="Courier New" pitchFamily="49" charset="0"/>
                </a:rPr>
                <a:t>keys)</a:t>
              </a:r>
            </a:p>
          </p:txBody>
        </p:sp>
        <p:cxnSp>
          <p:nvCxnSpPr>
            <p:cNvPr id="81" name="AutoShape 24"/>
            <p:cNvCxnSpPr>
              <a:cxnSpLocks noChangeShapeType="1"/>
              <a:stCxn id="77" idx="3"/>
            </p:cNvCxnSpPr>
            <p:nvPr/>
          </p:nvCxnSpPr>
          <p:spPr bwMode="auto">
            <a:xfrm flipV="1">
              <a:off x="1446213" y="3225800"/>
              <a:ext cx="3111500" cy="7064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2" name="AutoShape 25"/>
            <p:cNvCxnSpPr>
              <a:cxnSpLocks noChangeShapeType="1"/>
              <a:stCxn id="74" idx="3"/>
              <a:endCxn id="71" idx="1"/>
            </p:cNvCxnSpPr>
            <p:nvPr/>
          </p:nvCxnSpPr>
          <p:spPr bwMode="auto">
            <a:xfrm flipV="1">
              <a:off x="1943100" y="3314700"/>
              <a:ext cx="2614613" cy="10287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3" name="AutoShape 26"/>
            <p:cNvCxnSpPr>
              <a:cxnSpLocks noChangeShapeType="1"/>
              <a:stCxn id="78" idx="3"/>
            </p:cNvCxnSpPr>
            <p:nvPr/>
          </p:nvCxnSpPr>
          <p:spPr bwMode="auto">
            <a:xfrm>
              <a:off x="2741613" y="4449763"/>
              <a:ext cx="1816100" cy="2825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4" name="AutoShape 27"/>
            <p:cNvCxnSpPr>
              <a:cxnSpLocks noChangeShapeType="1"/>
              <a:stCxn id="75" idx="3"/>
            </p:cNvCxnSpPr>
            <p:nvPr/>
          </p:nvCxnSpPr>
          <p:spPr bwMode="auto">
            <a:xfrm flipV="1">
              <a:off x="1827213" y="4927600"/>
              <a:ext cx="2730500" cy="5889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5" name="AutoShape 28"/>
            <p:cNvCxnSpPr>
              <a:cxnSpLocks noChangeShapeType="1"/>
              <a:stCxn id="76" idx="3"/>
              <a:endCxn id="65" idx="1"/>
            </p:cNvCxnSpPr>
            <p:nvPr/>
          </p:nvCxnSpPr>
          <p:spPr bwMode="auto">
            <a:xfrm>
              <a:off x="2971800" y="5456238"/>
              <a:ext cx="1585913" cy="1444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6" name="Text Box 29"/>
            <p:cNvSpPr txBox="1">
              <a:spLocks noChangeArrowheads="1"/>
            </p:cNvSpPr>
            <p:nvPr/>
          </p:nvSpPr>
          <p:spPr bwMode="auto">
            <a:xfrm>
              <a:off x="1143000" y="5562600"/>
              <a:ext cx="379413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baseline="-25000">
                  <a:latin typeface="Times New Roman" charset="0"/>
                </a:rPr>
                <a:t>6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87" name="Text Box 30"/>
            <p:cNvSpPr txBox="1">
              <a:spLocks noChangeArrowheads="1"/>
            </p:cNvSpPr>
            <p:nvPr/>
          </p:nvSpPr>
          <p:spPr bwMode="auto">
            <a:xfrm>
              <a:off x="2135188" y="5410200"/>
              <a:ext cx="379412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baseline="-25000">
                  <a:latin typeface="Times New Roman" charset="0"/>
                </a:rPr>
                <a:t>8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88" name="Text Box 31"/>
            <p:cNvSpPr txBox="1">
              <a:spLocks noChangeArrowheads="1"/>
            </p:cNvSpPr>
            <p:nvPr/>
          </p:nvSpPr>
          <p:spPr bwMode="auto">
            <a:xfrm>
              <a:off x="1906588" y="4648200"/>
              <a:ext cx="379412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baseline="-25000">
                  <a:latin typeface="Times New Roman" charset="0"/>
                </a:rPr>
                <a:t>7</a:t>
              </a:r>
              <a:endParaRPr lang="en-US">
                <a:latin typeface="Times New Roman" charset="0"/>
              </a:endParaRPr>
            </a:p>
          </p:txBody>
        </p:sp>
        <p:cxnSp>
          <p:nvCxnSpPr>
            <p:cNvPr id="89" name="AutoShape 32"/>
            <p:cNvCxnSpPr>
              <a:cxnSpLocks noChangeShapeType="1"/>
              <a:stCxn id="86" idx="3"/>
            </p:cNvCxnSpPr>
            <p:nvPr/>
          </p:nvCxnSpPr>
          <p:spPr bwMode="auto">
            <a:xfrm>
              <a:off x="1522413" y="5761038"/>
              <a:ext cx="3035300" cy="2635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0" name="AutoShape 33"/>
            <p:cNvCxnSpPr>
              <a:cxnSpLocks noChangeShapeType="1"/>
              <a:stCxn id="88" idx="3"/>
              <a:endCxn id="67" idx="1"/>
            </p:cNvCxnSpPr>
            <p:nvPr/>
          </p:nvCxnSpPr>
          <p:spPr bwMode="auto">
            <a:xfrm flipV="1">
              <a:off x="2286000" y="4838700"/>
              <a:ext cx="2271713" cy="79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1" name="AutoShape 34"/>
            <p:cNvCxnSpPr>
              <a:cxnSpLocks noChangeShapeType="1"/>
              <a:stCxn id="87" idx="3"/>
            </p:cNvCxnSpPr>
            <p:nvPr/>
          </p:nvCxnSpPr>
          <p:spPr bwMode="auto">
            <a:xfrm>
              <a:off x="2514600" y="5608638"/>
              <a:ext cx="2044700" cy="2714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92" name="Rectangle 35"/>
            <p:cNvSpPr>
              <a:spLocks noChangeArrowheads="1"/>
            </p:cNvSpPr>
            <p:nvPr/>
          </p:nvSpPr>
          <p:spPr bwMode="auto">
            <a:xfrm>
              <a:off x="5791200" y="31242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i="0" baseline="-25000">
                  <a:latin typeface="Times New Roman" charset="0"/>
                </a:rPr>
                <a:t>1</a:t>
              </a:r>
              <a:endParaRPr lang="en-US" b="1">
                <a:latin typeface="Courier New" pitchFamily="49" charset="0"/>
              </a:endParaRPr>
            </a:p>
          </p:txBody>
        </p:sp>
        <p:sp>
          <p:nvSpPr>
            <p:cNvPr id="93" name="Rectangle 36"/>
            <p:cNvSpPr>
              <a:spLocks noChangeArrowheads="1"/>
            </p:cNvSpPr>
            <p:nvPr/>
          </p:nvSpPr>
          <p:spPr bwMode="auto">
            <a:xfrm>
              <a:off x="6248400" y="31242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37"/>
            <p:cNvSpPr>
              <a:spLocks noChangeArrowheads="1"/>
            </p:cNvSpPr>
            <p:nvPr/>
          </p:nvSpPr>
          <p:spPr bwMode="auto">
            <a:xfrm>
              <a:off x="6934200" y="31242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i="0" baseline="-25000">
                  <a:latin typeface="Times New Roman" charset="0"/>
                </a:rPr>
                <a:t>4</a:t>
              </a:r>
            </a:p>
          </p:txBody>
        </p:sp>
        <p:sp>
          <p:nvSpPr>
            <p:cNvPr id="95" name="Rectangle 38"/>
            <p:cNvSpPr>
              <a:spLocks noChangeArrowheads="1"/>
            </p:cNvSpPr>
            <p:nvPr/>
          </p:nvSpPr>
          <p:spPr bwMode="auto">
            <a:xfrm>
              <a:off x="7391400" y="31242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——</a:t>
              </a:r>
            </a:p>
          </p:txBody>
        </p:sp>
        <p:sp>
          <p:nvSpPr>
            <p:cNvPr id="96" name="Rectangle 39"/>
            <p:cNvSpPr>
              <a:spLocks noChangeArrowheads="1"/>
            </p:cNvSpPr>
            <p:nvPr/>
          </p:nvSpPr>
          <p:spPr bwMode="auto">
            <a:xfrm>
              <a:off x="5791200" y="46482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i="0" baseline="-25000">
                  <a:latin typeface="Times New Roman" charset="0"/>
                </a:rPr>
                <a:t>5</a:t>
              </a:r>
            </a:p>
          </p:txBody>
        </p:sp>
        <p:sp>
          <p:nvSpPr>
            <p:cNvPr id="97" name="Rectangle 40"/>
            <p:cNvSpPr>
              <a:spLocks noChangeArrowheads="1"/>
            </p:cNvSpPr>
            <p:nvPr/>
          </p:nvSpPr>
          <p:spPr bwMode="auto">
            <a:xfrm>
              <a:off x="6248400" y="46482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Rectangle 41"/>
            <p:cNvSpPr>
              <a:spLocks noChangeArrowheads="1"/>
            </p:cNvSpPr>
            <p:nvPr/>
          </p:nvSpPr>
          <p:spPr bwMode="auto">
            <a:xfrm>
              <a:off x="6934200" y="46482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i="0" baseline="-25000">
                  <a:latin typeface="Times New Roman" charset="0"/>
                </a:rPr>
                <a:t>2</a:t>
              </a:r>
            </a:p>
          </p:txBody>
        </p:sp>
        <p:sp>
          <p:nvSpPr>
            <p:cNvPr id="99" name="Rectangle 42"/>
            <p:cNvSpPr>
              <a:spLocks noChangeArrowheads="1"/>
            </p:cNvSpPr>
            <p:nvPr/>
          </p:nvSpPr>
          <p:spPr bwMode="auto">
            <a:xfrm>
              <a:off x="7391400" y="46482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Rectangle 43"/>
            <p:cNvSpPr>
              <a:spLocks noChangeArrowheads="1"/>
            </p:cNvSpPr>
            <p:nvPr/>
          </p:nvSpPr>
          <p:spPr bwMode="auto">
            <a:xfrm>
              <a:off x="5791200" y="53848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i="0" baseline="-25000">
                  <a:latin typeface="Times New Roman" charset="0"/>
                </a:rPr>
                <a:t>3</a:t>
              </a:r>
            </a:p>
          </p:txBody>
        </p:sp>
        <p:sp>
          <p:nvSpPr>
            <p:cNvPr id="101" name="Rectangle 44"/>
            <p:cNvSpPr>
              <a:spLocks noChangeArrowheads="1"/>
            </p:cNvSpPr>
            <p:nvPr/>
          </p:nvSpPr>
          <p:spPr bwMode="auto">
            <a:xfrm>
              <a:off x="5791200" y="58039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i="0" baseline="-25000">
                  <a:latin typeface="Times New Roman" charset="0"/>
                </a:rPr>
                <a:t>8</a:t>
              </a:r>
            </a:p>
          </p:txBody>
        </p:sp>
        <p:sp>
          <p:nvSpPr>
            <p:cNvPr id="102" name="Rectangle 45"/>
            <p:cNvSpPr>
              <a:spLocks noChangeArrowheads="1"/>
            </p:cNvSpPr>
            <p:nvPr/>
          </p:nvSpPr>
          <p:spPr bwMode="auto">
            <a:xfrm>
              <a:off x="6248400" y="58039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46"/>
            <p:cNvSpPr>
              <a:spLocks noChangeArrowheads="1"/>
            </p:cNvSpPr>
            <p:nvPr/>
          </p:nvSpPr>
          <p:spPr bwMode="auto">
            <a:xfrm>
              <a:off x="6934200" y="58039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i="0" baseline="-25000">
                  <a:latin typeface="Times New Roman" charset="0"/>
                </a:rPr>
                <a:t>6</a:t>
              </a:r>
            </a:p>
          </p:txBody>
        </p:sp>
        <p:sp>
          <p:nvSpPr>
            <p:cNvPr id="104" name="Rectangle 47"/>
            <p:cNvSpPr>
              <a:spLocks noChangeArrowheads="1"/>
            </p:cNvSpPr>
            <p:nvPr/>
          </p:nvSpPr>
          <p:spPr bwMode="auto">
            <a:xfrm>
              <a:off x="7391400" y="58039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——</a:t>
              </a:r>
            </a:p>
          </p:txBody>
        </p:sp>
        <p:sp>
          <p:nvSpPr>
            <p:cNvPr id="105" name="Rectangle 48"/>
            <p:cNvSpPr>
              <a:spLocks noChangeArrowheads="1"/>
            </p:cNvSpPr>
            <p:nvPr/>
          </p:nvSpPr>
          <p:spPr bwMode="auto">
            <a:xfrm>
              <a:off x="6248400" y="53848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——</a:t>
              </a:r>
            </a:p>
          </p:txBody>
        </p:sp>
        <p:sp>
          <p:nvSpPr>
            <p:cNvPr id="106" name="Rectangle 49"/>
            <p:cNvSpPr>
              <a:spLocks noChangeArrowheads="1"/>
            </p:cNvSpPr>
            <p:nvPr/>
          </p:nvSpPr>
          <p:spPr bwMode="auto">
            <a:xfrm>
              <a:off x="8077200" y="46482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i="0" baseline="-25000">
                  <a:latin typeface="Times New Roman" charset="0"/>
                </a:rPr>
                <a:t>7</a:t>
              </a:r>
            </a:p>
          </p:txBody>
        </p:sp>
        <p:sp>
          <p:nvSpPr>
            <p:cNvPr id="107" name="Rectangle 50"/>
            <p:cNvSpPr>
              <a:spLocks noChangeArrowheads="1"/>
            </p:cNvSpPr>
            <p:nvPr/>
          </p:nvSpPr>
          <p:spPr bwMode="auto">
            <a:xfrm>
              <a:off x="8534400" y="46482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——</a:t>
              </a: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>
              <a:off x="6477000" y="331470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6477000" y="483870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53"/>
            <p:cNvSpPr>
              <a:spLocks noChangeShapeType="1"/>
            </p:cNvSpPr>
            <p:nvPr/>
          </p:nvSpPr>
          <p:spPr bwMode="auto">
            <a:xfrm>
              <a:off x="6477000" y="598170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54"/>
            <p:cNvSpPr>
              <a:spLocks noChangeShapeType="1"/>
            </p:cNvSpPr>
            <p:nvPr/>
          </p:nvSpPr>
          <p:spPr bwMode="auto">
            <a:xfrm>
              <a:off x="7620000" y="483870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55"/>
            <p:cNvSpPr>
              <a:spLocks noChangeShapeType="1"/>
            </p:cNvSpPr>
            <p:nvPr/>
          </p:nvSpPr>
          <p:spPr bwMode="auto">
            <a:xfrm>
              <a:off x="5334000" y="331470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56"/>
            <p:cNvSpPr>
              <a:spLocks noChangeShapeType="1"/>
            </p:cNvSpPr>
            <p:nvPr/>
          </p:nvSpPr>
          <p:spPr bwMode="auto">
            <a:xfrm>
              <a:off x="5334000" y="483870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57"/>
            <p:cNvSpPr>
              <a:spLocks noChangeShapeType="1"/>
            </p:cNvSpPr>
            <p:nvPr/>
          </p:nvSpPr>
          <p:spPr bwMode="auto">
            <a:xfrm>
              <a:off x="5334000" y="560070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58"/>
            <p:cNvSpPr>
              <a:spLocks noChangeShapeType="1"/>
            </p:cNvSpPr>
            <p:nvPr/>
          </p:nvSpPr>
          <p:spPr bwMode="auto">
            <a:xfrm>
              <a:off x="5334000" y="598170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Chaining</a:t>
            </a:r>
          </a:p>
        </p:txBody>
      </p:sp>
      <p:sp>
        <p:nvSpPr>
          <p:cNvPr id="106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How do we insert an element?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381000" y="2644832"/>
            <a:ext cx="8267008" cy="3603567"/>
            <a:chOff x="76200" y="2667000"/>
            <a:chExt cx="8915400" cy="3886200"/>
          </a:xfrm>
        </p:grpSpPr>
        <p:sp>
          <p:nvSpPr>
            <p:cNvPr id="61" name="Oval 4"/>
            <p:cNvSpPr>
              <a:spLocks noChangeArrowheads="1"/>
            </p:cNvSpPr>
            <p:nvPr/>
          </p:nvSpPr>
          <p:spPr bwMode="auto">
            <a:xfrm>
              <a:off x="76200" y="2667000"/>
              <a:ext cx="3962400" cy="38100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>
                <a:solidFill>
                  <a:schemeClr val="accent1"/>
                </a:solidFill>
                <a:latin typeface="Courier New" pitchFamily="49" charset="0"/>
              </a:endParaRPr>
            </a:p>
          </p:txBody>
        </p:sp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381000" y="3429000"/>
              <a:ext cx="3429000" cy="2743200"/>
            </a:xfrm>
            <a:prstGeom prst="ellipse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>
                <a:solidFill>
                  <a:schemeClr val="accent1"/>
                </a:solidFill>
                <a:latin typeface="Courier New" pitchFamily="49" charset="0"/>
              </a:endParaRPr>
            </a:p>
          </p:txBody>
        </p:sp>
        <p:sp>
          <p:nvSpPr>
            <p:cNvPr id="63" name="Rectangle 6"/>
            <p:cNvSpPr>
              <a:spLocks noChangeArrowheads="1"/>
            </p:cNvSpPr>
            <p:nvPr/>
          </p:nvSpPr>
          <p:spPr bwMode="auto">
            <a:xfrm>
              <a:off x="4572000" y="6172200"/>
              <a:ext cx="9906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latin typeface="Courier New" pitchFamily="49" charset="0"/>
                </a:rPr>
                <a:t>——</a:t>
              </a:r>
            </a:p>
          </p:txBody>
        </p:sp>
        <p:sp>
          <p:nvSpPr>
            <p:cNvPr id="64" name="Rectangle 7"/>
            <p:cNvSpPr>
              <a:spLocks noChangeArrowheads="1"/>
            </p:cNvSpPr>
            <p:nvPr/>
          </p:nvSpPr>
          <p:spPr bwMode="auto">
            <a:xfrm>
              <a:off x="4572000" y="5791200"/>
              <a:ext cx="9906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8"/>
            <p:cNvSpPr>
              <a:spLocks noChangeArrowheads="1"/>
            </p:cNvSpPr>
            <p:nvPr/>
          </p:nvSpPr>
          <p:spPr bwMode="auto">
            <a:xfrm>
              <a:off x="4572000" y="5410200"/>
              <a:ext cx="9906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9"/>
            <p:cNvSpPr>
              <a:spLocks noChangeArrowheads="1"/>
            </p:cNvSpPr>
            <p:nvPr/>
          </p:nvSpPr>
          <p:spPr bwMode="auto">
            <a:xfrm>
              <a:off x="4572000" y="5029200"/>
              <a:ext cx="9906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——</a:t>
              </a:r>
            </a:p>
          </p:txBody>
        </p:sp>
        <p:sp>
          <p:nvSpPr>
            <p:cNvPr id="67" name="Rectangle 10"/>
            <p:cNvSpPr>
              <a:spLocks noChangeArrowheads="1"/>
            </p:cNvSpPr>
            <p:nvPr/>
          </p:nvSpPr>
          <p:spPr bwMode="auto">
            <a:xfrm>
              <a:off x="4572000" y="4648200"/>
              <a:ext cx="9906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11"/>
            <p:cNvSpPr>
              <a:spLocks noChangeArrowheads="1"/>
            </p:cNvSpPr>
            <p:nvPr/>
          </p:nvSpPr>
          <p:spPr bwMode="auto">
            <a:xfrm>
              <a:off x="4572000" y="4267200"/>
              <a:ext cx="9906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——</a:t>
              </a:r>
            </a:p>
          </p:txBody>
        </p:sp>
        <p:sp>
          <p:nvSpPr>
            <p:cNvPr id="69" name="Rectangle 12"/>
            <p:cNvSpPr>
              <a:spLocks noChangeArrowheads="1"/>
            </p:cNvSpPr>
            <p:nvPr/>
          </p:nvSpPr>
          <p:spPr bwMode="auto">
            <a:xfrm>
              <a:off x="4572000" y="3886200"/>
              <a:ext cx="9906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——</a:t>
              </a:r>
            </a:p>
          </p:txBody>
        </p:sp>
        <p:sp>
          <p:nvSpPr>
            <p:cNvPr id="70" name="Rectangle 13"/>
            <p:cNvSpPr>
              <a:spLocks noChangeArrowheads="1"/>
            </p:cNvSpPr>
            <p:nvPr/>
          </p:nvSpPr>
          <p:spPr bwMode="auto">
            <a:xfrm>
              <a:off x="4572000" y="3505200"/>
              <a:ext cx="9906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——</a:t>
              </a:r>
            </a:p>
          </p:txBody>
        </p:sp>
        <p:sp>
          <p:nvSpPr>
            <p:cNvPr id="71" name="Rectangle 14"/>
            <p:cNvSpPr>
              <a:spLocks noChangeArrowheads="1"/>
            </p:cNvSpPr>
            <p:nvPr/>
          </p:nvSpPr>
          <p:spPr bwMode="auto">
            <a:xfrm>
              <a:off x="4572000" y="3124200"/>
              <a:ext cx="9906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15"/>
            <p:cNvSpPr>
              <a:spLocks noChangeArrowheads="1"/>
            </p:cNvSpPr>
            <p:nvPr/>
          </p:nvSpPr>
          <p:spPr bwMode="auto">
            <a:xfrm>
              <a:off x="4572000" y="2743200"/>
              <a:ext cx="9906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——</a:t>
              </a:r>
            </a:p>
          </p:txBody>
        </p:sp>
        <p:sp>
          <p:nvSpPr>
            <p:cNvPr id="73" name="Text Box 17"/>
            <p:cNvSpPr txBox="1">
              <a:spLocks noChangeArrowheads="1"/>
            </p:cNvSpPr>
            <p:nvPr/>
          </p:nvSpPr>
          <p:spPr bwMode="auto">
            <a:xfrm>
              <a:off x="1563688" y="4144963"/>
              <a:ext cx="379412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baseline="-25000">
                  <a:latin typeface="Times New Roman" charset="0"/>
                </a:rPr>
                <a:t>4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74" name="Text Box 18"/>
            <p:cNvSpPr txBox="1">
              <a:spLocks noChangeArrowheads="1"/>
            </p:cNvSpPr>
            <p:nvPr/>
          </p:nvSpPr>
          <p:spPr bwMode="auto">
            <a:xfrm>
              <a:off x="1447800" y="5318125"/>
              <a:ext cx="379413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baseline="-25000">
                  <a:latin typeface="Times New Roman" charset="0"/>
                </a:rPr>
                <a:t>2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75" name="Text Box 19"/>
            <p:cNvSpPr txBox="1">
              <a:spLocks noChangeArrowheads="1"/>
            </p:cNvSpPr>
            <p:nvPr/>
          </p:nvSpPr>
          <p:spPr bwMode="auto">
            <a:xfrm>
              <a:off x="2592388" y="5257800"/>
              <a:ext cx="379412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baseline="-25000">
                  <a:latin typeface="Times New Roman" charset="0"/>
                </a:rPr>
                <a:t>3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76" name="Text Box 20"/>
            <p:cNvSpPr txBox="1">
              <a:spLocks noChangeArrowheads="1"/>
            </p:cNvSpPr>
            <p:nvPr/>
          </p:nvSpPr>
          <p:spPr bwMode="auto">
            <a:xfrm>
              <a:off x="1066800" y="3733800"/>
              <a:ext cx="379413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baseline="-25000">
                  <a:latin typeface="Times New Roman" charset="0"/>
                </a:rPr>
                <a:t>1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77" name="Text Box 21"/>
            <p:cNvSpPr txBox="1">
              <a:spLocks noChangeArrowheads="1"/>
            </p:cNvSpPr>
            <p:nvPr/>
          </p:nvSpPr>
          <p:spPr bwMode="auto">
            <a:xfrm>
              <a:off x="2362200" y="4251325"/>
              <a:ext cx="379413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baseline="-25000">
                  <a:latin typeface="Times New Roman" charset="0"/>
                </a:rPr>
                <a:t>5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78" name="Text Box 22"/>
            <p:cNvSpPr txBox="1">
              <a:spLocks noChangeArrowheads="1"/>
            </p:cNvSpPr>
            <p:nvPr/>
          </p:nvSpPr>
          <p:spPr bwMode="auto">
            <a:xfrm>
              <a:off x="593725" y="2803525"/>
              <a:ext cx="2927350" cy="7016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>
                  <a:solidFill>
                    <a:schemeClr val="accent1"/>
                  </a:solidFill>
                  <a:latin typeface="Courier New" pitchFamily="49" charset="0"/>
                </a:rPr>
                <a:t>U</a:t>
              </a:r>
              <a:br>
                <a:rPr lang="en-US" b="1">
                  <a:solidFill>
                    <a:schemeClr val="accent1"/>
                  </a:solidFill>
                  <a:latin typeface="Courier New" pitchFamily="49" charset="0"/>
                </a:rPr>
              </a:br>
              <a:r>
                <a:rPr lang="en-US" b="1">
                  <a:solidFill>
                    <a:schemeClr val="accent1"/>
                  </a:solidFill>
                  <a:latin typeface="Courier New" pitchFamily="49" charset="0"/>
                </a:rPr>
                <a:t>(universe of keys)</a:t>
              </a:r>
            </a:p>
          </p:txBody>
        </p:sp>
        <p:sp>
          <p:nvSpPr>
            <p:cNvPr id="79" name="Text Box 23"/>
            <p:cNvSpPr txBox="1">
              <a:spLocks noChangeArrowheads="1"/>
            </p:cNvSpPr>
            <p:nvPr/>
          </p:nvSpPr>
          <p:spPr bwMode="auto">
            <a:xfrm>
              <a:off x="425450" y="4221163"/>
              <a:ext cx="1250950" cy="10064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  <a:latin typeface="Courier New" pitchFamily="49" charset="0"/>
                </a:rPr>
                <a:t>K</a:t>
              </a:r>
              <a:br>
                <a:rPr lang="en-US" b="1" dirty="0">
                  <a:solidFill>
                    <a:schemeClr val="accent1"/>
                  </a:solidFill>
                  <a:latin typeface="Courier New" pitchFamily="49" charset="0"/>
                </a:rPr>
              </a:br>
              <a:r>
                <a:rPr lang="en-US" b="1" dirty="0">
                  <a:solidFill>
                    <a:schemeClr val="accent1"/>
                  </a:solidFill>
                  <a:latin typeface="Courier New" pitchFamily="49" charset="0"/>
                </a:rPr>
                <a:t>(actual</a:t>
              </a:r>
              <a:br>
                <a:rPr lang="en-US" b="1" dirty="0">
                  <a:solidFill>
                    <a:schemeClr val="accent1"/>
                  </a:solidFill>
                  <a:latin typeface="Courier New" pitchFamily="49" charset="0"/>
                </a:rPr>
              </a:br>
              <a:r>
                <a:rPr lang="en-US" b="1" dirty="0">
                  <a:solidFill>
                    <a:schemeClr val="accent1"/>
                  </a:solidFill>
                  <a:latin typeface="Courier New" pitchFamily="49" charset="0"/>
                </a:rPr>
                <a:t>keys)</a:t>
              </a:r>
            </a:p>
          </p:txBody>
        </p:sp>
        <p:cxnSp>
          <p:nvCxnSpPr>
            <p:cNvPr id="80" name="AutoShape 24"/>
            <p:cNvCxnSpPr>
              <a:cxnSpLocks noChangeShapeType="1"/>
              <a:stCxn id="76" idx="3"/>
            </p:cNvCxnSpPr>
            <p:nvPr/>
          </p:nvCxnSpPr>
          <p:spPr bwMode="auto">
            <a:xfrm flipV="1">
              <a:off x="1446213" y="3225800"/>
              <a:ext cx="3111500" cy="7064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1" name="AutoShape 25"/>
            <p:cNvCxnSpPr>
              <a:cxnSpLocks noChangeShapeType="1"/>
              <a:stCxn id="73" idx="3"/>
              <a:endCxn id="71" idx="1"/>
            </p:cNvCxnSpPr>
            <p:nvPr/>
          </p:nvCxnSpPr>
          <p:spPr bwMode="auto">
            <a:xfrm flipV="1">
              <a:off x="1943100" y="3314700"/>
              <a:ext cx="2614613" cy="10287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2" name="AutoShape 26"/>
            <p:cNvCxnSpPr>
              <a:cxnSpLocks noChangeShapeType="1"/>
              <a:stCxn id="77" idx="3"/>
            </p:cNvCxnSpPr>
            <p:nvPr/>
          </p:nvCxnSpPr>
          <p:spPr bwMode="auto">
            <a:xfrm>
              <a:off x="2741613" y="4449763"/>
              <a:ext cx="1816100" cy="2825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3" name="AutoShape 27"/>
            <p:cNvCxnSpPr>
              <a:cxnSpLocks noChangeShapeType="1"/>
              <a:stCxn id="74" idx="3"/>
            </p:cNvCxnSpPr>
            <p:nvPr/>
          </p:nvCxnSpPr>
          <p:spPr bwMode="auto">
            <a:xfrm flipV="1">
              <a:off x="1827213" y="4927600"/>
              <a:ext cx="2730500" cy="5889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4" name="AutoShape 28"/>
            <p:cNvCxnSpPr>
              <a:cxnSpLocks noChangeShapeType="1"/>
              <a:stCxn id="75" idx="3"/>
              <a:endCxn id="65" idx="1"/>
            </p:cNvCxnSpPr>
            <p:nvPr/>
          </p:nvCxnSpPr>
          <p:spPr bwMode="auto">
            <a:xfrm>
              <a:off x="2971800" y="5456238"/>
              <a:ext cx="1585913" cy="1444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5" name="Text Box 29"/>
            <p:cNvSpPr txBox="1">
              <a:spLocks noChangeArrowheads="1"/>
            </p:cNvSpPr>
            <p:nvPr/>
          </p:nvSpPr>
          <p:spPr bwMode="auto">
            <a:xfrm>
              <a:off x="1143000" y="5562600"/>
              <a:ext cx="379413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baseline="-25000">
                  <a:latin typeface="Times New Roman" charset="0"/>
                </a:rPr>
                <a:t>6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86" name="Text Box 30"/>
            <p:cNvSpPr txBox="1">
              <a:spLocks noChangeArrowheads="1"/>
            </p:cNvSpPr>
            <p:nvPr/>
          </p:nvSpPr>
          <p:spPr bwMode="auto">
            <a:xfrm>
              <a:off x="2135188" y="5410200"/>
              <a:ext cx="379412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baseline="-25000">
                  <a:latin typeface="Times New Roman" charset="0"/>
                </a:rPr>
                <a:t>8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87" name="Text Box 31"/>
            <p:cNvSpPr txBox="1">
              <a:spLocks noChangeArrowheads="1"/>
            </p:cNvSpPr>
            <p:nvPr/>
          </p:nvSpPr>
          <p:spPr bwMode="auto">
            <a:xfrm>
              <a:off x="1906588" y="4648200"/>
              <a:ext cx="379412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baseline="-25000">
                  <a:latin typeface="Times New Roman" charset="0"/>
                </a:rPr>
                <a:t>7</a:t>
              </a:r>
              <a:endParaRPr lang="en-US">
                <a:latin typeface="Times New Roman" charset="0"/>
              </a:endParaRPr>
            </a:p>
          </p:txBody>
        </p:sp>
        <p:cxnSp>
          <p:nvCxnSpPr>
            <p:cNvPr id="88" name="AutoShape 32"/>
            <p:cNvCxnSpPr>
              <a:cxnSpLocks noChangeShapeType="1"/>
              <a:stCxn id="85" idx="3"/>
            </p:cNvCxnSpPr>
            <p:nvPr/>
          </p:nvCxnSpPr>
          <p:spPr bwMode="auto">
            <a:xfrm>
              <a:off x="1522413" y="5761038"/>
              <a:ext cx="3035300" cy="2635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9" name="AutoShape 33"/>
            <p:cNvCxnSpPr>
              <a:cxnSpLocks noChangeShapeType="1"/>
              <a:stCxn id="87" idx="3"/>
              <a:endCxn id="67" idx="1"/>
            </p:cNvCxnSpPr>
            <p:nvPr/>
          </p:nvCxnSpPr>
          <p:spPr bwMode="auto">
            <a:xfrm flipV="1">
              <a:off x="2286000" y="4838700"/>
              <a:ext cx="2271713" cy="79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0" name="AutoShape 34"/>
            <p:cNvCxnSpPr>
              <a:cxnSpLocks noChangeShapeType="1"/>
              <a:stCxn id="86" idx="3"/>
            </p:cNvCxnSpPr>
            <p:nvPr/>
          </p:nvCxnSpPr>
          <p:spPr bwMode="auto">
            <a:xfrm>
              <a:off x="2514600" y="5608638"/>
              <a:ext cx="2044700" cy="2714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91" name="Rectangle 35"/>
            <p:cNvSpPr>
              <a:spLocks noChangeArrowheads="1"/>
            </p:cNvSpPr>
            <p:nvPr/>
          </p:nvSpPr>
          <p:spPr bwMode="auto">
            <a:xfrm>
              <a:off x="5791200" y="31242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i="0" baseline="-25000">
                  <a:latin typeface="Times New Roman" charset="0"/>
                </a:rPr>
                <a:t>1</a:t>
              </a:r>
              <a:endParaRPr lang="en-US" b="1">
                <a:latin typeface="Courier New" pitchFamily="49" charset="0"/>
              </a:endParaRPr>
            </a:p>
          </p:txBody>
        </p:sp>
        <p:sp>
          <p:nvSpPr>
            <p:cNvPr id="92" name="Rectangle 36"/>
            <p:cNvSpPr>
              <a:spLocks noChangeArrowheads="1"/>
            </p:cNvSpPr>
            <p:nvPr/>
          </p:nvSpPr>
          <p:spPr bwMode="auto">
            <a:xfrm>
              <a:off x="6248400" y="31242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37"/>
            <p:cNvSpPr>
              <a:spLocks noChangeArrowheads="1"/>
            </p:cNvSpPr>
            <p:nvPr/>
          </p:nvSpPr>
          <p:spPr bwMode="auto">
            <a:xfrm>
              <a:off x="6934200" y="31242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i="0" baseline="-25000">
                  <a:latin typeface="Times New Roman" charset="0"/>
                </a:rPr>
                <a:t>4</a:t>
              </a:r>
            </a:p>
          </p:txBody>
        </p:sp>
        <p:sp>
          <p:nvSpPr>
            <p:cNvPr id="94" name="Rectangle 38"/>
            <p:cNvSpPr>
              <a:spLocks noChangeArrowheads="1"/>
            </p:cNvSpPr>
            <p:nvPr/>
          </p:nvSpPr>
          <p:spPr bwMode="auto">
            <a:xfrm>
              <a:off x="7391400" y="31242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——</a:t>
              </a:r>
            </a:p>
          </p:txBody>
        </p:sp>
        <p:sp>
          <p:nvSpPr>
            <p:cNvPr id="95" name="Rectangle 39"/>
            <p:cNvSpPr>
              <a:spLocks noChangeArrowheads="1"/>
            </p:cNvSpPr>
            <p:nvPr/>
          </p:nvSpPr>
          <p:spPr bwMode="auto">
            <a:xfrm>
              <a:off x="5791200" y="46482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i="0" baseline="-25000">
                  <a:latin typeface="Times New Roman" charset="0"/>
                </a:rPr>
                <a:t>5</a:t>
              </a:r>
            </a:p>
          </p:txBody>
        </p:sp>
        <p:sp>
          <p:nvSpPr>
            <p:cNvPr id="96" name="Rectangle 40"/>
            <p:cNvSpPr>
              <a:spLocks noChangeArrowheads="1"/>
            </p:cNvSpPr>
            <p:nvPr/>
          </p:nvSpPr>
          <p:spPr bwMode="auto">
            <a:xfrm>
              <a:off x="6248400" y="46482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Rectangle 41"/>
            <p:cNvSpPr>
              <a:spLocks noChangeArrowheads="1"/>
            </p:cNvSpPr>
            <p:nvPr/>
          </p:nvSpPr>
          <p:spPr bwMode="auto">
            <a:xfrm>
              <a:off x="6934200" y="46482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i="0" baseline="-25000">
                  <a:latin typeface="Times New Roman" charset="0"/>
                </a:rPr>
                <a:t>2</a:t>
              </a:r>
            </a:p>
          </p:txBody>
        </p:sp>
        <p:sp>
          <p:nvSpPr>
            <p:cNvPr id="98" name="Rectangle 42"/>
            <p:cNvSpPr>
              <a:spLocks noChangeArrowheads="1"/>
            </p:cNvSpPr>
            <p:nvPr/>
          </p:nvSpPr>
          <p:spPr bwMode="auto">
            <a:xfrm>
              <a:off x="7391400" y="46482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Rectangle 43"/>
            <p:cNvSpPr>
              <a:spLocks noChangeArrowheads="1"/>
            </p:cNvSpPr>
            <p:nvPr/>
          </p:nvSpPr>
          <p:spPr bwMode="auto">
            <a:xfrm>
              <a:off x="5791200" y="53848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i="0" baseline="-25000">
                  <a:latin typeface="Times New Roman" charset="0"/>
                </a:rPr>
                <a:t>3</a:t>
              </a:r>
            </a:p>
          </p:txBody>
        </p:sp>
        <p:sp>
          <p:nvSpPr>
            <p:cNvPr id="100" name="Rectangle 44"/>
            <p:cNvSpPr>
              <a:spLocks noChangeArrowheads="1"/>
            </p:cNvSpPr>
            <p:nvPr/>
          </p:nvSpPr>
          <p:spPr bwMode="auto">
            <a:xfrm>
              <a:off x="5791200" y="58039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i="0" baseline="-25000">
                  <a:latin typeface="Times New Roman" charset="0"/>
                </a:rPr>
                <a:t>8</a:t>
              </a:r>
            </a:p>
          </p:txBody>
        </p:sp>
        <p:sp>
          <p:nvSpPr>
            <p:cNvPr id="101" name="Rectangle 45"/>
            <p:cNvSpPr>
              <a:spLocks noChangeArrowheads="1"/>
            </p:cNvSpPr>
            <p:nvPr/>
          </p:nvSpPr>
          <p:spPr bwMode="auto">
            <a:xfrm>
              <a:off x="6248400" y="58039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46"/>
            <p:cNvSpPr>
              <a:spLocks noChangeArrowheads="1"/>
            </p:cNvSpPr>
            <p:nvPr/>
          </p:nvSpPr>
          <p:spPr bwMode="auto">
            <a:xfrm>
              <a:off x="6934200" y="58039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i="0" baseline="-25000">
                  <a:latin typeface="Times New Roman" charset="0"/>
                </a:rPr>
                <a:t>6</a:t>
              </a:r>
            </a:p>
          </p:txBody>
        </p:sp>
        <p:sp>
          <p:nvSpPr>
            <p:cNvPr id="103" name="Rectangle 47"/>
            <p:cNvSpPr>
              <a:spLocks noChangeArrowheads="1"/>
            </p:cNvSpPr>
            <p:nvPr/>
          </p:nvSpPr>
          <p:spPr bwMode="auto">
            <a:xfrm>
              <a:off x="7391400" y="58039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——</a:t>
              </a:r>
            </a:p>
          </p:txBody>
        </p:sp>
        <p:sp>
          <p:nvSpPr>
            <p:cNvPr id="104" name="Rectangle 48"/>
            <p:cNvSpPr>
              <a:spLocks noChangeArrowheads="1"/>
            </p:cNvSpPr>
            <p:nvPr/>
          </p:nvSpPr>
          <p:spPr bwMode="auto">
            <a:xfrm>
              <a:off x="6248400" y="53848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——</a:t>
              </a:r>
            </a:p>
          </p:txBody>
        </p:sp>
        <p:sp>
          <p:nvSpPr>
            <p:cNvPr id="105" name="Rectangle 49"/>
            <p:cNvSpPr>
              <a:spLocks noChangeArrowheads="1"/>
            </p:cNvSpPr>
            <p:nvPr/>
          </p:nvSpPr>
          <p:spPr bwMode="auto">
            <a:xfrm>
              <a:off x="8077200" y="46482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i="0" baseline="-25000">
                  <a:latin typeface="Times New Roman" charset="0"/>
                </a:rPr>
                <a:t>7</a:t>
              </a:r>
            </a:p>
          </p:txBody>
        </p:sp>
        <p:sp>
          <p:nvSpPr>
            <p:cNvPr id="106" name="Rectangle 50"/>
            <p:cNvSpPr>
              <a:spLocks noChangeArrowheads="1"/>
            </p:cNvSpPr>
            <p:nvPr/>
          </p:nvSpPr>
          <p:spPr bwMode="auto">
            <a:xfrm>
              <a:off x="8534400" y="46482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——</a:t>
              </a:r>
            </a:p>
          </p:txBody>
        </p:sp>
        <p:sp>
          <p:nvSpPr>
            <p:cNvPr id="107" name="Line 51"/>
            <p:cNvSpPr>
              <a:spLocks noChangeShapeType="1"/>
            </p:cNvSpPr>
            <p:nvPr/>
          </p:nvSpPr>
          <p:spPr bwMode="auto">
            <a:xfrm>
              <a:off x="6477000" y="331470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52"/>
            <p:cNvSpPr>
              <a:spLocks noChangeShapeType="1"/>
            </p:cNvSpPr>
            <p:nvPr/>
          </p:nvSpPr>
          <p:spPr bwMode="auto">
            <a:xfrm>
              <a:off x="6477000" y="483870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53"/>
            <p:cNvSpPr>
              <a:spLocks noChangeShapeType="1"/>
            </p:cNvSpPr>
            <p:nvPr/>
          </p:nvSpPr>
          <p:spPr bwMode="auto">
            <a:xfrm>
              <a:off x="6477000" y="598170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54"/>
            <p:cNvSpPr>
              <a:spLocks noChangeShapeType="1"/>
            </p:cNvSpPr>
            <p:nvPr/>
          </p:nvSpPr>
          <p:spPr bwMode="auto">
            <a:xfrm>
              <a:off x="7620000" y="483870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55"/>
            <p:cNvSpPr>
              <a:spLocks noChangeShapeType="1"/>
            </p:cNvSpPr>
            <p:nvPr/>
          </p:nvSpPr>
          <p:spPr bwMode="auto">
            <a:xfrm>
              <a:off x="5334000" y="331470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56"/>
            <p:cNvSpPr>
              <a:spLocks noChangeShapeType="1"/>
            </p:cNvSpPr>
            <p:nvPr/>
          </p:nvSpPr>
          <p:spPr bwMode="auto">
            <a:xfrm>
              <a:off x="5334000" y="483870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57"/>
            <p:cNvSpPr>
              <a:spLocks noChangeShapeType="1"/>
            </p:cNvSpPr>
            <p:nvPr/>
          </p:nvSpPr>
          <p:spPr bwMode="auto">
            <a:xfrm>
              <a:off x="5334000" y="560070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58"/>
            <p:cNvSpPr>
              <a:spLocks noChangeShapeType="1"/>
            </p:cNvSpPr>
            <p:nvPr/>
          </p:nvSpPr>
          <p:spPr bwMode="auto">
            <a:xfrm>
              <a:off x="5334000" y="598170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Chaining</a:t>
            </a:r>
          </a:p>
        </p:txBody>
      </p:sp>
      <p:sp>
        <p:nvSpPr>
          <p:cNvPr id="106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i="1" dirty="0" smtClean="0"/>
              <a:t>How do we delete an element?</a:t>
            </a:r>
          </a:p>
          <a:p>
            <a:pPr lvl="1"/>
            <a:r>
              <a:rPr lang="en-US" sz="2000" i="1" dirty="0" smtClean="0"/>
              <a:t>Do we need a doubly-linked list for efficient delete?</a:t>
            </a:r>
          </a:p>
        </p:txBody>
      </p:sp>
      <p:grpSp>
        <p:nvGrpSpPr>
          <p:cNvPr id="2" name="Group 59"/>
          <p:cNvGrpSpPr/>
          <p:nvPr/>
        </p:nvGrpSpPr>
        <p:grpSpPr>
          <a:xfrm>
            <a:off x="381000" y="2644832"/>
            <a:ext cx="8267008" cy="3603567"/>
            <a:chOff x="76200" y="2667000"/>
            <a:chExt cx="8915400" cy="3886200"/>
          </a:xfrm>
        </p:grpSpPr>
        <p:sp>
          <p:nvSpPr>
            <p:cNvPr id="61" name="Oval 4"/>
            <p:cNvSpPr>
              <a:spLocks noChangeArrowheads="1"/>
            </p:cNvSpPr>
            <p:nvPr/>
          </p:nvSpPr>
          <p:spPr bwMode="auto">
            <a:xfrm>
              <a:off x="76200" y="2667000"/>
              <a:ext cx="3962400" cy="38100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>
                <a:solidFill>
                  <a:schemeClr val="accent1"/>
                </a:solidFill>
                <a:latin typeface="Courier New" pitchFamily="49" charset="0"/>
              </a:endParaRPr>
            </a:p>
          </p:txBody>
        </p:sp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381000" y="3429000"/>
              <a:ext cx="3429000" cy="2743200"/>
            </a:xfrm>
            <a:prstGeom prst="ellipse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>
                <a:solidFill>
                  <a:schemeClr val="accent1"/>
                </a:solidFill>
                <a:latin typeface="Courier New" pitchFamily="49" charset="0"/>
              </a:endParaRPr>
            </a:p>
          </p:txBody>
        </p:sp>
        <p:sp>
          <p:nvSpPr>
            <p:cNvPr id="63" name="Rectangle 6"/>
            <p:cNvSpPr>
              <a:spLocks noChangeArrowheads="1"/>
            </p:cNvSpPr>
            <p:nvPr/>
          </p:nvSpPr>
          <p:spPr bwMode="auto">
            <a:xfrm>
              <a:off x="4572000" y="6172200"/>
              <a:ext cx="9906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latin typeface="Courier New" pitchFamily="49" charset="0"/>
                </a:rPr>
                <a:t>——</a:t>
              </a:r>
            </a:p>
          </p:txBody>
        </p:sp>
        <p:sp>
          <p:nvSpPr>
            <p:cNvPr id="64" name="Rectangle 7"/>
            <p:cNvSpPr>
              <a:spLocks noChangeArrowheads="1"/>
            </p:cNvSpPr>
            <p:nvPr/>
          </p:nvSpPr>
          <p:spPr bwMode="auto">
            <a:xfrm>
              <a:off x="4572000" y="5791200"/>
              <a:ext cx="9906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8"/>
            <p:cNvSpPr>
              <a:spLocks noChangeArrowheads="1"/>
            </p:cNvSpPr>
            <p:nvPr/>
          </p:nvSpPr>
          <p:spPr bwMode="auto">
            <a:xfrm>
              <a:off x="4572000" y="5410200"/>
              <a:ext cx="9906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9"/>
            <p:cNvSpPr>
              <a:spLocks noChangeArrowheads="1"/>
            </p:cNvSpPr>
            <p:nvPr/>
          </p:nvSpPr>
          <p:spPr bwMode="auto">
            <a:xfrm>
              <a:off x="4572000" y="5029200"/>
              <a:ext cx="9906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——</a:t>
              </a:r>
            </a:p>
          </p:txBody>
        </p:sp>
        <p:sp>
          <p:nvSpPr>
            <p:cNvPr id="67" name="Rectangle 10"/>
            <p:cNvSpPr>
              <a:spLocks noChangeArrowheads="1"/>
            </p:cNvSpPr>
            <p:nvPr/>
          </p:nvSpPr>
          <p:spPr bwMode="auto">
            <a:xfrm>
              <a:off x="4572000" y="4648200"/>
              <a:ext cx="9906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11"/>
            <p:cNvSpPr>
              <a:spLocks noChangeArrowheads="1"/>
            </p:cNvSpPr>
            <p:nvPr/>
          </p:nvSpPr>
          <p:spPr bwMode="auto">
            <a:xfrm>
              <a:off x="4572000" y="4267200"/>
              <a:ext cx="9906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——</a:t>
              </a:r>
            </a:p>
          </p:txBody>
        </p:sp>
        <p:sp>
          <p:nvSpPr>
            <p:cNvPr id="69" name="Rectangle 12"/>
            <p:cNvSpPr>
              <a:spLocks noChangeArrowheads="1"/>
            </p:cNvSpPr>
            <p:nvPr/>
          </p:nvSpPr>
          <p:spPr bwMode="auto">
            <a:xfrm>
              <a:off x="4572000" y="3886200"/>
              <a:ext cx="9906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——</a:t>
              </a:r>
            </a:p>
          </p:txBody>
        </p:sp>
        <p:sp>
          <p:nvSpPr>
            <p:cNvPr id="70" name="Rectangle 13"/>
            <p:cNvSpPr>
              <a:spLocks noChangeArrowheads="1"/>
            </p:cNvSpPr>
            <p:nvPr/>
          </p:nvSpPr>
          <p:spPr bwMode="auto">
            <a:xfrm>
              <a:off x="4572000" y="3505200"/>
              <a:ext cx="9906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——</a:t>
              </a:r>
            </a:p>
          </p:txBody>
        </p:sp>
        <p:sp>
          <p:nvSpPr>
            <p:cNvPr id="71" name="Rectangle 14"/>
            <p:cNvSpPr>
              <a:spLocks noChangeArrowheads="1"/>
            </p:cNvSpPr>
            <p:nvPr/>
          </p:nvSpPr>
          <p:spPr bwMode="auto">
            <a:xfrm>
              <a:off x="4572000" y="3124200"/>
              <a:ext cx="9906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15"/>
            <p:cNvSpPr>
              <a:spLocks noChangeArrowheads="1"/>
            </p:cNvSpPr>
            <p:nvPr/>
          </p:nvSpPr>
          <p:spPr bwMode="auto">
            <a:xfrm>
              <a:off x="4572000" y="2743200"/>
              <a:ext cx="9906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——</a:t>
              </a:r>
            </a:p>
          </p:txBody>
        </p:sp>
        <p:sp>
          <p:nvSpPr>
            <p:cNvPr id="73" name="Text Box 17"/>
            <p:cNvSpPr txBox="1">
              <a:spLocks noChangeArrowheads="1"/>
            </p:cNvSpPr>
            <p:nvPr/>
          </p:nvSpPr>
          <p:spPr bwMode="auto">
            <a:xfrm>
              <a:off x="1563688" y="4144963"/>
              <a:ext cx="379412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baseline="-25000">
                  <a:latin typeface="Times New Roman" charset="0"/>
                </a:rPr>
                <a:t>4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74" name="Text Box 18"/>
            <p:cNvSpPr txBox="1">
              <a:spLocks noChangeArrowheads="1"/>
            </p:cNvSpPr>
            <p:nvPr/>
          </p:nvSpPr>
          <p:spPr bwMode="auto">
            <a:xfrm>
              <a:off x="1447800" y="5318125"/>
              <a:ext cx="379413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baseline="-25000">
                  <a:latin typeface="Times New Roman" charset="0"/>
                </a:rPr>
                <a:t>2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75" name="Text Box 19"/>
            <p:cNvSpPr txBox="1">
              <a:spLocks noChangeArrowheads="1"/>
            </p:cNvSpPr>
            <p:nvPr/>
          </p:nvSpPr>
          <p:spPr bwMode="auto">
            <a:xfrm>
              <a:off x="2592388" y="5257800"/>
              <a:ext cx="379412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baseline="-25000">
                  <a:latin typeface="Times New Roman" charset="0"/>
                </a:rPr>
                <a:t>3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76" name="Text Box 20"/>
            <p:cNvSpPr txBox="1">
              <a:spLocks noChangeArrowheads="1"/>
            </p:cNvSpPr>
            <p:nvPr/>
          </p:nvSpPr>
          <p:spPr bwMode="auto">
            <a:xfrm>
              <a:off x="1066800" y="3733800"/>
              <a:ext cx="379413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baseline="-25000">
                  <a:latin typeface="Times New Roman" charset="0"/>
                </a:rPr>
                <a:t>1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77" name="Text Box 21"/>
            <p:cNvSpPr txBox="1">
              <a:spLocks noChangeArrowheads="1"/>
            </p:cNvSpPr>
            <p:nvPr/>
          </p:nvSpPr>
          <p:spPr bwMode="auto">
            <a:xfrm>
              <a:off x="2362200" y="4251325"/>
              <a:ext cx="379413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baseline="-25000">
                  <a:latin typeface="Times New Roman" charset="0"/>
                </a:rPr>
                <a:t>5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78" name="Text Box 22"/>
            <p:cNvSpPr txBox="1">
              <a:spLocks noChangeArrowheads="1"/>
            </p:cNvSpPr>
            <p:nvPr/>
          </p:nvSpPr>
          <p:spPr bwMode="auto">
            <a:xfrm>
              <a:off x="593725" y="2803525"/>
              <a:ext cx="2927350" cy="7016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>
                  <a:solidFill>
                    <a:schemeClr val="accent1"/>
                  </a:solidFill>
                  <a:latin typeface="Courier New" pitchFamily="49" charset="0"/>
                </a:rPr>
                <a:t>U</a:t>
              </a:r>
              <a:br>
                <a:rPr lang="en-US" b="1">
                  <a:solidFill>
                    <a:schemeClr val="accent1"/>
                  </a:solidFill>
                  <a:latin typeface="Courier New" pitchFamily="49" charset="0"/>
                </a:rPr>
              </a:br>
              <a:r>
                <a:rPr lang="en-US" b="1">
                  <a:solidFill>
                    <a:schemeClr val="accent1"/>
                  </a:solidFill>
                  <a:latin typeface="Courier New" pitchFamily="49" charset="0"/>
                </a:rPr>
                <a:t>(universe of keys)</a:t>
              </a:r>
            </a:p>
          </p:txBody>
        </p:sp>
        <p:sp>
          <p:nvSpPr>
            <p:cNvPr id="79" name="Text Box 23"/>
            <p:cNvSpPr txBox="1">
              <a:spLocks noChangeArrowheads="1"/>
            </p:cNvSpPr>
            <p:nvPr/>
          </p:nvSpPr>
          <p:spPr bwMode="auto">
            <a:xfrm>
              <a:off x="425450" y="4221163"/>
              <a:ext cx="1250950" cy="10064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  <a:latin typeface="Courier New" pitchFamily="49" charset="0"/>
                </a:rPr>
                <a:t>K</a:t>
              </a:r>
              <a:br>
                <a:rPr lang="en-US" b="1" dirty="0">
                  <a:solidFill>
                    <a:schemeClr val="accent1"/>
                  </a:solidFill>
                  <a:latin typeface="Courier New" pitchFamily="49" charset="0"/>
                </a:rPr>
              </a:br>
              <a:r>
                <a:rPr lang="en-US" b="1" dirty="0">
                  <a:solidFill>
                    <a:schemeClr val="accent1"/>
                  </a:solidFill>
                  <a:latin typeface="Courier New" pitchFamily="49" charset="0"/>
                </a:rPr>
                <a:t>(actual</a:t>
              </a:r>
              <a:br>
                <a:rPr lang="en-US" b="1" dirty="0">
                  <a:solidFill>
                    <a:schemeClr val="accent1"/>
                  </a:solidFill>
                  <a:latin typeface="Courier New" pitchFamily="49" charset="0"/>
                </a:rPr>
              </a:br>
              <a:r>
                <a:rPr lang="en-US" b="1" dirty="0">
                  <a:solidFill>
                    <a:schemeClr val="accent1"/>
                  </a:solidFill>
                  <a:latin typeface="Courier New" pitchFamily="49" charset="0"/>
                </a:rPr>
                <a:t>keys)</a:t>
              </a:r>
            </a:p>
          </p:txBody>
        </p:sp>
        <p:cxnSp>
          <p:nvCxnSpPr>
            <p:cNvPr id="80" name="AutoShape 24"/>
            <p:cNvCxnSpPr>
              <a:cxnSpLocks noChangeShapeType="1"/>
              <a:stCxn id="76" idx="3"/>
            </p:cNvCxnSpPr>
            <p:nvPr/>
          </p:nvCxnSpPr>
          <p:spPr bwMode="auto">
            <a:xfrm flipV="1">
              <a:off x="1446213" y="3225800"/>
              <a:ext cx="3111500" cy="7064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1" name="AutoShape 25"/>
            <p:cNvCxnSpPr>
              <a:cxnSpLocks noChangeShapeType="1"/>
              <a:stCxn id="73" idx="3"/>
              <a:endCxn id="71" idx="1"/>
            </p:cNvCxnSpPr>
            <p:nvPr/>
          </p:nvCxnSpPr>
          <p:spPr bwMode="auto">
            <a:xfrm flipV="1">
              <a:off x="1943100" y="3314700"/>
              <a:ext cx="2614613" cy="10287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2" name="AutoShape 26"/>
            <p:cNvCxnSpPr>
              <a:cxnSpLocks noChangeShapeType="1"/>
              <a:stCxn id="77" idx="3"/>
            </p:cNvCxnSpPr>
            <p:nvPr/>
          </p:nvCxnSpPr>
          <p:spPr bwMode="auto">
            <a:xfrm>
              <a:off x="2741613" y="4449763"/>
              <a:ext cx="1816100" cy="2825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3" name="AutoShape 27"/>
            <p:cNvCxnSpPr>
              <a:cxnSpLocks noChangeShapeType="1"/>
              <a:stCxn id="74" idx="3"/>
            </p:cNvCxnSpPr>
            <p:nvPr/>
          </p:nvCxnSpPr>
          <p:spPr bwMode="auto">
            <a:xfrm flipV="1">
              <a:off x="1827213" y="4927600"/>
              <a:ext cx="2730500" cy="5889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4" name="AutoShape 28"/>
            <p:cNvCxnSpPr>
              <a:cxnSpLocks noChangeShapeType="1"/>
              <a:stCxn id="75" idx="3"/>
              <a:endCxn id="65" idx="1"/>
            </p:cNvCxnSpPr>
            <p:nvPr/>
          </p:nvCxnSpPr>
          <p:spPr bwMode="auto">
            <a:xfrm>
              <a:off x="2971800" y="5456238"/>
              <a:ext cx="1585913" cy="1444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5" name="Text Box 29"/>
            <p:cNvSpPr txBox="1">
              <a:spLocks noChangeArrowheads="1"/>
            </p:cNvSpPr>
            <p:nvPr/>
          </p:nvSpPr>
          <p:spPr bwMode="auto">
            <a:xfrm>
              <a:off x="1143000" y="5562600"/>
              <a:ext cx="379413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baseline="-25000">
                  <a:latin typeface="Times New Roman" charset="0"/>
                </a:rPr>
                <a:t>6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86" name="Text Box 30"/>
            <p:cNvSpPr txBox="1">
              <a:spLocks noChangeArrowheads="1"/>
            </p:cNvSpPr>
            <p:nvPr/>
          </p:nvSpPr>
          <p:spPr bwMode="auto">
            <a:xfrm>
              <a:off x="2135188" y="5410200"/>
              <a:ext cx="379412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baseline="-25000">
                  <a:latin typeface="Times New Roman" charset="0"/>
                </a:rPr>
                <a:t>8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87" name="Text Box 31"/>
            <p:cNvSpPr txBox="1">
              <a:spLocks noChangeArrowheads="1"/>
            </p:cNvSpPr>
            <p:nvPr/>
          </p:nvSpPr>
          <p:spPr bwMode="auto">
            <a:xfrm>
              <a:off x="1906588" y="4648200"/>
              <a:ext cx="379412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baseline="-25000">
                  <a:latin typeface="Times New Roman" charset="0"/>
                </a:rPr>
                <a:t>7</a:t>
              </a:r>
              <a:endParaRPr lang="en-US">
                <a:latin typeface="Times New Roman" charset="0"/>
              </a:endParaRPr>
            </a:p>
          </p:txBody>
        </p:sp>
        <p:cxnSp>
          <p:nvCxnSpPr>
            <p:cNvPr id="88" name="AutoShape 32"/>
            <p:cNvCxnSpPr>
              <a:cxnSpLocks noChangeShapeType="1"/>
              <a:stCxn id="85" idx="3"/>
            </p:cNvCxnSpPr>
            <p:nvPr/>
          </p:nvCxnSpPr>
          <p:spPr bwMode="auto">
            <a:xfrm>
              <a:off x="1522413" y="5761038"/>
              <a:ext cx="3035300" cy="2635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9" name="AutoShape 33"/>
            <p:cNvCxnSpPr>
              <a:cxnSpLocks noChangeShapeType="1"/>
              <a:stCxn id="87" idx="3"/>
              <a:endCxn id="67" idx="1"/>
            </p:cNvCxnSpPr>
            <p:nvPr/>
          </p:nvCxnSpPr>
          <p:spPr bwMode="auto">
            <a:xfrm flipV="1">
              <a:off x="2286000" y="4838700"/>
              <a:ext cx="2271713" cy="79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0" name="AutoShape 34"/>
            <p:cNvCxnSpPr>
              <a:cxnSpLocks noChangeShapeType="1"/>
              <a:stCxn id="86" idx="3"/>
            </p:cNvCxnSpPr>
            <p:nvPr/>
          </p:nvCxnSpPr>
          <p:spPr bwMode="auto">
            <a:xfrm>
              <a:off x="2514600" y="5608638"/>
              <a:ext cx="2044700" cy="2714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91" name="Rectangle 35"/>
            <p:cNvSpPr>
              <a:spLocks noChangeArrowheads="1"/>
            </p:cNvSpPr>
            <p:nvPr/>
          </p:nvSpPr>
          <p:spPr bwMode="auto">
            <a:xfrm>
              <a:off x="5791200" y="31242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i="0" baseline="-25000">
                  <a:latin typeface="Times New Roman" charset="0"/>
                </a:rPr>
                <a:t>1</a:t>
              </a:r>
              <a:endParaRPr lang="en-US" b="1">
                <a:latin typeface="Courier New" pitchFamily="49" charset="0"/>
              </a:endParaRPr>
            </a:p>
          </p:txBody>
        </p:sp>
        <p:sp>
          <p:nvSpPr>
            <p:cNvPr id="92" name="Rectangle 36"/>
            <p:cNvSpPr>
              <a:spLocks noChangeArrowheads="1"/>
            </p:cNvSpPr>
            <p:nvPr/>
          </p:nvSpPr>
          <p:spPr bwMode="auto">
            <a:xfrm>
              <a:off x="6248400" y="31242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37"/>
            <p:cNvSpPr>
              <a:spLocks noChangeArrowheads="1"/>
            </p:cNvSpPr>
            <p:nvPr/>
          </p:nvSpPr>
          <p:spPr bwMode="auto">
            <a:xfrm>
              <a:off x="6934200" y="31242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i="0" baseline="-25000">
                  <a:latin typeface="Times New Roman" charset="0"/>
                </a:rPr>
                <a:t>4</a:t>
              </a:r>
            </a:p>
          </p:txBody>
        </p:sp>
        <p:sp>
          <p:nvSpPr>
            <p:cNvPr id="94" name="Rectangle 38"/>
            <p:cNvSpPr>
              <a:spLocks noChangeArrowheads="1"/>
            </p:cNvSpPr>
            <p:nvPr/>
          </p:nvSpPr>
          <p:spPr bwMode="auto">
            <a:xfrm>
              <a:off x="7391400" y="31242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——</a:t>
              </a:r>
            </a:p>
          </p:txBody>
        </p:sp>
        <p:sp>
          <p:nvSpPr>
            <p:cNvPr id="95" name="Rectangle 39"/>
            <p:cNvSpPr>
              <a:spLocks noChangeArrowheads="1"/>
            </p:cNvSpPr>
            <p:nvPr/>
          </p:nvSpPr>
          <p:spPr bwMode="auto">
            <a:xfrm>
              <a:off x="5791200" y="46482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i="0" baseline="-25000">
                  <a:latin typeface="Times New Roman" charset="0"/>
                </a:rPr>
                <a:t>5</a:t>
              </a:r>
            </a:p>
          </p:txBody>
        </p:sp>
        <p:sp>
          <p:nvSpPr>
            <p:cNvPr id="96" name="Rectangle 40"/>
            <p:cNvSpPr>
              <a:spLocks noChangeArrowheads="1"/>
            </p:cNvSpPr>
            <p:nvPr/>
          </p:nvSpPr>
          <p:spPr bwMode="auto">
            <a:xfrm>
              <a:off x="6248400" y="46482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Rectangle 41"/>
            <p:cNvSpPr>
              <a:spLocks noChangeArrowheads="1"/>
            </p:cNvSpPr>
            <p:nvPr/>
          </p:nvSpPr>
          <p:spPr bwMode="auto">
            <a:xfrm>
              <a:off x="6934200" y="46482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i="0" baseline="-25000">
                  <a:latin typeface="Times New Roman" charset="0"/>
                </a:rPr>
                <a:t>2</a:t>
              </a:r>
            </a:p>
          </p:txBody>
        </p:sp>
        <p:sp>
          <p:nvSpPr>
            <p:cNvPr id="98" name="Rectangle 42"/>
            <p:cNvSpPr>
              <a:spLocks noChangeArrowheads="1"/>
            </p:cNvSpPr>
            <p:nvPr/>
          </p:nvSpPr>
          <p:spPr bwMode="auto">
            <a:xfrm>
              <a:off x="7391400" y="46482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Rectangle 43"/>
            <p:cNvSpPr>
              <a:spLocks noChangeArrowheads="1"/>
            </p:cNvSpPr>
            <p:nvPr/>
          </p:nvSpPr>
          <p:spPr bwMode="auto">
            <a:xfrm>
              <a:off x="5791200" y="53848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i="0" baseline="-25000">
                  <a:latin typeface="Times New Roman" charset="0"/>
                </a:rPr>
                <a:t>3</a:t>
              </a:r>
            </a:p>
          </p:txBody>
        </p:sp>
        <p:sp>
          <p:nvSpPr>
            <p:cNvPr id="100" name="Rectangle 44"/>
            <p:cNvSpPr>
              <a:spLocks noChangeArrowheads="1"/>
            </p:cNvSpPr>
            <p:nvPr/>
          </p:nvSpPr>
          <p:spPr bwMode="auto">
            <a:xfrm>
              <a:off x="5791200" y="58039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i="0" baseline="-25000">
                  <a:latin typeface="Times New Roman" charset="0"/>
                </a:rPr>
                <a:t>8</a:t>
              </a:r>
            </a:p>
          </p:txBody>
        </p:sp>
        <p:sp>
          <p:nvSpPr>
            <p:cNvPr id="101" name="Rectangle 45"/>
            <p:cNvSpPr>
              <a:spLocks noChangeArrowheads="1"/>
            </p:cNvSpPr>
            <p:nvPr/>
          </p:nvSpPr>
          <p:spPr bwMode="auto">
            <a:xfrm>
              <a:off x="6248400" y="58039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46"/>
            <p:cNvSpPr>
              <a:spLocks noChangeArrowheads="1"/>
            </p:cNvSpPr>
            <p:nvPr/>
          </p:nvSpPr>
          <p:spPr bwMode="auto">
            <a:xfrm>
              <a:off x="6934200" y="58039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i="0" baseline="-25000">
                  <a:latin typeface="Times New Roman" charset="0"/>
                </a:rPr>
                <a:t>6</a:t>
              </a:r>
            </a:p>
          </p:txBody>
        </p:sp>
        <p:sp>
          <p:nvSpPr>
            <p:cNvPr id="103" name="Rectangle 47"/>
            <p:cNvSpPr>
              <a:spLocks noChangeArrowheads="1"/>
            </p:cNvSpPr>
            <p:nvPr/>
          </p:nvSpPr>
          <p:spPr bwMode="auto">
            <a:xfrm>
              <a:off x="7391400" y="58039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——</a:t>
              </a:r>
            </a:p>
          </p:txBody>
        </p:sp>
        <p:sp>
          <p:nvSpPr>
            <p:cNvPr id="104" name="Rectangle 48"/>
            <p:cNvSpPr>
              <a:spLocks noChangeArrowheads="1"/>
            </p:cNvSpPr>
            <p:nvPr/>
          </p:nvSpPr>
          <p:spPr bwMode="auto">
            <a:xfrm>
              <a:off x="6248400" y="53848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——</a:t>
              </a:r>
            </a:p>
          </p:txBody>
        </p:sp>
        <p:sp>
          <p:nvSpPr>
            <p:cNvPr id="105" name="Rectangle 49"/>
            <p:cNvSpPr>
              <a:spLocks noChangeArrowheads="1"/>
            </p:cNvSpPr>
            <p:nvPr/>
          </p:nvSpPr>
          <p:spPr bwMode="auto">
            <a:xfrm>
              <a:off x="8077200" y="46482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i="0" baseline="-25000">
                  <a:latin typeface="Times New Roman" charset="0"/>
                </a:rPr>
                <a:t>7</a:t>
              </a:r>
            </a:p>
          </p:txBody>
        </p:sp>
        <p:sp>
          <p:nvSpPr>
            <p:cNvPr id="106" name="Rectangle 50"/>
            <p:cNvSpPr>
              <a:spLocks noChangeArrowheads="1"/>
            </p:cNvSpPr>
            <p:nvPr/>
          </p:nvSpPr>
          <p:spPr bwMode="auto">
            <a:xfrm>
              <a:off x="8534400" y="46482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——</a:t>
              </a:r>
            </a:p>
          </p:txBody>
        </p:sp>
        <p:sp>
          <p:nvSpPr>
            <p:cNvPr id="107" name="Line 51"/>
            <p:cNvSpPr>
              <a:spLocks noChangeShapeType="1"/>
            </p:cNvSpPr>
            <p:nvPr/>
          </p:nvSpPr>
          <p:spPr bwMode="auto">
            <a:xfrm>
              <a:off x="6477000" y="331470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52"/>
            <p:cNvSpPr>
              <a:spLocks noChangeShapeType="1"/>
            </p:cNvSpPr>
            <p:nvPr/>
          </p:nvSpPr>
          <p:spPr bwMode="auto">
            <a:xfrm>
              <a:off x="6477000" y="483870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53"/>
            <p:cNvSpPr>
              <a:spLocks noChangeShapeType="1"/>
            </p:cNvSpPr>
            <p:nvPr/>
          </p:nvSpPr>
          <p:spPr bwMode="auto">
            <a:xfrm>
              <a:off x="6477000" y="598170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54"/>
            <p:cNvSpPr>
              <a:spLocks noChangeShapeType="1"/>
            </p:cNvSpPr>
            <p:nvPr/>
          </p:nvSpPr>
          <p:spPr bwMode="auto">
            <a:xfrm>
              <a:off x="7620000" y="483870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55"/>
            <p:cNvSpPr>
              <a:spLocks noChangeShapeType="1"/>
            </p:cNvSpPr>
            <p:nvPr/>
          </p:nvSpPr>
          <p:spPr bwMode="auto">
            <a:xfrm>
              <a:off x="5334000" y="331470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56"/>
            <p:cNvSpPr>
              <a:spLocks noChangeShapeType="1"/>
            </p:cNvSpPr>
            <p:nvPr/>
          </p:nvSpPr>
          <p:spPr bwMode="auto">
            <a:xfrm>
              <a:off x="5334000" y="483870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57"/>
            <p:cNvSpPr>
              <a:spLocks noChangeShapeType="1"/>
            </p:cNvSpPr>
            <p:nvPr/>
          </p:nvSpPr>
          <p:spPr bwMode="auto">
            <a:xfrm>
              <a:off x="5334000" y="560070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58"/>
            <p:cNvSpPr>
              <a:spLocks noChangeShapeType="1"/>
            </p:cNvSpPr>
            <p:nvPr/>
          </p:nvSpPr>
          <p:spPr bwMode="auto">
            <a:xfrm>
              <a:off x="5334000" y="598170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Chaining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How do we search for a element with a </a:t>
            </a:r>
            <a:br>
              <a:rPr lang="en-US" i="1" dirty="0"/>
            </a:br>
            <a:r>
              <a:rPr lang="en-US" i="1" dirty="0"/>
              <a:t>given key?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76200" y="2362200"/>
            <a:ext cx="8915400" cy="4191000"/>
            <a:chOff x="76200" y="2362200"/>
            <a:chExt cx="8915400" cy="4191000"/>
          </a:xfrm>
        </p:grpSpPr>
        <p:sp>
          <p:nvSpPr>
            <p:cNvPr id="1062916" name="Oval 4"/>
            <p:cNvSpPr>
              <a:spLocks noChangeArrowheads="1"/>
            </p:cNvSpPr>
            <p:nvPr/>
          </p:nvSpPr>
          <p:spPr bwMode="auto">
            <a:xfrm>
              <a:off x="76200" y="2667000"/>
              <a:ext cx="3962400" cy="38100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>
                <a:solidFill>
                  <a:schemeClr val="accent1"/>
                </a:solidFill>
                <a:latin typeface="Courier New" pitchFamily="49" charset="0"/>
              </a:endParaRPr>
            </a:p>
          </p:txBody>
        </p:sp>
        <p:sp>
          <p:nvSpPr>
            <p:cNvPr id="1062917" name="Oval 5"/>
            <p:cNvSpPr>
              <a:spLocks noChangeArrowheads="1"/>
            </p:cNvSpPr>
            <p:nvPr/>
          </p:nvSpPr>
          <p:spPr bwMode="auto">
            <a:xfrm>
              <a:off x="381000" y="3429000"/>
              <a:ext cx="3429000" cy="2743200"/>
            </a:xfrm>
            <a:prstGeom prst="ellipse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>
                <a:solidFill>
                  <a:schemeClr val="accent1"/>
                </a:solidFill>
                <a:latin typeface="Courier New" pitchFamily="49" charset="0"/>
              </a:endParaRPr>
            </a:p>
          </p:txBody>
        </p:sp>
        <p:sp>
          <p:nvSpPr>
            <p:cNvPr id="1062918" name="Rectangle 6"/>
            <p:cNvSpPr>
              <a:spLocks noChangeArrowheads="1"/>
            </p:cNvSpPr>
            <p:nvPr/>
          </p:nvSpPr>
          <p:spPr bwMode="auto">
            <a:xfrm>
              <a:off x="4572000" y="6172200"/>
              <a:ext cx="9906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latin typeface="Courier New" pitchFamily="49" charset="0"/>
                </a:rPr>
                <a:t>——</a:t>
              </a:r>
            </a:p>
          </p:txBody>
        </p:sp>
        <p:sp>
          <p:nvSpPr>
            <p:cNvPr id="1062919" name="Rectangle 7"/>
            <p:cNvSpPr>
              <a:spLocks noChangeArrowheads="1"/>
            </p:cNvSpPr>
            <p:nvPr/>
          </p:nvSpPr>
          <p:spPr bwMode="auto">
            <a:xfrm>
              <a:off x="4572000" y="5791200"/>
              <a:ext cx="9906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920" name="Rectangle 8"/>
            <p:cNvSpPr>
              <a:spLocks noChangeArrowheads="1"/>
            </p:cNvSpPr>
            <p:nvPr/>
          </p:nvSpPr>
          <p:spPr bwMode="auto">
            <a:xfrm>
              <a:off x="4572000" y="5410200"/>
              <a:ext cx="9906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921" name="Rectangle 9"/>
            <p:cNvSpPr>
              <a:spLocks noChangeArrowheads="1"/>
            </p:cNvSpPr>
            <p:nvPr/>
          </p:nvSpPr>
          <p:spPr bwMode="auto">
            <a:xfrm>
              <a:off x="4572000" y="5029200"/>
              <a:ext cx="9906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——</a:t>
              </a:r>
            </a:p>
          </p:txBody>
        </p:sp>
        <p:sp>
          <p:nvSpPr>
            <p:cNvPr id="1062922" name="Rectangle 10"/>
            <p:cNvSpPr>
              <a:spLocks noChangeArrowheads="1"/>
            </p:cNvSpPr>
            <p:nvPr/>
          </p:nvSpPr>
          <p:spPr bwMode="auto">
            <a:xfrm>
              <a:off x="4572000" y="4648200"/>
              <a:ext cx="9906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923" name="Rectangle 11"/>
            <p:cNvSpPr>
              <a:spLocks noChangeArrowheads="1"/>
            </p:cNvSpPr>
            <p:nvPr/>
          </p:nvSpPr>
          <p:spPr bwMode="auto">
            <a:xfrm>
              <a:off x="4572000" y="4267200"/>
              <a:ext cx="9906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——</a:t>
              </a:r>
            </a:p>
          </p:txBody>
        </p:sp>
        <p:sp>
          <p:nvSpPr>
            <p:cNvPr id="1062924" name="Rectangle 12"/>
            <p:cNvSpPr>
              <a:spLocks noChangeArrowheads="1"/>
            </p:cNvSpPr>
            <p:nvPr/>
          </p:nvSpPr>
          <p:spPr bwMode="auto">
            <a:xfrm>
              <a:off x="4572000" y="3886200"/>
              <a:ext cx="9906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——</a:t>
              </a:r>
            </a:p>
          </p:txBody>
        </p:sp>
        <p:sp>
          <p:nvSpPr>
            <p:cNvPr id="1062925" name="Rectangle 13"/>
            <p:cNvSpPr>
              <a:spLocks noChangeArrowheads="1"/>
            </p:cNvSpPr>
            <p:nvPr/>
          </p:nvSpPr>
          <p:spPr bwMode="auto">
            <a:xfrm>
              <a:off x="4572000" y="3505200"/>
              <a:ext cx="9906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——</a:t>
              </a:r>
            </a:p>
          </p:txBody>
        </p:sp>
        <p:sp>
          <p:nvSpPr>
            <p:cNvPr id="1062926" name="Rectangle 14"/>
            <p:cNvSpPr>
              <a:spLocks noChangeArrowheads="1"/>
            </p:cNvSpPr>
            <p:nvPr/>
          </p:nvSpPr>
          <p:spPr bwMode="auto">
            <a:xfrm>
              <a:off x="4572000" y="3124200"/>
              <a:ext cx="9906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927" name="Rectangle 15"/>
            <p:cNvSpPr>
              <a:spLocks noChangeArrowheads="1"/>
            </p:cNvSpPr>
            <p:nvPr/>
          </p:nvSpPr>
          <p:spPr bwMode="auto">
            <a:xfrm>
              <a:off x="4572000" y="2743200"/>
              <a:ext cx="9906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——</a:t>
              </a:r>
            </a:p>
          </p:txBody>
        </p:sp>
        <p:sp>
          <p:nvSpPr>
            <p:cNvPr id="1062928" name="Rectangle 16"/>
            <p:cNvSpPr>
              <a:spLocks noChangeArrowheads="1"/>
            </p:cNvSpPr>
            <p:nvPr/>
          </p:nvSpPr>
          <p:spPr bwMode="auto">
            <a:xfrm>
              <a:off x="4572000" y="2362200"/>
              <a:ext cx="990600" cy="381000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T</a:t>
              </a:r>
              <a:endParaRPr lang="en-US" b="1" dirty="0">
                <a:latin typeface="Courier New" pitchFamily="49" charset="0"/>
              </a:endParaRPr>
            </a:p>
          </p:txBody>
        </p:sp>
        <p:sp>
          <p:nvSpPr>
            <p:cNvPr id="1062929" name="Text Box 17"/>
            <p:cNvSpPr txBox="1">
              <a:spLocks noChangeArrowheads="1"/>
            </p:cNvSpPr>
            <p:nvPr/>
          </p:nvSpPr>
          <p:spPr bwMode="auto">
            <a:xfrm>
              <a:off x="1563688" y="4144963"/>
              <a:ext cx="379412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baseline="-25000">
                  <a:latin typeface="Times New Roman" charset="0"/>
                </a:rPr>
                <a:t>4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062930" name="Text Box 18"/>
            <p:cNvSpPr txBox="1">
              <a:spLocks noChangeArrowheads="1"/>
            </p:cNvSpPr>
            <p:nvPr/>
          </p:nvSpPr>
          <p:spPr bwMode="auto">
            <a:xfrm>
              <a:off x="1447800" y="5318125"/>
              <a:ext cx="379413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baseline="-25000">
                  <a:latin typeface="Times New Roman" charset="0"/>
                </a:rPr>
                <a:t>2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062931" name="Text Box 19"/>
            <p:cNvSpPr txBox="1">
              <a:spLocks noChangeArrowheads="1"/>
            </p:cNvSpPr>
            <p:nvPr/>
          </p:nvSpPr>
          <p:spPr bwMode="auto">
            <a:xfrm>
              <a:off x="2592388" y="5257800"/>
              <a:ext cx="379412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baseline="-25000">
                  <a:latin typeface="Times New Roman" charset="0"/>
                </a:rPr>
                <a:t>3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062932" name="Text Box 20"/>
            <p:cNvSpPr txBox="1">
              <a:spLocks noChangeArrowheads="1"/>
            </p:cNvSpPr>
            <p:nvPr/>
          </p:nvSpPr>
          <p:spPr bwMode="auto">
            <a:xfrm>
              <a:off x="1066800" y="3733800"/>
              <a:ext cx="379413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baseline="-25000">
                  <a:latin typeface="Times New Roman" charset="0"/>
                </a:rPr>
                <a:t>1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062933" name="Text Box 21"/>
            <p:cNvSpPr txBox="1">
              <a:spLocks noChangeArrowheads="1"/>
            </p:cNvSpPr>
            <p:nvPr/>
          </p:nvSpPr>
          <p:spPr bwMode="auto">
            <a:xfrm>
              <a:off x="2362200" y="4251325"/>
              <a:ext cx="379413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baseline="-25000">
                  <a:latin typeface="Times New Roman" charset="0"/>
                </a:rPr>
                <a:t>5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062934" name="Text Box 22"/>
            <p:cNvSpPr txBox="1">
              <a:spLocks noChangeArrowheads="1"/>
            </p:cNvSpPr>
            <p:nvPr/>
          </p:nvSpPr>
          <p:spPr bwMode="auto">
            <a:xfrm>
              <a:off x="593725" y="2803525"/>
              <a:ext cx="2927350" cy="7016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>
                  <a:solidFill>
                    <a:schemeClr val="accent1"/>
                  </a:solidFill>
                  <a:latin typeface="Courier New" pitchFamily="49" charset="0"/>
                </a:rPr>
                <a:t>U</a:t>
              </a:r>
              <a:br>
                <a:rPr lang="en-US" b="1">
                  <a:solidFill>
                    <a:schemeClr val="accent1"/>
                  </a:solidFill>
                  <a:latin typeface="Courier New" pitchFamily="49" charset="0"/>
                </a:rPr>
              </a:br>
              <a:r>
                <a:rPr lang="en-US" b="1">
                  <a:solidFill>
                    <a:schemeClr val="accent1"/>
                  </a:solidFill>
                  <a:latin typeface="Courier New" pitchFamily="49" charset="0"/>
                </a:rPr>
                <a:t>(universe of keys)</a:t>
              </a:r>
            </a:p>
          </p:txBody>
        </p:sp>
        <p:sp>
          <p:nvSpPr>
            <p:cNvPr id="1062935" name="Text Box 23"/>
            <p:cNvSpPr txBox="1">
              <a:spLocks noChangeArrowheads="1"/>
            </p:cNvSpPr>
            <p:nvPr/>
          </p:nvSpPr>
          <p:spPr bwMode="auto">
            <a:xfrm>
              <a:off x="425450" y="4221163"/>
              <a:ext cx="1250950" cy="10064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  <a:latin typeface="Courier New" pitchFamily="49" charset="0"/>
                </a:rPr>
                <a:t>K</a:t>
              </a:r>
              <a:br>
                <a:rPr lang="en-US" b="1" dirty="0">
                  <a:solidFill>
                    <a:schemeClr val="accent1"/>
                  </a:solidFill>
                  <a:latin typeface="Courier New" pitchFamily="49" charset="0"/>
                </a:rPr>
              </a:br>
              <a:r>
                <a:rPr lang="en-US" b="1" dirty="0">
                  <a:solidFill>
                    <a:schemeClr val="accent1"/>
                  </a:solidFill>
                  <a:latin typeface="Courier New" pitchFamily="49" charset="0"/>
                </a:rPr>
                <a:t>(actual</a:t>
              </a:r>
              <a:br>
                <a:rPr lang="en-US" b="1" dirty="0">
                  <a:solidFill>
                    <a:schemeClr val="accent1"/>
                  </a:solidFill>
                  <a:latin typeface="Courier New" pitchFamily="49" charset="0"/>
                </a:rPr>
              </a:br>
              <a:r>
                <a:rPr lang="en-US" b="1" dirty="0">
                  <a:solidFill>
                    <a:schemeClr val="accent1"/>
                  </a:solidFill>
                  <a:latin typeface="Courier New" pitchFamily="49" charset="0"/>
                </a:rPr>
                <a:t>keys)</a:t>
              </a:r>
            </a:p>
          </p:txBody>
        </p:sp>
        <p:cxnSp>
          <p:nvCxnSpPr>
            <p:cNvPr id="1062936" name="AutoShape 24"/>
            <p:cNvCxnSpPr>
              <a:cxnSpLocks noChangeShapeType="1"/>
              <a:stCxn id="1062932" idx="3"/>
            </p:cNvCxnSpPr>
            <p:nvPr/>
          </p:nvCxnSpPr>
          <p:spPr bwMode="auto">
            <a:xfrm flipV="1">
              <a:off x="1446213" y="3225800"/>
              <a:ext cx="3111500" cy="7064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62937" name="AutoShape 25"/>
            <p:cNvCxnSpPr>
              <a:cxnSpLocks noChangeShapeType="1"/>
              <a:stCxn id="1062929" idx="3"/>
              <a:endCxn id="1062926" idx="1"/>
            </p:cNvCxnSpPr>
            <p:nvPr/>
          </p:nvCxnSpPr>
          <p:spPr bwMode="auto">
            <a:xfrm flipV="1">
              <a:off x="1943100" y="3314700"/>
              <a:ext cx="2614613" cy="10287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62938" name="AutoShape 26"/>
            <p:cNvCxnSpPr>
              <a:cxnSpLocks noChangeShapeType="1"/>
              <a:stCxn id="1062933" idx="3"/>
            </p:cNvCxnSpPr>
            <p:nvPr/>
          </p:nvCxnSpPr>
          <p:spPr bwMode="auto">
            <a:xfrm>
              <a:off x="2741613" y="4449763"/>
              <a:ext cx="1816100" cy="2825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62939" name="AutoShape 27"/>
            <p:cNvCxnSpPr>
              <a:cxnSpLocks noChangeShapeType="1"/>
              <a:stCxn id="1062930" idx="3"/>
            </p:cNvCxnSpPr>
            <p:nvPr/>
          </p:nvCxnSpPr>
          <p:spPr bwMode="auto">
            <a:xfrm flipV="1">
              <a:off x="1827213" y="4927600"/>
              <a:ext cx="2730500" cy="5889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62940" name="AutoShape 28"/>
            <p:cNvCxnSpPr>
              <a:cxnSpLocks noChangeShapeType="1"/>
              <a:stCxn id="1062931" idx="3"/>
              <a:endCxn id="1062920" idx="1"/>
            </p:cNvCxnSpPr>
            <p:nvPr/>
          </p:nvCxnSpPr>
          <p:spPr bwMode="auto">
            <a:xfrm>
              <a:off x="2971800" y="5456238"/>
              <a:ext cx="1585913" cy="1444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062941" name="Text Box 29"/>
            <p:cNvSpPr txBox="1">
              <a:spLocks noChangeArrowheads="1"/>
            </p:cNvSpPr>
            <p:nvPr/>
          </p:nvSpPr>
          <p:spPr bwMode="auto">
            <a:xfrm>
              <a:off x="1143000" y="5562600"/>
              <a:ext cx="379413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baseline="-25000">
                  <a:latin typeface="Times New Roman" charset="0"/>
                </a:rPr>
                <a:t>6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062942" name="Text Box 30"/>
            <p:cNvSpPr txBox="1">
              <a:spLocks noChangeArrowheads="1"/>
            </p:cNvSpPr>
            <p:nvPr/>
          </p:nvSpPr>
          <p:spPr bwMode="auto">
            <a:xfrm>
              <a:off x="2135188" y="5410200"/>
              <a:ext cx="379412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baseline="-25000">
                  <a:latin typeface="Times New Roman" charset="0"/>
                </a:rPr>
                <a:t>8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062943" name="Text Box 31"/>
            <p:cNvSpPr txBox="1">
              <a:spLocks noChangeArrowheads="1"/>
            </p:cNvSpPr>
            <p:nvPr/>
          </p:nvSpPr>
          <p:spPr bwMode="auto">
            <a:xfrm>
              <a:off x="1906588" y="4648200"/>
              <a:ext cx="379412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baseline="-25000">
                  <a:latin typeface="Times New Roman" charset="0"/>
                </a:rPr>
                <a:t>7</a:t>
              </a:r>
              <a:endParaRPr lang="en-US">
                <a:latin typeface="Times New Roman" charset="0"/>
              </a:endParaRPr>
            </a:p>
          </p:txBody>
        </p:sp>
        <p:cxnSp>
          <p:nvCxnSpPr>
            <p:cNvPr id="1062944" name="AutoShape 32"/>
            <p:cNvCxnSpPr>
              <a:cxnSpLocks noChangeShapeType="1"/>
              <a:stCxn id="1062941" idx="3"/>
            </p:cNvCxnSpPr>
            <p:nvPr/>
          </p:nvCxnSpPr>
          <p:spPr bwMode="auto">
            <a:xfrm>
              <a:off x="1522413" y="5761038"/>
              <a:ext cx="3035300" cy="2635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62945" name="AutoShape 33"/>
            <p:cNvCxnSpPr>
              <a:cxnSpLocks noChangeShapeType="1"/>
              <a:stCxn id="1062943" idx="3"/>
              <a:endCxn id="1062922" idx="1"/>
            </p:cNvCxnSpPr>
            <p:nvPr/>
          </p:nvCxnSpPr>
          <p:spPr bwMode="auto">
            <a:xfrm flipV="1">
              <a:off x="2286000" y="4838700"/>
              <a:ext cx="2271713" cy="79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62946" name="AutoShape 34"/>
            <p:cNvCxnSpPr>
              <a:cxnSpLocks noChangeShapeType="1"/>
              <a:stCxn id="1062942" idx="3"/>
            </p:cNvCxnSpPr>
            <p:nvPr/>
          </p:nvCxnSpPr>
          <p:spPr bwMode="auto">
            <a:xfrm>
              <a:off x="2514600" y="5608638"/>
              <a:ext cx="2044700" cy="2714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062947" name="Rectangle 35"/>
            <p:cNvSpPr>
              <a:spLocks noChangeArrowheads="1"/>
            </p:cNvSpPr>
            <p:nvPr/>
          </p:nvSpPr>
          <p:spPr bwMode="auto">
            <a:xfrm>
              <a:off x="5791200" y="31242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i="0" baseline="-25000">
                  <a:latin typeface="Times New Roman" charset="0"/>
                </a:rPr>
                <a:t>1</a:t>
              </a:r>
              <a:endParaRPr lang="en-US" b="1">
                <a:latin typeface="Courier New" pitchFamily="49" charset="0"/>
              </a:endParaRPr>
            </a:p>
          </p:txBody>
        </p:sp>
        <p:sp>
          <p:nvSpPr>
            <p:cNvPr id="1062948" name="Rectangle 36"/>
            <p:cNvSpPr>
              <a:spLocks noChangeArrowheads="1"/>
            </p:cNvSpPr>
            <p:nvPr/>
          </p:nvSpPr>
          <p:spPr bwMode="auto">
            <a:xfrm>
              <a:off x="6248400" y="31242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949" name="Rectangle 37"/>
            <p:cNvSpPr>
              <a:spLocks noChangeArrowheads="1"/>
            </p:cNvSpPr>
            <p:nvPr/>
          </p:nvSpPr>
          <p:spPr bwMode="auto">
            <a:xfrm>
              <a:off x="6934200" y="31242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i="0" baseline="-25000">
                  <a:latin typeface="Times New Roman" charset="0"/>
                </a:rPr>
                <a:t>4</a:t>
              </a:r>
            </a:p>
          </p:txBody>
        </p:sp>
        <p:sp>
          <p:nvSpPr>
            <p:cNvPr id="1062950" name="Rectangle 38"/>
            <p:cNvSpPr>
              <a:spLocks noChangeArrowheads="1"/>
            </p:cNvSpPr>
            <p:nvPr/>
          </p:nvSpPr>
          <p:spPr bwMode="auto">
            <a:xfrm>
              <a:off x="7391400" y="31242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——</a:t>
              </a:r>
            </a:p>
          </p:txBody>
        </p:sp>
        <p:sp>
          <p:nvSpPr>
            <p:cNvPr id="1062951" name="Rectangle 39"/>
            <p:cNvSpPr>
              <a:spLocks noChangeArrowheads="1"/>
            </p:cNvSpPr>
            <p:nvPr/>
          </p:nvSpPr>
          <p:spPr bwMode="auto">
            <a:xfrm>
              <a:off x="5791200" y="46482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i="0" baseline="-25000">
                  <a:latin typeface="Times New Roman" charset="0"/>
                </a:rPr>
                <a:t>5</a:t>
              </a:r>
            </a:p>
          </p:txBody>
        </p:sp>
        <p:sp>
          <p:nvSpPr>
            <p:cNvPr id="1062952" name="Rectangle 40"/>
            <p:cNvSpPr>
              <a:spLocks noChangeArrowheads="1"/>
            </p:cNvSpPr>
            <p:nvPr/>
          </p:nvSpPr>
          <p:spPr bwMode="auto">
            <a:xfrm>
              <a:off x="6248400" y="46482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953" name="Rectangle 41"/>
            <p:cNvSpPr>
              <a:spLocks noChangeArrowheads="1"/>
            </p:cNvSpPr>
            <p:nvPr/>
          </p:nvSpPr>
          <p:spPr bwMode="auto">
            <a:xfrm>
              <a:off x="6934200" y="46482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i="0" baseline="-25000">
                  <a:latin typeface="Times New Roman" charset="0"/>
                </a:rPr>
                <a:t>2</a:t>
              </a:r>
            </a:p>
          </p:txBody>
        </p:sp>
        <p:sp>
          <p:nvSpPr>
            <p:cNvPr id="1062954" name="Rectangle 42"/>
            <p:cNvSpPr>
              <a:spLocks noChangeArrowheads="1"/>
            </p:cNvSpPr>
            <p:nvPr/>
          </p:nvSpPr>
          <p:spPr bwMode="auto">
            <a:xfrm>
              <a:off x="7391400" y="46482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955" name="Rectangle 43"/>
            <p:cNvSpPr>
              <a:spLocks noChangeArrowheads="1"/>
            </p:cNvSpPr>
            <p:nvPr/>
          </p:nvSpPr>
          <p:spPr bwMode="auto">
            <a:xfrm>
              <a:off x="5791200" y="53848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i="0" baseline="-25000">
                  <a:latin typeface="Times New Roman" charset="0"/>
                </a:rPr>
                <a:t>3</a:t>
              </a:r>
            </a:p>
          </p:txBody>
        </p:sp>
        <p:sp>
          <p:nvSpPr>
            <p:cNvPr id="1062956" name="Rectangle 44"/>
            <p:cNvSpPr>
              <a:spLocks noChangeArrowheads="1"/>
            </p:cNvSpPr>
            <p:nvPr/>
          </p:nvSpPr>
          <p:spPr bwMode="auto">
            <a:xfrm>
              <a:off x="5791200" y="58039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i="0" baseline="-25000">
                  <a:latin typeface="Times New Roman" charset="0"/>
                </a:rPr>
                <a:t>8</a:t>
              </a:r>
            </a:p>
          </p:txBody>
        </p:sp>
        <p:sp>
          <p:nvSpPr>
            <p:cNvPr id="1062957" name="Rectangle 45"/>
            <p:cNvSpPr>
              <a:spLocks noChangeArrowheads="1"/>
            </p:cNvSpPr>
            <p:nvPr/>
          </p:nvSpPr>
          <p:spPr bwMode="auto">
            <a:xfrm>
              <a:off x="6248400" y="58039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958" name="Rectangle 46"/>
            <p:cNvSpPr>
              <a:spLocks noChangeArrowheads="1"/>
            </p:cNvSpPr>
            <p:nvPr/>
          </p:nvSpPr>
          <p:spPr bwMode="auto">
            <a:xfrm>
              <a:off x="6934200" y="58039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i="0" baseline="-25000">
                  <a:latin typeface="Times New Roman" charset="0"/>
                </a:rPr>
                <a:t>6</a:t>
              </a:r>
            </a:p>
          </p:txBody>
        </p:sp>
        <p:sp>
          <p:nvSpPr>
            <p:cNvPr id="1062959" name="Rectangle 47"/>
            <p:cNvSpPr>
              <a:spLocks noChangeArrowheads="1"/>
            </p:cNvSpPr>
            <p:nvPr/>
          </p:nvSpPr>
          <p:spPr bwMode="auto">
            <a:xfrm>
              <a:off x="7391400" y="58039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——</a:t>
              </a:r>
            </a:p>
          </p:txBody>
        </p:sp>
        <p:sp>
          <p:nvSpPr>
            <p:cNvPr id="1062960" name="Rectangle 48"/>
            <p:cNvSpPr>
              <a:spLocks noChangeArrowheads="1"/>
            </p:cNvSpPr>
            <p:nvPr/>
          </p:nvSpPr>
          <p:spPr bwMode="auto">
            <a:xfrm>
              <a:off x="6248400" y="53848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——</a:t>
              </a:r>
            </a:p>
          </p:txBody>
        </p:sp>
        <p:sp>
          <p:nvSpPr>
            <p:cNvPr id="1062961" name="Rectangle 49"/>
            <p:cNvSpPr>
              <a:spLocks noChangeArrowheads="1"/>
            </p:cNvSpPr>
            <p:nvPr/>
          </p:nvSpPr>
          <p:spPr bwMode="auto">
            <a:xfrm>
              <a:off x="8077200" y="46482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k</a:t>
              </a:r>
              <a:r>
                <a:rPr lang="en-US" i="0" baseline="-25000">
                  <a:latin typeface="Times New Roman" charset="0"/>
                </a:rPr>
                <a:t>7</a:t>
              </a:r>
            </a:p>
          </p:txBody>
        </p:sp>
        <p:sp>
          <p:nvSpPr>
            <p:cNvPr id="1062962" name="Rectangle 50"/>
            <p:cNvSpPr>
              <a:spLocks noChangeArrowheads="1"/>
            </p:cNvSpPr>
            <p:nvPr/>
          </p:nvSpPr>
          <p:spPr bwMode="auto">
            <a:xfrm>
              <a:off x="8534400" y="4648200"/>
              <a:ext cx="4572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——</a:t>
              </a:r>
            </a:p>
          </p:txBody>
        </p:sp>
        <p:sp>
          <p:nvSpPr>
            <p:cNvPr id="1062963" name="Line 51"/>
            <p:cNvSpPr>
              <a:spLocks noChangeShapeType="1"/>
            </p:cNvSpPr>
            <p:nvPr/>
          </p:nvSpPr>
          <p:spPr bwMode="auto">
            <a:xfrm>
              <a:off x="6477000" y="331470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964" name="Line 52"/>
            <p:cNvSpPr>
              <a:spLocks noChangeShapeType="1"/>
            </p:cNvSpPr>
            <p:nvPr/>
          </p:nvSpPr>
          <p:spPr bwMode="auto">
            <a:xfrm>
              <a:off x="6477000" y="483870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965" name="Line 53"/>
            <p:cNvSpPr>
              <a:spLocks noChangeShapeType="1"/>
            </p:cNvSpPr>
            <p:nvPr/>
          </p:nvSpPr>
          <p:spPr bwMode="auto">
            <a:xfrm>
              <a:off x="6477000" y="598170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966" name="Line 54"/>
            <p:cNvSpPr>
              <a:spLocks noChangeShapeType="1"/>
            </p:cNvSpPr>
            <p:nvPr/>
          </p:nvSpPr>
          <p:spPr bwMode="auto">
            <a:xfrm>
              <a:off x="7620000" y="483870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967" name="Line 55"/>
            <p:cNvSpPr>
              <a:spLocks noChangeShapeType="1"/>
            </p:cNvSpPr>
            <p:nvPr/>
          </p:nvSpPr>
          <p:spPr bwMode="auto">
            <a:xfrm>
              <a:off x="5334000" y="331470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968" name="Line 56"/>
            <p:cNvSpPr>
              <a:spLocks noChangeShapeType="1"/>
            </p:cNvSpPr>
            <p:nvPr/>
          </p:nvSpPr>
          <p:spPr bwMode="auto">
            <a:xfrm>
              <a:off x="5334000" y="483870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969" name="Line 57"/>
            <p:cNvSpPr>
              <a:spLocks noChangeShapeType="1"/>
            </p:cNvSpPr>
            <p:nvPr/>
          </p:nvSpPr>
          <p:spPr bwMode="auto">
            <a:xfrm>
              <a:off x="5334000" y="560070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970" name="Line 58"/>
            <p:cNvSpPr>
              <a:spLocks noChangeShapeType="1"/>
            </p:cNvSpPr>
            <p:nvPr/>
          </p:nvSpPr>
          <p:spPr bwMode="auto">
            <a:xfrm>
              <a:off x="5334000" y="598170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Addressing</a:t>
            </a:r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Basic </a:t>
            </a:r>
            <a:r>
              <a:rPr lang="en-US" dirty="0" smtClean="0"/>
              <a:t>idea:</a:t>
            </a:r>
            <a:endParaRPr lang="en-US" dirty="0"/>
          </a:p>
          <a:p>
            <a:pPr lvl="1"/>
            <a:r>
              <a:rPr lang="en-US" dirty="0"/>
              <a:t>To insert: if slot is full, try another slot, …, until an open slot is found (</a:t>
            </a:r>
            <a:r>
              <a:rPr lang="en-US" b="1" i="1" dirty="0"/>
              <a:t>probing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 search, follow same sequence of probes as would be used when inserting the element</a:t>
            </a:r>
          </a:p>
          <a:p>
            <a:pPr lvl="2"/>
            <a:r>
              <a:rPr lang="en-US" dirty="0"/>
              <a:t>If reach element with correct key, return it</a:t>
            </a:r>
          </a:p>
          <a:p>
            <a:pPr lvl="2"/>
            <a:r>
              <a:rPr lang="en-US" dirty="0"/>
              <a:t>If reach a NULL pointer, element is not in table</a:t>
            </a:r>
          </a:p>
          <a:p>
            <a:r>
              <a:rPr lang="en-US" dirty="0"/>
              <a:t>Good for fixed sets (adding but no deletion)</a:t>
            </a:r>
          </a:p>
          <a:p>
            <a:pPr lvl="1"/>
            <a:r>
              <a:rPr lang="en-US" dirty="0"/>
              <a:t>Example: spell </a:t>
            </a:r>
            <a:r>
              <a:rPr lang="en-US" dirty="0" smtClean="0"/>
              <a:t>checking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Open Addressing </a:t>
            </a:r>
          </a:p>
        </p:txBody>
      </p:sp>
      <p:sp>
        <p:nvSpPr>
          <p:cNvPr id="150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>
                <a:latin typeface="Verdana" pitchFamily="34" charset="0"/>
                <a:ea typeface="新細明體" pitchFamily="18" charset="-120"/>
              </a:rPr>
              <a:t>The </a:t>
            </a:r>
            <a:r>
              <a:rPr lang="en-US" altLang="zh-TW" dirty="0">
                <a:latin typeface="Verdana" pitchFamily="34" charset="0"/>
                <a:ea typeface="新細明體" pitchFamily="18" charset="-120"/>
              </a:rPr>
              <a:t>colliding item is placed in </a:t>
            </a:r>
            <a:r>
              <a:rPr lang="en-US" altLang="zh-TW" dirty="0" smtClean="0">
                <a:latin typeface="Verdana" pitchFamily="34" charset="0"/>
                <a:ea typeface="新細明體" pitchFamily="18" charset="-120"/>
              </a:rPr>
              <a:t>a different </a:t>
            </a:r>
            <a:r>
              <a:rPr lang="en-US" altLang="zh-TW" dirty="0">
                <a:latin typeface="Verdana" pitchFamily="34" charset="0"/>
                <a:ea typeface="新細明體" pitchFamily="18" charset="-120"/>
              </a:rPr>
              <a:t>cell of the </a:t>
            </a:r>
            <a:r>
              <a:rPr lang="en-US" altLang="zh-TW" dirty="0" smtClean="0">
                <a:latin typeface="Verdana" pitchFamily="34" charset="0"/>
                <a:ea typeface="新細明體" pitchFamily="18" charset="-120"/>
              </a:rPr>
              <a:t>table.</a:t>
            </a:r>
          </a:p>
          <a:p>
            <a:pPr lvl="1"/>
            <a:r>
              <a:rPr lang="en-US" altLang="zh-TW" dirty="0" smtClean="0">
                <a:latin typeface="Verdana" pitchFamily="34" charset="0"/>
                <a:ea typeface="新細明體" pitchFamily="18" charset="-120"/>
              </a:rPr>
              <a:t>No dynamic memory.</a:t>
            </a:r>
          </a:p>
          <a:p>
            <a:pPr lvl="1"/>
            <a:r>
              <a:rPr lang="en-US" altLang="zh-TW" dirty="0" smtClean="0">
                <a:latin typeface="Verdana" pitchFamily="34" charset="0"/>
                <a:ea typeface="新細明體" pitchFamily="18" charset="-120"/>
              </a:rPr>
              <a:t>Fixed Table size.</a:t>
            </a:r>
            <a:endParaRPr lang="en-US" altLang="zh-TW" dirty="0">
              <a:latin typeface="Verdana" pitchFamily="34" charset="0"/>
              <a:ea typeface="新細明體" pitchFamily="18" charset="-120"/>
            </a:endParaRPr>
          </a:p>
          <a:p>
            <a:r>
              <a:rPr lang="en-US" altLang="zh-TW" b="1" dirty="0">
                <a:ea typeface="新細明體" pitchFamily="18" charset="-120"/>
              </a:rPr>
              <a:t>Load factor: </a:t>
            </a:r>
            <a:r>
              <a:rPr lang="en-US" altLang="zh-TW" i="1" dirty="0">
                <a:ea typeface="新細明體" pitchFamily="18" charset="-120"/>
              </a:rPr>
              <a:t>n/N</a:t>
            </a:r>
            <a:r>
              <a:rPr lang="en-US" altLang="zh-TW" dirty="0">
                <a:ea typeface="新細明體" pitchFamily="18" charset="-120"/>
              </a:rPr>
              <a:t>, where</a:t>
            </a: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i="1" dirty="0">
                <a:ea typeface="新細明體" pitchFamily="18" charset="-120"/>
              </a:rPr>
              <a:t>n</a:t>
            </a:r>
            <a:r>
              <a:rPr lang="en-US" altLang="zh-TW" dirty="0">
                <a:ea typeface="新細明體" pitchFamily="18" charset="-120"/>
              </a:rPr>
              <a:t> is  the number of items to store and N the size of the hash table. 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Cleary, </a:t>
            </a:r>
            <a:r>
              <a:rPr lang="en-US" altLang="zh-TW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  <a:cs typeface="Tahoma" pitchFamily="34" charset="0"/>
              </a:rPr>
              <a:t>≤</a:t>
            </a:r>
            <a:r>
              <a:rPr lang="en-US" altLang="zh-TW" dirty="0" smtClean="0">
                <a:ea typeface="新細明體" pitchFamily="18" charset="-120"/>
              </a:rPr>
              <a:t> N, or </a:t>
            </a:r>
            <a:r>
              <a:rPr lang="en-US" altLang="zh-TW" i="1" dirty="0" smtClean="0">
                <a:ea typeface="新細明體" pitchFamily="18" charset="-120"/>
              </a:rPr>
              <a:t>n/</a:t>
            </a:r>
            <a:r>
              <a:rPr lang="en-US" altLang="zh-TW" dirty="0" smtClean="0">
                <a:ea typeface="新細明體" pitchFamily="18" charset="-120"/>
              </a:rPr>
              <a:t>N </a:t>
            </a:r>
            <a:r>
              <a:rPr lang="en-US" altLang="zh-TW" dirty="0" smtClean="0">
                <a:ea typeface="新細明體" pitchFamily="18" charset="-120"/>
                <a:cs typeface="Tahoma" pitchFamily="34" charset="0"/>
              </a:rPr>
              <a:t>≤ 1. </a:t>
            </a:r>
            <a:endParaRPr lang="en-US" altLang="zh-TW" dirty="0">
              <a:ea typeface="新細明體" pitchFamily="18" charset="-120"/>
              <a:cs typeface="Tahoma" pitchFamily="34" charset="0"/>
            </a:endParaRPr>
          </a:p>
          <a:p>
            <a:r>
              <a:rPr lang="en-US" altLang="zh-TW" dirty="0">
                <a:ea typeface="新細明體" pitchFamily="18" charset="-120"/>
                <a:cs typeface="Tahoma" pitchFamily="34" charset="0"/>
              </a:rPr>
              <a:t>To get a reasonable  performance</a:t>
            </a:r>
            <a:r>
              <a:rPr lang="en-US" altLang="zh-TW" dirty="0" smtClean="0">
                <a:ea typeface="新細明體" pitchFamily="18" charset="-120"/>
                <a:cs typeface="Tahoma" pitchFamily="34" charset="0"/>
              </a:rPr>
              <a:t>, </a:t>
            </a:r>
            <a:r>
              <a:rPr lang="en-US" altLang="zh-TW" i="1" dirty="0" smtClean="0">
                <a:ea typeface="新細明體" pitchFamily="18" charset="-120"/>
                <a:cs typeface="Tahoma" pitchFamily="34" charset="0"/>
              </a:rPr>
              <a:t>n/</a:t>
            </a:r>
            <a:r>
              <a:rPr lang="en-US" altLang="zh-TW" dirty="0" smtClean="0">
                <a:ea typeface="新細明體" pitchFamily="18" charset="-120"/>
                <a:cs typeface="Tahoma" pitchFamily="34" charset="0"/>
              </a:rPr>
              <a:t>N&lt;0.5</a:t>
            </a:r>
            <a:r>
              <a:rPr lang="en-US" altLang="zh-TW" dirty="0">
                <a:ea typeface="新細明體" pitchFamily="18" charset="-120"/>
                <a:cs typeface="Tahoma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Arrays provide an indirect way to access a </a:t>
            </a:r>
            <a:r>
              <a:rPr lang="en-US" b="1" dirty="0" smtClean="0"/>
              <a:t>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Many times we need an association between two sets, or a set of </a:t>
            </a:r>
            <a:r>
              <a:rPr lang="en-US" b="1" dirty="0" smtClean="0"/>
              <a:t>keys</a:t>
            </a:r>
            <a:r>
              <a:rPr lang="en-US" dirty="0" smtClean="0"/>
              <a:t> and associated data.</a:t>
            </a:r>
          </a:p>
          <a:p>
            <a:r>
              <a:rPr lang="en-US" dirty="0" smtClean="0"/>
              <a:t>Ideally we would like to access this data directly with the keys.</a:t>
            </a:r>
          </a:p>
          <a:p>
            <a:r>
              <a:rPr lang="en-US" dirty="0" smtClean="0"/>
              <a:t>We would like a data structure that supports fast search, insertion, and deletion.</a:t>
            </a:r>
          </a:p>
          <a:p>
            <a:pPr lvl="1"/>
            <a:r>
              <a:rPr lang="en-US" dirty="0" smtClean="0"/>
              <a:t>Do not usually care about sorting.</a:t>
            </a:r>
          </a:p>
          <a:p>
            <a:r>
              <a:rPr lang="en-US" dirty="0" smtClean="0"/>
              <a:t>The abstract data type is usually called a </a:t>
            </a:r>
            <a:r>
              <a:rPr lang="en-US" b="1" dirty="0" smtClean="0"/>
              <a:t>Dictionary, Map</a:t>
            </a:r>
            <a:r>
              <a:rPr lang="en-US" dirty="0" smtClean="0"/>
              <a:t> or </a:t>
            </a:r>
            <a:r>
              <a:rPr lang="en-US" b="1" dirty="0" smtClean="0"/>
              <a:t>Partial Map</a:t>
            </a:r>
          </a:p>
          <a:p>
            <a:pPr lvl="1"/>
            <a:r>
              <a:rPr lang="en-US" sz="2400" b="1" dirty="0" smtClean="0">
                <a:solidFill>
                  <a:srgbClr val="0070C0"/>
                </a:solidFill>
              </a:rPr>
              <a:t>float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googleStockPrice</a:t>
            </a:r>
            <a:r>
              <a:rPr lang="en-US" sz="2400" b="1" dirty="0" smtClean="0"/>
              <a:t> = stocks[</a:t>
            </a:r>
            <a:r>
              <a:rPr lang="en-US" sz="2400" b="1" dirty="0" smtClean="0">
                <a:solidFill>
                  <a:srgbClr val="C00000"/>
                </a:solidFill>
              </a:rPr>
              <a:t>“</a:t>
            </a:r>
            <a:r>
              <a:rPr lang="en-US" sz="2400" b="1" dirty="0" err="1" smtClean="0">
                <a:solidFill>
                  <a:srgbClr val="C00000"/>
                </a:solidFill>
              </a:rPr>
              <a:t>Goog</a:t>
            </a:r>
            <a:r>
              <a:rPr lang="en-US" sz="2400" b="1" dirty="0" smtClean="0">
                <a:solidFill>
                  <a:srgbClr val="C00000"/>
                </a:solidFill>
              </a:rPr>
              <a:t>”</a:t>
            </a:r>
            <a:r>
              <a:rPr lang="en-US" sz="2400" b="1" dirty="0" smtClean="0"/>
              <a:t>].</a:t>
            </a:r>
            <a:r>
              <a:rPr lang="en-US" sz="2400" b="1" dirty="0" err="1" smtClean="0"/>
              <a:t>CurrentPrice</a:t>
            </a:r>
            <a:r>
              <a:rPr lang="en-US" sz="2400" b="1" dirty="0" smtClean="0"/>
              <a:t>;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key question is what should the next cell to try be?</a:t>
            </a:r>
          </a:p>
          <a:p>
            <a:r>
              <a:rPr lang="en-US" dirty="0" smtClean="0"/>
              <a:t>Random would be great, but we need to be able to repeat it.</a:t>
            </a:r>
          </a:p>
          <a:p>
            <a:r>
              <a:rPr lang="en-US" dirty="0" smtClean="0"/>
              <a:t>Three common techniques:</a:t>
            </a:r>
          </a:p>
          <a:p>
            <a:pPr lvl="1"/>
            <a:r>
              <a:rPr lang="en-US" dirty="0" smtClean="0"/>
              <a:t>Linear Probing (useful for discussion only)</a:t>
            </a:r>
          </a:p>
          <a:p>
            <a:pPr lvl="1"/>
            <a:r>
              <a:rPr lang="en-US" dirty="0" smtClean="0"/>
              <a:t>Quadratic Probing</a:t>
            </a:r>
          </a:p>
          <a:p>
            <a:pPr lvl="1"/>
            <a:r>
              <a:rPr lang="en-US" dirty="0" smtClean="0"/>
              <a:t>Double Hashing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Linear Probing</a:t>
            </a:r>
          </a:p>
        </p:txBody>
      </p:sp>
      <p:sp>
        <p:nvSpPr>
          <p:cNvPr id="173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4114800" cy="4572000"/>
          </a:xfrm>
        </p:spPr>
        <p:txBody>
          <a:bodyPr>
            <a:normAutofit lnSpcReduction="10000"/>
          </a:bodyPr>
          <a:lstStyle/>
          <a:p>
            <a:r>
              <a:rPr lang="en-US" altLang="zh-TW" sz="2400" b="1" dirty="0">
                <a:ea typeface="新細明體" pitchFamily="18" charset="-120"/>
              </a:rPr>
              <a:t>Linear probing</a:t>
            </a:r>
            <a:r>
              <a:rPr lang="en-US" altLang="zh-TW" sz="2400" dirty="0">
                <a:ea typeface="新細明體" pitchFamily="18" charset="-120"/>
              </a:rPr>
              <a:t> handles collisions by placing the colliding item in the </a:t>
            </a:r>
            <a:r>
              <a:rPr lang="en-US" altLang="zh-TW" sz="2400" b="1" i="1" dirty="0" smtClean="0">
                <a:solidFill>
                  <a:schemeClr val="accent6"/>
                </a:solidFill>
                <a:ea typeface="新細明體" pitchFamily="18" charset="-120"/>
              </a:rPr>
              <a:t>next</a:t>
            </a:r>
            <a:r>
              <a:rPr lang="en-US" altLang="zh-TW" sz="2400" dirty="0" smtClean="0">
                <a:ea typeface="新細明體" pitchFamily="18" charset="-120"/>
              </a:rPr>
              <a:t> (</a:t>
            </a:r>
            <a:r>
              <a:rPr lang="en-US" altLang="zh-TW" sz="2400" dirty="0">
                <a:ea typeface="新細明體" pitchFamily="18" charset="-120"/>
              </a:rPr>
              <a:t>circularly) available table </a:t>
            </a:r>
            <a:r>
              <a:rPr lang="en-US" altLang="zh-TW" sz="2400" dirty="0" smtClean="0">
                <a:ea typeface="新細明體" pitchFamily="18" charset="-120"/>
              </a:rPr>
              <a:t>cell.</a:t>
            </a:r>
            <a:endParaRPr lang="en-US" altLang="zh-TW" sz="2400" dirty="0">
              <a:ea typeface="新細明體" pitchFamily="18" charset="-120"/>
            </a:endParaRPr>
          </a:p>
          <a:p>
            <a:r>
              <a:rPr lang="en-US" altLang="zh-TW" sz="2400" dirty="0">
                <a:ea typeface="新細明體" pitchFamily="18" charset="-120"/>
              </a:rPr>
              <a:t>Each table cell inspected is referred to as a </a:t>
            </a:r>
            <a:r>
              <a:rPr lang="en-US" altLang="zh-TW" sz="2400" b="1" i="1" dirty="0" smtClean="0">
                <a:solidFill>
                  <a:schemeClr val="accent6"/>
                </a:solidFill>
                <a:ea typeface="新細明體" pitchFamily="18" charset="-120"/>
              </a:rPr>
              <a:t>probe.</a:t>
            </a:r>
            <a:endParaRPr lang="en-US" altLang="zh-TW" sz="2400" dirty="0">
              <a:ea typeface="新細明體" pitchFamily="18" charset="-120"/>
            </a:endParaRPr>
          </a:p>
          <a:p>
            <a:r>
              <a:rPr lang="en-US" altLang="zh-TW" sz="2400" dirty="0">
                <a:ea typeface="新細明體" pitchFamily="18" charset="-120"/>
              </a:rPr>
              <a:t>Colliding items lump together, causing future collisions to cause a longer sequence of </a:t>
            </a:r>
            <a:r>
              <a:rPr lang="en-US" altLang="zh-TW" sz="2400" dirty="0" smtClean="0">
                <a:ea typeface="新細明體" pitchFamily="18" charset="-120"/>
              </a:rPr>
              <a:t>probes.</a:t>
            </a:r>
            <a:endParaRPr lang="en-US" altLang="zh-TW" sz="2400" dirty="0">
              <a:ea typeface="新細明體" pitchFamily="18" charset="-120"/>
            </a:endParaRPr>
          </a:p>
        </p:txBody>
      </p:sp>
      <p:sp>
        <p:nvSpPr>
          <p:cNvPr id="17306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76400"/>
            <a:ext cx="3810000" cy="2209800"/>
          </a:xfrm>
        </p:spPr>
        <p:txBody>
          <a:bodyPr/>
          <a:lstStyle/>
          <a:p>
            <a:r>
              <a:rPr lang="en-US" altLang="zh-TW" sz="2400">
                <a:ea typeface="新細明體" pitchFamily="18" charset="-120"/>
              </a:rPr>
              <a:t>Example:</a:t>
            </a:r>
          </a:p>
          <a:p>
            <a:pPr lvl="1"/>
            <a:r>
              <a:rPr lang="en-US" altLang="zh-TW" sz="2000" b="1" i="1">
                <a:latin typeface="Times New Roman" pitchFamily="18" charset="0"/>
                <a:ea typeface="新細明體" pitchFamily="18" charset="-120"/>
              </a:rPr>
              <a:t>h</a:t>
            </a:r>
            <a:r>
              <a:rPr lang="en-US" altLang="zh-TW" sz="2000">
                <a:latin typeface="Times New Roman" pitchFamily="18" charset="0"/>
                <a:ea typeface="新細明體" pitchFamily="18" charset="-120"/>
              </a:rPr>
              <a:t>(</a:t>
            </a:r>
            <a:r>
              <a:rPr lang="en-US" altLang="zh-TW" sz="2000" b="1" i="1">
                <a:latin typeface="Times New Roman" pitchFamily="18" charset="0"/>
                <a:ea typeface="新細明體" pitchFamily="18" charset="-120"/>
              </a:rPr>
              <a:t>x</a:t>
            </a:r>
            <a:r>
              <a:rPr lang="en-US" altLang="zh-TW" sz="2000">
                <a:latin typeface="Times New Roman" pitchFamily="18" charset="0"/>
                <a:ea typeface="新細明體" pitchFamily="18" charset="-120"/>
              </a:rPr>
              <a:t>) </a:t>
            </a:r>
            <a:r>
              <a:rPr lang="en-US" altLang="zh-TW" sz="2000">
                <a:latin typeface="Symbol" pitchFamily="18" charset="2"/>
                <a:ea typeface="新細明體" pitchFamily="18" charset="-120"/>
              </a:rPr>
              <a:t>=</a:t>
            </a:r>
            <a:r>
              <a:rPr lang="en-US" altLang="zh-TW" sz="2000" b="1" i="1">
                <a:latin typeface="Times New Roman" pitchFamily="18" charset="0"/>
                <a:ea typeface="新細明體" pitchFamily="18" charset="-120"/>
              </a:rPr>
              <a:t> x </a:t>
            </a:r>
            <a:r>
              <a:rPr lang="en-US" altLang="zh-TW" sz="2000">
                <a:latin typeface="Times New Roman" pitchFamily="18" charset="0"/>
                <a:ea typeface="新細明體" pitchFamily="18" charset="-120"/>
              </a:rPr>
              <a:t>mod</a:t>
            </a:r>
            <a:r>
              <a:rPr lang="en-US" altLang="zh-TW" sz="2000" b="1" i="1"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2000">
                <a:latin typeface="Times New Roman" pitchFamily="18" charset="0"/>
                <a:ea typeface="新細明體" pitchFamily="18" charset="-120"/>
              </a:rPr>
              <a:t>13</a:t>
            </a:r>
          </a:p>
          <a:p>
            <a:pPr lvl="1"/>
            <a:r>
              <a:rPr lang="en-US" altLang="zh-TW" sz="2000">
                <a:ea typeface="新細明體" pitchFamily="18" charset="-120"/>
              </a:rPr>
              <a:t>Insert keys 18, 41, 22, 44, 59, 32, 31, 73, in this order</a:t>
            </a:r>
          </a:p>
          <a:p>
            <a:pPr lvl="1"/>
            <a:endParaRPr lang="zh-TW" altLang="en-US" sz="2000">
              <a:ea typeface="新細明體" pitchFamily="18" charset="-120"/>
            </a:endParaRPr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4572000" y="3962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TW" altLang="en-US" sz="1800">
                <a:ea typeface="新細明體" pitchFamily="18" charset="-120"/>
              </a:rPr>
              <a:t> </a:t>
            </a:r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4876800" y="3962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TW" altLang="en-US" sz="1800">
                <a:ea typeface="新細明體" pitchFamily="18" charset="-120"/>
              </a:rPr>
              <a:t> </a:t>
            </a:r>
          </a:p>
        </p:txBody>
      </p:sp>
      <p:sp>
        <p:nvSpPr>
          <p:cNvPr id="173063" name="Rectangle 7"/>
          <p:cNvSpPr>
            <a:spLocks noChangeArrowheads="1"/>
          </p:cNvSpPr>
          <p:nvPr/>
        </p:nvSpPr>
        <p:spPr bwMode="auto">
          <a:xfrm>
            <a:off x="5181600" y="3962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TW" altLang="en-US" sz="1800">
                <a:ea typeface="新細明體" pitchFamily="18" charset="-120"/>
              </a:rPr>
              <a:t> </a:t>
            </a:r>
          </a:p>
        </p:txBody>
      </p:sp>
      <p:sp>
        <p:nvSpPr>
          <p:cNvPr id="173064" name="Rectangle 8"/>
          <p:cNvSpPr>
            <a:spLocks noChangeArrowheads="1"/>
          </p:cNvSpPr>
          <p:nvPr/>
        </p:nvSpPr>
        <p:spPr bwMode="auto">
          <a:xfrm>
            <a:off x="5486400" y="3962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TW" altLang="en-US" sz="1800">
                <a:ea typeface="新細明體" pitchFamily="18" charset="-120"/>
              </a:rPr>
              <a:t> </a:t>
            </a:r>
          </a:p>
        </p:txBody>
      </p:sp>
      <p:sp>
        <p:nvSpPr>
          <p:cNvPr id="173065" name="Rectangle 9"/>
          <p:cNvSpPr>
            <a:spLocks noChangeArrowheads="1"/>
          </p:cNvSpPr>
          <p:nvPr/>
        </p:nvSpPr>
        <p:spPr bwMode="auto">
          <a:xfrm>
            <a:off x="5791200" y="3962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TW" altLang="en-US" sz="1800">
                <a:ea typeface="新細明體" pitchFamily="18" charset="-120"/>
              </a:rPr>
              <a:t> </a:t>
            </a:r>
          </a:p>
        </p:txBody>
      </p:sp>
      <p:sp>
        <p:nvSpPr>
          <p:cNvPr id="173066" name="Rectangle 10"/>
          <p:cNvSpPr>
            <a:spLocks noChangeArrowheads="1"/>
          </p:cNvSpPr>
          <p:nvPr/>
        </p:nvSpPr>
        <p:spPr bwMode="auto">
          <a:xfrm>
            <a:off x="6096000" y="3962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TW" altLang="en-US" sz="1800">
                <a:ea typeface="新細明體" pitchFamily="18" charset="-120"/>
              </a:rPr>
              <a:t> </a:t>
            </a:r>
          </a:p>
        </p:txBody>
      </p:sp>
      <p:sp>
        <p:nvSpPr>
          <p:cNvPr id="173067" name="Rectangle 11"/>
          <p:cNvSpPr>
            <a:spLocks noChangeArrowheads="1"/>
          </p:cNvSpPr>
          <p:nvPr/>
        </p:nvSpPr>
        <p:spPr bwMode="auto">
          <a:xfrm>
            <a:off x="6400800" y="3962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TW" altLang="en-US" sz="1800">
                <a:ea typeface="新細明體" pitchFamily="18" charset="-120"/>
              </a:rPr>
              <a:t> </a:t>
            </a:r>
          </a:p>
        </p:txBody>
      </p:sp>
      <p:sp>
        <p:nvSpPr>
          <p:cNvPr id="173068" name="Rectangle 12"/>
          <p:cNvSpPr>
            <a:spLocks noChangeArrowheads="1"/>
          </p:cNvSpPr>
          <p:nvPr/>
        </p:nvSpPr>
        <p:spPr bwMode="auto">
          <a:xfrm>
            <a:off x="6705600" y="3962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TW" altLang="en-US" sz="1800">
                <a:ea typeface="新細明體" pitchFamily="18" charset="-120"/>
              </a:rPr>
              <a:t> </a:t>
            </a:r>
          </a:p>
        </p:txBody>
      </p:sp>
      <p:sp>
        <p:nvSpPr>
          <p:cNvPr id="173069" name="Rectangle 13"/>
          <p:cNvSpPr>
            <a:spLocks noChangeArrowheads="1"/>
          </p:cNvSpPr>
          <p:nvPr/>
        </p:nvSpPr>
        <p:spPr bwMode="auto">
          <a:xfrm>
            <a:off x="7010400" y="3962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TW" altLang="en-US" sz="1800">
                <a:ea typeface="新細明體" pitchFamily="18" charset="-120"/>
              </a:rPr>
              <a:t>  </a:t>
            </a:r>
          </a:p>
        </p:txBody>
      </p:sp>
      <p:sp>
        <p:nvSpPr>
          <p:cNvPr id="173070" name="Rectangle 14"/>
          <p:cNvSpPr>
            <a:spLocks noChangeArrowheads="1"/>
          </p:cNvSpPr>
          <p:nvPr/>
        </p:nvSpPr>
        <p:spPr bwMode="auto">
          <a:xfrm>
            <a:off x="7315200" y="3962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TW" altLang="en-US" sz="1800">
                <a:ea typeface="新細明體" pitchFamily="18" charset="-120"/>
              </a:rPr>
              <a:t> </a:t>
            </a:r>
          </a:p>
        </p:txBody>
      </p:sp>
      <p:sp>
        <p:nvSpPr>
          <p:cNvPr id="173071" name="Rectangle 15"/>
          <p:cNvSpPr>
            <a:spLocks noChangeArrowheads="1"/>
          </p:cNvSpPr>
          <p:nvPr/>
        </p:nvSpPr>
        <p:spPr bwMode="auto">
          <a:xfrm>
            <a:off x="7620000" y="3962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TW" altLang="en-US" sz="1800">
                <a:ea typeface="新細明體" pitchFamily="18" charset="-120"/>
              </a:rPr>
              <a:t> </a:t>
            </a:r>
          </a:p>
        </p:txBody>
      </p:sp>
      <p:sp>
        <p:nvSpPr>
          <p:cNvPr id="173072" name="Rectangle 16"/>
          <p:cNvSpPr>
            <a:spLocks noChangeArrowheads="1"/>
          </p:cNvSpPr>
          <p:nvPr/>
        </p:nvSpPr>
        <p:spPr bwMode="auto">
          <a:xfrm>
            <a:off x="7924800" y="3962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TW" altLang="en-US" sz="1800">
                <a:ea typeface="新細明體" pitchFamily="18" charset="-120"/>
              </a:rPr>
              <a:t> </a:t>
            </a:r>
          </a:p>
        </p:txBody>
      </p:sp>
      <p:sp>
        <p:nvSpPr>
          <p:cNvPr id="173073" name="Rectangle 17"/>
          <p:cNvSpPr>
            <a:spLocks noChangeArrowheads="1"/>
          </p:cNvSpPr>
          <p:nvPr/>
        </p:nvSpPr>
        <p:spPr bwMode="auto">
          <a:xfrm>
            <a:off x="8229600" y="3962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TW" altLang="en-US" sz="1800">
                <a:ea typeface="新細明體" pitchFamily="18" charset="-120"/>
              </a:rPr>
              <a:t> </a:t>
            </a:r>
          </a:p>
        </p:txBody>
      </p:sp>
      <p:sp>
        <p:nvSpPr>
          <p:cNvPr id="173074" name="Text Box 18"/>
          <p:cNvSpPr txBox="1">
            <a:spLocks noChangeArrowheads="1"/>
          </p:cNvSpPr>
          <p:nvPr/>
        </p:nvSpPr>
        <p:spPr bwMode="auto">
          <a:xfrm>
            <a:off x="4575175" y="42291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173075" name="Text Box 19"/>
          <p:cNvSpPr txBox="1">
            <a:spLocks noChangeArrowheads="1"/>
          </p:cNvSpPr>
          <p:nvPr/>
        </p:nvSpPr>
        <p:spPr bwMode="auto">
          <a:xfrm>
            <a:off x="4876800" y="42291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173076" name="Text Box 20"/>
          <p:cNvSpPr txBox="1">
            <a:spLocks noChangeArrowheads="1"/>
          </p:cNvSpPr>
          <p:nvPr/>
        </p:nvSpPr>
        <p:spPr bwMode="auto">
          <a:xfrm>
            <a:off x="5178425" y="42291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173077" name="Text Box 21"/>
          <p:cNvSpPr txBox="1">
            <a:spLocks noChangeArrowheads="1"/>
          </p:cNvSpPr>
          <p:nvPr/>
        </p:nvSpPr>
        <p:spPr bwMode="auto">
          <a:xfrm>
            <a:off x="5480050" y="42291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3</a:t>
            </a:r>
          </a:p>
        </p:txBody>
      </p:sp>
      <p:sp>
        <p:nvSpPr>
          <p:cNvPr id="173078" name="Text Box 22"/>
          <p:cNvSpPr txBox="1">
            <a:spLocks noChangeArrowheads="1"/>
          </p:cNvSpPr>
          <p:nvPr/>
        </p:nvSpPr>
        <p:spPr bwMode="auto">
          <a:xfrm>
            <a:off x="5781675" y="42291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4</a:t>
            </a:r>
          </a:p>
        </p:txBody>
      </p:sp>
      <p:sp>
        <p:nvSpPr>
          <p:cNvPr id="173079" name="Text Box 23"/>
          <p:cNvSpPr txBox="1">
            <a:spLocks noChangeArrowheads="1"/>
          </p:cNvSpPr>
          <p:nvPr/>
        </p:nvSpPr>
        <p:spPr bwMode="auto">
          <a:xfrm>
            <a:off x="6083300" y="42291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5</a:t>
            </a:r>
          </a:p>
        </p:txBody>
      </p:sp>
      <p:sp>
        <p:nvSpPr>
          <p:cNvPr id="173080" name="Text Box 24"/>
          <p:cNvSpPr txBox="1">
            <a:spLocks noChangeArrowheads="1"/>
          </p:cNvSpPr>
          <p:nvPr/>
        </p:nvSpPr>
        <p:spPr bwMode="auto">
          <a:xfrm>
            <a:off x="6384925" y="42291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6</a:t>
            </a:r>
          </a:p>
        </p:txBody>
      </p:sp>
      <p:sp>
        <p:nvSpPr>
          <p:cNvPr id="173081" name="Text Box 25"/>
          <p:cNvSpPr txBox="1">
            <a:spLocks noChangeArrowheads="1"/>
          </p:cNvSpPr>
          <p:nvPr/>
        </p:nvSpPr>
        <p:spPr bwMode="auto">
          <a:xfrm>
            <a:off x="6686550" y="42291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7</a:t>
            </a:r>
          </a:p>
        </p:txBody>
      </p:sp>
      <p:sp>
        <p:nvSpPr>
          <p:cNvPr id="173082" name="Text Box 26"/>
          <p:cNvSpPr txBox="1">
            <a:spLocks noChangeArrowheads="1"/>
          </p:cNvSpPr>
          <p:nvPr/>
        </p:nvSpPr>
        <p:spPr bwMode="auto">
          <a:xfrm>
            <a:off x="6988175" y="42291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8</a:t>
            </a:r>
          </a:p>
        </p:txBody>
      </p:sp>
      <p:sp>
        <p:nvSpPr>
          <p:cNvPr id="173083" name="Text Box 27"/>
          <p:cNvSpPr txBox="1">
            <a:spLocks noChangeArrowheads="1"/>
          </p:cNvSpPr>
          <p:nvPr/>
        </p:nvSpPr>
        <p:spPr bwMode="auto">
          <a:xfrm>
            <a:off x="7289800" y="42291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9</a:t>
            </a:r>
          </a:p>
        </p:txBody>
      </p:sp>
      <p:sp>
        <p:nvSpPr>
          <p:cNvPr id="173084" name="Text Box 28"/>
          <p:cNvSpPr txBox="1">
            <a:spLocks noChangeArrowheads="1"/>
          </p:cNvSpPr>
          <p:nvPr/>
        </p:nvSpPr>
        <p:spPr bwMode="auto">
          <a:xfrm>
            <a:off x="7534275" y="4229100"/>
            <a:ext cx="412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10</a:t>
            </a:r>
          </a:p>
        </p:txBody>
      </p:sp>
      <p:sp>
        <p:nvSpPr>
          <p:cNvPr id="173085" name="Text Box 29"/>
          <p:cNvSpPr txBox="1">
            <a:spLocks noChangeArrowheads="1"/>
          </p:cNvSpPr>
          <p:nvPr/>
        </p:nvSpPr>
        <p:spPr bwMode="auto">
          <a:xfrm>
            <a:off x="7835900" y="4229100"/>
            <a:ext cx="412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11</a:t>
            </a:r>
          </a:p>
        </p:txBody>
      </p:sp>
      <p:sp>
        <p:nvSpPr>
          <p:cNvPr id="173086" name="Text Box 30"/>
          <p:cNvSpPr txBox="1">
            <a:spLocks noChangeArrowheads="1"/>
          </p:cNvSpPr>
          <p:nvPr/>
        </p:nvSpPr>
        <p:spPr bwMode="auto">
          <a:xfrm>
            <a:off x="8137525" y="4229100"/>
            <a:ext cx="412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12</a:t>
            </a:r>
          </a:p>
        </p:txBody>
      </p:sp>
      <p:sp>
        <p:nvSpPr>
          <p:cNvPr id="173087" name="Rectangle 31"/>
          <p:cNvSpPr>
            <a:spLocks noChangeArrowheads="1"/>
          </p:cNvSpPr>
          <p:nvPr/>
        </p:nvSpPr>
        <p:spPr bwMode="auto">
          <a:xfrm>
            <a:off x="4572000" y="5181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TW" altLang="en-US" sz="1200">
                <a:ea typeface="新細明體" pitchFamily="18" charset="-120"/>
              </a:rPr>
              <a:t> </a:t>
            </a:r>
          </a:p>
        </p:txBody>
      </p:sp>
      <p:sp>
        <p:nvSpPr>
          <p:cNvPr id="173088" name="Rectangle 32"/>
          <p:cNvSpPr>
            <a:spLocks noChangeArrowheads="1"/>
          </p:cNvSpPr>
          <p:nvPr/>
        </p:nvSpPr>
        <p:spPr bwMode="auto">
          <a:xfrm>
            <a:off x="4876800" y="5181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TW" altLang="en-US" sz="1200">
                <a:ea typeface="新細明體" pitchFamily="18" charset="-120"/>
              </a:rPr>
              <a:t> </a:t>
            </a:r>
          </a:p>
        </p:txBody>
      </p:sp>
      <p:sp>
        <p:nvSpPr>
          <p:cNvPr id="173089" name="Rectangle 33"/>
          <p:cNvSpPr>
            <a:spLocks noChangeArrowheads="1"/>
          </p:cNvSpPr>
          <p:nvPr/>
        </p:nvSpPr>
        <p:spPr bwMode="auto">
          <a:xfrm>
            <a:off x="5181600" y="5181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sz="1200">
                <a:ea typeface="新細明體" pitchFamily="18" charset="-120"/>
              </a:rPr>
              <a:t>41</a:t>
            </a:r>
          </a:p>
        </p:txBody>
      </p:sp>
      <p:sp>
        <p:nvSpPr>
          <p:cNvPr id="173090" name="Rectangle 34"/>
          <p:cNvSpPr>
            <a:spLocks noChangeArrowheads="1"/>
          </p:cNvSpPr>
          <p:nvPr/>
        </p:nvSpPr>
        <p:spPr bwMode="auto">
          <a:xfrm>
            <a:off x="5486400" y="5181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TW" altLang="en-US" sz="1200">
                <a:ea typeface="新細明體" pitchFamily="18" charset="-120"/>
              </a:rPr>
              <a:t> </a:t>
            </a:r>
          </a:p>
        </p:txBody>
      </p:sp>
      <p:sp>
        <p:nvSpPr>
          <p:cNvPr id="173091" name="Rectangle 35"/>
          <p:cNvSpPr>
            <a:spLocks noChangeArrowheads="1"/>
          </p:cNvSpPr>
          <p:nvPr/>
        </p:nvSpPr>
        <p:spPr bwMode="auto">
          <a:xfrm>
            <a:off x="5791200" y="5181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TW" altLang="en-US" sz="1200">
                <a:ea typeface="新細明體" pitchFamily="18" charset="-120"/>
              </a:rPr>
              <a:t> </a:t>
            </a:r>
          </a:p>
        </p:txBody>
      </p:sp>
      <p:sp>
        <p:nvSpPr>
          <p:cNvPr id="173092" name="Rectangle 36"/>
          <p:cNvSpPr>
            <a:spLocks noChangeArrowheads="1"/>
          </p:cNvSpPr>
          <p:nvPr/>
        </p:nvSpPr>
        <p:spPr bwMode="auto">
          <a:xfrm>
            <a:off x="6096000" y="5181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sz="1200">
                <a:solidFill>
                  <a:schemeClr val="tx2"/>
                </a:solidFill>
                <a:ea typeface="新細明體" pitchFamily="18" charset="-120"/>
              </a:rPr>
              <a:t>18</a:t>
            </a:r>
          </a:p>
        </p:txBody>
      </p:sp>
      <p:sp>
        <p:nvSpPr>
          <p:cNvPr id="173093" name="Rectangle 37"/>
          <p:cNvSpPr>
            <a:spLocks noChangeArrowheads="1"/>
          </p:cNvSpPr>
          <p:nvPr/>
        </p:nvSpPr>
        <p:spPr bwMode="auto">
          <a:xfrm>
            <a:off x="6400800" y="5181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sz="1200">
                <a:solidFill>
                  <a:schemeClr val="tx2"/>
                </a:solidFill>
                <a:ea typeface="新細明體" pitchFamily="18" charset="-120"/>
              </a:rPr>
              <a:t>44</a:t>
            </a:r>
          </a:p>
        </p:txBody>
      </p:sp>
      <p:sp>
        <p:nvSpPr>
          <p:cNvPr id="173094" name="Rectangle 38"/>
          <p:cNvSpPr>
            <a:spLocks noChangeArrowheads="1"/>
          </p:cNvSpPr>
          <p:nvPr/>
        </p:nvSpPr>
        <p:spPr bwMode="auto">
          <a:xfrm>
            <a:off x="6705600" y="5181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sz="1200">
                <a:solidFill>
                  <a:srgbClr val="1EA467"/>
                </a:solidFill>
                <a:ea typeface="新細明體" pitchFamily="18" charset="-120"/>
              </a:rPr>
              <a:t>59</a:t>
            </a:r>
          </a:p>
        </p:txBody>
      </p:sp>
      <p:sp>
        <p:nvSpPr>
          <p:cNvPr id="173095" name="Rectangle 39"/>
          <p:cNvSpPr>
            <a:spLocks noChangeArrowheads="1"/>
          </p:cNvSpPr>
          <p:nvPr/>
        </p:nvSpPr>
        <p:spPr bwMode="auto">
          <a:xfrm>
            <a:off x="7010400" y="5181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sz="1200">
                <a:solidFill>
                  <a:schemeClr val="bg1"/>
                </a:solidFill>
                <a:ea typeface="新細明體" pitchFamily="18" charset="-120"/>
              </a:rPr>
              <a:t>32</a:t>
            </a:r>
          </a:p>
        </p:txBody>
      </p:sp>
      <p:sp>
        <p:nvSpPr>
          <p:cNvPr id="173096" name="Rectangle 40"/>
          <p:cNvSpPr>
            <a:spLocks noChangeArrowheads="1"/>
          </p:cNvSpPr>
          <p:nvPr/>
        </p:nvSpPr>
        <p:spPr bwMode="auto">
          <a:xfrm>
            <a:off x="7315200" y="5181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sz="1200">
                <a:ea typeface="新細明體" pitchFamily="18" charset="-120"/>
              </a:rPr>
              <a:t>22</a:t>
            </a:r>
          </a:p>
        </p:txBody>
      </p:sp>
      <p:sp>
        <p:nvSpPr>
          <p:cNvPr id="173097" name="Rectangle 41"/>
          <p:cNvSpPr>
            <a:spLocks noChangeArrowheads="1"/>
          </p:cNvSpPr>
          <p:nvPr/>
        </p:nvSpPr>
        <p:spPr bwMode="auto">
          <a:xfrm>
            <a:off x="7620000" y="5181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sz="1200">
                <a:solidFill>
                  <a:srgbClr val="1EA467"/>
                </a:solidFill>
                <a:ea typeface="新細明體" pitchFamily="18" charset="-120"/>
              </a:rPr>
              <a:t>31</a:t>
            </a:r>
          </a:p>
        </p:txBody>
      </p:sp>
      <p:sp>
        <p:nvSpPr>
          <p:cNvPr id="173098" name="Rectangle 42"/>
          <p:cNvSpPr>
            <a:spLocks noChangeArrowheads="1"/>
          </p:cNvSpPr>
          <p:nvPr/>
        </p:nvSpPr>
        <p:spPr bwMode="auto">
          <a:xfrm>
            <a:off x="7924800" y="5181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sz="1200">
                <a:solidFill>
                  <a:schemeClr val="bg1"/>
                </a:solidFill>
                <a:ea typeface="新細明體" pitchFamily="18" charset="-120"/>
              </a:rPr>
              <a:t>73</a:t>
            </a:r>
          </a:p>
        </p:txBody>
      </p:sp>
      <p:sp>
        <p:nvSpPr>
          <p:cNvPr id="173099" name="Rectangle 43"/>
          <p:cNvSpPr>
            <a:spLocks noChangeArrowheads="1"/>
          </p:cNvSpPr>
          <p:nvPr/>
        </p:nvSpPr>
        <p:spPr bwMode="auto">
          <a:xfrm>
            <a:off x="8229600" y="5181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TW" altLang="en-US" sz="1200">
                <a:ea typeface="新細明體" pitchFamily="18" charset="-120"/>
              </a:rPr>
              <a:t> </a:t>
            </a:r>
          </a:p>
        </p:txBody>
      </p:sp>
      <p:sp>
        <p:nvSpPr>
          <p:cNvPr id="173100" name="Text Box 44"/>
          <p:cNvSpPr txBox="1">
            <a:spLocks noChangeArrowheads="1"/>
          </p:cNvSpPr>
          <p:nvPr/>
        </p:nvSpPr>
        <p:spPr bwMode="auto">
          <a:xfrm>
            <a:off x="4575175" y="54483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173101" name="Text Box 45"/>
          <p:cNvSpPr txBox="1">
            <a:spLocks noChangeArrowheads="1"/>
          </p:cNvSpPr>
          <p:nvPr/>
        </p:nvSpPr>
        <p:spPr bwMode="auto">
          <a:xfrm>
            <a:off x="4876800" y="54483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173102" name="Text Box 46"/>
          <p:cNvSpPr txBox="1">
            <a:spLocks noChangeArrowheads="1"/>
          </p:cNvSpPr>
          <p:nvPr/>
        </p:nvSpPr>
        <p:spPr bwMode="auto">
          <a:xfrm>
            <a:off x="5178425" y="54483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173103" name="Text Box 47"/>
          <p:cNvSpPr txBox="1">
            <a:spLocks noChangeArrowheads="1"/>
          </p:cNvSpPr>
          <p:nvPr/>
        </p:nvSpPr>
        <p:spPr bwMode="auto">
          <a:xfrm>
            <a:off x="5480050" y="54483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3</a:t>
            </a:r>
          </a:p>
        </p:txBody>
      </p:sp>
      <p:sp>
        <p:nvSpPr>
          <p:cNvPr id="173104" name="Text Box 48"/>
          <p:cNvSpPr txBox="1">
            <a:spLocks noChangeArrowheads="1"/>
          </p:cNvSpPr>
          <p:nvPr/>
        </p:nvSpPr>
        <p:spPr bwMode="auto">
          <a:xfrm>
            <a:off x="5781675" y="54483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4</a:t>
            </a:r>
          </a:p>
        </p:txBody>
      </p:sp>
      <p:sp>
        <p:nvSpPr>
          <p:cNvPr id="173105" name="Text Box 49"/>
          <p:cNvSpPr txBox="1">
            <a:spLocks noChangeArrowheads="1"/>
          </p:cNvSpPr>
          <p:nvPr/>
        </p:nvSpPr>
        <p:spPr bwMode="auto">
          <a:xfrm>
            <a:off x="6083300" y="54483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5</a:t>
            </a:r>
          </a:p>
        </p:txBody>
      </p:sp>
      <p:sp>
        <p:nvSpPr>
          <p:cNvPr id="173106" name="Text Box 50"/>
          <p:cNvSpPr txBox="1">
            <a:spLocks noChangeArrowheads="1"/>
          </p:cNvSpPr>
          <p:nvPr/>
        </p:nvSpPr>
        <p:spPr bwMode="auto">
          <a:xfrm>
            <a:off x="6384925" y="54483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6</a:t>
            </a:r>
          </a:p>
        </p:txBody>
      </p:sp>
      <p:sp>
        <p:nvSpPr>
          <p:cNvPr id="173107" name="Text Box 51"/>
          <p:cNvSpPr txBox="1">
            <a:spLocks noChangeArrowheads="1"/>
          </p:cNvSpPr>
          <p:nvPr/>
        </p:nvSpPr>
        <p:spPr bwMode="auto">
          <a:xfrm>
            <a:off x="6686550" y="54483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7</a:t>
            </a:r>
          </a:p>
        </p:txBody>
      </p:sp>
      <p:sp>
        <p:nvSpPr>
          <p:cNvPr id="173108" name="Text Box 52"/>
          <p:cNvSpPr txBox="1">
            <a:spLocks noChangeArrowheads="1"/>
          </p:cNvSpPr>
          <p:nvPr/>
        </p:nvSpPr>
        <p:spPr bwMode="auto">
          <a:xfrm>
            <a:off x="6988175" y="54483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8</a:t>
            </a:r>
          </a:p>
        </p:txBody>
      </p:sp>
      <p:sp>
        <p:nvSpPr>
          <p:cNvPr id="173109" name="Text Box 53"/>
          <p:cNvSpPr txBox="1">
            <a:spLocks noChangeArrowheads="1"/>
          </p:cNvSpPr>
          <p:nvPr/>
        </p:nvSpPr>
        <p:spPr bwMode="auto">
          <a:xfrm>
            <a:off x="7289800" y="54483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9</a:t>
            </a:r>
          </a:p>
        </p:txBody>
      </p:sp>
      <p:sp>
        <p:nvSpPr>
          <p:cNvPr id="173110" name="Text Box 54"/>
          <p:cNvSpPr txBox="1">
            <a:spLocks noChangeArrowheads="1"/>
          </p:cNvSpPr>
          <p:nvPr/>
        </p:nvSpPr>
        <p:spPr bwMode="auto">
          <a:xfrm>
            <a:off x="7534275" y="5448300"/>
            <a:ext cx="412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10</a:t>
            </a:r>
          </a:p>
        </p:txBody>
      </p:sp>
      <p:sp>
        <p:nvSpPr>
          <p:cNvPr id="173111" name="Text Box 55"/>
          <p:cNvSpPr txBox="1">
            <a:spLocks noChangeArrowheads="1"/>
          </p:cNvSpPr>
          <p:nvPr/>
        </p:nvSpPr>
        <p:spPr bwMode="auto">
          <a:xfrm>
            <a:off x="7835900" y="5448300"/>
            <a:ext cx="412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11</a:t>
            </a:r>
          </a:p>
        </p:txBody>
      </p:sp>
      <p:sp>
        <p:nvSpPr>
          <p:cNvPr id="173112" name="Text Box 56"/>
          <p:cNvSpPr txBox="1">
            <a:spLocks noChangeArrowheads="1"/>
          </p:cNvSpPr>
          <p:nvPr/>
        </p:nvSpPr>
        <p:spPr bwMode="auto">
          <a:xfrm>
            <a:off x="8137525" y="5448300"/>
            <a:ext cx="412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12</a:t>
            </a:r>
          </a:p>
        </p:txBody>
      </p:sp>
      <p:sp>
        <p:nvSpPr>
          <p:cNvPr id="173113" name="AutoShape 57"/>
          <p:cNvSpPr>
            <a:spLocks noChangeArrowheads="1"/>
          </p:cNvSpPr>
          <p:nvPr/>
        </p:nvSpPr>
        <p:spPr bwMode="auto">
          <a:xfrm>
            <a:off x="6400800" y="4648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Search with Linear Probing</a:t>
            </a:r>
          </a:p>
        </p:txBody>
      </p:sp>
      <p:sp>
        <p:nvSpPr>
          <p:cNvPr id="151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 dirty="0">
                <a:ea typeface="新細明體" pitchFamily="18" charset="-120"/>
              </a:rPr>
              <a:t>Consider a hash table </a:t>
            </a:r>
            <a:r>
              <a:rPr lang="en-US" altLang="zh-TW" sz="2000" b="1" i="1" dirty="0">
                <a:latin typeface="Times New Roman" pitchFamily="18" charset="0"/>
                <a:ea typeface="新細明體" pitchFamily="18" charset="-120"/>
              </a:rPr>
              <a:t>A</a:t>
            </a:r>
            <a:r>
              <a:rPr lang="en-US" altLang="zh-TW" sz="2000" dirty="0">
                <a:ea typeface="新細明體" pitchFamily="18" charset="-120"/>
              </a:rPr>
              <a:t> that uses linear probing</a:t>
            </a:r>
          </a:p>
          <a:p>
            <a:pPr>
              <a:lnSpc>
                <a:spcPct val="80000"/>
              </a:lnSpc>
            </a:pPr>
            <a:r>
              <a:rPr lang="en-US" altLang="zh-TW" sz="2000" dirty="0">
                <a:solidFill>
                  <a:schemeClr val="accent6"/>
                </a:solidFill>
                <a:ea typeface="新細明體" pitchFamily="18" charset="-120"/>
              </a:rPr>
              <a:t>get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(</a:t>
            </a:r>
            <a:r>
              <a:rPr lang="en-US" altLang="zh-TW" sz="2000" b="1" i="1" dirty="0">
                <a:latin typeface="Times New Roman" pitchFamily="18" charset="0"/>
                <a:ea typeface="新細明體" pitchFamily="18" charset="-120"/>
              </a:rPr>
              <a:t>k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TW" sz="1800" dirty="0">
                <a:ea typeface="新細明體" pitchFamily="18" charset="-120"/>
              </a:rPr>
              <a:t>We start at cell </a:t>
            </a:r>
            <a:r>
              <a:rPr lang="en-US" altLang="zh-TW" sz="1800" b="1" i="1" dirty="0">
                <a:latin typeface="Times New Roman" pitchFamily="18" charset="0"/>
                <a:ea typeface="新細明體" pitchFamily="18" charset="-120"/>
              </a:rPr>
              <a:t>h</a:t>
            </a:r>
            <a:r>
              <a:rPr lang="en-US" altLang="zh-TW" sz="1800" dirty="0">
                <a:latin typeface="Times New Roman" pitchFamily="18" charset="0"/>
                <a:ea typeface="新細明體" pitchFamily="18" charset="-120"/>
              </a:rPr>
              <a:t>(</a:t>
            </a:r>
            <a:r>
              <a:rPr lang="en-US" altLang="zh-TW" sz="1800" b="1" i="1" dirty="0">
                <a:latin typeface="Times New Roman" pitchFamily="18" charset="0"/>
                <a:ea typeface="新細明體" pitchFamily="18" charset="-120"/>
              </a:rPr>
              <a:t>k</a:t>
            </a:r>
            <a:r>
              <a:rPr lang="en-US" altLang="zh-TW" sz="1800" dirty="0">
                <a:latin typeface="Times New Roman" pitchFamily="18" charset="0"/>
                <a:ea typeface="新細明體" pitchFamily="18" charset="-120"/>
              </a:rPr>
              <a:t>) </a:t>
            </a:r>
            <a:endParaRPr lang="en-US" altLang="zh-TW" sz="1800" dirty="0">
              <a:ea typeface="新細明體" pitchFamily="18" charset="-120"/>
            </a:endParaRPr>
          </a:p>
          <a:p>
            <a:pPr lvl="1">
              <a:lnSpc>
                <a:spcPct val="80000"/>
              </a:lnSpc>
            </a:pPr>
            <a:r>
              <a:rPr lang="en-US" altLang="zh-TW" sz="1800" dirty="0">
                <a:ea typeface="新細明體" pitchFamily="18" charset="-120"/>
              </a:rPr>
              <a:t>We probe consecutive locations until one of the following occurs</a:t>
            </a:r>
          </a:p>
          <a:p>
            <a:pPr lvl="2">
              <a:lnSpc>
                <a:spcPct val="80000"/>
              </a:lnSpc>
            </a:pPr>
            <a:r>
              <a:rPr lang="en-US" altLang="zh-TW" sz="1600" dirty="0">
                <a:ea typeface="新細明體" pitchFamily="18" charset="-120"/>
              </a:rPr>
              <a:t>An item with key </a:t>
            </a:r>
            <a:r>
              <a:rPr lang="en-US" altLang="zh-TW" sz="1600" b="1" i="1" dirty="0">
                <a:latin typeface="Times New Roman" pitchFamily="18" charset="0"/>
                <a:ea typeface="新細明體" pitchFamily="18" charset="-120"/>
              </a:rPr>
              <a:t>k</a:t>
            </a:r>
            <a:r>
              <a:rPr lang="en-US" altLang="zh-TW" sz="1600" dirty="0">
                <a:ea typeface="新細明體" pitchFamily="18" charset="-120"/>
              </a:rPr>
              <a:t> is found, or</a:t>
            </a:r>
          </a:p>
          <a:p>
            <a:pPr lvl="2">
              <a:lnSpc>
                <a:spcPct val="80000"/>
              </a:lnSpc>
            </a:pPr>
            <a:r>
              <a:rPr lang="en-US" altLang="zh-TW" sz="1600" i="1" dirty="0">
                <a:ea typeface="新細明體" pitchFamily="18" charset="-120"/>
              </a:rPr>
              <a:t>An empty cell is found</a:t>
            </a:r>
            <a:r>
              <a:rPr lang="en-US" altLang="zh-TW" sz="1600" dirty="0">
                <a:ea typeface="新細明體" pitchFamily="18" charset="-120"/>
              </a:rPr>
              <a:t>, or</a:t>
            </a:r>
          </a:p>
          <a:p>
            <a:pPr lvl="2">
              <a:lnSpc>
                <a:spcPct val="80000"/>
              </a:lnSpc>
            </a:pPr>
            <a:r>
              <a:rPr lang="en-US" altLang="zh-TW" sz="1600" b="1" i="1" dirty="0">
                <a:latin typeface="Times New Roman" pitchFamily="18" charset="0"/>
                <a:ea typeface="新細明體" pitchFamily="18" charset="-120"/>
              </a:rPr>
              <a:t>N</a:t>
            </a:r>
            <a:r>
              <a:rPr lang="en-US" altLang="zh-TW" sz="1600" dirty="0">
                <a:ea typeface="新細明體" pitchFamily="18" charset="-120"/>
              </a:rPr>
              <a:t> cells have been unsuccessfully probed </a:t>
            </a:r>
          </a:p>
          <a:p>
            <a:pPr lvl="1">
              <a:lnSpc>
                <a:spcPct val="80000"/>
              </a:lnSpc>
            </a:pPr>
            <a:r>
              <a:rPr lang="en-US" altLang="zh-TW" sz="1800" dirty="0">
                <a:solidFill>
                  <a:srgbClr val="1EA467"/>
                </a:solidFill>
                <a:ea typeface="新細明體" pitchFamily="18" charset="-120"/>
              </a:rPr>
              <a:t>To ensure the efficiency, if </a:t>
            </a:r>
            <a:r>
              <a:rPr lang="en-US" altLang="zh-TW" sz="1800" i="1" dirty="0">
                <a:solidFill>
                  <a:srgbClr val="1EA467"/>
                </a:solidFill>
                <a:ea typeface="新細明體" pitchFamily="18" charset="-120"/>
              </a:rPr>
              <a:t>k</a:t>
            </a:r>
            <a:r>
              <a:rPr lang="en-US" altLang="zh-TW" sz="1800" dirty="0">
                <a:solidFill>
                  <a:srgbClr val="1EA467"/>
                </a:solidFill>
                <a:ea typeface="新細明體" pitchFamily="18" charset="-120"/>
              </a:rPr>
              <a:t> is not in the table, we want to find an empty cell as soon as possible. The load factor can NOT be close to 1.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4876800" y="1676400"/>
            <a:ext cx="3810000" cy="4291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1800" b="1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Algorithm</a:t>
            </a:r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1800" b="1" i="1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get</a:t>
            </a:r>
            <a:r>
              <a:rPr lang="en-US" altLang="zh-TW" sz="18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(</a:t>
            </a:r>
            <a:r>
              <a:rPr lang="en-US" altLang="zh-TW" sz="1800" b="1" i="1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k</a:t>
            </a:r>
            <a:r>
              <a:rPr lang="en-US" altLang="zh-TW" sz="18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)	</a:t>
            </a:r>
          </a:p>
          <a:p>
            <a:pPr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18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	</a:t>
            </a:r>
            <a:r>
              <a:rPr lang="en-US" altLang="zh-TW" sz="1800" b="1" i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i</a:t>
            </a:r>
            <a:r>
              <a:rPr lang="en-US" altLang="zh-TW" sz="180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1800">
                <a:solidFill>
                  <a:schemeClr val="accent2"/>
                </a:solidFill>
                <a:latin typeface="Symbol" pitchFamily="18" charset="2"/>
                <a:ea typeface="新細明體" pitchFamily="18" charset="-120"/>
                <a:sym typeface="Symbol" pitchFamily="18" charset="2"/>
              </a:rPr>
              <a:t></a:t>
            </a:r>
            <a:r>
              <a:rPr lang="en-US" altLang="zh-TW" sz="1800" b="1" i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 h</a:t>
            </a:r>
            <a:r>
              <a:rPr lang="en-US" altLang="zh-TW" sz="180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(</a:t>
            </a:r>
            <a:r>
              <a:rPr lang="en-US" altLang="zh-TW" sz="1800" b="1" i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k</a:t>
            </a:r>
            <a:r>
              <a:rPr lang="en-US" altLang="zh-TW" sz="180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)</a:t>
            </a:r>
          </a:p>
          <a:p>
            <a:pPr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180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	</a:t>
            </a:r>
            <a:r>
              <a:rPr lang="en-US" altLang="zh-TW" sz="1800" b="1" i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p</a:t>
            </a:r>
            <a:r>
              <a:rPr lang="en-US" altLang="zh-TW" sz="180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1800">
                <a:solidFill>
                  <a:schemeClr val="accent2"/>
                </a:solidFill>
                <a:latin typeface="Symbol" pitchFamily="18" charset="2"/>
                <a:ea typeface="新細明體" pitchFamily="18" charset="-120"/>
                <a:sym typeface="Symbol" pitchFamily="18" charset="2"/>
              </a:rPr>
              <a:t></a:t>
            </a:r>
            <a:r>
              <a:rPr lang="en-US" altLang="zh-TW" sz="1800" b="1" i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180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0</a:t>
            </a:r>
          </a:p>
          <a:p>
            <a:pPr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18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	</a:t>
            </a:r>
            <a:r>
              <a:rPr lang="en-US" altLang="zh-TW" sz="1800" b="1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repeat</a:t>
            </a:r>
          </a:p>
          <a:p>
            <a:pPr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1800" b="1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		</a:t>
            </a:r>
            <a:r>
              <a:rPr lang="en-US" altLang="zh-TW" sz="1800" b="1" i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c</a:t>
            </a:r>
            <a:r>
              <a:rPr lang="en-US" altLang="zh-TW" sz="180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1800">
                <a:solidFill>
                  <a:schemeClr val="accent2"/>
                </a:solidFill>
                <a:latin typeface="Symbol" pitchFamily="18" charset="2"/>
                <a:ea typeface="新細明體" pitchFamily="18" charset="-120"/>
                <a:sym typeface="Symbol" pitchFamily="18" charset="2"/>
              </a:rPr>
              <a:t></a:t>
            </a:r>
            <a:r>
              <a:rPr lang="en-US" altLang="zh-TW" sz="1800" b="1" i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 A</a:t>
            </a:r>
            <a:r>
              <a:rPr lang="en-US" altLang="zh-TW" sz="180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[</a:t>
            </a:r>
            <a:r>
              <a:rPr lang="en-US" altLang="zh-TW" sz="1800" b="1" i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i</a:t>
            </a:r>
            <a:r>
              <a:rPr lang="en-US" altLang="zh-TW" sz="180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]</a:t>
            </a:r>
          </a:p>
          <a:p>
            <a:pPr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180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		</a:t>
            </a:r>
            <a:r>
              <a:rPr lang="en-US" altLang="zh-TW" sz="1800" b="1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if </a:t>
            </a:r>
            <a:r>
              <a:rPr lang="en-US" altLang="zh-TW" sz="1800" b="1" i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c</a:t>
            </a:r>
            <a:r>
              <a:rPr lang="en-US" altLang="zh-TW" sz="180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1800">
                <a:solidFill>
                  <a:schemeClr val="accent2"/>
                </a:solidFill>
                <a:latin typeface="Symbol" pitchFamily="18" charset="2"/>
                <a:ea typeface="新細明體" pitchFamily="18" charset="-120"/>
                <a:sym typeface="Symbol" pitchFamily="18" charset="2"/>
              </a:rPr>
              <a:t>=</a:t>
            </a:r>
            <a:r>
              <a:rPr lang="en-US" altLang="zh-TW" sz="180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1800">
                <a:solidFill>
                  <a:schemeClr val="accent2"/>
                </a:solidFill>
                <a:latin typeface="Symbol" pitchFamily="18" charset="2"/>
                <a:ea typeface="新細明體" pitchFamily="18" charset="-120"/>
                <a:sym typeface="Symbol" pitchFamily="18" charset="2"/>
              </a:rPr>
              <a:t></a:t>
            </a:r>
          </a:p>
          <a:p>
            <a:pPr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1800">
                <a:solidFill>
                  <a:schemeClr val="accent2"/>
                </a:solidFill>
                <a:latin typeface="Symbol" pitchFamily="18" charset="2"/>
                <a:ea typeface="新細明體" pitchFamily="18" charset="-120"/>
                <a:sym typeface="Symbol" pitchFamily="18" charset="2"/>
              </a:rPr>
              <a:t>			</a:t>
            </a:r>
            <a:r>
              <a:rPr lang="en-US" altLang="zh-TW" sz="1800" b="1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return</a:t>
            </a:r>
            <a:r>
              <a:rPr lang="en-US" altLang="zh-TW" sz="180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1800" b="1" i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null</a:t>
            </a:r>
            <a:endParaRPr lang="en-US" altLang="zh-TW" sz="1800" b="1">
              <a:solidFill>
                <a:schemeClr val="accent2"/>
              </a:solidFill>
              <a:latin typeface="Times New Roman" pitchFamily="18" charset="0"/>
              <a:ea typeface="新細明體" pitchFamily="18" charset="-120"/>
            </a:endParaRPr>
          </a:p>
          <a:p>
            <a:pPr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1800" b="1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		 else if </a:t>
            </a:r>
            <a:r>
              <a:rPr lang="en-US" altLang="zh-TW" sz="1800" b="1" i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c.key </a:t>
            </a:r>
            <a:r>
              <a:rPr lang="en-US" altLang="zh-TW" sz="180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() </a:t>
            </a:r>
            <a:r>
              <a:rPr lang="en-US" altLang="zh-TW" sz="1800">
                <a:solidFill>
                  <a:schemeClr val="accent2"/>
                </a:solidFill>
                <a:latin typeface="Symbol" pitchFamily="18" charset="2"/>
                <a:ea typeface="新細明體" pitchFamily="18" charset="-120"/>
                <a:sym typeface="Symbol" pitchFamily="18" charset="2"/>
              </a:rPr>
              <a:t>=</a:t>
            </a:r>
            <a:r>
              <a:rPr lang="en-US" altLang="zh-TW" sz="180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1800" b="1" i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k</a:t>
            </a:r>
          </a:p>
          <a:p>
            <a:pPr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1800" b="1" i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			</a:t>
            </a:r>
            <a:r>
              <a:rPr lang="en-US" altLang="zh-TW" sz="1800" b="1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return</a:t>
            </a:r>
            <a:r>
              <a:rPr lang="en-US" altLang="zh-TW" sz="180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1800" b="1" i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c.element</a:t>
            </a:r>
            <a:r>
              <a:rPr lang="en-US" altLang="zh-TW" sz="180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()</a:t>
            </a:r>
            <a:endParaRPr lang="en-US" altLang="zh-TW" sz="1800">
              <a:solidFill>
                <a:schemeClr val="tx2"/>
              </a:solidFill>
              <a:latin typeface="Times New Roman" pitchFamily="18" charset="0"/>
              <a:ea typeface="新細明體" pitchFamily="18" charset="-120"/>
            </a:endParaRPr>
          </a:p>
          <a:p>
            <a:pPr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1800" b="1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		else</a:t>
            </a:r>
          </a:p>
          <a:p>
            <a:pPr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1800" b="1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			</a:t>
            </a:r>
            <a:r>
              <a:rPr lang="en-US" altLang="zh-TW" sz="1800" b="1" i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i</a:t>
            </a:r>
            <a:r>
              <a:rPr lang="en-US" altLang="zh-TW" sz="180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1800">
                <a:solidFill>
                  <a:schemeClr val="accent2"/>
                </a:solidFill>
                <a:latin typeface="Symbol" pitchFamily="18" charset="2"/>
                <a:ea typeface="新細明體" pitchFamily="18" charset="-120"/>
                <a:sym typeface="Symbol" pitchFamily="18" charset="2"/>
              </a:rPr>
              <a:t></a:t>
            </a:r>
            <a:r>
              <a:rPr lang="en-US" altLang="zh-TW" sz="1800" b="1" i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180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(</a:t>
            </a:r>
            <a:r>
              <a:rPr lang="en-US" altLang="zh-TW" sz="1800" b="1" i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i</a:t>
            </a:r>
            <a:r>
              <a:rPr lang="en-US" altLang="zh-TW" sz="180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1800">
                <a:solidFill>
                  <a:schemeClr val="accent2"/>
                </a:solidFill>
                <a:latin typeface="Symbol" pitchFamily="18" charset="2"/>
                <a:ea typeface="新細明體" pitchFamily="18" charset="-120"/>
                <a:sym typeface="Symbol" pitchFamily="18" charset="2"/>
              </a:rPr>
              <a:t>+</a:t>
            </a:r>
            <a:r>
              <a:rPr lang="en-US" altLang="zh-TW" sz="1800" b="1" i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180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1)</a:t>
            </a:r>
            <a:r>
              <a:rPr lang="en-US" altLang="zh-TW" sz="1800" b="1" i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180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mod</a:t>
            </a:r>
            <a:r>
              <a:rPr lang="en-US" altLang="zh-TW" sz="1800" b="1" i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 N</a:t>
            </a:r>
            <a:endParaRPr lang="en-US" altLang="zh-TW" sz="1800">
              <a:solidFill>
                <a:schemeClr val="accent2"/>
              </a:solidFill>
              <a:latin typeface="Times New Roman" pitchFamily="18" charset="0"/>
              <a:ea typeface="新細明體" pitchFamily="18" charset="-120"/>
            </a:endParaRPr>
          </a:p>
          <a:p>
            <a:pPr marL="285750" lvl="1"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1800" b="1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		</a:t>
            </a:r>
            <a:r>
              <a:rPr lang="en-US" altLang="zh-TW" sz="1800" b="1" i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p</a:t>
            </a:r>
            <a:r>
              <a:rPr lang="en-US" altLang="zh-TW" sz="180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1800">
                <a:solidFill>
                  <a:schemeClr val="accent2"/>
                </a:solidFill>
                <a:latin typeface="Symbol" pitchFamily="18" charset="2"/>
                <a:ea typeface="新細明體" pitchFamily="18" charset="-120"/>
                <a:sym typeface="Symbol" pitchFamily="18" charset="2"/>
              </a:rPr>
              <a:t></a:t>
            </a:r>
            <a:r>
              <a:rPr lang="en-US" altLang="zh-TW" sz="1800" b="1" i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 p</a:t>
            </a:r>
            <a:r>
              <a:rPr lang="en-US" altLang="zh-TW" sz="180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1800">
                <a:solidFill>
                  <a:schemeClr val="accent2"/>
                </a:solidFill>
                <a:latin typeface="Symbol" pitchFamily="18" charset="2"/>
                <a:ea typeface="新細明體" pitchFamily="18" charset="-120"/>
                <a:sym typeface="Symbol" pitchFamily="18" charset="2"/>
              </a:rPr>
              <a:t>+</a:t>
            </a:r>
            <a:r>
              <a:rPr lang="en-US" altLang="zh-TW" sz="1800" b="1" i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180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1</a:t>
            </a:r>
          </a:p>
          <a:p>
            <a:pPr marL="285750" lvl="1"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1800" b="1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until</a:t>
            </a:r>
            <a:r>
              <a:rPr lang="en-US" altLang="zh-TW" sz="180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 	 </a:t>
            </a:r>
            <a:r>
              <a:rPr lang="en-US" altLang="zh-TW" sz="1800" b="1" i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p</a:t>
            </a:r>
            <a:r>
              <a:rPr lang="en-US" altLang="zh-TW" sz="180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1800">
                <a:solidFill>
                  <a:schemeClr val="accent2"/>
                </a:solidFill>
                <a:latin typeface="Symbol" pitchFamily="18" charset="2"/>
                <a:ea typeface="新細明體" pitchFamily="18" charset="-120"/>
                <a:sym typeface="Symbol" pitchFamily="18" charset="2"/>
              </a:rPr>
              <a:t>=</a:t>
            </a:r>
            <a:r>
              <a:rPr lang="en-US" altLang="zh-TW" sz="180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1800" b="1" i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N</a:t>
            </a:r>
          </a:p>
          <a:p>
            <a:pPr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1800">
                <a:solidFill>
                  <a:schemeClr val="accent2"/>
                </a:solidFill>
                <a:latin typeface="Symbol" pitchFamily="18" charset="2"/>
                <a:ea typeface="新細明體" pitchFamily="18" charset="-120"/>
                <a:sym typeface="Symbol" pitchFamily="18" charset="2"/>
              </a:rPr>
              <a:t>	</a:t>
            </a:r>
            <a:r>
              <a:rPr lang="en-US" altLang="zh-TW" sz="1800" b="1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return</a:t>
            </a:r>
            <a:r>
              <a:rPr lang="en-US" altLang="zh-TW" sz="180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1800" b="1" i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null</a:t>
            </a:r>
          </a:p>
        </p:txBody>
      </p:sp>
      <p:graphicFrame>
        <p:nvGraphicFramePr>
          <p:cNvPr id="151557" name="Object 5"/>
          <p:cNvGraphicFramePr>
            <a:graphicFrameLocks noChangeAspect="1"/>
          </p:cNvGraphicFramePr>
          <p:nvPr/>
        </p:nvGraphicFramePr>
        <p:xfrm>
          <a:off x="7467600" y="152400"/>
          <a:ext cx="1330325" cy="1143000"/>
        </p:xfrm>
        <a:graphic>
          <a:graphicData uri="http://schemas.openxmlformats.org/presentationml/2006/ole">
            <p:oleObj spid="_x0000_s1026" name="Clip" r:id="rId3" imgW="4033080" imgH="34689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Linear Probing</a:t>
            </a:r>
          </a:p>
        </p:txBody>
      </p:sp>
      <p:sp>
        <p:nvSpPr>
          <p:cNvPr id="1792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4114800" cy="4572000"/>
          </a:xfrm>
        </p:spPr>
        <p:txBody>
          <a:bodyPr/>
          <a:lstStyle/>
          <a:p>
            <a:r>
              <a:rPr lang="en-US" altLang="zh-TW" sz="2400">
                <a:ea typeface="新細明體" pitchFamily="18" charset="-120"/>
              </a:rPr>
              <a:t>Search for key=20.</a:t>
            </a:r>
          </a:p>
          <a:p>
            <a:pPr lvl="1"/>
            <a:r>
              <a:rPr lang="en-US" altLang="zh-TW" sz="2000">
                <a:ea typeface="新細明體" pitchFamily="18" charset="-120"/>
              </a:rPr>
              <a:t>h(20)=20 mod 13 =7. </a:t>
            </a:r>
          </a:p>
          <a:p>
            <a:pPr lvl="1"/>
            <a:r>
              <a:rPr lang="en-US" altLang="zh-TW" sz="2000">
                <a:ea typeface="新細明體" pitchFamily="18" charset="-120"/>
              </a:rPr>
              <a:t>Go through rank 8, 9, …, 12, 0.</a:t>
            </a:r>
          </a:p>
          <a:p>
            <a:r>
              <a:rPr lang="en-US" altLang="zh-TW" sz="2400">
                <a:ea typeface="新細明體" pitchFamily="18" charset="-120"/>
              </a:rPr>
              <a:t>Search for key=15</a:t>
            </a:r>
          </a:p>
          <a:p>
            <a:pPr lvl="1"/>
            <a:r>
              <a:rPr lang="en-US" altLang="zh-TW" sz="2000">
                <a:ea typeface="新細明體" pitchFamily="18" charset="-120"/>
              </a:rPr>
              <a:t>h(15)=15 mod 13=2.</a:t>
            </a:r>
          </a:p>
          <a:p>
            <a:pPr lvl="1"/>
            <a:r>
              <a:rPr lang="en-US" altLang="zh-TW" sz="2000">
                <a:ea typeface="新細明體" pitchFamily="18" charset="-120"/>
              </a:rPr>
              <a:t>Go through rank 2, 3 and return </a:t>
            </a:r>
            <a:r>
              <a:rPr lang="en-US" altLang="zh-TW" sz="2000">
                <a:solidFill>
                  <a:srgbClr val="804C67"/>
                </a:solidFill>
                <a:ea typeface="新細明體" pitchFamily="18" charset="-120"/>
              </a:rPr>
              <a:t>null</a:t>
            </a:r>
            <a:r>
              <a:rPr lang="en-US" altLang="zh-TW" sz="2000">
                <a:ea typeface="新細明體" pitchFamily="18" charset="-120"/>
              </a:rPr>
              <a:t>. </a:t>
            </a:r>
          </a:p>
          <a:p>
            <a:pPr lvl="1"/>
            <a:endParaRPr lang="en-US" altLang="zh-TW" sz="2000">
              <a:ea typeface="新細明體" pitchFamily="18" charset="-120"/>
            </a:endParaRPr>
          </a:p>
        </p:txBody>
      </p:sp>
      <p:sp>
        <p:nvSpPr>
          <p:cNvPr id="17920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76400"/>
            <a:ext cx="3810000" cy="2209800"/>
          </a:xfrm>
        </p:spPr>
        <p:txBody>
          <a:bodyPr/>
          <a:lstStyle/>
          <a:p>
            <a:r>
              <a:rPr lang="en-US" altLang="zh-TW" sz="2400">
                <a:ea typeface="新細明體" pitchFamily="18" charset="-120"/>
              </a:rPr>
              <a:t>Example:</a:t>
            </a:r>
          </a:p>
          <a:p>
            <a:pPr lvl="1"/>
            <a:r>
              <a:rPr lang="en-US" altLang="zh-TW" sz="2000" b="1" i="1">
                <a:latin typeface="Times New Roman" pitchFamily="18" charset="0"/>
                <a:ea typeface="新細明體" pitchFamily="18" charset="-120"/>
              </a:rPr>
              <a:t>h</a:t>
            </a:r>
            <a:r>
              <a:rPr lang="en-US" altLang="zh-TW" sz="2000">
                <a:latin typeface="Times New Roman" pitchFamily="18" charset="0"/>
                <a:ea typeface="新細明體" pitchFamily="18" charset="-120"/>
              </a:rPr>
              <a:t>(</a:t>
            </a:r>
            <a:r>
              <a:rPr lang="en-US" altLang="zh-TW" sz="2000" b="1" i="1">
                <a:latin typeface="Times New Roman" pitchFamily="18" charset="0"/>
                <a:ea typeface="新細明體" pitchFamily="18" charset="-120"/>
              </a:rPr>
              <a:t>x</a:t>
            </a:r>
            <a:r>
              <a:rPr lang="en-US" altLang="zh-TW" sz="2000">
                <a:latin typeface="Times New Roman" pitchFamily="18" charset="0"/>
                <a:ea typeface="新細明體" pitchFamily="18" charset="-120"/>
              </a:rPr>
              <a:t>) </a:t>
            </a:r>
            <a:r>
              <a:rPr lang="en-US" altLang="zh-TW" sz="2000">
                <a:latin typeface="Symbol" pitchFamily="18" charset="2"/>
                <a:ea typeface="新細明體" pitchFamily="18" charset="-120"/>
              </a:rPr>
              <a:t>=</a:t>
            </a:r>
            <a:r>
              <a:rPr lang="en-US" altLang="zh-TW" sz="2000" b="1" i="1">
                <a:latin typeface="Times New Roman" pitchFamily="18" charset="0"/>
                <a:ea typeface="新細明體" pitchFamily="18" charset="-120"/>
              </a:rPr>
              <a:t> x </a:t>
            </a:r>
            <a:r>
              <a:rPr lang="en-US" altLang="zh-TW" sz="2000">
                <a:latin typeface="Times New Roman" pitchFamily="18" charset="0"/>
                <a:ea typeface="新細明體" pitchFamily="18" charset="-120"/>
              </a:rPr>
              <a:t>mod</a:t>
            </a:r>
            <a:r>
              <a:rPr lang="en-US" altLang="zh-TW" sz="2000" b="1" i="1"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2000">
                <a:latin typeface="Times New Roman" pitchFamily="18" charset="0"/>
                <a:ea typeface="新細明體" pitchFamily="18" charset="-120"/>
              </a:rPr>
              <a:t>13</a:t>
            </a:r>
          </a:p>
          <a:p>
            <a:pPr lvl="1"/>
            <a:r>
              <a:rPr lang="en-US" altLang="zh-TW" sz="2000">
                <a:ea typeface="新細明體" pitchFamily="18" charset="-120"/>
              </a:rPr>
              <a:t>Insert keys 18, 41, 22, 44, 59, 32, 31, 73, 12, 20 in this order</a:t>
            </a:r>
          </a:p>
          <a:p>
            <a:pPr lvl="1"/>
            <a:endParaRPr lang="zh-TW" altLang="en-US" sz="2000">
              <a:ea typeface="新細明體" pitchFamily="18" charset="-120"/>
            </a:endParaRP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4495800" y="3962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TW" altLang="en-US" sz="1800">
                <a:ea typeface="新細明體" pitchFamily="18" charset="-120"/>
              </a:rPr>
              <a:t> </a:t>
            </a:r>
          </a:p>
        </p:txBody>
      </p:sp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4800600" y="3962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TW" altLang="en-US" sz="1800">
                <a:ea typeface="新細明體" pitchFamily="18" charset="-120"/>
              </a:rPr>
              <a:t> </a:t>
            </a:r>
          </a:p>
        </p:txBody>
      </p:sp>
      <p:sp>
        <p:nvSpPr>
          <p:cNvPr id="179207" name="Rectangle 7"/>
          <p:cNvSpPr>
            <a:spLocks noChangeArrowheads="1"/>
          </p:cNvSpPr>
          <p:nvPr/>
        </p:nvSpPr>
        <p:spPr bwMode="auto">
          <a:xfrm>
            <a:off x="5105400" y="3962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TW" altLang="en-US" sz="1800">
                <a:ea typeface="新細明體" pitchFamily="18" charset="-120"/>
              </a:rPr>
              <a:t> </a:t>
            </a:r>
          </a:p>
        </p:txBody>
      </p:sp>
      <p:sp>
        <p:nvSpPr>
          <p:cNvPr id="179208" name="Rectangle 8"/>
          <p:cNvSpPr>
            <a:spLocks noChangeArrowheads="1"/>
          </p:cNvSpPr>
          <p:nvPr/>
        </p:nvSpPr>
        <p:spPr bwMode="auto">
          <a:xfrm>
            <a:off x="5410200" y="3962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TW" altLang="en-US" sz="1800">
                <a:ea typeface="新細明體" pitchFamily="18" charset="-120"/>
              </a:rPr>
              <a:t> </a:t>
            </a:r>
          </a:p>
        </p:txBody>
      </p:sp>
      <p:sp>
        <p:nvSpPr>
          <p:cNvPr id="179209" name="Rectangle 9"/>
          <p:cNvSpPr>
            <a:spLocks noChangeArrowheads="1"/>
          </p:cNvSpPr>
          <p:nvPr/>
        </p:nvSpPr>
        <p:spPr bwMode="auto">
          <a:xfrm>
            <a:off x="5715000" y="3962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TW" altLang="en-US" sz="1800">
                <a:ea typeface="新細明體" pitchFamily="18" charset="-120"/>
              </a:rPr>
              <a:t> </a:t>
            </a:r>
          </a:p>
        </p:txBody>
      </p:sp>
      <p:sp>
        <p:nvSpPr>
          <p:cNvPr id="179210" name="Rectangle 10"/>
          <p:cNvSpPr>
            <a:spLocks noChangeArrowheads="1"/>
          </p:cNvSpPr>
          <p:nvPr/>
        </p:nvSpPr>
        <p:spPr bwMode="auto">
          <a:xfrm>
            <a:off x="6019800" y="3962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TW" altLang="en-US" sz="1800">
                <a:ea typeface="新細明體" pitchFamily="18" charset="-120"/>
              </a:rPr>
              <a:t> </a:t>
            </a:r>
          </a:p>
        </p:txBody>
      </p:sp>
      <p:sp>
        <p:nvSpPr>
          <p:cNvPr id="179211" name="Rectangle 11"/>
          <p:cNvSpPr>
            <a:spLocks noChangeArrowheads="1"/>
          </p:cNvSpPr>
          <p:nvPr/>
        </p:nvSpPr>
        <p:spPr bwMode="auto">
          <a:xfrm>
            <a:off x="6324600" y="3962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TW" altLang="en-US" sz="1800">
                <a:ea typeface="新細明體" pitchFamily="18" charset="-120"/>
              </a:rPr>
              <a:t> </a:t>
            </a:r>
          </a:p>
        </p:txBody>
      </p:sp>
      <p:sp>
        <p:nvSpPr>
          <p:cNvPr id="179212" name="Rectangle 12"/>
          <p:cNvSpPr>
            <a:spLocks noChangeArrowheads="1"/>
          </p:cNvSpPr>
          <p:nvPr/>
        </p:nvSpPr>
        <p:spPr bwMode="auto">
          <a:xfrm>
            <a:off x="6629400" y="3962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TW" altLang="en-US" sz="1800">
                <a:ea typeface="新細明體" pitchFamily="18" charset="-120"/>
              </a:rPr>
              <a:t> </a:t>
            </a:r>
          </a:p>
        </p:txBody>
      </p:sp>
      <p:sp>
        <p:nvSpPr>
          <p:cNvPr id="179213" name="Rectangle 13"/>
          <p:cNvSpPr>
            <a:spLocks noChangeArrowheads="1"/>
          </p:cNvSpPr>
          <p:nvPr/>
        </p:nvSpPr>
        <p:spPr bwMode="auto">
          <a:xfrm>
            <a:off x="6934200" y="3962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TW" altLang="en-US" sz="1800">
                <a:ea typeface="新細明體" pitchFamily="18" charset="-120"/>
              </a:rPr>
              <a:t>  </a:t>
            </a:r>
          </a:p>
        </p:txBody>
      </p:sp>
      <p:sp>
        <p:nvSpPr>
          <p:cNvPr id="179214" name="Rectangle 14"/>
          <p:cNvSpPr>
            <a:spLocks noChangeArrowheads="1"/>
          </p:cNvSpPr>
          <p:nvPr/>
        </p:nvSpPr>
        <p:spPr bwMode="auto">
          <a:xfrm>
            <a:off x="7239000" y="3962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TW" altLang="en-US" sz="1800">
                <a:ea typeface="新細明體" pitchFamily="18" charset="-120"/>
              </a:rPr>
              <a:t> </a:t>
            </a:r>
          </a:p>
        </p:txBody>
      </p:sp>
      <p:sp>
        <p:nvSpPr>
          <p:cNvPr id="179215" name="Rectangle 15"/>
          <p:cNvSpPr>
            <a:spLocks noChangeArrowheads="1"/>
          </p:cNvSpPr>
          <p:nvPr/>
        </p:nvSpPr>
        <p:spPr bwMode="auto">
          <a:xfrm>
            <a:off x="7543800" y="3962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TW" altLang="en-US" sz="1800">
                <a:ea typeface="新細明體" pitchFamily="18" charset="-120"/>
              </a:rPr>
              <a:t> </a:t>
            </a:r>
          </a:p>
        </p:txBody>
      </p:sp>
      <p:sp>
        <p:nvSpPr>
          <p:cNvPr id="179216" name="Rectangle 16"/>
          <p:cNvSpPr>
            <a:spLocks noChangeArrowheads="1"/>
          </p:cNvSpPr>
          <p:nvPr/>
        </p:nvSpPr>
        <p:spPr bwMode="auto">
          <a:xfrm>
            <a:off x="7848600" y="3962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TW" altLang="en-US" sz="1800">
                <a:ea typeface="新細明體" pitchFamily="18" charset="-120"/>
              </a:rPr>
              <a:t> </a:t>
            </a:r>
          </a:p>
        </p:txBody>
      </p:sp>
      <p:sp>
        <p:nvSpPr>
          <p:cNvPr id="179217" name="Rectangle 17"/>
          <p:cNvSpPr>
            <a:spLocks noChangeArrowheads="1"/>
          </p:cNvSpPr>
          <p:nvPr/>
        </p:nvSpPr>
        <p:spPr bwMode="auto">
          <a:xfrm>
            <a:off x="8153400" y="3962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TW" altLang="en-US" sz="1800">
                <a:ea typeface="新細明體" pitchFamily="18" charset="-120"/>
              </a:rPr>
              <a:t> </a:t>
            </a:r>
          </a:p>
        </p:txBody>
      </p:sp>
      <p:sp>
        <p:nvSpPr>
          <p:cNvPr id="179218" name="Text Box 18"/>
          <p:cNvSpPr txBox="1">
            <a:spLocks noChangeArrowheads="1"/>
          </p:cNvSpPr>
          <p:nvPr/>
        </p:nvSpPr>
        <p:spPr bwMode="auto">
          <a:xfrm>
            <a:off x="4498975" y="42291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179219" name="Text Box 19"/>
          <p:cNvSpPr txBox="1">
            <a:spLocks noChangeArrowheads="1"/>
          </p:cNvSpPr>
          <p:nvPr/>
        </p:nvSpPr>
        <p:spPr bwMode="auto">
          <a:xfrm>
            <a:off x="4800600" y="42291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179220" name="Text Box 20"/>
          <p:cNvSpPr txBox="1">
            <a:spLocks noChangeArrowheads="1"/>
          </p:cNvSpPr>
          <p:nvPr/>
        </p:nvSpPr>
        <p:spPr bwMode="auto">
          <a:xfrm>
            <a:off x="5102225" y="42291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179221" name="Text Box 21"/>
          <p:cNvSpPr txBox="1">
            <a:spLocks noChangeArrowheads="1"/>
          </p:cNvSpPr>
          <p:nvPr/>
        </p:nvSpPr>
        <p:spPr bwMode="auto">
          <a:xfrm>
            <a:off x="5403850" y="42291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3</a:t>
            </a:r>
          </a:p>
        </p:txBody>
      </p:sp>
      <p:sp>
        <p:nvSpPr>
          <p:cNvPr id="179222" name="Text Box 22"/>
          <p:cNvSpPr txBox="1">
            <a:spLocks noChangeArrowheads="1"/>
          </p:cNvSpPr>
          <p:nvPr/>
        </p:nvSpPr>
        <p:spPr bwMode="auto">
          <a:xfrm>
            <a:off x="5705475" y="42291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4</a:t>
            </a:r>
          </a:p>
        </p:txBody>
      </p:sp>
      <p:sp>
        <p:nvSpPr>
          <p:cNvPr id="179223" name="Text Box 23"/>
          <p:cNvSpPr txBox="1">
            <a:spLocks noChangeArrowheads="1"/>
          </p:cNvSpPr>
          <p:nvPr/>
        </p:nvSpPr>
        <p:spPr bwMode="auto">
          <a:xfrm>
            <a:off x="6007100" y="42291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5</a:t>
            </a:r>
          </a:p>
        </p:txBody>
      </p:sp>
      <p:sp>
        <p:nvSpPr>
          <p:cNvPr id="179224" name="Text Box 24"/>
          <p:cNvSpPr txBox="1">
            <a:spLocks noChangeArrowheads="1"/>
          </p:cNvSpPr>
          <p:nvPr/>
        </p:nvSpPr>
        <p:spPr bwMode="auto">
          <a:xfrm>
            <a:off x="6308725" y="42291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6</a:t>
            </a:r>
          </a:p>
        </p:txBody>
      </p:sp>
      <p:sp>
        <p:nvSpPr>
          <p:cNvPr id="179225" name="Text Box 25"/>
          <p:cNvSpPr txBox="1">
            <a:spLocks noChangeArrowheads="1"/>
          </p:cNvSpPr>
          <p:nvPr/>
        </p:nvSpPr>
        <p:spPr bwMode="auto">
          <a:xfrm>
            <a:off x="6610350" y="42291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7</a:t>
            </a:r>
          </a:p>
        </p:txBody>
      </p:sp>
      <p:sp>
        <p:nvSpPr>
          <p:cNvPr id="179226" name="Text Box 26"/>
          <p:cNvSpPr txBox="1">
            <a:spLocks noChangeArrowheads="1"/>
          </p:cNvSpPr>
          <p:nvPr/>
        </p:nvSpPr>
        <p:spPr bwMode="auto">
          <a:xfrm>
            <a:off x="6911975" y="42291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8</a:t>
            </a:r>
          </a:p>
        </p:txBody>
      </p:sp>
      <p:sp>
        <p:nvSpPr>
          <p:cNvPr id="179227" name="Text Box 27"/>
          <p:cNvSpPr txBox="1">
            <a:spLocks noChangeArrowheads="1"/>
          </p:cNvSpPr>
          <p:nvPr/>
        </p:nvSpPr>
        <p:spPr bwMode="auto">
          <a:xfrm>
            <a:off x="7213600" y="42291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9</a:t>
            </a:r>
          </a:p>
        </p:txBody>
      </p:sp>
      <p:sp>
        <p:nvSpPr>
          <p:cNvPr id="179228" name="Text Box 28"/>
          <p:cNvSpPr txBox="1">
            <a:spLocks noChangeArrowheads="1"/>
          </p:cNvSpPr>
          <p:nvPr/>
        </p:nvSpPr>
        <p:spPr bwMode="auto">
          <a:xfrm>
            <a:off x="7458075" y="4229100"/>
            <a:ext cx="412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10</a:t>
            </a:r>
          </a:p>
        </p:txBody>
      </p:sp>
      <p:sp>
        <p:nvSpPr>
          <p:cNvPr id="179229" name="Text Box 29"/>
          <p:cNvSpPr txBox="1">
            <a:spLocks noChangeArrowheads="1"/>
          </p:cNvSpPr>
          <p:nvPr/>
        </p:nvSpPr>
        <p:spPr bwMode="auto">
          <a:xfrm>
            <a:off x="7759700" y="4229100"/>
            <a:ext cx="412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11</a:t>
            </a:r>
          </a:p>
        </p:txBody>
      </p:sp>
      <p:sp>
        <p:nvSpPr>
          <p:cNvPr id="179230" name="Text Box 30"/>
          <p:cNvSpPr txBox="1">
            <a:spLocks noChangeArrowheads="1"/>
          </p:cNvSpPr>
          <p:nvPr/>
        </p:nvSpPr>
        <p:spPr bwMode="auto">
          <a:xfrm>
            <a:off x="8061325" y="4229100"/>
            <a:ext cx="412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12</a:t>
            </a:r>
          </a:p>
        </p:txBody>
      </p:sp>
      <p:sp>
        <p:nvSpPr>
          <p:cNvPr id="179231" name="Rectangle 31"/>
          <p:cNvSpPr>
            <a:spLocks noChangeArrowheads="1"/>
          </p:cNvSpPr>
          <p:nvPr/>
        </p:nvSpPr>
        <p:spPr bwMode="auto">
          <a:xfrm>
            <a:off x="4495800" y="5181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TW" altLang="en-US" sz="1200">
                <a:ea typeface="新細明體" pitchFamily="18" charset="-120"/>
              </a:rPr>
              <a:t> </a:t>
            </a:r>
            <a:r>
              <a:rPr lang="en-US" altLang="zh-TW" sz="1200">
                <a:ea typeface="新細明體" pitchFamily="18" charset="-120"/>
              </a:rPr>
              <a:t>20</a:t>
            </a:r>
          </a:p>
        </p:txBody>
      </p:sp>
      <p:sp>
        <p:nvSpPr>
          <p:cNvPr id="179232" name="Rectangle 32"/>
          <p:cNvSpPr>
            <a:spLocks noChangeArrowheads="1"/>
          </p:cNvSpPr>
          <p:nvPr/>
        </p:nvSpPr>
        <p:spPr bwMode="auto">
          <a:xfrm>
            <a:off x="4800600" y="5181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TW" altLang="en-US" sz="1200">
                <a:ea typeface="新細明體" pitchFamily="18" charset="-120"/>
              </a:rPr>
              <a:t> </a:t>
            </a:r>
          </a:p>
        </p:txBody>
      </p:sp>
      <p:sp>
        <p:nvSpPr>
          <p:cNvPr id="179233" name="Rectangle 33"/>
          <p:cNvSpPr>
            <a:spLocks noChangeArrowheads="1"/>
          </p:cNvSpPr>
          <p:nvPr/>
        </p:nvSpPr>
        <p:spPr bwMode="auto">
          <a:xfrm>
            <a:off x="5105400" y="5181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sz="1200">
                <a:ea typeface="新細明體" pitchFamily="18" charset="-120"/>
              </a:rPr>
              <a:t>41</a:t>
            </a:r>
          </a:p>
        </p:txBody>
      </p:sp>
      <p:sp>
        <p:nvSpPr>
          <p:cNvPr id="179234" name="Rectangle 34"/>
          <p:cNvSpPr>
            <a:spLocks noChangeArrowheads="1"/>
          </p:cNvSpPr>
          <p:nvPr/>
        </p:nvSpPr>
        <p:spPr bwMode="auto">
          <a:xfrm>
            <a:off x="5410200" y="5181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TW" altLang="en-US" sz="1200">
                <a:ea typeface="新細明體" pitchFamily="18" charset="-120"/>
              </a:rPr>
              <a:t> </a:t>
            </a:r>
          </a:p>
        </p:txBody>
      </p:sp>
      <p:sp>
        <p:nvSpPr>
          <p:cNvPr id="179235" name="Rectangle 35"/>
          <p:cNvSpPr>
            <a:spLocks noChangeArrowheads="1"/>
          </p:cNvSpPr>
          <p:nvPr/>
        </p:nvSpPr>
        <p:spPr bwMode="auto">
          <a:xfrm>
            <a:off x="5715000" y="5181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TW" altLang="en-US" sz="1200">
                <a:ea typeface="新細明體" pitchFamily="18" charset="-120"/>
              </a:rPr>
              <a:t> </a:t>
            </a:r>
          </a:p>
        </p:txBody>
      </p:sp>
      <p:sp>
        <p:nvSpPr>
          <p:cNvPr id="179236" name="Rectangle 36"/>
          <p:cNvSpPr>
            <a:spLocks noChangeArrowheads="1"/>
          </p:cNvSpPr>
          <p:nvPr/>
        </p:nvSpPr>
        <p:spPr bwMode="auto">
          <a:xfrm>
            <a:off x="6019800" y="5181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sz="1200">
                <a:solidFill>
                  <a:schemeClr val="tx2"/>
                </a:solidFill>
                <a:ea typeface="新細明體" pitchFamily="18" charset="-120"/>
              </a:rPr>
              <a:t>18</a:t>
            </a:r>
          </a:p>
        </p:txBody>
      </p:sp>
      <p:sp>
        <p:nvSpPr>
          <p:cNvPr id="179237" name="Rectangle 37"/>
          <p:cNvSpPr>
            <a:spLocks noChangeArrowheads="1"/>
          </p:cNvSpPr>
          <p:nvPr/>
        </p:nvSpPr>
        <p:spPr bwMode="auto">
          <a:xfrm>
            <a:off x="6324600" y="5181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sz="1200">
                <a:solidFill>
                  <a:schemeClr val="tx2"/>
                </a:solidFill>
                <a:ea typeface="新細明體" pitchFamily="18" charset="-120"/>
              </a:rPr>
              <a:t>44</a:t>
            </a:r>
          </a:p>
        </p:txBody>
      </p:sp>
      <p:sp>
        <p:nvSpPr>
          <p:cNvPr id="179238" name="Rectangle 38"/>
          <p:cNvSpPr>
            <a:spLocks noChangeArrowheads="1"/>
          </p:cNvSpPr>
          <p:nvPr/>
        </p:nvSpPr>
        <p:spPr bwMode="auto">
          <a:xfrm>
            <a:off x="6629400" y="5181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sz="1200">
                <a:solidFill>
                  <a:srgbClr val="1EA467"/>
                </a:solidFill>
                <a:ea typeface="新細明體" pitchFamily="18" charset="-120"/>
              </a:rPr>
              <a:t>59</a:t>
            </a:r>
          </a:p>
        </p:txBody>
      </p:sp>
      <p:sp>
        <p:nvSpPr>
          <p:cNvPr id="179239" name="Rectangle 39"/>
          <p:cNvSpPr>
            <a:spLocks noChangeArrowheads="1"/>
          </p:cNvSpPr>
          <p:nvPr/>
        </p:nvSpPr>
        <p:spPr bwMode="auto">
          <a:xfrm>
            <a:off x="6934200" y="5181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sz="1200">
                <a:solidFill>
                  <a:schemeClr val="bg1"/>
                </a:solidFill>
                <a:ea typeface="新細明體" pitchFamily="18" charset="-120"/>
              </a:rPr>
              <a:t>32</a:t>
            </a:r>
          </a:p>
        </p:txBody>
      </p:sp>
      <p:sp>
        <p:nvSpPr>
          <p:cNvPr id="179240" name="Rectangle 40"/>
          <p:cNvSpPr>
            <a:spLocks noChangeArrowheads="1"/>
          </p:cNvSpPr>
          <p:nvPr/>
        </p:nvSpPr>
        <p:spPr bwMode="auto">
          <a:xfrm>
            <a:off x="7239000" y="5181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sz="1200">
                <a:ea typeface="新細明體" pitchFamily="18" charset="-120"/>
              </a:rPr>
              <a:t>22</a:t>
            </a:r>
          </a:p>
        </p:txBody>
      </p:sp>
      <p:sp>
        <p:nvSpPr>
          <p:cNvPr id="179241" name="Rectangle 41"/>
          <p:cNvSpPr>
            <a:spLocks noChangeArrowheads="1"/>
          </p:cNvSpPr>
          <p:nvPr/>
        </p:nvSpPr>
        <p:spPr bwMode="auto">
          <a:xfrm>
            <a:off x="7543800" y="5181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sz="1200">
                <a:solidFill>
                  <a:srgbClr val="1EA467"/>
                </a:solidFill>
                <a:ea typeface="新細明體" pitchFamily="18" charset="-120"/>
              </a:rPr>
              <a:t>31</a:t>
            </a:r>
          </a:p>
        </p:txBody>
      </p:sp>
      <p:sp>
        <p:nvSpPr>
          <p:cNvPr id="179242" name="Rectangle 42"/>
          <p:cNvSpPr>
            <a:spLocks noChangeArrowheads="1"/>
          </p:cNvSpPr>
          <p:nvPr/>
        </p:nvSpPr>
        <p:spPr bwMode="auto">
          <a:xfrm>
            <a:off x="7848600" y="5181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sz="1200">
                <a:solidFill>
                  <a:schemeClr val="bg1"/>
                </a:solidFill>
                <a:ea typeface="新細明體" pitchFamily="18" charset="-120"/>
              </a:rPr>
              <a:t>73</a:t>
            </a:r>
          </a:p>
        </p:txBody>
      </p:sp>
      <p:sp>
        <p:nvSpPr>
          <p:cNvPr id="179243" name="Rectangle 43"/>
          <p:cNvSpPr>
            <a:spLocks noChangeArrowheads="1"/>
          </p:cNvSpPr>
          <p:nvPr/>
        </p:nvSpPr>
        <p:spPr bwMode="auto">
          <a:xfrm>
            <a:off x="8153400" y="5181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TW" altLang="en-US" sz="1200">
                <a:ea typeface="新細明體" pitchFamily="18" charset="-120"/>
              </a:rPr>
              <a:t> </a:t>
            </a:r>
            <a:r>
              <a:rPr lang="en-US" altLang="zh-TW" sz="1200">
                <a:ea typeface="新細明體" pitchFamily="18" charset="-120"/>
              </a:rPr>
              <a:t>12</a:t>
            </a:r>
          </a:p>
        </p:txBody>
      </p:sp>
      <p:sp>
        <p:nvSpPr>
          <p:cNvPr id="179244" name="Text Box 44"/>
          <p:cNvSpPr txBox="1">
            <a:spLocks noChangeArrowheads="1"/>
          </p:cNvSpPr>
          <p:nvPr/>
        </p:nvSpPr>
        <p:spPr bwMode="auto">
          <a:xfrm>
            <a:off x="4498975" y="54483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179245" name="Text Box 45"/>
          <p:cNvSpPr txBox="1">
            <a:spLocks noChangeArrowheads="1"/>
          </p:cNvSpPr>
          <p:nvPr/>
        </p:nvSpPr>
        <p:spPr bwMode="auto">
          <a:xfrm>
            <a:off x="4800600" y="54483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179246" name="Text Box 46"/>
          <p:cNvSpPr txBox="1">
            <a:spLocks noChangeArrowheads="1"/>
          </p:cNvSpPr>
          <p:nvPr/>
        </p:nvSpPr>
        <p:spPr bwMode="auto">
          <a:xfrm>
            <a:off x="5102225" y="54483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179247" name="Text Box 47"/>
          <p:cNvSpPr txBox="1">
            <a:spLocks noChangeArrowheads="1"/>
          </p:cNvSpPr>
          <p:nvPr/>
        </p:nvSpPr>
        <p:spPr bwMode="auto">
          <a:xfrm>
            <a:off x="5403850" y="54483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3</a:t>
            </a:r>
          </a:p>
        </p:txBody>
      </p:sp>
      <p:sp>
        <p:nvSpPr>
          <p:cNvPr id="179248" name="Text Box 48"/>
          <p:cNvSpPr txBox="1">
            <a:spLocks noChangeArrowheads="1"/>
          </p:cNvSpPr>
          <p:nvPr/>
        </p:nvSpPr>
        <p:spPr bwMode="auto">
          <a:xfrm>
            <a:off x="5705475" y="54483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4</a:t>
            </a:r>
          </a:p>
        </p:txBody>
      </p:sp>
      <p:sp>
        <p:nvSpPr>
          <p:cNvPr id="179249" name="Text Box 49"/>
          <p:cNvSpPr txBox="1">
            <a:spLocks noChangeArrowheads="1"/>
          </p:cNvSpPr>
          <p:nvPr/>
        </p:nvSpPr>
        <p:spPr bwMode="auto">
          <a:xfrm>
            <a:off x="6007100" y="54483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5</a:t>
            </a:r>
          </a:p>
        </p:txBody>
      </p:sp>
      <p:sp>
        <p:nvSpPr>
          <p:cNvPr id="179250" name="Text Box 50"/>
          <p:cNvSpPr txBox="1">
            <a:spLocks noChangeArrowheads="1"/>
          </p:cNvSpPr>
          <p:nvPr/>
        </p:nvSpPr>
        <p:spPr bwMode="auto">
          <a:xfrm>
            <a:off x="6308725" y="54483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6</a:t>
            </a:r>
          </a:p>
        </p:txBody>
      </p:sp>
      <p:sp>
        <p:nvSpPr>
          <p:cNvPr id="179251" name="Text Box 51"/>
          <p:cNvSpPr txBox="1">
            <a:spLocks noChangeArrowheads="1"/>
          </p:cNvSpPr>
          <p:nvPr/>
        </p:nvSpPr>
        <p:spPr bwMode="auto">
          <a:xfrm>
            <a:off x="6610350" y="54483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7</a:t>
            </a:r>
          </a:p>
        </p:txBody>
      </p:sp>
      <p:sp>
        <p:nvSpPr>
          <p:cNvPr id="179252" name="Text Box 52"/>
          <p:cNvSpPr txBox="1">
            <a:spLocks noChangeArrowheads="1"/>
          </p:cNvSpPr>
          <p:nvPr/>
        </p:nvSpPr>
        <p:spPr bwMode="auto">
          <a:xfrm>
            <a:off x="6911975" y="54483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8</a:t>
            </a:r>
          </a:p>
        </p:txBody>
      </p:sp>
      <p:sp>
        <p:nvSpPr>
          <p:cNvPr id="179253" name="Text Box 53"/>
          <p:cNvSpPr txBox="1">
            <a:spLocks noChangeArrowheads="1"/>
          </p:cNvSpPr>
          <p:nvPr/>
        </p:nvSpPr>
        <p:spPr bwMode="auto">
          <a:xfrm>
            <a:off x="7213600" y="54483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9</a:t>
            </a:r>
          </a:p>
        </p:txBody>
      </p:sp>
      <p:sp>
        <p:nvSpPr>
          <p:cNvPr id="179254" name="Text Box 54"/>
          <p:cNvSpPr txBox="1">
            <a:spLocks noChangeArrowheads="1"/>
          </p:cNvSpPr>
          <p:nvPr/>
        </p:nvSpPr>
        <p:spPr bwMode="auto">
          <a:xfrm>
            <a:off x="7458075" y="5448300"/>
            <a:ext cx="412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10</a:t>
            </a:r>
          </a:p>
        </p:txBody>
      </p:sp>
      <p:sp>
        <p:nvSpPr>
          <p:cNvPr id="179255" name="Text Box 55"/>
          <p:cNvSpPr txBox="1">
            <a:spLocks noChangeArrowheads="1"/>
          </p:cNvSpPr>
          <p:nvPr/>
        </p:nvSpPr>
        <p:spPr bwMode="auto">
          <a:xfrm>
            <a:off x="7759700" y="5448300"/>
            <a:ext cx="412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11</a:t>
            </a:r>
          </a:p>
        </p:txBody>
      </p:sp>
      <p:sp>
        <p:nvSpPr>
          <p:cNvPr id="179256" name="Text Box 56"/>
          <p:cNvSpPr txBox="1">
            <a:spLocks noChangeArrowheads="1"/>
          </p:cNvSpPr>
          <p:nvPr/>
        </p:nvSpPr>
        <p:spPr bwMode="auto">
          <a:xfrm>
            <a:off x="8061325" y="5448300"/>
            <a:ext cx="412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Times New Roman" pitchFamily="18" charset="0"/>
                <a:ea typeface="新細明體" pitchFamily="18" charset="-120"/>
              </a:rPr>
              <a:t>12</a:t>
            </a:r>
          </a:p>
        </p:txBody>
      </p:sp>
      <p:sp>
        <p:nvSpPr>
          <p:cNvPr id="179257" name="AutoShape 57"/>
          <p:cNvSpPr>
            <a:spLocks noChangeArrowheads="1"/>
          </p:cNvSpPr>
          <p:nvPr/>
        </p:nvSpPr>
        <p:spPr bwMode="auto">
          <a:xfrm>
            <a:off x="6324600" y="4648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Updates with Linear Probing</a:t>
            </a:r>
          </a:p>
        </p:txBody>
      </p:sp>
      <p:sp>
        <p:nvSpPr>
          <p:cNvPr id="15462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To handle insertions and deletions, we introduce a special object, called </a:t>
            </a:r>
            <a:r>
              <a:rPr lang="en-US" altLang="zh-TW" sz="2000" b="1" i="1" dirty="0">
                <a:latin typeface="Times New Roman" pitchFamily="18" charset="0"/>
                <a:ea typeface="新細明體" pitchFamily="18" charset="-120"/>
              </a:rPr>
              <a:t>AVAILABLE</a:t>
            </a:r>
            <a:r>
              <a:rPr lang="en-US" altLang="zh-TW" sz="2000" dirty="0">
                <a:ea typeface="新細明體" pitchFamily="18" charset="-120"/>
              </a:rPr>
              <a:t>, which replaces deleted elements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chemeClr val="accent6"/>
                </a:solidFill>
                <a:ea typeface="新細明體" pitchFamily="18" charset="-120"/>
              </a:rPr>
              <a:t>remove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(</a:t>
            </a:r>
            <a:r>
              <a:rPr lang="en-US" altLang="zh-TW" sz="2000" b="1" i="1" dirty="0">
                <a:latin typeface="Times New Roman" pitchFamily="18" charset="0"/>
                <a:ea typeface="新細明體" pitchFamily="18" charset="-120"/>
              </a:rPr>
              <a:t>k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)</a:t>
            </a:r>
            <a:endParaRPr lang="en-US" altLang="zh-TW" sz="2000" dirty="0">
              <a:ea typeface="新細明體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1800" dirty="0">
                <a:ea typeface="新細明體" pitchFamily="18" charset="-120"/>
              </a:rPr>
              <a:t>We search for an entry with key </a:t>
            </a:r>
            <a:r>
              <a:rPr lang="en-US" altLang="zh-TW" sz="1800" b="1" i="1" dirty="0">
                <a:latin typeface="Times New Roman" pitchFamily="18" charset="0"/>
                <a:ea typeface="新細明體" pitchFamily="18" charset="-120"/>
              </a:rPr>
              <a:t>k</a:t>
            </a:r>
            <a:r>
              <a:rPr lang="en-US" altLang="zh-TW" sz="1800" dirty="0">
                <a:ea typeface="新細明體" pitchFamily="18" charset="-12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>
                <a:ea typeface="新細明體" pitchFamily="18" charset="-120"/>
              </a:rPr>
              <a:t>If such an entry 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(</a:t>
            </a:r>
            <a:r>
              <a:rPr lang="en-US" altLang="zh-TW" sz="2000" b="1" i="1" dirty="0">
                <a:latin typeface="Times New Roman" pitchFamily="18" charset="0"/>
                <a:ea typeface="新細明體" pitchFamily="18" charset="-120"/>
              </a:rPr>
              <a:t>k, o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)</a:t>
            </a:r>
            <a:r>
              <a:rPr lang="en-US" altLang="zh-TW" sz="1800" dirty="0">
                <a:ea typeface="新細明體" pitchFamily="18" charset="-120"/>
              </a:rPr>
              <a:t> is found, we replace it with the special item </a:t>
            </a:r>
            <a:r>
              <a:rPr lang="en-US" altLang="zh-TW" sz="1800" b="1" i="1" dirty="0">
                <a:latin typeface="Times New Roman" pitchFamily="18" charset="0"/>
                <a:ea typeface="新細明體" pitchFamily="18" charset="-120"/>
              </a:rPr>
              <a:t>AVAILABLE</a:t>
            </a:r>
            <a:r>
              <a:rPr lang="en-US" altLang="zh-TW" sz="1800" dirty="0">
                <a:ea typeface="新細明體" pitchFamily="18" charset="-120"/>
              </a:rPr>
              <a:t> and we return element </a:t>
            </a:r>
            <a:r>
              <a:rPr lang="en-US" altLang="zh-TW" sz="2000" b="1" i="1" dirty="0">
                <a:latin typeface="Times New Roman" pitchFamily="18" charset="0"/>
                <a:ea typeface="新細明體" pitchFamily="18" charset="-120"/>
              </a:rPr>
              <a:t>o</a:t>
            </a:r>
            <a:endParaRPr lang="en-US" altLang="zh-TW" sz="1800" dirty="0">
              <a:ea typeface="新細明體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1800" b="1" i="1" dirty="0" smtClean="0">
                <a:latin typeface="Times New Roman" pitchFamily="18" charset="0"/>
                <a:ea typeface="新細明體" pitchFamily="18" charset="-120"/>
              </a:rPr>
              <a:t>Have </a:t>
            </a:r>
            <a:r>
              <a:rPr lang="en-US" altLang="zh-TW" sz="1800" b="1" i="1" dirty="0">
                <a:latin typeface="Times New Roman" pitchFamily="18" charset="0"/>
                <a:ea typeface="新細明體" pitchFamily="18" charset="-120"/>
              </a:rPr>
              <a:t>to modify other methods to skip available cells.</a:t>
            </a:r>
          </a:p>
        </p:txBody>
      </p:sp>
      <p:sp>
        <p:nvSpPr>
          <p:cNvPr id="154628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chemeClr val="accent6"/>
                </a:solidFill>
                <a:ea typeface="新細明體" pitchFamily="18" charset="-120"/>
              </a:rPr>
              <a:t>put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(</a:t>
            </a:r>
            <a:r>
              <a:rPr lang="en-US" altLang="zh-TW" sz="2000" b="1" i="1" dirty="0">
                <a:latin typeface="Times New Roman" pitchFamily="18" charset="0"/>
                <a:ea typeface="新細明體" pitchFamily="18" charset="-120"/>
              </a:rPr>
              <a:t>k, o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)</a:t>
            </a:r>
            <a:endParaRPr lang="en-US" altLang="zh-TW" sz="2000" dirty="0">
              <a:ea typeface="新細明體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1800" dirty="0">
                <a:ea typeface="新細明體" pitchFamily="18" charset="-120"/>
              </a:rPr>
              <a:t>We throw an exception if the table is full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>
                <a:ea typeface="新細明體" pitchFamily="18" charset="-120"/>
              </a:rPr>
              <a:t>We start at cell </a:t>
            </a:r>
            <a:r>
              <a:rPr lang="en-US" altLang="zh-TW" sz="1800" b="1" i="1" dirty="0">
                <a:latin typeface="Times New Roman" pitchFamily="18" charset="0"/>
                <a:ea typeface="新細明體" pitchFamily="18" charset="-120"/>
              </a:rPr>
              <a:t>h</a:t>
            </a:r>
            <a:r>
              <a:rPr lang="en-US" altLang="zh-TW" sz="1800" dirty="0">
                <a:latin typeface="Times New Roman" pitchFamily="18" charset="0"/>
                <a:ea typeface="新細明體" pitchFamily="18" charset="-120"/>
              </a:rPr>
              <a:t>(</a:t>
            </a:r>
            <a:r>
              <a:rPr lang="en-US" altLang="zh-TW" sz="1800" b="1" i="1" dirty="0">
                <a:latin typeface="Times New Roman" pitchFamily="18" charset="0"/>
                <a:ea typeface="新細明體" pitchFamily="18" charset="-120"/>
              </a:rPr>
              <a:t>k</a:t>
            </a:r>
            <a:r>
              <a:rPr lang="en-US" altLang="zh-TW" sz="1800" dirty="0">
                <a:latin typeface="Times New Roman" pitchFamily="18" charset="0"/>
                <a:ea typeface="新細明體" pitchFamily="18" charset="-120"/>
              </a:rPr>
              <a:t>) </a:t>
            </a:r>
            <a:endParaRPr lang="en-US" altLang="zh-TW" sz="1800" dirty="0">
              <a:ea typeface="新細明體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1800" dirty="0">
                <a:ea typeface="新細明體" pitchFamily="18" charset="-120"/>
              </a:rPr>
              <a:t>We probe consecutive cells until one of the following occurs</a:t>
            </a:r>
          </a:p>
          <a:p>
            <a:pPr lvl="2">
              <a:lnSpc>
                <a:spcPct val="90000"/>
              </a:lnSpc>
            </a:pPr>
            <a:r>
              <a:rPr lang="en-US" altLang="zh-TW" sz="1600" dirty="0">
                <a:ea typeface="新細明體" pitchFamily="18" charset="-120"/>
              </a:rPr>
              <a:t>A cell </a:t>
            </a:r>
            <a:r>
              <a:rPr lang="en-US" altLang="zh-TW" sz="1600" b="1" i="1" dirty="0" err="1">
                <a:latin typeface="Times New Roman" pitchFamily="18" charset="0"/>
                <a:ea typeface="新細明體" pitchFamily="18" charset="-120"/>
              </a:rPr>
              <a:t>i</a:t>
            </a:r>
            <a:r>
              <a:rPr lang="en-US" altLang="zh-TW" sz="1600" dirty="0">
                <a:ea typeface="新細明體" pitchFamily="18" charset="-120"/>
              </a:rPr>
              <a:t> is found that is either empty or stores </a:t>
            </a:r>
            <a:r>
              <a:rPr lang="en-US" altLang="zh-TW" sz="1600" b="1" i="1" dirty="0">
                <a:latin typeface="Times New Roman" pitchFamily="18" charset="0"/>
                <a:ea typeface="新細明體" pitchFamily="18" charset="-120"/>
              </a:rPr>
              <a:t>AVAILABLE</a:t>
            </a:r>
            <a:r>
              <a:rPr lang="en-US" altLang="zh-TW" sz="1600" dirty="0">
                <a:ea typeface="新細明體" pitchFamily="18" charset="-120"/>
              </a:rPr>
              <a:t>, or</a:t>
            </a:r>
          </a:p>
          <a:p>
            <a:pPr lvl="2">
              <a:lnSpc>
                <a:spcPct val="90000"/>
              </a:lnSpc>
            </a:pPr>
            <a:r>
              <a:rPr lang="en-US" altLang="zh-TW" sz="1600" b="1" i="1" dirty="0">
                <a:latin typeface="Times New Roman" pitchFamily="18" charset="0"/>
                <a:ea typeface="新細明體" pitchFamily="18" charset="-120"/>
              </a:rPr>
              <a:t>N</a:t>
            </a:r>
            <a:r>
              <a:rPr lang="en-US" altLang="zh-TW" sz="1600" dirty="0">
                <a:ea typeface="新細明體" pitchFamily="18" charset="-120"/>
              </a:rPr>
              <a:t> cells have been unsuccessfully probed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>
                <a:ea typeface="新細明體" pitchFamily="18" charset="-120"/>
              </a:rPr>
              <a:t>We store entry </a:t>
            </a:r>
            <a:r>
              <a:rPr lang="en-US" altLang="zh-TW" sz="1800" dirty="0">
                <a:latin typeface="Times New Roman" pitchFamily="18" charset="0"/>
                <a:ea typeface="新細明體" pitchFamily="18" charset="-120"/>
              </a:rPr>
              <a:t>(</a:t>
            </a:r>
            <a:r>
              <a:rPr lang="en-US" altLang="zh-TW" sz="1800" b="1" i="1" dirty="0">
                <a:latin typeface="Times New Roman" pitchFamily="18" charset="0"/>
                <a:ea typeface="新細明體" pitchFamily="18" charset="-120"/>
              </a:rPr>
              <a:t>k, o</a:t>
            </a:r>
            <a:r>
              <a:rPr lang="en-US" altLang="zh-TW" sz="1800" dirty="0">
                <a:latin typeface="Times New Roman" pitchFamily="18" charset="0"/>
                <a:ea typeface="新細明體" pitchFamily="18" charset="-120"/>
              </a:rPr>
              <a:t>)</a:t>
            </a:r>
            <a:r>
              <a:rPr lang="en-US" altLang="zh-TW" sz="1800" dirty="0">
                <a:ea typeface="新細明體" pitchFamily="18" charset="-120"/>
              </a:rPr>
              <a:t> in cell </a:t>
            </a:r>
            <a:r>
              <a:rPr lang="en-US" altLang="zh-TW" sz="1800" b="1" i="1" dirty="0" err="1">
                <a:latin typeface="Times New Roman" pitchFamily="18" charset="0"/>
                <a:ea typeface="新細明體" pitchFamily="18" charset="-120"/>
              </a:rPr>
              <a:t>i</a:t>
            </a:r>
            <a:endParaRPr lang="en-US" altLang="zh-TW" sz="1800" b="1" i="1" dirty="0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Quadratic Probing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clustering occurs with linear probing because the same linear pattern:</a:t>
            </a:r>
          </a:p>
          <a:p>
            <a:pPr lvl="1"/>
            <a:r>
              <a:rPr lang="en-US" dirty="0"/>
              <a:t>if a bin is inside a cluster, then the next bin must either:</a:t>
            </a:r>
          </a:p>
          <a:p>
            <a:pPr lvl="2"/>
            <a:r>
              <a:rPr lang="en-US" dirty="0"/>
              <a:t>also be in that cluster, or</a:t>
            </a:r>
          </a:p>
          <a:p>
            <a:pPr lvl="2"/>
            <a:r>
              <a:rPr lang="en-US" dirty="0"/>
              <a:t>expand the cluster</a:t>
            </a:r>
          </a:p>
          <a:p>
            <a:r>
              <a:rPr lang="en-US" dirty="0"/>
              <a:t>Instead of searching forward in a linear fashion, </a:t>
            </a:r>
            <a:r>
              <a:rPr lang="en-US" dirty="0" smtClean="0"/>
              <a:t>try to jump far enough out of the current (unknown) cluster.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Quadratic Probing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Suppose that an element should appear in bin </a:t>
            </a:r>
            <a:r>
              <a:rPr lang="en-US" i="1">
                <a:latin typeface="Times New Roman" pitchFamily="18" charset="0"/>
              </a:rPr>
              <a:t>h</a:t>
            </a:r>
            <a:r>
              <a:rPr lang="en-US"/>
              <a:t>:</a:t>
            </a:r>
          </a:p>
          <a:p>
            <a:pPr lvl="1"/>
            <a:r>
              <a:rPr lang="en-US"/>
              <a:t>if bin </a:t>
            </a:r>
            <a:r>
              <a:rPr lang="en-US" i="1">
                <a:latin typeface="Times New Roman" pitchFamily="18" charset="0"/>
              </a:rPr>
              <a:t>h</a:t>
            </a:r>
            <a:r>
              <a:rPr lang="en-US"/>
              <a:t> is occupied, then check the following sequence of bins:</a:t>
            </a:r>
          </a:p>
          <a:p>
            <a:pPr lvl="1">
              <a:buFontTx/>
              <a:buNone/>
            </a:pPr>
            <a:r>
              <a:rPr lang="en-US"/>
              <a:t>		 </a:t>
            </a:r>
            <a:r>
              <a:rPr lang="en-US" i="1">
                <a:latin typeface="Times New Roman" pitchFamily="18" charset="0"/>
              </a:rPr>
              <a:t>h</a:t>
            </a:r>
            <a:r>
              <a:rPr lang="en-US">
                <a:latin typeface="Times New Roman" pitchFamily="18" charset="0"/>
              </a:rPr>
              <a:t> + 1</a:t>
            </a:r>
            <a:r>
              <a:rPr lang="en-US" baseline="30000">
                <a:latin typeface="Times New Roman" pitchFamily="18" charset="0"/>
              </a:rPr>
              <a:t>2</a:t>
            </a:r>
            <a:r>
              <a:rPr lang="en-US"/>
              <a:t>,  </a:t>
            </a:r>
            <a:r>
              <a:rPr lang="en-US" i="1">
                <a:latin typeface="Times New Roman" pitchFamily="18" charset="0"/>
              </a:rPr>
              <a:t>h</a:t>
            </a:r>
            <a:r>
              <a:rPr lang="en-US">
                <a:latin typeface="Times New Roman" pitchFamily="18" charset="0"/>
              </a:rPr>
              <a:t> + 2</a:t>
            </a:r>
            <a:r>
              <a:rPr lang="en-US" baseline="30000">
                <a:latin typeface="Times New Roman" pitchFamily="18" charset="0"/>
              </a:rPr>
              <a:t>2</a:t>
            </a:r>
            <a:r>
              <a:rPr lang="en-US"/>
              <a:t>,  </a:t>
            </a:r>
            <a:r>
              <a:rPr lang="en-US" i="1">
                <a:latin typeface="Times New Roman" pitchFamily="18" charset="0"/>
              </a:rPr>
              <a:t>h</a:t>
            </a:r>
            <a:r>
              <a:rPr lang="en-US">
                <a:latin typeface="Times New Roman" pitchFamily="18" charset="0"/>
              </a:rPr>
              <a:t> + 3</a:t>
            </a:r>
            <a:r>
              <a:rPr lang="en-US" baseline="30000">
                <a:latin typeface="Times New Roman" pitchFamily="18" charset="0"/>
              </a:rPr>
              <a:t>2</a:t>
            </a:r>
            <a:r>
              <a:rPr lang="en-US"/>
              <a:t>,  </a:t>
            </a:r>
            <a:r>
              <a:rPr lang="en-US" i="1">
                <a:latin typeface="Times New Roman" pitchFamily="18" charset="0"/>
              </a:rPr>
              <a:t>h</a:t>
            </a:r>
            <a:r>
              <a:rPr lang="en-US">
                <a:latin typeface="Times New Roman" pitchFamily="18" charset="0"/>
              </a:rPr>
              <a:t> + 4</a:t>
            </a:r>
            <a:r>
              <a:rPr lang="en-US" baseline="30000">
                <a:latin typeface="Times New Roman" pitchFamily="18" charset="0"/>
              </a:rPr>
              <a:t>2</a:t>
            </a:r>
            <a:r>
              <a:rPr lang="en-US"/>
              <a:t>,   </a:t>
            </a:r>
            <a:r>
              <a:rPr lang="en-US" i="1">
                <a:latin typeface="Times New Roman" pitchFamily="18" charset="0"/>
              </a:rPr>
              <a:t>h</a:t>
            </a:r>
            <a:r>
              <a:rPr lang="en-US">
                <a:latin typeface="Times New Roman" pitchFamily="18" charset="0"/>
              </a:rPr>
              <a:t> + 5</a:t>
            </a:r>
            <a:r>
              <a:rPr lang="en-US" baseline="30000">
                <a:latin typeface="Times New Roman" pitchFamily="18" charset="0"/>
              </a:rPr>
              <a:t>2</a:t>
            </a:r>
            <a:r>
              <a:rPr lang="en-US"/>
              <a:t>, ...</a:t>
            </a:r>
          </a:p>
          <a:p>
            <a:pPr lvl="1">
              <a:buFontTx/>
              <a:buNone/>
            </a:pPr>
            <a:r>
              <a:rPr lang="en-US"/>
              <a:t>		 </a:t>
            </a:r>
            <a:r>
              <a:rPr lang="en-US" i="1">
                <a:latin typeface="Times New Roman" pitchFamily="18" charset="0"/>
              </a:rPr>
              <a:t>h</a:t>
            </a:r>
            <a:r>
              <a:rPr lang="en-US">
                <a:latin typeface="Times New Roman" pitchFamily="18" charset="0"/>
              </a:rPr>
              <a:t> + 1</a:t>
            </a:r>
            <a:r>
              <a:rPr lang="en-US"/>
              <a:t>,   </a:t>
            </a:r>
            <a:r>
              <a:rPr lang="en-US" i="1">
                <a:latin typeface="Times New Roman" pitchFamily="18" charset="0"/>
              </a:rPr>
              <a:t>h</a:t>
            </a:r>
            <a:r>
              <a:rPr lang="en-US">
                <a:latin typeface="Times New Roman" pitchFamily="18" charset="0"/>
              </a:rPr>
              <a:t> + 4</a:t>
            </a:r>
            <a:r>
              <a:rPr lang="en-US"/>
              <a:t>,   </a:t>
            </a:r>
            <a:r>
              <a:rPr lang="en-US" i="1">
                <a:latin typeface="Times New Roman" pitchFamily="18" charset="0"/>
              </a:rPr>
              <a:t>h</a:t>
            </a:r>
            <a:r>
              <a:rPr lang="en-US">
                <a:latin typeface="Times New Roman" pitchFamily="18" charset="0"/>
              </a:rPr>
              <a:t> + 9</a:t>
            </a:r>
            <a:r>
              <a:rPr lang="en-US"/>
              <a:t>,    </a:t>
            </a:r>
            <a:r>
              <a:rPr lang="en-US" i="1">
                <a:latin typeface="Times New Roman" pitchFamily="18" charset="0"/>
              </a:rPr>
              <a:t>h</a:t>
            </a:r>
            <a:r>
              <a:rPr lang="en-US">
                <a:latin typeface="Times New Roman" pitchFamily="18" charset="0"/>
              </a:rPr>
              <a:t> + 16</a:t>
            </a:r>
            <a:r>
              <a:rPr lang="en-US"/>
              <a:t>,  </a:t>
            </a:r>
            <a:r>
              <a:rPr lang="en-US" i="1">
                <a:latin typeface="Times New Roman" pitchFamily="18" charset="0"/>
              </a:rPr>
              <a:t>h</a:t>
            </a:r>
            <a:r>
              <a:rPr lang="en-US">
                <a:latin typeface="Times New Roman" pitchFamily="18" charset="0"/>
              </a:rPr>
              <a:t> + 25</a:t>
            </a:r>
            <a:r>
              <a:rPr lang="en-US"/>
              <a:t>, ...</a:t>
            </a:r>
          </a:p>
          <a:p>
            <a:r>
              <a:rPr lang="en-US"/>
              <a:t>For example, with </a:t>
            </a:r>
            <a:r>
              <a:rPr lang="en-US">
                <a:latin typeface="Times New Roman" pitchFamily="18" charset="0"/>
              </a:rPr>
              <a:t>M = 17</a:t>
            </a:r>
            <a:r>
              <a:rPr lang="en-US"/>
              <a:t>:</a:t>
            </a:r>
          </a:p>
        </p:txBody>
      </p:sp>
      <p:pic>
        <p:nvPicPr>
          <p:cNvPr id="197636" name="Picture 4" descr="h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975" y="5300663"/>
            <a:ext cx="4389438" cy="1079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Quadratic Probing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one of </a:t>
            </a:r>
            <a:r>
              <a:rPr lang="en-US" i="1">
                <a:latin typeface="Times New Roman" pitchFamily="18" charset="0"/>
              </a:rPr>
              <a:t>h</a:t>
            </a:r>
            <a:r>
              <a:rPr lang="en-US">
                <a:latin typeface="Times New Roman" pitchFamily="18" charset="0"/>
              </a:rPr>
              <a:t> + </a:t>
            </a:r>
            <a:r>
              <a:rPr lang="en-US" i="1">
                <a:latin typeface="Times New Roman" pitchFamily="18" charset="0"/>
              </a:rPr>
              <a:t>i</a:t>
            </a:r>
            <a:r>
              <a:rPr lang="en-US" baseline="30000">
                <a:latin typeface="Times New Roman" pitchFamily="18" charset="0"/>
              </a:rPr>
              <a:t>2</a:t>
            </a:r>
            <a:r>
              <a:rPr lang="en-US"/>
              <a:t> falls into a cluster, this does not imply the next one will</a:t>
            </a:r>
          </a:p>
        </p:txBody>
      </p:sp>
      <p:pic>
        <p:nvPicPr>
          <p:cNvPr id="377862" name="Picture 6" descr="h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975" y="2924175"/>
            <a:ext cx="3743325" cy="12588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Quadratic Probing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example, suppose an element was to be inserted in bin </a:t>
            </a:r>
            <a:r>
              <a:rPr lang="en-US">
                <a:latin typeface="Times New Roman" pitchFamily="18" charset="0"/>
              </a:rPr>
              <a:t>23</a:t>
            </a:r>
            <a:r>
              <a:rPr lang="en-US"/>
              <a:t> in a hash table with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31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bins</a:t>
            </a:r>
          </a:p>
          <a:p>
            <a:r>
              <a:rPr lang="en-US"/>
              <a:t>The sequence in which the bins would be checked is:</a:t>
            </a:r>
          </a:p>
          <a:p>
            <a:pPr>
              <a:buFontTx/>
              <a:buNone/>
            </a:pPr>
            <a:r>
              <a:rPr lang="en-US"/>
              <a:t>	  </a:t>
            </a:r>
            <a:r>
              <a:rPr lang="en-US" sz="2400">
                <a:latin typeface="Times New Roman" pitchFamily="18" charset="0"/>
              </a:rPr>
              <a:t>23, 24, 27, 1, 8, 17, 28, 10, 25, 11, 30, 20, 12, 6, 2, 0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Quadratic Probing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if two bins are initially close, the sequence in which subsequent bins are checked varies greatly</a:t>
            </a:r>
          </a:p>
          <a:p>
            <a:r>
              <a:rPr lang="en-US" dirty="0"/>
              <a:t>Again, with </a:t>
            </a:r>
            <a:r>
              <a:rPr lang="en-US" dirty="0">
                <a:latin typeface="Times New Roman" pitchFamily="18" charset="0"/>
              </a:rPr>
              <a:t>M = 31</a:t>
            </a:r>
            <a:r>
              <a:rPr lang="en-US" dirty="0"/>
              <a:t> bins, compare the first 16 bins which are checked starting with 22 and 23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  <a:p>
            <a:pPr>
              <a:buFontTx/>
              <a:buNone/>
            </a:pPr>
            <a:r>
              <a:rPr lang="en-US" sz="2000" dirty="0" smtClean="0"/>
              <a:t>	22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hlink"/>
                </a:solidFill>
              </a:rPr>
              <a:t>23</a:t>
            </a:r>
            <a:r>
              <a:rPr lang="en-US" sz="2000" dirty="0"/>
              <a:t>, 26,  </a:t>
            </a:r>
            <a:r>
              <a:rPr lang="en-US" sz="2000" dirty="0">
                <a:solidFill>
                  <a:srgbClr val="FF0000"/>
                </a:solidFill>
              </a:rPr>
              <a:t>0</a:t>
            </a:r>
            <a:r>
              <a:rPr lang="en-US" sz="2000" dirty="0"/>
              <a:t>,   7, 16, 27,   9, 24, 10, 29, 19, </a:t>
            </a:r>
            <a:r>
              <a:rPr lang="en-US" sz="2000" dirty="0">
                <a:solidFill>
                  <a:srgbClr val="FF33CC"/>
                </a:solidFill>
              </a:rPr>
              <a:t>11</a:t>
            </a:r>
            <a:r>
              <a:rPr lang="en-US" sz="2000" dirty="0"/>
              <a:t>,   5,   </a:t>
            </a:r>
            <a:r>
              <a:rPr lang="en-US" sz="2000" dirty="0">
                <a:solidFill>
                  <a:srgbClr val="CC3300"/>
                </a:solidFill>
              </a:rPr>
              <a:t>1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66FF33"/>
                </a:solidFill>
              </a:rPr>
              <a:t>30</a:t>
            </a:r>
          </a:p>
          <a:p>
            <a:pPr>
              <a:buFontTx/>
              <a:buNone/>
            </a:pPr>
            <a:r>
              <a:rPr lang="en-US" sz="2000" dirty="0" smtClean="0">
                <a:solidFill>
                  <a:schemeClr val="hlink"/>
                </a:solidFill>
              </a:rPr>
              <a:t>	23</a:t>
            </a:r>
            <a:r>
              <a:rPr lang="en-US" sz="2000" dirty="0"/>
              <a:t>, 24, 27,  </a:t>
            </a:r>
            <a:r>
              <a:rPr lang="en-US" sz="2000" dirty="0">
                <a:solidFill>
                  <a:srgbClr val="CC3300"/>
                </a:solidFill>
              </a:rPr>
              <a:t>1</a:t>
            </a:r>
            <a:r>
              <a:rPr lang="en-US" sz="2000" dirty="0"/>
              <a:t>,   8, 17, 28, 10, 25, </a:t>
            </a:r>
            <a:r>
              <a:rPr lang="en-US" sz="2000" dirty="0">
                <a:solidFill>
                  <a:srgbClr val="FF33CC"/>
                </a:solidFill>
              </a:rPr>
              <a:t>11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66FF33"/>
                </a:solidFill>
              </a:rPr>
              <a:t>30</a:t>
            </a:r>
            <a:r>
              <a:rPr lang="en-US" sz="2000" dirty="0"/>
              <a:t>, 20, 12,   6,   2,   </a:t>
            </a:r>
            <a:r>
              <a:rPr lang="en-US" sz="2000" dirty="0">
                <a:solidFill>
                  <a:srgbClr val="FF0000"/>
                </a:solidFill>
              </a:rPr>
              <a:t>0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is the best way to implement this?</a:t>
            </a:r>
          </a:p>
          <a:p>
            <a:pPr lvl="1"/>
            <a:r>
              <a:rPr lang="en-US" dirty="0" smtClean="0"/>
              <a:t>Linked Lists?</a:t>
            </a:r>
          </a:p>
          <a:p>
            <a:pPr lvl="1"/>
            <a:r>
              <a:rPr lang="en-US" dirty="0" smtClean="0"/>
              <a:t>Double Linked Lists?</a:t>
            </a:r>
          </a:p>
          <a:p>
            <a:pPr lvl="1"/>
            <a:r>
              <a:rPr lang="en-US" dirty="0" smtClean="0"/>
              <a:t>Queues?</a:t>
            </a:r>
          </a:p>
          <a:p>
            <a:pPr lvl="1"/>
            <a:r>
              <a:rPr lang="en-US" dirty="0" smtClean="0"/>
              <a:t>Stacks?</a:t>
            </a:r>
          </a:p>
          <a:p>
            <a:pPr lvl="1"/>
            <a:r>
              <a:rPr lang="en-US" dirty="0" smtClean="0"/>
              <a:t>Multiple indexed arrays (e.g., data[key[</a:t>
            </a:r>
            <a:r>
              <a:rPr lang="en-US" dirty="0" err="1" smtClean="0"/>
              <a:t>i</a:t>
            </a:r>
            <a:r>
              <a:rPr lang="en-US" dirty="0" smtClean="0"/>
              <a:t>]])?</a:t>
            </a:r>
          </a:p>
          <a:p>
            <a:r>
              <a:rPr lang="en-US" dirty="0" smtClean="0"/>
              <a:t>To answer this, ask what the complexity of the operations are:</a:t>
            </a:r>
          </a:p>
          <a:p>
            <a:pPr lvl="1"/>
            <a:r>
              <a:rPr lang="en-US" dirty="0" smtClean="0"/>
              <a:t>Insertion</a:t>
            </a:r>
          </a:p>
          <a:p>
            <a:pPr lvl="1"/>
            <a:r>
              <a:rPr lang="en-US" dirty="0" smtClean="0"/>
              <a:t>Deletion</a:t>
            </a:r>
          </a:p>
          <a:p>
            <a:pPr lvl="1"/>
            <a:r>
              <a:rPr lang="en-US" dirty="0" smtClean="0"/>
              <a:t>Search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Quadratic Probing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Thus, quadratic probing solves the problem of primary clustering</a:t>
            </a:r>
          </a:p>
          <a:p>
            <a:r>
              <a:rPr lang="en-US"/>
              <a:t>Unfortunately, there is a second problem which must be dealt with</a:t>
            </a:r>
          </a:p>
          <a:p>
            <a:r>
              <a:rPr lang="en-US"/>
              <a:t>Suppose we have </a:t>
            </a:r>
            <a:r>
              <a:rPr lang="en-US">
                <a:latin typeface="Times New Roman" pitchFamily="18" charset="0"/>
              </a:rPr>
              <a:t>M = 8</a:t>
            </a:r>
            <a:r>
              <a:rPr lang="en-US"/>
              <a:t> bins:</a:t>
            </a:r>
          </a:p>
          <a:p>
            <a:pPr>
              <a:buFontTx/>
              <a:buNone/>
            </a:pPr>
            <a:r>
              <a:rPr lang="en-US"/>
              <a:t>			</a:t>
            </a:r>
            <a:r>
              <a:rPr lang="en-US">
                <a:latin typeface="Times New Roman" pitchFamily="18" charset="0"/>
              </a:rPr>
              <a:t>1</a:t>
            </a:r>
            <a:r>
              <a:rPr lang="en-US" baseline="30000">
                <a:latin typeface="Times New Roman" pitchFamily="18" charset="0"/>
              </a:rPr>
              <a:t>2</a:t>
            </a:r>
            <a:r>
              <a:rPr lang="en-US">
                <a:latin typeface="Times New Roman" pitchFamily="18" charset="0"/>
              </a:rPr>
              <a:t> ≡ 1, 2</a:t>
            </a:r>
            <a:r>
              <a:rPr lang="en-US" baseline="30000">
                <a:latin typeface="Times New Roman" pitchFamily="18" charset="0"/>
              </a:rPr>
              <a:t>2</a:t>
            </a:r>
            <a:r>
              <a:rPr lang="en-US">
                <a:latin typeface="Times New Roman" pitchFamily="18" charset="0"/>
              </a:rPr>
              <a:t> ≡ 4, 3</a:t>
            </a:r>
            <a:r>
              <a:rPr lang="en-US" baseline="30000">
                <a:latin typeface="Times New Roman" pitchFamily="18" charset="0"/>
              </a:rPr>
              <a:t>2</a:t>
            </a:r>
            <a:r>
              <a:rPr lang="en-US">
                <a:latin typeface="Times New Roman" pitchFamily="18" charset="0"/>
              </a:rPr>
              <a:t> ≡ 1</a:t>
            </a:r>
            <a:endParaRPr lang="en-US"/>
          </a:p>
          <a:p>
            <a:r>
              <a:rPr lang="en-US"/>
              <a:t>In this case, we are checking bin </a:t>
            </a:r>
            <a:r>
              <a:rPr lang="en-US" i="1">
                <a:latin typeface="Times New Roman" pitchFamily="18" charset="0"/>
              </a:rPr>
              <a:t>h</a:t>
            </a:r>
            <a:r>
              <a:rPr lang="en-US">
                <a:latin typeface="Times New Roman" pitchFamily="18" charset="0"/>
              </a:rPr>
              <a:t> + 1</a:t>
            </a:r>
            <a:r>
              <a:rPr lang="en-US"/>
              <a:t> twice having checked only one other bin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Quadratic Probing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Unfortunately, there is no guarantee that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			</a:t>
            </a:r>
            <a:r>
              <a:rPr lang="en-US" i="1" dirty="0" smtClean="0">
                <a:latin typeface="Times New Roman" pitchFamily="18" charset="0"/>
              </a:rPr>
              <a:t>h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+ </a:t>
            </a:r>
            <a:r>
              <a:rPr lang="en-US" i="1" dirty="0">
                <a:latin typeface="Times New Roman" pitchFamily="18" charset="0"/>
              </a:rPr>
              <a:t>i</a:t>
            </a:r>
            <a:r>
              <a:rPr lang="en-US" baseline="30000" dirty="0"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 mod M</a:t>
            </a:r>
          </a:p>
          <a:p>
            <a:pPr>
              <a:buFontTx/>
              <a:buNone/>
            </a:pPr>
            <a:r>
              <a:rPr lang="en-US" dirty="0"/>
              <a:t>	will cycle through </a:t>
            </a:r>
            <a:r>
              <a:rPr lang="en-US" dirty="0">
                <a:latin typeface="Times New Roman" pitchFamily="18" charset="0"/>
              </a:rPr>
              <a:t>0, 1, ..., M – 1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require that </a:t>
            </a:r>
            <a:r>
              <a:rPr lang="en-US" dirty="0">
                <a:latin typeface="Times New Roman" pitchFamily="18" charset="0"/>
              </a:rPr>
              <a:t>M</a:t>
            </a:r>
            <a:r>
              <a:rPr lang="en-US" dirty="0"/>
              <a:t> be prime</a:t>
            </a:r>
          </a:p>
          <a:p>
            <a:pPr lvl="1"/>
            <a:r>
              <a:rPr lang="en-US" dirty="0"/>
              <a:t>in this case, </a:t>
            </a:r>
            <a:r>
              <a:rPr lang="en-US" i="1" dirty="0">
                <a:latin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</a:rPr>
              <a:t> + </a:t>
            </a:r>
            <a:r>
              <a:rPr lang="en-US" i="1" dirty="0">
                <a:latin typeface="Times New Roman" pitchFamily="18" charset="0"/>
              </a:rPr>
              <a:t>i</a:t>
            </a:r>
            <a:r>
              <a:rPr lang="en-US" baseline="30000" dirty="0"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 mod M</a:t>
            </a:r>
            <a:r>
              <a:rPr lang="en-US" dirty="0"/>
              <a:t> for </a:t>
            </a:r>
            <a:r>
              <a:rPr lang="en-US" i="1" dirty="0" err="1">
                <a:latin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</a:rPr>
              <a:t> = 0, ..., (M – 1)/2</a:t>
            </a:r>
            <a:r>
              <a:rPr lang="en-US" dirty="0"/>
              <a:t> will cycle through exactly (</a:t>
            </a:r>
            <a:r>
              <a:rPr lang="en-US" dirty="0">
                <a:latin typeface="Times New Roman" pitchFamily="18" charset="0"/>
              </a:rPr>
              <a:t>M + 1)/2</a:t>
            </a:r>
            <a:r>
              <a:rPr lang="en-US" dirty="0"/>
              <a:t> values before repeating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Quadratic Probing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 with </a:t>
            </a:r>
            <a:r>
              <a:rPr lang="en-US">
                <a:latin typeface="Times New Roman" pitchFamily="18" charset="0"/>
              </a:rPr>
              <a:t>M = 11</a:t>
            </a:r>
            <a:r>
              <a:rPr lang="en-US"/>
              <a:t>:</a:t>
            </a:r>
          </a:p>
          <a:p>
            <a:pPr lvl="1">
              <a:buFontTx/>
              <a:buNone/>
            </a:pP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>
                <a:latin typeface="Times New Roman" pitchFamily="18" charset="0"/>
              </a:rPr>
              <a:t>,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>
                <a:latin typeface="Times New Roman" pitchFamily="18" charset="0"/>
              </a:rPr>
              <a:t>,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4</a:t>
            </a:r>
            <a:r>
              <a:rPr lang="en-US">
                <a:latin typeface="Times New Roman" pitchFamily="18" charset="0"/>
              </a:rPr>
              <a:t>,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9</a:t>
            </a:r>
            <a:r>
              <a:rPr lang="en-US">
                <a:latin typeface="Times New Roman" pitchFamily="18" charset="0"/>
              </a:rPr>
              <a:t>, 16 ≡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5</a:t>
            </a:r>
            <a:r>
              <a:rPr lang="en-US">
                <a:latin typeface="Times New Roman" pitchFamily="18" charset="0"/>
              </a:rPr>
              <a:t>, 25 ≡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3</a:t>
            </a:r>
            <a:r>
              <a:rPr lang="en-US">
                <a:latin typeface="Times New Roman" pitchFamily="18" charset="0"/>
              </a:rPr>
              <a:t>, 36 ≡ 3</a:t>
            </a:r>
            <a:r>
              <a:rPr lang="en-US"/>
              <a:t> </a:t>
            </a:r>
          </a:p>
          <a:p>
            <a:r>
              <a:rPr lang="en-US"/>
              <a:t>With </a:t>
            </a:r>
            <a:r>
              <a:rPr lang="en-US">
                <a:latin typeface="Times New Roman" pitchFamily="18" charset="0"/>
              </a:rPr>
              <a:t>M = 13</a:t>
            </a:r>
            <a:r>
              <a:rPr lang="en-US"/>
              <a:t>:</a:t>
            </a:r>
          </a:p>
          <a:p>
            <a:pPr lvl="1">
              <a:buFontTx/>
              <a:buNone/>
            </a:pP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>
                <a:latin typeface="Times New Roman" pitchFamily="18" charset="0"/>
              </a:rPr>
              <a:t>,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>
                <a:latin typeface="Times New Roman" pitchFamily="18" charset="0"/>
              </a:rPr>
              <a:t>,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4</a:t>
            </a:r>
            <a:r>
              <a:rPr lang="en-US">
                <a:latin typeface="Times New Roman" pitchFamily="18" charset="0"/>
              </a:rPr>
              <a:t>,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9</a:t>
            </a:r>
            <a:r>
              <a:rPr lang="en-US">
                <a:latin typeface="Times New Roman" pitchFamily="18" charset="0"/>
              </a:rPr>
              <a:t>, 16 ≡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3</a:t>
            </a:r>
            <a:r>
              <a:rPr lang="en-US">
                <a:latin typeface="Times New Roman" pitchFamily="18" charset="0"/>
              </a:rPr>
              <a:t>, 25 ≡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12</a:t>
            </a:r>
            <a:r>
              <a:rPr lang="en-US">
                <a:latin typeface="Times New Roman" pitchFamily="18" charset="0"/>
              </a:rPr>
              <a:t>, 36 ≡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10</a:t>
            </a:r>
            <a:r>
              <a:rPr lang="en-US">
                <a:latin typeface="Times New Roman" pitchFamily="18" charset="0"/>
              </a:rPr>
              <a:t>, 49 ≡ 10</a:t>
            </a:r>
            <a:r>
              <a:rPr lang="en-US"/>
              <a:t> </a:t>
            </a:r>
          </a:p>
          <a:p>
            <a:r>
              <a:rPr lang="en-US"/>
              <a:t>With </a:t>
            </a:r>
            <a:r>
              <a:rPr lang="en-US">
                <a:latin typeface="Times New Roman" pitchFamily="18" charset="0"/>
              </a:rPr>
              <a:t>M = 17</a:t>
            </a:r>
            <a:r>
              <a:rPr lang="en-US"/>
              <a:t>:</a:t>
            </a:r>
          </a:p>
          <a:p>
            <a:pPr lvl="1">
              <a:buFontTx/>
              <a:buNone/>
            </a:pPr>
            <a:r>
              <a:rPr lang="en-US" sz="27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sz="2700">
                <a:latin typeface="Times New Roman" pitchFamily="18" charset="0"/>
              </a:rPr>
              <a:t>, </a:t>
            </a:r>
            <a:r>
              <a:rPr lang="en-US" sz="270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sz="2700">
                <a:latin typeface="Times New Roman" pitchFamily="18" charset="0"/>
              </a:rPr>
              <a:t>, </a:t>
            </a:r>
            <a:r>
              <a:rPr lang="en-US" sz="2700">
                <a:solidFill>
                  <a:srgbClr val="FF0000"/>
                </a:solidFill>
                <a:latin typeface="Times New Roman" pitchFamily="18" charset="0"/>
              </a:rPr>
              <a:t>4</a:t>
            </a:r>
            <a:r>
              <a:rPr lang="en-US" sz="2700">
                <a:latin typeface="Times New Roman" pitchFamily="18" charset="0"/>
              </a:rPr>
              <a:t>, </a:t>
            </a:r>
            <a:r>
              <a:rPr lang="en-US" sz="2700">
                <a:solidFill>
                  <a:srgbClr val="FF0000"/>
                </a:solidFill>
                <a:latin typeface="Times New Roman" pitchFamily="18" charset="0"/>
              </a:rPr>
              <a:t>9</a:t>
            </a:r>
            <a:r>
              <a:rPr lang="en-US" sz="2700">
                <a:latin typeface="Times New Roman" pitchFamily="18" charset="0"/>
              </a:rPr>
              <a:t>, </a:t>
            </a:r>
            <a:r>
              <a:rPr lang="en-US" sz="2700">
                <a:solidFill>
                  <a:srgbClr val="FF0000"/>
                </a:solidFill>
                <a:latin typeface="Times New Roman" pitchFamily="18" charset="0"/>
              </a:rPr>
              <a:t>16</a:t>
            </a:r>
            <a:r>
              <a:rPr lang="en-US" sz="2700">
                <a:latin typeface="Times New Roman" pitchFamily="18" charset="0"/>
              </a:rPr>
              <a:t>, 25 ≡ </a:t>
            </a:r>
            <a:r>
              <a:rPr lang="en-US" sz="2700">
                <a:solidFill>
                  <a:srgbClr val="FF0000"/>
                </a:solidFill>
                <a:latin typeface="Times New Roman" pitchFamily="18" charset="0"/>
              </a:rPr>
              <a:t>8</a:t>
            </a:r>
            <a:r>
              <a:rPr lang="en-US" sz="2700">
                <a:latin typeface="Times New Roman" pitchFamily="18" charset="0"/>
              </a:rPr>
              <a:t>, 36 ≡ </a:t>
            </a:r>
            <a:r>
              <a:rPr lang="en-US" sz="27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sz="2700">
                <a:latin typeface="Times New Roman" pitchFamily="18" charset="0"/>
              </a:rPr>
              <a:t>, 49 ≡ </a:t>
            </a:r>
            <a:r>
              <a:rPr lang="en-US" sz="2700">
                <a:solidFill>
                  <a:srgbClr val="FF0000"/>
                </a:solidFill>
                <a:latin typeface="Times New Roman" pitchFamily="18" charset="0"/>
              </a:rPr>
              <a:t>15</a:t>
            </a:r>
            <a:r>
              <a:rPr lang="en-US" sz="2700">
                <a:latin typeface="Times New Roman" pitchFamily="18" charset="0"/>
              </a:rPr>
              <a:t>, 64 ≡ </a:t>
            </a:r>
            <a:r>
              <a:rPr lang="en-US" sz="2700">
                <a:solidFill>
                  <a:srgbClr val="FF0000"/>
                </a:solidFill>
                <a:latin typeface="Times New Roman" pitchFamily="18" charset="0"/>
              </a:rPr>
              <a:t>13</a:t>
            </a:r>
            <a:r>
              <a:rPr lang="en-US" sz="2700">
                <a:latin typeface="Times New Roman" pitchFamily="18" charset="0"/>
              </a:rPr>
              <a:t>, 81 ≡ 13</a:t>
            </a:r>
          </a:p>
          <a:p>
            <a:pPr lvl="1">
              <a:buFontTx/>
              <a:buNone/>
            </a:pPr>
            <a:endParaRPr lang="en-US" sz="27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Quadratic Probing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Thus, quadratic probing avoids primary clustering</a:t>
            </a:r>
          </a:p>
          <a:p>
            <a:r>
              <a:rPr lang="en-US"/>
              <a:t>Unfortunately, we are not guaranteed that we will use all the bins</a:t>
            </a:r>
          </a:p>
          <a:p>
            <a:r>
              <a:rPr lang="en-US"/>
              <a:t>In reality, if the hash function is reasonable, this is not a significant problem until </a:t>
            </a:r>
            <a:r>
              <a:rPr lang="en-US">
                <a:latin typeface="Symbol" pitchFamily="18" charset="2"/>
              </a:rPr>
              <a:t>l</a:t>
            </a:r>
            <a:r>
              <a:rPr lang="en-US"/>
              <a:t> approaches </a:t>
            </a:r>
            <a:r>
              <a:rPr lang="en-US">
                <a:latin typeface="Times New Roman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Secondary Clustering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phenomenon of primary clustering will not occur with quadratic probing</a:t>
            </a:r>
          </a:p>
          <a:p>
            <a:r>
              <a:rPr lang="en-US"/>
              <a:t>However, if multiple items all hash to the same initial bin, the same sequence of numbers will be followed</a:t>
            </a:r>
          </a:p>
          <a:p>
            <a:r>
              <a:rPr lang="en-US"/>
              <a:t>This is termed </a:t>
            </a:r>
            <a:r>
              <a:rPr lang="en-US" i="1"/>
              <a:t>secondary clustering</a:t>
            </a:r>
          </a:p>
          <a:p>
            <a:r>
              <a:rPr lang="en-US"/>
              <a:t>The effect is less significant than that of primary clustering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Hashing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</a:rPr>
              <a:t>Use two hash functions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</a:rPr>
              <a:t>If </a:t>
            </a:r>
            <a:r>
              <a:rPr lang="en-US" sz="2800" b="1" dirty="0">
                <a:solidFill>
                  <a:srgbClr val="000000"/>
                </a:solidFill>
              </a:rPr>
              <a:t>M</a:t>
            </a:r>
            <a:r>
              <a:rPr lang="en-US" sz="2800" dirty="0">
                <a:solidFill>
                  <a:srgbClr val="000000"/>
                </a:solidFill>
              </a:rPr>
              <a:t> is prime, eventually will examine every position in the table</a:t>
            </a:r>
          </a:p>
          <a:p>
            <a:pPr>
              <a:lnSpc>
                <a:spcPct val="90000"/>
              </a:lnSpc>
            </a:pPr>
            <a:r>
              <a:rPr lang="en-US" sz="2800" dirty="0" err="1">
                <a:solidFill>
                  <a:srgbClr val="0000FF"/>
                </a:solidFill>
              </a:rPr>
              <a:t>double_hash_insert</a:t>
            </a:r>
            <a:r>
              <a:rPr lang="en-US" sz="2800" dirty="0">
                <a:solidFill>
                  <a:srgbClr val="0000FF"/>
                </a:solidFill>
              </a:rPr>
              <a:t>(K)</a:t>
            </a:r>
            <a:br>
              <a:rPr lang="en-US" sz="2800" dirty="0">
                <a:solidFill>
                  <a:srgbClr val="0000FF"/>
                </a:solidFill>
              </a:rPr>
            </a:br>
            <a:r>
              <a:rPr lang="en-US" sz="2800" dirty="0">
                <a:solidFill>
                  <a:srgbClr val="0000FF"/>
                </a:solidFill>
              </a:rPr>
              <a:t>if(table is full) error</a:t>
            </a:r>
            <a:br>
              <a:rPr lang="en-US" sz="2800" dirty="0">
                <a:solidFill>
                  <a:srgbClr val="0000FF"/>
                </a:solidFill>
              </a:rPr>
            </a:br>
            <a:r>
              <a:rPr lang="en-US" sz="2800" dirty="0">
                <a:solidFill>
                  <a:srgbClr val="0000FF"/>
                </a:solidFill>
              </a:rPr>
              <a:t>probe = h1(K)</a:t>
            </a:r>
            <a:br>
              <a:rPr lang="en-US" sz="2800" dirty="0">
                <a:solidFill>
                  <a:srgbClr val="0000FF"/>
                </a:solidFill>
              </a:rPr>
            </a:br>
            <a:r>
              <a:rPr lang="en-US" sz="2800" dirty="0">
                <a:solidFill>
                  <a:srgbClr val="0000FF"/>
                </a:solidFill>
              </a:rPr>
              <a:t>offset = h2(K)</a:t>
            </a:r>
            <a:br>
              <a:rPr lang="en-US" sz="2800" dirty="0">
                <a:solidFill>
                  <a:srgbClr val="0000FF"/>
                </a:solidFill>
              </a:rPr>
            </a:br>
            <a:r>
              <a:rPr lang="en-US" sz="2800" dirty="0">
                <a:solidFill>
                  <a:srgbClr val="0000FF"/>
                </a:solidFill>
              </a:rPr>
              <a:t>while (table[probe] occupied)</a:t>
            </a:r>
            <a:br>
              <a:rPr lang="en-US" sz="2800" dirty="0">
                <a:solidFill>
                  <a:srgbClr val="0000FF"/>
                </a:solidFill>
              </a:rPr>
            </a:br>
            <a:r>
              <a:rPr lang="en-US" sz="2800" dirty="0">
                <a:solidFill>
                  <a:srgbClr val="0000FF"/>
                </a:solidFill>
              </a:rPr>
              <a:t>     probe = (probe + offset) mod M</a:t>
            </a:r>
            <a:br>
              <a:rPr lang="en-US" sz="2800" dirty="0">
                <a:solidFill>
                  <a:srgbClr val="0000FF"/>
                </a:solidFill>
              </a:rPr>
            </a:br>
            <a:r>
              <a:rPr lang="en-US" sz="2800" dirty="0">
                <a:solidFill>
                  <a:srgbClr val="0000FF"/>
                </a:solidFill>
              </a:rPr>
              <a:t>table[probe] = K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Hashing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Many of same (</a:t>
            </a:r>
            <a:r>
              <a:rPr lang="en-US" dirty="0" err="1">
                <a:solidFill>
                  <a:srgbClr val="000000"/>
                </a:solidFill>
              </a:rPr>
              <a:t>dis</a:t>
            </a:r>
            <a:r>
              <a:rPr lang="en-US" dirty="0">
                <a:solidFill>
                  <a:srgbClr val="000000"/>
                </a:solidFill>
              </a:rPr>
              <a:t>)advantages as linear probing</a:t>
            </a:r>
          </a:p>
          <a:p>
            <a:r>
              <a:rPr lang="en-US" dirty="0">
                <a:solidFill>
                  <a:srgbClr val="000000"/>
                </a:solidFill>
              </a:rPr>
              <a:t>Distributes keys more uniformly than linear probing </a:t>
            </a:r>
            <a:r>
              <a:rPr lang="en-US" dirty="0" smtClean="0">
                <a:solidFill>
                  <a:srgbClr val="000000"/>
                </a:solidFill>
              </a:rPr>
              <a:t>does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Notes: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h2(x) should never return zero.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 should be prime.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Hashing Example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h1(K) = K mod 13</a:t>
            </a:r>
          </a:p>
          <a:p>
            <a:pPr>
              <a:lnSpc>
                <a:spcPct val="90000"/>
              </a:lnSpc>
            </a:pPr>
            <a:r>
              <a:rPr lang="en-US"/>
              <a:t>h2(K) = 8 - K mod 8</a:t>
            </a:r>
          </a:p>
          <a:p>
            <a:pPr lvl="1">
              <a:lnSpc>
                <a:spcPct val="90000"/>
              </a:lnSpc>
            </a:pPr>
            <a:r>
              <a:rPr lang="en-US"/>
              <a:t>we want h2 to be an offset to add</a:t>
            </a:r>
          </a:p>
          <a:p>
            <a:pPr lvl="1">
              <a:lnSpc>
                <a:spcPct val="90000"/>
              </a:lnSpc>
            </a:pPr>
            <a:r>
              <a:rPr lang="en-US"/>
              <a:t>18 41 22 44 59 32 31 73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685800" y="4149725"/>
            <a:ext cx="533400" cy="533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1219200" y="4149725"/>
            <a:ext cx="533400" cy="533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1752600" y="4149725"/>
            <a:ext cx="533400" cy="533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2286000" y="4149725"/>
            <a:ext cx="533400" cy="533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2819400" y="4149725"/>
            <a:ext cx="533400" cy="533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01" name="Rectangle 9"/>
          <p:cNvSpPr>
            <a:spLocks noChangeArrowheads="1"/>
          </p:cNvSpPr>
          <p:nvPr/>
        </p:nvSpPr>
        <p:spPr bwMode="auto">
          <a:xfrm>
            <a:off x="3352800" y="4149725"/>
            <a:ext cx="533400" cy="533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02" name="Rectangle 10"/>
          <p:cNvSpPr>
            <a:spLocks noChangeArrowheads="1"/>
          </p:cNvSpPr>
          <p:nvPr/>
        </p:nvSpPr>
        <p:spPr bwMode="auto">
          <a:xfrm>
            <a:off x="3886200" y="4149725"/>
            <a:ext cx="533400" cy="533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03" name="Rectangle 11"/>
          <p:cNvSpPr>
            <a:spLocks noChangeArrowheads="1"/>
          </p:cNvSpPr>
          <p:nvPr/>
        </p:nvSpPr>
        <p:spPr bwMode="auto">
          <a:xfrm>
            <a:off x="4419600" y="4149725"/>
            <a:ext cx="533400" cy="533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auto">
          <a:xfrm>
            <a:off x="4953000" y="4149725"/>
            <a:ext cx="533400" cy="533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05" name="Rectangle 13"/>
          <p:cNvSpPr>
            <a:spLocks noChangeArrowheads="1"/>
          </p:cNvSpPr>
          <p:nvPr/>
        </p:nvSpPr>
        <p:spPr bwMode="auto">
          <a:xfrm>
            <a:off x="5486400" y="4149725"/>
            <a:ext cx="533400" cy="533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06" name="Rectangle 14"/>
          <p:cNvSpPr>
            <a:spLocks noChangeArrowheads="1"/>
          </p:cNvSpPr>
          <p:nvPr/>
        </p:nvSpPr>
        <p:spPr bwMode="auto">
          <a:xfrm>
            <a:off x="6019800" y="4149725"/>
            <a:ext cx="533400" cy="533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07" name="Rectangle 15"/>
          <p:cNvSpPr>
            <a:spLocks noChangeArrowheads="1"/>
          </p:cNvSpPr>
          <p:nvPr/>
        </p:nvSpPr>
        <p:spPr bwMode="auto">
          <a:xfrm>
            <a:off x="6553200" y="4149725"/>
            <a:ext cx="533400" cy="533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08" name="Rectangle 16"/>
          <p:cNvSpPr>
            <a:spLocks noChangeArrowheads="1"/>
          </p:cNvSpPr>
          <p:nvPr/>
        </p:nvSpPr>
        <p:spPr bwMode="auto">
          <a:xfrm>
            <a:off x="7086600" y="4149725"/>
            <a:ext cx="533400" cy="533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09" name="Text Box 17"/>
          <p:cNvSpPr txBox="1">
            <a:spLocks noChangeArrowheads="1"/>
          </p:cNvSpPr>
          <p:nvPr/>
        </p:nvSpPr>
        <p:spPr bwMode="auto">
          <a:xfrm>
            <a:off x="669925" y="4648200"/>
            <a:ext cx="71543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 dirty="0"/>
              <a:t> 0      1     2     3     4     5     6     7     8     9    10   11   12</a:t>
            </a:r>
          </a:p>
        </p:txBody>
      </p:sp>
      <p:sp>
        <p:nvSpPr>
          <p:cNvPr id="85010" name="Rectangle 18"/>
          <p:cNvSpPr>
            <a:spLocks noChangeArrowheads="1"/>
          </p:cNvSpPr>
          <p:nvPr/>
        </p:nvSpPr>
        <p:spPr bwMode="auto">
          <a:xfrm>
            <a:off x="685800" y="5445125"/>
            <a:ext cx="533400" cy="533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44</a:t>
            </a:r>
          </a:p>
        </p:txBody>
      </p:sp>
      <p:sp>
        <p:nvSpPr>
          <p:cNvPr id="85011" name="Rectangle 19"/>
          <p:cNvSpPr>
            <a:spLocks noChangeArrowheads="1"/>
          </p:cNvSpPr>
          <p:nvPr/>
        </p:nvSpPr>
        <p:spPr bwMode="auto">
          <a:xfrm>
            <a:off x="1219200" y="5445125"/>
            <a:ext cx="533400" cy="533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12" name="Rectangle 20"/>
          <p:cNvSpPr>
            <a:spLocks noChangeArrowheads="1"/>
          </p:cNvSpPr>
          <p:nvPr/>
        </p:nvSpPr>
        <p:spPr bwMode="auto">
          <a:xfrm>
            <a:off x="1752600" y="5445125"/>
            <a:ext cx="533400" cy="533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41</a:t>
            </a:r>
          </a:p>
        </p:txBody>
      </p:sp>
      <p:sp>
        <p:nvSpPr>
          <p:cNvPr id="85013" name="Rectangle 21"/>
          <p:cNvSpPr>
            <a:spLocks noChangeArrowheads="1"/>
          </p:cNvSpPr>
          <p:nvPr/>
        </p:nvSpPr>
        <p:spPr bwMode="auto">
          <a:xfrm>
            <a:off x="2286000" y="5445125"/>
            <a:ext cx="533400" cy="533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73</a:t>
            </a:r>
          </a:p>
        </p:txBody>
      </p:sp>
      <p:sp>
        <p:nvSpPr>
          <p:cNvPr id="85014" name="Rectangle 22"/>
          <p:cNvSpPr>
            <a:spLocks noChangeArrowheads="1"/>
          </p:cNvSpPr>
          <p:nvPr/>
        </p:nvSpPr>
        <p:spPr bwMode="auto">
          <a:xfrm>
            <a:off x="2819400" y="5445125"/>
            <a:ext cx="533400" cy="533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15" name="Rectangle 23"/>
          <p:cNvSpPr>
            <a:spLocks noChangeArrowheads="1"/>
          </p:cNvSpPr>
          <p:nvPr/>
        </p:nvSpPr>
        <p:spPr bwMode="auto">
          <a:xfrm>
            <a:off x="3352800" y="5445125"/>
            <a:ext cx="533400" cy="533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85016" name="Rectangle 24"/>
          <p:cNvSpPr>
            <a:spLocks noChangeArrowheads="1"/>
          </p:cNvSpPr>
          <p:nvPr/>
        </p:nvSpPr>
        <p:spPr bwMode="auto">
          <a:xfrm>
            <a:off x="3886200" y="5445125"/>
            <a:ext cx="533400" cy="533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85017" name="Rectangle 25"/>
          <p:cNvSpPr>
            <a:spLocks noChangeArrowheads="1"/>
          </p:cNvSpPr>
          <p:nvPr/>
        </p:nvSpPr>
        <p:spPr bwMode="auto">
          <a:xfrm>
            <a:off x="4419600" y="5445125"/>
            <a:ext cx="533400" cy="533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53</a:t>
            </a:r>
          </a:p>
        </p:txBody>
      </p:sp>
      <p:sp>
        <p:nvSpPr>
          <p:cNvPr id="85018" name="Rectangle 26"/>
          <p:cNvSpPr>
            <a:spLocks noChangeArrowheads="1"/>
          </p:cNvSpPr>
          <p:nvPr/>
        </p:nvSpPr>
        <p:spPr bwMode="auto">
          <a:xfrm>
            <a:off x="4953000" y="5445125"/>
            <a:ext cx="533400" cy="533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31</a:t>
            </a:r>
          </a:p>
        </p:txBody>
      </p:sp>
      <p:sp>
        <p:nvSpPr>
          <p:cNvPr id="85019" name="Rectangle 27"/>
          <p:cNvSpPr>
            <a:spLocks noChangeArrowheads="1"/>
          </p:cNvSpPr>
          <p:nvPr/>
        </p:nvSpPr>
        <p:spPr bwMode="auto">
          <a:xfrm>
            <a:off x="5486400" y="5445125"/>
            <a:ext cx="533400" cy="533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22</a:t>
            </a:r>
          </a:p>
        </p:txBody>
      </p:sp>
      <p:sp>
        <p:nvSpPr>
          <p:cNvPr id="85020" name="Rectangle 28"/>
          <p:cNvSpPr>
            <a:spLocks noChangeArrowheads="1"/>
          </p:cNvSpPr>
          <p:nvPr/>
        </p:nvSpPr>
        <p:spPr bwMode="auto">
          <a:xfrm>
            <a:off x="6019800" y="5445125"/>
            <a:ext cx="533400" cy="533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21" name="Rectangle 29"/>
          <p:cNvSpPr>
            <a:spLocks noChangeArrowheads="1"/>
          </p:cNvSpPr>
          <p:nvPr/>
        </p:nvSpPr>
        <p:spPr bwMode="auto">
          <a:xfrm>
            <a:off x="6553200" y="5445125"/>
            <a:ext cx="533400" cy="533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22" name="Rectangle 30"/>
          <p:cNvSpPr>
            <a:spLocks noChangeArrowheads="1"/>
          </p:cNvSpPr>
          <p:nvPr/>
        </p:nvSpPr>
        <p:spPr bwMode="auto">
          <a:xfrm>
            <a:off x="7086600" y="5445125"/>
            <a:ext cx="533400" cy="533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23" name="Text Box 31"/>
          <p:cNvSpPr txBox="1">
            <a:spLocks noChangeArrowheads="1"/>
          </p:cNvSpPr>
          <p:nvPr/>
        </p:nvSpPr>
        <p:spPr bwMode="auto">
          <a:xfrm>
            <a:off x="669925" y="5943600"/>
            <a:ext cx="71543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 dirty="0"/>
              <a:t> 0      1     2     3     4     5     6     7     8     9    10   11   12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Addressing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In general, the hash function contains two arguments now: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Key value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Probe number</a:t>
            </a:r>
            <a:r>
              <a:rPr lang="en-US" dirty="0" smtClean="0">
                <a:solidFill>
                  <a:srgbClr val="0066FF"/>
                </a:solidFill>
                <a:latin typeface="Comic Sans MS" pitchFamily="66" charset="0"/>
              </a:rPr>
              <a:t>                         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0066FF"/>
                </a:solidFill>
                <a:latin typeface="Comic Sans MS" pitchFamily="66" charset="0"/>
              </a:rPr>
              <a:t>	h(</a:t>
            </a:r>
            <a:r>
              <a:rPr lang="en-US" dirty="0" err="1" smtClean="0">
                <a:solidFill>
                  <a:srgbClr val="0066FF"/>
                </a:solidFill>
                <a:latin typeface="Comic Sans MS" pitchFamily="66" charset="0"/>
              </a:rPr>
              <a:t>k,p</a:t>
            </a:r>
            <a:r>
              <a:rPr lang="en-US" dirty="0" smtClean="0">
                <a:solidFill>
                  <a:srgbClr val="0066FF"/>
                </a:solidFill>
                <a:latin typeface="Comic Sans MS" pitchFamily="66" charset="0"/>
              </a:rPr>
              <a:t>),    p=0,1,...,m-1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Probe sequences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	      </a:t>
            </a:r>
            <a:r>
              <a:rPr lang="en-US" dirty="0" smtClean="0">
                <a:solidFill>
                  <a:srgbClr val="0066FF"/>
                </a:solidFill>
              </a:rPr>
              <a:t>&lt;h(k,0), h(k,1), ..., h(k,m-1)&gt;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Should be a permutation of </a:t>
            </a:r>
            <a:r>
              <a:rPr lang="en-US" dirty="0" smtClean="0">
                <a:solidFill>
                  <a:srgbClr val="0066FF"/>
                </a:solidFill>
              </a:rPr>
              <a:t>&lt;0,1,...,m-1&gt;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There are </a:t>
            </a:r>
            <a:r>
              <a:rPr lang="en-US" dirty="0" smtClean="0">
                <a:solidFill>
                  <a:srgbClr val="0066FF"/>
                </a:solidFill>
                <a:latin typeface="Comic Sans MS" pitchFamily="66" charset="0"/>
              </a:rPr>
              <a:t>m!</a:t>
            </a:r>
            <a:r>
              <a:rPr lang="en-US" dirty="0" smtClean="0"/>
              <a:t> possible permutations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Good hash functions should be able to produce all </a:t>
            </a:r>
            <a:r>
              <a:rPr lang="en-US" dirty="0" smtClean="0">
                <a:solidFill>
                  <a:srgbClr val="0066FF"/>
                </a:solidFill>
                <a:latin typeface="Comic Sans MS" pitchFamily="66" charset="0"/>
              </a:rPr>
              <a:t>m!</a:t>
            </a:r>
            <a:r>
              <a:rPr lang="en-US" dirty="0" smtClean="0"/>
              <a:t> probe sequences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Addressing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None of the methods discussed can generate more than </a:t>
            </a:r>
            <a:r>
              <a:rPr lang="en-US" b="1" i="1" dirty="0" smtClean="0">
                <a:solidFill>
                  <a:schemeClr val="accent6"/>
                </a:solidFill>
              </a:rPr>
              <a:t>m</a:t>
            </a:r>
            <a:r>
              <a:rPr lang="en-US" b="1" baseline="30000" dirty="0" smtClean="0">
                <a:solidFill>
                  <a:schemeClr val="accent6"/>
                </a:solidFill>
                <a:latin typeface="Comic Sans MS" pitchFamily="66" charset="0"/>
              </a:rPr>
              <a:t>2</a:t>
            </a:r>
            <a:r>
              <a:rPr lang="en-US" baseline="30000" dirty="0" smtClean="0"/>
              <a:t> </a:t>
            </a:r>
            <a:r>
              <a:rPr lang="en-US" dirty="0" smtClean="0"/>
              <a:t>different probing sequences.</a:t>
            </a:r>
          </a:p>
          <a:p>
            <a:r>
              <a:rPr lang="en-US" dirty="0" smtClean="0"/>
              <a:t>Linear Probing:</a:t>
            </a:r>
          </a:p>
          <a:p>
            <a:pPr lvl="1"/>
            <a:r>
              <a:rPr lang="en-US" dirty="0" smtClean="0"/>
              <a:t>Clearly, only </a:t>
            </a:r>
            <a:r>
              <a:rPr lang="en-US" i="1" dirty="0" smtClean="0"/>
              <a:t>m</a:t>
            </a:r>
            <a:r>
              <a:rPr lang="en-US" dirty="0" smtClean="0"/>
              <a:t> probe sequences.</a:t>
            </a:r>
          </a:p>
          <a:p>
            <a:r>
              <a:rPr lang="en-US" dirty="0" smtClean="0"/>
              <a:t>Quadratic Probing:</a:t>
            </a:r>
          </a:p>
          <a:p>
            <a:pPr lvl="1"/>
            <a:r>
              <a:rPr lang="en-US" dirty="0" smtClean="0"/>
              <a:t>The initial key determines a fixed probe sequence, so only m distinct probe sequences.</a:t>
            </a:r>
          </a:p>
          <a:p>
            <a:r>
              <a:rPr lang="en-US" dirty="0" smtClean="0"/>
              <a:t>Double Hashing</a:t>
            </a:r>
          </a:p>
          <a:p>
            <a:pPr lvl="1"/>
            <a:r>
              <a:rPr lang="en-US" dirty="0" smtClean="0"/>
              <a:t>Each possible pair (h</a:t>
            </a:r>
            <a:r>
              <a:rPr lang="en-US" baseline="-25000" dirty="0" smtClean="0"/>
              <a:t>1</a:t>
            </a:r>
            <a:r>
              <a:rPr lang="en-US" dirty="0" smtClean="0"/>
              <a:t>(k),h</a:t>
            </a:r>
            <a:r>
              <a:rPr lang="en-US" baseline="-25000" dirty="0" smtClean="0"/>
              <a:t>2</a:t>
            </a:r>
            <a:r>
              <a:rPr lang="en-US" dirty="0" smtClean="0"/>
              <a:t>(k)) yields a distinct probe, so </a:t>
            </a:r>
            <a:r>
              <a:rPr lang="en-US" i="1" dirty="0" smtClean="0"/>
              <a:t>m</a:t>
            </a:r>
            <a:r>
              <a:rPr lang="en-US" baseline="30000" dirty="0" smtClean="0"/>
              <a:t>2</a:t>
            </a:r>
            <a:r>
              <a:rPr lang="en-US" dirty="0" smtClean="0"/>
              <a:t> permutations.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</a:t>
            </a:r>
            <a:r>
              <a:rPr lang="en-US" dirty="0"/>
              <a:t>Addressing</a:t>
            </a:r>
          </a:p>
        </p:txBody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Let’s look at an easy case, suppose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range of keys is 0..</a:t>
            </a:r>
            <a:r>
              <a:rPr lang="en-US" i="1" dirty="0"/>
              <a:t>m</a:t>
            </a:r>
            <a:r>
              <a:rPr lang="en-US" dirty="0"/>
              <a:t>-1 </a:t>
            </a:r>
          </a:p>
          <a:p>
            <a:pPr lvl="1"/>
            <a:r>
              <a:rPr lang="en-US" dirty="0"/>
              <a:t>Keys are distinct</a:t>
            </a:r>
          </a:p>
          <a:p>
            <a:r>
              <a:rPr lang="en-US" dirty="0" smtClean="0"/>
              <a:t>Possible solution</a:t>
            </a:r>
            <a:endParaRPr lang="en-US" dirty="0"/>
          </a:p>
          <a:p>
            <a:pPr lvl="1"/>
            <a:r>
              <a:rPr lang="en-US" dirty="0"/>
              <a:t>Set up an array T[0..m-1] in which </a:t>
            </a:r>
          </a:p>
          <a:p>
            <a:pPr lvl="2"/>
            <a:r>
              <a:rPr lang="en-US" dirty="0"/>
              <a:t>T[</a:t>
            </a:r>
            <a:r>
              <a:rPr lang="en-US" i="1" dirty="0" err="1"/>
              <a:t>i</a:t>
            </a:r>
            <a:r>
              <a:rPr lang="en-US" dirty="0"/>
              <a:t>] = </a:t>
            </a:r>
            <a:r>
              <a:rPr lang="en-US" i="1" dirty="0"/>
              <a:t>x		</a:t>
            </a:r>
            <a:r>
              <a:rPr lang="en-US" dirty="0"/>
              <a:t>if </a:t>
            </a:r>
            <a:r>
              <a:rPr lang="en-US" i="1" dirty="0"/>
              <a:t>x</a:t>
            </a:r>
            <a:r>
              <a:rPr lang="en-US" dirty="0">
                <a:sym typeface="Symbol" pitchFamily="18" charset="2"/>
              </a:rPr>
              <a:t> </a:t>
            </a:r>
            <a:r>
              <a:rPr lang="en-US" i="1" dirty="0">
                <a:sym typeface="Symbol" pitchFamily="18" charset="2"/>
              </a:rPr>
              <a:t>T </a:t>
            </a:r>
            <a:r>
              <a:rPr lang="en-US" dirty="0">
                <a:sym typeface="Symbol" pitchFamily="18" charset="2"/>
              </a:rPr>
              <a:t> and key[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] = </a:t>
            </a:r>
            <a:r>
              <a:rPr lang="en-US" i="1" dirty="0" err="1">
                <a:sym typeface="Symbol" pitchFamily="18" charset="2"/>
              </a:rPr>
              <a:t>i</a:t>
            </a:r>
            <a:endParaRPr lang="en-US" i="1" dirty="0">
              <a:sym typeface="Symbol" pitchFamily="18" charset="2"/>
            </a:endParaRPr>
          </a:p>
          <a:p>
            <a:pPr lvl="2"/>
            <a:r>
              <a:rPr lang="en-US" dirty="0"/>
              <a:t>T[</a:t>
            </a:r>
            <a:r>
              <a:rPr lang="en-US" i="1" dirty="0" err="1"/>
              <a:t>i</a:t>
            </a:r>
            <a:r>
              <a:rPr lang="en-US" dirty="0"/>
              <a:t>] = NULL	otherwise</a:t>
            </a:r>
          </a:p>
          <a:p>
            <a:pPr lvl="1"/>
            <a:r>
              <a:rPr lang="en-US" dirty="0"/>
              <a:t>This is called a </a:t>
            </a:r>
            <a:r>
              <a:rPr lang="en-US" i="1" dirty="0"/>
              <a:t>direct-address table</a:t>
            </a:r>
            <a:endParaRPr lang="en-US" dirty="0"/>
          </a:p>
          <a:p>
            <a:pPr lvl="2"/>
            <a:r>
              <a:rPr lang="en-US" dirty="0"/>
              <a:t>Operations take O(1) time!</a:t>
            </a:r>
          </a:p>
          <a:p>
            <a:pPr lvl="2"/>
            <a:r>
              <a:rPr lang="en-US" i="1" dirty="0">
                <a:solidFill>
                  <a:srgbClr val="C00000"/>
                </a:solidFill>
              </a:rPr>
              <a:t>So what’s the problem?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A Hash Function</a:t>
            </a:r>
          </a:p>
        </p:txBody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Clearly choosing the hash function well is </a:t>
            </a:r>
            <a:r>
              <a:rPr lang="en-US" dirty="0" smtClean="0"/>
              <a:t>crucial.</a:t>
            </a:r>
            <a:endParaRPr lang="en-US" dirty="0"/>
          </a:p>
          <a:p>
            <a:pPr lvl="1"/>
            <a:r>
              <a:rPr lang="en-US" i="1" dirty="0"/>
              <a:t>What will a worst-case hash function do?</a:t>
            </a:r>
          </a:p>
          <a:p>
            <a:pPr lvl="1"/>
            <a:r>
              <a:rPr lang="en-US" i="1" dirty="0"/>
              <a:t>What will be the time to search in this case?</a:t>
            </a:r>
            <a:endParaRPr lang="en-US" dirty="0"/>
          </a:p>
          <a:p>
            <a:r>
              <a:rPr lang="en-US" i="1" dirty="0"/>
              <a:t>What are desirable features of the hash function?</a:t>
            </a:r>
            <a:endParaRPr lang="en-US" dirty="0"/>
          </a:p>
          <a:p>
            <a:pPr lvl="1"/>
            <a:r>
              <a:rPr lang="en-US" dirty="0"/>
              <a:t>Should distribute keys uniformly into slots</a:t>
            </a:r>
          </a:p>
          <a:p>
            <a:pPr lvl="1"/>
            <a:r>
              <a:rPr lang="en-US" dirty="0"/>
              <a:t>Should not depend on patterns in the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059" grpId="0" build="p" bldLvl="2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Keys to Indices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000000"/>
                </a:solidFill>
                <a:cs typeface="Arial" charset="0"/>
              </a:rPr>
              <a:t>A </a:t>
            </a:r>
            <a:r>
              <a:rPr lang="en-US" sz="2800" dirty="0">
                <a:solidFill>
                  <a:srgbClr val="000000"/>
                </a:solidFill>
                <a:cs typeface="Arial" charset="0"/>
              </a:rPr>
              <a:t>hash function is usually the composition of two maps: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  <a:cs typeface="Arial" charset="0"/>
              </a:rPr>
              <a:t>hash code </a:t>
            </a:r>
            <a:r>
              <a:rPr lang="en-US" sz="2400" b="1" dirty="0">
                <a:solidFill>
                  <a:schemeClr val="accent2"/>
                </a:solidFill>
                <a:cs typeface="Arial" charset="0"/>
              </a:rPr>
              <a:t>map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: key </a:t>
            </a:r>
            <a:r>
              <a:rPr lang="en-US" sz="2400" dirty="0">
                <a:solidFill>
                  <a:srgbClr val="000000"/>
                </a:solidFill>
                <a:latin typeface="Symbol" pitchFamily="18" charset="2"/>
                <a:cs typeface="Arial" charset="0"/>
                <a:sym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  <a:latin typeface="Symbol" pitchFamily="18" charset="2"/>
                <a:cs typeface="Arial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Arial" charset="0"/>
                <a:cs typeface="Arial" charset="0"/>
              </a:rPr>
              <a:t>integer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  <a:cs typeface="Arial" charset="0"/>
              </a:rPr>
              <a:t>compression </a:t>
            </a:r>
            <a:r>
              <a:rPr lang="en-US" sz="2400" b="1" dirty="0">
                <a:solidFill>
                  <a:schemeClr val="accent2"/>
                </a:solidFill>
                <a:cs typeface="Arial" charset="0"/>
              </a:rPr>
              <a:t>map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: </a:t>
            </a:r>
            <a:r>
              <a:rPr lang="en-US" sz="2400" dirty="0">
                <a:solidFill>
                  <a:srgbClr val="008000"/>
                </a:solidFill>
                <a:latin typeface="Arial" charset="0"/>
                <a:cs typeface="Arial" charset="0"/>
              </a:rPr>
              <a:t>integer </a:t>
            </a:r>
            <a:r>
              <a:rPr lang="en-US" sz="2400" dirty="0">
                <a:solidFill>
                  <a:srgbClr val="000000"/>
                </a:solidFill>
                <a:latin typeface="Symbol" pitchFamily="18" charset="2"/>
                <a:cs typeface="Arial" charset="0"/>
                <a:sym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  <a:latin typeface="Symbol" pitchFamily="18" charset="2"/>
                <a:cs typeface="Arial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[0, N </a:t>
            </a:r>
            <a:r>
              <a:rPr lang="en-US" sz="2400" dirty="0">
                <a:solidFill>
                  <a:srgbClr val="000000"/>
                </a:solidFill>
                <a:latin typeface="Symbol" pitchFamily="18" charset="2"/>
                <a:cs typeface="Arial" charset="0"/>
              </a:rPr>
              <a:t>- 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1]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  <a:cs typeface="Arial" charset="0"/>
              </a:rPr>
              <a:t>An essential requirement of the hash function is </a:t>
            </a:r>
            <a:r>
              <a:rPr lang="en-US" sz="2800" dirty="0" smtClean="0">
                <a:solidFill>
                  <a:srgbClr val="000000"/>
                </a:solidFill>
                <a:cs typeface="Arial" charset="0"/>
              </a:rPr>
              <a:t>to </a:t>
            </a:r>
            <a:r>
              <a:rPr lang="en-US" sz="2800" b="1" i="1" dirty="0" smtClean="0">
                <a:solidFill>
                  <a:srgbClr val="000000"/>
                </a:solidFill>
                <a:cs typeface="Arial" charset="0"/>
              </a:rPr>
              <a:t>map </a:t>
            </a:r>
            <a:r>
              <a:rPr lang="en-US" sz="2800" b="1" i="1" dirty="0">
                <a:solidFill>
                  <a:srgbClr val="000000"/>
                </a:solidFill>
                <a:cs typeface="Arial" charset="0"/>
              </a:rPr>
              <a:t>equal keys to equal indices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  <a:cs typeface="Arial" charset="0"/>
              </a:rPr>
              <a:t>A “good” hash function minimizes the probability of collisions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Hash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solidFill>
                  <a:srgbClr val="000000"/>
                </a:solidFill>
                <a:cs typeface="Arial" charset="0"/>
              </a:rPr>
              <a:t>Java provides a </a:t>
            </a:r>
            <a:r>
              <a:rPr lang="en-US" sz="2000" dirty="0" err="1">
                <a:solidFill>
                  <a:srgbClr val="008000"/>
                </a:solidFill>
                <a:latin typeface="Arial" charset="0"/>
                <a:cs typeface="Arial" charset="0"/>
              </a:rPr>
              <a:t>hashCode</a:t>
            </a:r>
            <a:r>
              <a:rPr lang="en-US" sz="2000" dirty="0">
                <a:solidFill>
                  <a:srgbClr val="008000"/>
                </a:solidFill>
                <a:latin typeface="Arial" charset="0"/>
                <a:cs typeface="Arial" charset="0"/>
              </a:rPr>
              <a:t>() 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method for the Object class, which typically returns the 32-bit memory address of the object. </a:t>
            </a:r>
          </a:p>
          <a:p>
            <a:r>
              <a:rPr lang="en-US" sz="2000" dirty="0" smtClean="0">
                <a:solidFill>
                  <a:srgbClr val="000000"/>
                </a:solidFill>
                <a:cs typeface="Arial" charset="0"/>
              </a:rPr>
              <a:t>Note that this is NOT the </a:t>
            </a:r>
            <a:r>
              <a:rPr lang="en-US" sz="2000" b="1" i="1" dirty="0" smtClean="0">
                <a:solidFill>
                  <a:srgbClr val="000000"/>
                </a:solidFill>
                <a:cs typeface="Arial" charset="0"/>
              </a:rPr>
              <a:t>final</a:t>
            </a:r>
            <a:r>
              <a:rPr lang="en-US" sz="2000" dirty="0" smtClean="0">
                <a:solidFill>
                  <a:srgbClr val="000000"/>
                </a:solidFill>
                <a:cs typeface="Arial" charset="0"/>
              </a:rPr>
              <a:t> hash key or hash function.</a:t>
            </a:r>
          </a:p>
          <a:p>
            <a:pPr lvl="1"/>
            <a:r>
              <a:rPr lang="en-US" sz="1800" dirty="0" smtClean="0">
                <a:solidFill>
                  <a:srgbClr val="000000"/>
                </a:solidFill>
                <a:cs typeface="Arial" charset="0"/>
              </a:rPr>
              <a:t>This maps data to the universe, U, of 32-bit integers.</a:t>
            </a:r>
          </a:p>
          <a:p>
            <a:pPr lvl="1"/>
            <a:r>
              <a:rPr lang="en-US" sz="1800" dirty="0" smtClean="0">
                <a:solidFill>
                  <a:srgbClr val="000000"/>
                </a:solidFill>
                <a:cs typeface="Arial" charset="0"/>
              </a:rPr>
              <a:t>There is still a hash function for the </a:t>
            </a:r>
            <a:r>
              <a:rPr lang="en-US" sz="1800" dirty="0" err="1" smtClean="0">
                <a:solidFill>
                  <a:srgbClr val="000000"/>
                </a:solidFill>
                <a:cs typeface="Arial" charset="0"/>
              </a:rPr>
              <a:t>HashTable</a:t>
            </a:r>
            <a:r>
              <a:rPr lang="en-US" sz="1800" dirty="0" smtClean="0">
                <a:solidFill>
                  <a:srgbClr val="000000"/>
                </a:solidFill>
                <a:cs typeface="Arial" charset="0"/>
              </a:rPr>
              <a:t>.</a:t>
            </a:r>
          </a:p>
          <a:p>
            <a:pPr lvl="1"/>
            <a:r>
              <a:rPr lang="en-US" sz="1800" dirty="0" smtClean="0">
                <a:solidFill>
                  <a:srgbClr val="000000"/>
                </a:solidFill>
                <a:cs typeface="Arial" charset="0"/>
              </a:rPr>
              <a:t>Unfortunately, it is x mod N, and N is usually a power of 2.</a:t>
            </a:r>
          </a:p>
          <a:p>
            <a:r>
              <a:rPr lang="en-US" sz="2000" dirty="0" smtClean="0">
                <a:solidFill>
                  <a:srgbClr val="000000"/>
                </a:solidFill>
                <a:cs typeface="Arial" charset="0"/>
              </a:rPr>
              <a:t>The </a:t>
            </a:r>
            <a:r>
              <a:rPr lang="en-US" sz="2000" dirty="0" err="1">
                <a:solidFill>
                  <a:srgbClr val="008000"/>
                </a:solidFill>
                <a:latin typeface="Arial" charset="0"/>
                <a:cs typeface="Arial" charset="0"/>
              </a:rPr>
              <a:t>hashCode</a:t>
            </a:r>
            <a:r>
              <a:rPr lang="en-US" sz="2000" dirty="0">
                <a:solidFill>
                  <a:srgbClr val="008000"/>
                </a:solidFill>
                <a:latin typeface="Arial" charset="0"/>
                <a:cs typeface="Arial" charset="0"/>
              </a:rPr>
              <a:t>() 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method should be suitably redefined </a:t>
            </a:r>
            <a:r>
              <a:rPr lang="en-US" sz="2000" dirty="0" smtClean="0">
                <a:solidFill>
                  <a:srgbClr val="000000"/>
                </a:solidFill>
                <a:cs typeface="Arial" charset="0"/>
              </a:rPr>
              <a:t>for </a:t>
            </a:r>
            <a:r>
              <a:rPr lang="en-US" sz="2000" dirty="0" err="1" smtClean="0">
                <a:solidFill>
                  <a:srgbClr val="000000"/>
                </a:solidFill>
                <a:cs typeface="Arial" charset="0"/>
              </a:rPr>
              <a:t>structs</a:t>
            </a:r>
            <a:r>
              <a:rPr lang="en-US" sz="2000" dirty="0" smtClean="0">
                <a:solidFill>
                  <a:srgbClr val="000000"/>
                </a:solidFill>
                <a:cs typeface="Arial" charset="0"/>
              </a:rPr>
              <a:t>.</a:t>
            </a:r>
          </a:p>
          <a:p>
            <a:r>
              <a:rPr lang="en-US" sz="2000" dirty="0" smtClean="0">
                <a:solidFill>
                  <a:srgbClr val="000000"/>
                </a:solidFill>
                <a:cs typeface="Arial" charset="0"/>
              </a:rPr>
              <a:t>If your dictionary is Integers with Java (or probably .NET), the default hash function is </a:t>
            </a:r>
            <a:r>
              <a:rPr lang="en-US" sz="2000" b="1" dirty="0" smtClean="0">
                <a:solidFill>
                  <a:srgbClr val="000000"/>
                </a:solidFill>
                <a:cs typeface="Arial" charset="0"/>
              </a:rPr>
              <a:t>horrible</a:t>
            </a:r>
            <a:r>
              <a:rPr lang="en-US" sz="2000" dirty="0" smtClean="0">
                <a:solidFill>
                  <a:srgbClr val="000000"/>
                </a:solidFill>
                <a:cs typeface="Arial" charset="0"/>
              </a:rPr>
              <a:t>. At a minimum, set the initial capacity to a large prime (but Java will reset this too!).</a:t>
            </a:r>
          </a:p>
          <a:p>
            <a:endParaRPr lang="en-US" sz="2000" dirty="0" smtClean="0">
              <a:solidFill>
                <a:srgbClr val="000000"/>
              </a:solidFill>
              <a:cs typeface="Arial" charset="0"/>
            </a:endParaRPr>
          </a:p>
          <a:p>
            <a:pPr>
              <a:buNone/>
            </a:pPr>
            <a:r>
              <a:rPr lang="en-US" sz="1800" i="1" dirty="0" smtClean="0">
                <a:solidFill>
                  <a:srgbClr val="000000"/>
                </a:solidFill>
                <a:cs typeface="Arial" charset="0"/>
              </a:rPr>
              <a:t>Note, we have access to the Java source, so can determine this. My guess is that it is just as bad in .NET, but we can not look at the source.</a:t>
            </a:r>
            <a:endParaRPr lang="en-US" sz="1800" i="1" dirty="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Hash-Code Maps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>
                <a:solidFill>
                  <a:schemeClr val="accent6"/>
                </a:solidFill>
                <a:cs typeface="Arial" charset="0"/>
              </a:rPr>
              <a:t>Integer cas</a:t>
            </a:r>
            <a:r>
              <a:rPr lang="en-US" b="1" i="1" dirty="0">
                <a:solidFill>
                  <a:schemeClr val="accent6"/>
                </a:solidFill>
                <a:latin typeface="Arial" charset="0"/>
                <a:cs typeface="Arial" charset="0"/>
              </a:rPr>
              <a:t>t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: for numeric types with 32 bits or less, we can reinterpret the bits of the number as an </a:t>
            </a:r>
            <a:r>
              <a:rPr lang="en-US" dirty="0" err="1">
                <a:solidFill>
                  <a:srgbClr val="008000"/>
                </a:solidFill>
                <a:latin typeface="Arial" charset="0"/>
                <a:cs typeface="Arial" charset="0"/>
              </a:rPr>
              <a:t>int</a:t>
            </a:r>
            <a:endParaRPr lang="en-US" dirty="0">
              <a:solidFill>
                <a:srgbClr val="008000"/>
              </a:solidFill>
              <a:latin typeface="Arial" charset="0"/>
              <a:cs typeface="Arial" charset="0"/>
            </a:endParaRPr>
          </a:p>
          <a:p>
            <a:r>
              <a:rPr lang="en-US" b="1" i="1" dirty="0">
                <a:solidFill>
                  <a:schemeClr val="accent6"/>
                </a:solidFill>
                <a:cs typeface="Arial" charset="0"/>
              </a:rPr>
              <a:t>Component sum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: for numeric types with more than 32 bits (e.g., </a:t>
            </a:r>
            <a:r>
              <a:rPr lang="en-US" dirty="0">
                <a:solidFill>
                  <a:srgbClr val="008000"/>
                </a:solidFill>
                <a:latin typeface="Arial" charset="0"/>
                <a:cs typeface="Arial" charset="0"/>
              </a:rPr>
              <a:t>long 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and </a:t>
            </a:r>
            <a:r>
              <a:rPr lang="en-US" dirty="0">
                <a:solidFill>
                  <a:srgbClr val="008000"/>
                </a:solidFill>
                <a:latin typeface="Arial" charset="0"/>
                <a:cs typeface="Arial" charset="0"/>
              </a:rPr>
              <a:t>doubl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e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), we can add the 32-bit components. </a:t>
            </a:r>
            <a:endParaRPr lang="en-US" dirty="0" smtClean="0">
              <a:solidFill>
                <a:srgbClr val="000000"/>
              </a:solidFill>
              <a:cs typeface="Arial" charset="0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cs typeface="Arial" charset="0"/>
              </a:rPr>
              <a:t>We need to do this to avoid all of our set of longs hashing to the same 32-bit integer.</a:t>
            </a: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Hash-Code Maps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6"/>
                </a:solidFill>
                <a:cs typeface="Arial" charset="0"/>
              </a:rPr>
              <a:t>Polynomial accumulation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: for strings of a natural language, combine the character values (ASCII or Unicode) </a:t>
            </a:r>
            <a:r>
              <a:rPr lang="en-US" i="1" dirty="0">
                <a:solidFill>
                  <a:srgbClr val="000000"/>
                </a:solidFill>
                <a:cs typeface="Arial" charset="0"/>
              </a:rPr>
              <a:t>a </a:t>
            </a:r>
            <a:r>
              <a:rPr lang="en-US" baseline="-25000" dirty="0">
                <a:solidFill>
                  <a:srgbClr val="000000"/>
                </a:solidFill>
                <a:cs typeface="Arial" charset="0"/>
              </a:rPr>
              <a:t>0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i="1" dirty="0">
                <a:solidFill>
                  <a:srgbClr val="000000"/>
                </a:solidFill>
                <a:cs typeface="Arial" charset="0"/>
              </a:rPr>
              <a:t>a </a:t>
            </a:r>
            <a:r>
              <a:rPr lang="en-US" baseline="-25000" dirty="0">
                <a:solidFill>
                  <a:srgbClr val="000000"/>
                </a:solidFill>
                <a:cs typeface="Arial" charset="0"/>
              </a:rPr>
              <a:t>1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i="1" dirty="0">
                <a:solidFill>
                  <a:srgbClr val="000000"/>
                </a:solidFill>
                <a:cs typeface="Arial" charset="0"/>
              </a:rPr>
              <a:t>... a </a:t>
            </a:r>
            <a:r>
              <a:rPr lang="en-US" baseline="-25000" dirty="0">
                <a:solidFill>
                  <a:srgbClr val="000000"/>
                </a:solidFill>
                <a:cs typeface="Arial" charset="0"/>
              </a:rPr>
              <a:t>n-1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 by viewing them as the coefficients of a polynomial: </a:t>
            </a:r>
            <a:r>
              <a:rPr lang="en-US" i="1" dirty="0">
                <a:solidFill>
                  <a:srgbClr val="000000"/>
                </a:solidFill>
                <a:cs typeface="Arial" charset="0"/>
              </a:rPr>
              <a:t>a </a:t>
            </a:r>
            <a:r>
              <a:rPr lang="en-US" baseline="-25000" dirty="0">
                <a:solidFill>
                  <a:srgbClr val="000000"/>
                </a:solidFill>
                <a:cs typeface="Arial" charset="0"/>
              </a:rPr>
              <a:t>0 </a:t>
            </a:r>
            <a:r>
              <a:rPr lang="en-US" i="1" dirty="0">
                <a:solidFill>
                  <a:srgbClr val="000000"/>
                </a:solidFill>
                <a:cs typeface="Arial" charset="0"/>
              </a:rPr>
              <a:t>+ a </a:t>
            </a:r>
            <a:r>
              <a:rPr lang="en-US" baseline="-25000" dirty="0">
                <a:solidFill>
                  <a:srgbClr val="000000"/>
                </a:solidFill>
                <a:cs typeface="Arial" charset="0"/>
              </a:rPr>
              <a:t>1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i="1" dirty="0">
                <a:solidFill>
                  <a:srgbClr val="000000"/>
                </a:solidFill>
                <a:cs typeface="Arial" charset="0"/>
              </a:rPr>
              <a:t>x + ...+ x </a:t>
            </a:r>
            <a:r>
              <a:rPr lang="en-US" baseline="30000" dirty="0">
                <a:solidFill>
                  <a:srgbClr val="000000"/>
                </a:solidFill>
                <a:cs typeface="Arial" charset="0"/>
              </a:rPr>
              <a:t>n-1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i="1" dirty="0">
                <a:solidFill>
                  <a:srgbClr val="000000"/>
                </a:solidFill>
                <a:cs typeface="Arial" charset="0"/>
              </a:rPr>
              <a:t>a </a:t>
            </a:r>
            <a:r>
              <a:rPr lang="en-US" baseline="-25000" dirty="0">
                <a:solidFill>
                  <a:srgbClr val="000000"/>
                </a:solidFill>
                <a:cs typeface="Arial" charset="0"/>
              </a:rPr>
              <a:t>n-1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Hash-Code Maps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rgbClr val="000000"/>
                </a:solidFill>
                <a:cs typeface="Arial" charset="0"/>
              </a:rPr>
              <a:t>The polynomial is computed with</a:t>
            </a:r>
            <a:r>
              <a:rPr lang="en-US" dirty="0">
                <a:solidFill>
                  <a:schemeClr val="accent6"/>
                </a:solidFill>
                <a:cs typeface="Arial" charset="0"/>
              </a:rPr>
              <a:t> </a:t>
            </a:r>
            <a:r>
              <a:rPr lang="en-US" b="1" i="1" dirty="0">
                <a:solidFill>
                  <a:schemeClr val="accent6"/>
                </a:solidFill>
                <a:cs typeface="Arial" charset="0"/>
              </a:rPr>
              <a:t>Horner’s rule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, ignoring overflows, at a fixed value x:</a:t>
            </a:r>
            <a:br>
              <a:rPr lang="en-US" dirty="0">
                <a:solidFill>
                  <a:srgbClr val="000000"/>
                </a:solidFill>
                <a:cs typeface="Arial" charset="0"/>
              </a:rPr>
            </a:br>
            <a:r>
              <a:rPr lang="en-US" i="1" dirty="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baseline="-25000" dirty="0">
                <a:solidFill>
                  <a:srgbClr val="000000"/>
                </a:solidFill>
                <a:cs typeface="Arial" charset="0"/>
              </a:rPr>
              <a:t>0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i="1" dirty="0">
                <a:solidFill>
                  <a:srgbClr val="000000"/>
                </a:solidFill>
                <a:cs typeface="Arial" charset="0"/>
              </a:rPr>
              <a:t>+ x (a</a:t>
            </a:r>
            <a:r>
              <a:rPr lang="en-US" baseline="-25000" dirty="0">
                <a:solidFill>
                  <a:srgbClr val="000000"/>
                </a:solidFill>
                <a:cs typeface="Arial" charset="0"/>
              </a:rPr>
              <a:t>1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i="1" dirty="0">
                <a:solidFill>
                  <a:srgbClr val="000000"/>
                </a:solidFill>
                <a:cs typeface="Arial" charset="0"/>
              </a:rPr>
              <a:t>+ x (a</a:t>
            </a:r>
            <a:r>
              <a:rPr lang="en-US" baseline="-25000" dirty="0">
                <a:solidFill>
                  <a:srgbClr val="000000"/>
                </a:solidFill>
                <a:cs typeface="Arial" charset="0"/>
              </a:rPr>
              <a:t>2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i="1" dirty="0">
                <a:solidFill>
                  <a:srgbClr val="000000"/>
                </a:solidFill>
                <a:cs typeface="Arial" charset="0"/>
              </a:rPr>
              <a:t>+ ... x (a</a:t>
            </a:r>
            <a:r>
              <a:rPr lang="en-US" baseline="-25000" dirty="0">
                <a:solidFill>
                  <a:srgbClr val="000000"/>
                </a:solidFill>
                <a:cs typeface="Arial" charset="0"/>
              </a:rPr>
              <a:t>n-2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i="1" dirty="0">
                <a:solidFill>
                  <a:srgbClr val="000000"/>
                </a:solidFill>
                <a:cs typeface="Arial" charset="0"/>
              </a:rPr>
              <a:t>+ x a</a:t>
            </a:r>
            <a:r>
              <a:rPr lang="en-US" baseline="-25000" dirty="0">
                <a:solidFill>
                  <a:srgbClr val="000000"/>
                </a:solidFill>
                <a:cs typeface="Arial" charset="0"/>
              </a:rPr>
              <a:t>n-1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 ) ... ))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Arial" charset="0"/>
              </a:rPr>
              <a:t>The choice </a:t>
            </a:r>
            <a:r>
              <a:rPr lang="en-US" i="1" dirty="0">
                <a:solidFill>
                  <a:srgbClr val="000000"/>
                </a:solidFill>
                <a:cs typeface="Arial" charset="0"/>
              </a:rPr>
              <a:t>x 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= 33, 37, 39, or 41 gives at most 6 collisions on a vocabulary of 50,000 English 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words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cs typeface="Arial" charset="0"/>
              </a:rPr>
              <a:t>Java uses 31.</a:t>
            </a:r>
            <a:endParaRPr lang="en-US" dirty="0">
              <a:solidFill>
                <a:srgbClr val="000000"/>
              </a:solidFill>
              <a:cs typeface="Arial" charset="0"/>
            </a:endParaRPr>
          </a:p>
          <a:p>
            <a:r>
              <a:rPr lang="en-US" dirty="0">
                <a:solidFill>
                  <a:srgbClr val="000000"/>
                </a:solidFill>
                <a:cs typeface="Arial" charset="0"/>
              </a:rPr>
              <a:t>Why is the component-sum hash code bad for strings?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Hashing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Random hashing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Uses a simple random number generation technique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Scatters the items “randomly” throughout the hash table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Compression Maps 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i="1" dirty="0">
                <a:solidFill>
                  <a:schemeClr val="accent6"/>
                </a:solidFill>
                <a:cs typeface="Arial" charset="0"/>
              </a:rPr>
              <a:t>Divisio</a:t>
            </a:r>
            <a:r>
              <a:rPr lang="en-US" sz="2800" dirty="0">
                <a:solidFill>
                  <a:schemeClr val="accent6"/>
                </a:solidFill>
                <a:cs typeface="Arial" charset="0"/>
              </a:rPr>
              <a:t>n</a:t>
            </a:r>
            <a:r>
              <a:rPr lang="en-US" sz="2800" dirty="0">
                <a:solidFill>
                  <a:srgbClr val="000000"/>
                </a:solidFill>
                <a:cs typeface="Arial" charset="0"/>
              </a:rPr>
              <a:t>: h(k) = </a:t>
            </a:r>
            <a:r>
              <a:rPr lang="en-US" sz="2800" i="1" dirty="0">
                <a:solidFill>
                  <a:srgbClr val="000000"/>
                </a:solidFill>
                <a:cs typeface="Arial" charset="0"/>
              </a:rPr>
              <a:t>|</a:t>
            </a:r>
            <a:r>
              <a:rPr lang="en-US" sz="2800" dirty="0">
                <a:solidFill>
                  <a:srgbClr val="000000"/>
                </a:solidFill>
                <a:cs typeface="Arial" charset="0"/>
              </a:rPr>
              <a:t>k| </a:t>
            </a:r>
            <a:r>
              <a:rPr lang="en-US" sz="2800" b="1" dirty="0">
                <a:solidFill>
                  <a:srgbClr val="000000"/>
                </a:solidFill>
                <a:cs typeface="Arial" charset="0"/>
              </a:rPr>
              <a:t>mod </a:t>
            </a:r>
            <a:r>
              <a:rPr lang="en-US" sz="2800" i="1" dirty="0">
                <a:solidFill>
                  <a:srgbClr val="000000"/>
                </a:solidFill>
                <a:cs typeface="Arial" charset="0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the choice </a:t>
            </a:r>
            <a:r>
              <a:rPr lang="en-US" sz="2400" i="1" dirty="0">
                <a:solidFill>
                  <a:srgbClr val="000000"/>
                </a:solidFill>
                <a:cs typeface="Arial" charset="0"/>
              </a:rPr>
              <a:t>N 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=2 </a:t>
            </a:r>
            <a:r>
              <a:rPr lang="en-US" sz="2400" i="1" baseline="30000" dirty="0" smtClean="0">
                <a:solidFill>
                  <a:srgbClr val="000000"/>
                </a:solidFill>
                <a:cs typeface="Arial" charset="0"/>
              </a:rPr>
              <a:t>m</a:t>
            </a:r>
            <a:r>
              <a:rPr lang="en-US" sz="2400" i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is bad because not all the bits 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are taken 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into account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the table size </a:t>
            </a:r>
            <a:r>
              <a:rPr lang="en-US" sz="2400" i="1" dirty="0">
                <a:solidFill>
                  <a:srgbClr val="000000"/>
                </a:solidFill>
                <a:cs typeface="Arial" charset="0"/>
              </a:rPr>
              <a:t>N 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should be a prime number</a:t>
            </a:r>
            <a:endParaRPr lang="en-US" sz="2400" dirty="0">
              <a:solidFill>
                <a:srgbClr val="000000"/>
              </a:solidFill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certain patterns in the hash codes are propagated</a:t>
            </a:r>
          </a:p>
          <a:p>
            <a:pPr>
              <a:lnSpc>
                <a:spcPct val="90000"/>
              </a:lnSpc>
            </a:pPr>
            <a:r>
              <a:rPr lang="en-US" sz="2800" b="1" i="1" dirty="0">
                <a:solidFill>
                  <a:schemeClr val="accent6"/>
                </a:solidFill>
                <a:cs typeface="Arial" charset="0"/>
              </a:rPr>
              <a:t>Multiply, Add, and Divide </a:t>
            </a:r>
            <a:r>
              <a:rPr lang="en-US" sz="2800" dirty="0">
                <a:solidFill>
                  <a:srgbClr val="000000"/>
                </a:solidFill>
                <a:cs typeface="Arial" charset="0"/>
              </a:rPr>
              <a:t>(MAD):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h(k) = </a:t>
            </a:r>
            <a:r>
              <a:rPr lang="en-US" sz="2400" i="1" dirty="0">
                <a:solidFill>
                  <a:srgbClr val="000000"/>
                </a:solidFill>
                <a:cs typeface="Arial" charset="0"/>
              </a:rPr>
              <a:t>|</a:t>
            </a:r>
            <a:r>
              <a:rPr lang="en-US" sz="2400" i="1" dirty="0" err="1">
                <a:solidFill>
                  <a:srgbClr val="000000"/>
                </a:solidFill>
                <a:cs typeface="Arial" charset="0"/>
              </a:rPr>
              <a:t>ak</a:t>
            </a:r>
            <a:r>
              <a:rPr lang="en-US" sz="2400" i="1" dirty="0">
                <a:solidFill>
                  <a:srgbClr val="000000"/>
                </a:solidFill>
                <a:cs typeface="Arial" charset="0"/>
              </a:rPr>
              <a:t> + 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b| </a:t>
            </a:r>
            <a:r>
              <a:rPr lang="en-US" sz="2400" b="1" dirty="0">
                <a:solidFill>
                  <a:srgbClr val="000000"/>
                </a:solidFill>
                <a:cs typeface="Arial" charset="0"/>
              </a:rPr>
              <a:t>mod </a:t>
            </a:r>
            <a:r>
              <a:rPr lang="en-US" sz="2400" i="1" dirty="0">
                <a:solidFill>
                  <a:srgbClr val="000000"/>
                </a:solidFill>
                <a:cs typeface="Arial" charset="0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eliminates patterns provided </a:t>
            </a:r>
            <a:r>
              <a:rPr lang="en-US" sz="2400" i="1" dirty="0">
                <a:solidFill>
                  <a:srgbClr val="000000"/>
                </a:solidFill>
                <a:cs typeface="Arial" charset="0"/>
              </a:rPr>
              <a:t>a </a:t>
            </a:r>
            <a:r>
              <a:rPr lang="en-US" sz="2400" b="1" dirty="0">
                <a:solidFill>
                  <a:srgbClr val="000000"/>
                </a:solidFill>
                <a:cs typeface="Arial" charset="0"/>
              </a:rPr>
              <a:t>mod </a:t>
            </a:r>
            <a:r>
              <a:rPr lang="en-US" sz="2400" i="1" dirty="0">
                <a:solidFill>
                  <a:srgbClr val="000000"/>
                </a:solidFill>
                <a:cs typeface="Arial" charset="0"/>
              </a:rPr>
              <a:t>N </a:t>
            </a:r>
            <a:r>
              <a:rPr lang="en-US" sz="2400" dirty="0">
                <a:solidFill>
                  <a:srgbClr val="000000"/>
                </a:solidFill>
                <a:latin typeface="Symbol" pitchFamily="18" charset="2"/>
                <a:cs typeface="Arial" charset="0"/>
              </a:rPr>
              <a:t>¹ 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0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same formula used in linear </a:t>
            </a:r>
            <a:r>
              <a:rPr lang="en-US" sz="2400" dirty="0" err="1">
                <a:solidFill>
                  <a:srgbClr val="000000"/>
                </a:solidFill>
                <a:cs typeface="Arial" charset="0"/>
              </a:rPr>
              <a:t>congruential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 (pseudo)</a:t>
            </a:r>
            <a:br>
              <a:rPr lang="en-US" sz="2400" dirty="0">
                <a:solidFill>
                  <a:srgbClr val="000000"/>
                </a:solidFill>
                <a:cs typeface="Arial" charset="0"/>
              </a:rPr>
            </a:br>
            <a:r>
              <a:rPr lang="en-US" sz="2400" dirty="0">
                <a:solidFill>
                  <a:srgbClr val="000000"/>
                </a:solidFill>
                <a:cs typeface="Arial" charset="0"/>
              </a:rPr>
              <a:t>random number generators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Division Method</a:t>
            </a:r>
          </a:p>
        </p:txBody>
      </p:sp>
      <p:sp>
        <p:nvSpPr>
          <p:cNvPr id="107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= </a:t>
            </a:r>
            <a:r>
              <a:rPr lang="en-US" i="1" dirty="0"/>
              <a:t>k</a:t>
            </a:r>
            <a:r>
              <a:rPr lang="en-US" dirty="0"/>
              <a:t> mod </a:t>
            </a:r>
            <a:r>
              <a:rPr lang="en-US" i="1" dirty="0"/>
              <a:t>m</a:t>
            </a:r>
          </a:p>
          <a:p>
            <a:pPr lvl="1"/>
            <a:r>
              <a:rPr lang="en-US" dirty="0"/>
              <a:t>In words: hash </a:t>
            </a:r>
            <a:r>
              <a:rPr lang="en-US" i="1" dirty="0"/>
              <a:t>k</a:t>
            </a:r>
            <a:r>
              <a:rPr lang="en-US" dirty="0"/>
              <a:t> into a table with </a:t>
            </a:r>
            <a:r>
              <a:rPr lang="en-US" i="1" dirty="0"/>
              <a:t>m</a:t>
            </a:r>
            <a:r>
              <a:rPr lang="en-US" dirty="0"/>
              <a:t> slots using the slot given by the remainder of </a:t>
            </a:r>
            <a:r>
              <a:rPr lang="en-US" i="1" dirty="0"/>
              <a:t>k</a:t>
            </a:r>
            <a:r>
              <a:rPr lang="en-US" dirty="0"/>
              <a:t> divided by </a:t>
            </a:r>
            <a:r>
              <a:rPr lang="en-US" i="1" dirty="0"/>
              <a:t>m</a:t>
            </a:r>
            <a:r>
              <a:rPr lang="en-US" dirty="0"/>
              <a:t> </a:t>
            </a:r>
          </a:p>
          <a:p>
            <a:r>
              <a:rPr lang="en-US" i="1" dirty="0"/>
              <a:t>What happens to elements with adjacent </a:t>
            </a:r>
            <a:br>
              <a:rPr lang="en-US" i="1" dirty="0"/>
            </a:br>
            <a:r>
              <a:rPr lang="en-US" i="1" dirty="0"/>
              <a:t>values of k?</a:t>
            </a:r>
          </a:p>
          <a:p>
            <a:r>
              <a:rPr lang="en-US" i="1" dirty="0"/>
              <a:t>What happens if m is a power of 2 (say 2</a:t>
            </a:r>
            <a:r>
              <a:rPr lang="en-US" i="1" baseline="30000" dirty="0"/>
              <a:t>P</a:t>
            </a:r>
            <a:r>
              <a:rPr lang="en-US" i="1" dirty="0"/>
              <a:t>)?</a:t>
            </a:r>
          </a:p>
          <a:p>
            <a:r>
              <a:rPr lang="en-US" i="1" dirty="0"/>
              <a:t>What if m is a power of 10?</a:t>
            </a:r>
          </a:p>
          <a:p>
            <a:r>
              <a:rPr lang="en-US" dirty="0"/>
              <a:t>Upshot: pick table size </a:t>
            </a:r>
            <a:r>
              <a:rPr lang="en-US" i="1" dirty="0"/>
              <a:t>m</a:t>
            </a:r>
            <a:r>
              <a:rPr lang="en-US" dirty="0"/>
              <a:t> = prime number not too close to a power of 2 (or 10)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0083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Multiplication Method</a:t>
            </a:r>
          </a:p>
        </p:txBody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a constant </a:t>
            </a:r>
            <a:r>
              <a:rPr lang="en-US" i="1"/>
              <a:t>A</a:t>
            </a:r>
            <a:r>
              <a:rPr lang="en-US"/>
              <a:t>, 0 &lt; </a:t>
            </a:r>
            <a:r>
              <a:rPr lang="en-US" i="1"/>
              <a:t>A</a:t>
            </a:r>
            <a:r>
              <a:rPr lang="en-US"/>
              <a:t> &lt; 1:</a:t>
            </a:r>
          </a:p>
          <a:p>
            <a:r>
              <a:rPr lang="en-US"/>
              <a:t>h(k) = </a:t>
            </a:r>
            <a:r>
              <a:rPr lang="en-US">
                <a:sym typeface="Symbol" pitchFamily="18" charset="2"/>
              </a:rPr>
              <a:t> </a:t>
            </a:r>
            <a:r>
              <a:rPr lang="en-US" i="1">
                <a:sym typeface="Symbol" pitchFamily="18" charset="2"/>
              </a:rPr>
              <a:t>m 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kA - </a:t>
            </a:r>
            <a:r>
              <a:rPr lang="en-US">
                <a:sym typeface="Symbol" pitchFamily="18" charset="2"/>
              </a:rPr>
              <a:t></a:t>
            </a:r>
            <a:r>
              <a:rPr lang="en-US" i="1">
                <a:sym typeface="Symbol" pitchFamily="18" charset="2"/>
              </a:rPr>
              <a:t>kA</a:t>
            </a:r>
            <a:r>
              <a:rPr lang="en-US">
                <a:sym typeface="Symbol" pitchFamily="18" charset="2"/>
              </a:rPr>
              <a:t>) 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000" y="2743200"/>
            <a:ext cx="4767263" cy="692151"/>
            <a:chOff x="753" y="1680"/>
            <a:chExt cx="3003" cy="436"/>
          </a:xfrm>
        </p:grpSpPr>
        <p:sp>
          <p:nvSpPr>
            <p:cNvPr id="1071109" name="AutoShape 5"/>
            <p:cNvSpPr>
              <a:spLocks/>
            </p:cNvSpPr>
            <p:nvPr/>
          </p:nvSpPr>
          <p:spPr bwMode="auto">
            <a:xfrm rot="-5400000">
              <a:off x="2160" y="1200"/>
              <a:ext cx="144" cy="1104"/>
            </a:xfrm>
            <a:prstGeom prst="leftBrace">
              <a:avLst>
                <a:gd name="adj1" fmla="val 63889"/>
                <a:gd name="adj2" fmla="val 50000"/>
              </a:avLst>
            </a:prstGeom>
            <a:noFill/>
            <a:ln w="28575">
              <a:solidFill>
                <a:schemeClr val="accent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10" name="Text Box 6"/>
            <p:cNvSpPr txBox="1">
              <a:spLocks noChangeArrowheads="1"/>
            </p:cNvSpPr>
            <p:nvPr/>
          </p:nvSpPr>
          <p:spPr bwMode="auto">
            <a:xfrm>
              <a:off x="753" y="1786"/>
              <a:ext cx="3003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800" b="1" i="1" dirty="0">
                  <a:solidFill>
                    <a:schemeClr val="accent6"/>
                  </a:solidFill>
                  <a:latin typeface="Times New Roman" charset="0"/>
                </a:rPr>
                <a:t>What does this term represent?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</a:t>
            </a:r>
            <a:r>
              <a:rPr lang="en-US" dirty="0"/>
              <a:t>Addressing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Direct addressing works well when the range </a:t>
            </a:r>
            <a:r>
              <a:rPr lang="en-US" i="1" dirty="0"/>
              <a:t>m</a:t>
            </a:r>
            <a:r>
              <a:rPr lang="en-US" dirty="0"/>
              <a:t> of keys is relatively small</a:t>
            </a:r>
          </a:p>
          <a:p>
            <a:r>
              <a:rPr lang="en-US" dirty="0"/>
              <a:t>But what if the keys are 32-bit integers?</a:t>
            </a:r>
          </a:p>
          <a:p>
            <a:pPr lvl="1"/>
            <a:r>
              <a:rPr lang="en-US" dirty="0"/>
              <a:t>Problem 1: direct-address table will have 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32</a:t>
            </a:r>
            <a:r>
              <a:rPr lang="en-US" dirty="0"/>
              <a:t> entries,  more than 4 billion</a:t>
            </a:r>
          </a:p>
          <a:p>
            <a:pPr lvl="1"/>
            <a:r>
              <a:rPr lang="en-US" dirty="0"/>
              <a:t>Problem 2: even if memory is not an issue, the time to initialize the elements to NULL  may be</a:t>
            </a:r>
          </a:p>
          <a:p>
            <a:r>
              <a:rPr lang="en-US" dirty="0"/>
              <a:t>Solution: map keys to smaller range 0</a:t>
            </a:r>
            <a:r>
              <a:rPr lang="en-US" dirty="0" smtClean="0"/>
              <a:t>..</a:t>
            </a:r>
            <a:r>
              <a:rPr lang="en-US" i="1" dirty="0" smtClean="0"/>
              <a:t>p</a:t>
            </a:r>
            <a:r>
              <a:rPr lang="en-US" dirty="0" smtClean="0"/>
              <a:t>-1</a:t>
            </a:r>
          </a:p>
          <a:p>
            <a:pPr lvl="1"/>
            <a:r>
              <a:rPr lang="en-US" dirty="0" smtClean="0"/>
              <a:t>Desire </a:t>
            </a:r>
            <a:r>
              <a:rPr lang="en-US" i="1" dirty="0" smtClean="0"/>
              <a:t>p</a:t>
            </a:r>
            <a:r>
              <a:rPr lang="en-US" dirty="0" smtClean="0"/>
              <a:t> = </a:t>
            </a:r>
            <a:r>
              <a:rPr lang="en-US" b="1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m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Multiplication Method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 constant </a:t>
            </a:r>
            <a:r>
              <a:rPr lang="en-US" i="1" dirty="0"/>
              <a:t>A</a:t>
            </a:r>
            <a:r>
              <a:rPr lang="en-US" dirty="0"/>
              <a:t>, 0 &lt; </a:t>
            </a:r>
            <a:r>
              <a:rPr lang="en-US" i="1" dirty="0"/>
              <a:t>A</a:t>
            </a:r>
            <a:r>
              <a:rPr lang="en-US" dirty="0"/>
              <a:t> &lt; 1:</a:t>
            </a:r>
          </a:p>
          <a:p>
            <a:r>
              <a:rPr lang="en-US" dirty="0"/>
              <a:t>h(k) = </a:t>
            </a:r>
            <a:r>
              <a:rPr lang="en-US" dirty="0">
                <a:sym typeface="Symbol" pitchFamily="18" charset="2"/>
              </a:rPr>
              <a:t> </a:t>
            </a:r>
            <a:r>
              <a:rPr lang="en-US" i="1" dirty="0">
                <a:sym typeface="Symbol" pitchFamily="18" charset="2"/>
              </a:rPr>
              <a:t>m 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kA - </a:t>
            </a:r>
            <a:r>
              <a:rPr lang="en-US" dirty="0">
                <a:sym typeface="Symbol" pitchFamily="18" charset="2"/>
              </a:rPr>
              <a:t></a:t>
            </a:r>
            <a:r>
              <a:rPr lang="en-US" i="1" dirty="0">
                <a:sym typeface="Symbol" pitchFamily="18" charset="2"/>
              </a:rPr>
              <a:t>kA</a:t>
            </a:r>
            <a:r>
              <a:rPr lang="en-US" dirty="0">
                <a:sym typeface="Symbol" pitchFamily="18" charset="2"/>
              </a:rPr>
              <a:t>) </a:t>
            </a:r>
          </a:p>
          <a:p>
            <a:endParaRPr lang="en-US" dirty="0">
              <a:sym typeface="Symbol" pitchFamily="18" charset="2"/>
            </a:endParaRP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Choose </a:t>
            </a:r>
            <a:r>
              <a:rPr lang="en-US" i="1" dirty="0">
                <a:sym typeface="Symbol" pitchFamily="18" charset="2"/>
              </a:rPr>
              <a:t>m</a:t>
            </a:r>
            <a:r>
              <a:rPr lang="en-US" dirty="0">
                <a:sym typeface="Symbol" pitchFamily="18" charset="2"/>
              </a:rPr>
              <a:t> = 2</a:t>
            </a:r>
            <a:r>
              <a:rPr lang="en-US" i="1" baseline="30000" dirty="0">
                <a:sym typeface="Symbol" pitchFamily="18" charset="2"/>
              </a:rPr>
              <a:t>P</a:t>
            </a:r>
          </a:p>
          <a:p>
            <a:r>
              <a:rPr lang="en-US" dirty="0">
                <a:sym typeface="Symbol" pitchFamily="18" charset="2"/>
              </a:rPr>
              <a:t>Choose </a:t>
            </a:r>
            <a:r>
              <a:rPr lang="en-US" i="1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 not too close to 0 or 1</a:t>
            </a:r>
          </a:p>
          <a:p>
            <a:r>
              <a:rPr lang="en-US" dirty="0">
                <a:sym typeface="Symbol" pitchFamily="18" charset="2"/>
              </a:rPr>
              <a:t>Knuth: Good choice for </a:t>
            </a:r>
            <a:r>
              <a:rPr lang="en-US" i="1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 = (5  - 1)/2</a:t>
            </a:r>
          </a:p>
        </p:txBody>
      </p:sp>
      <p:sp>
        <p:nvSpPr>
          <p:cNvPr id="1072132" name="AutoShape 4"/>
          <p:cNvSpPr>
            <a:spLocks/>
          </p:cNvSpPr>
          <p:nvPr/>
        </p:nvSpPr>
        <p:spPr bwMode="auto">
          <a:xfrm rot="-5400000">
            <a:off x="3733800" y="2041525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2133" name="Text Box 5"/>
          <p:cNvSpPr txBox="1">
            <a:spLocks noChangeArrowheads="1"/>
          </p:cNvSpPr>
          <p:nvPr/>
        </p:nvSpPr>
        <p:spPr bwMode="auto">
          <a:xfrm>
            <a:off x="2209800" y="2971800"/>
            <a:ext cx="321310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 dirty="0">
                <a:latin typeface="Times New Roman" charset="0"/>
              </a:rPr>
              <a:t>Fractional part of kA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we have two possible strategies for handling collisions.</a:t>
            </a:r>
          </a:p>
          <a:p>
            <a:pPr lvl="1"/>
            <a:r>
              <a:rPr lang="en-US" dirty="0" smtClean="0"/>
              <a:t>Chaining</a:t>
            </a:r>
          </a:p>
          <a:p>
            <a:pPr lvl="1"/>
            <a:r>
              <a:rPr lang="en-US" dirty="0" smtClean="0"/>
              <a:t>Open Addressing</a:t>
            </a:r>
          </a:p>
          <a:p>
            <a:r>
              <a:rPr lang="en-US" dirty="0" smtClean="0"/>
              <a:t>We have possible hash functions that try to minimize the probability of collisions.</a:t>
            </a:r>
          </a:p>
          <a:p>
            <a:endParaRPr lang="en-US" dirty="0" smtClean="0"/>
          </a:p>
          <a:p>
            <a:r>
              <a:rPr lang="en-US" dirty="0" smtClean="0"/>
              <a:t>What is the algorithmic complexity?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Chaining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</a:t>
            </a:r>
            <a:r>
              <a:rPr lang="en-US" i="1" dirty="0"/>
              <a:t>simple uniform hashing</a:t>
            </a:r>
            <a:r>
              <a:rPr lang="en-US" dirty="0"/>
              <a:t>: each key in table is equally likely to be hashed to any </a:t>
            </a:r>
            <a:r>
              <a:rPr lang="en-US" dirty="0" smtClean="0"/>
              <a:t>slot.</a:t>
            </a:r>
            <a:endParaRPr lang="en-US" dirty="0"/>
          </a:p>
          <a:p>
            <a:r>
              <a:rPr lang="en-US" dirty="0"/>
              <a:t>Given </a:t>
            </a:r>
            <a:r>
              <a:rPr lang="en-US" i="1" dirty="0"/>
              <a:t>n</a:t>
            </a:r>
            <a:r>
              <a:rPr lang="en-US" dirty="0"/>
              <a:t> keys and </a:t>
            </a:r>
            <a:r>
              <a:rPr lang="en-US" i="1" dirty="0"/>
              <a:t>m</a:t>
            </a:r>
            <a:r>
              <a:rPr lang="en-US" dirty="0"/>
              <a:t> slots in the table: the </a:t>
            </a:r>
            <a:r>
              <a:rPr lang="en-US" i="1" dirty="0" smtClean="0"/>
              <a:t>load </a:t>
            </a:r>
            <a:r>
              <a:rPr lang="en-US" i="1" dirty="0"/>
              <a:t>factor</a:t>
            </a:r>
            <a:r>
              <a:rPr lang="en-US" dirty="0"/>
              <a:t> </a:t>
            </a:r>
            <a:r>
              <a:rPr lang="en-US" i="1" dirty="0">
                <a:sym typeface="Symbol" pitchFamily="18" charset="2"/>
              </a:rPr>
              <a:t></a:t>
            </a:r>
            <a:r>
              <a:rPr lang="en-US" dirty="0">
                <a:sym typeface="Symbol" pitchFamily="18" charset="2"/>
              </a:rPr>
              <a:t> = </a:t>
            </a:r>
            <a:r>
              <a:rPr lang="en-US" i="1" dirty="0">
                <a:sym typeface="Symbol" pitchFamily="18" charset="2"/>
              </a:rPr>
              <a:t>n/m</a:t>
            </a:r>
            <a:r>
              <a:rPr lang="en-US" dirty="0">
                <a:sym typeface="Symbol" pitchFamily="18" charset="2"/>
              </a:rPr>
              <a:t> = average # keys per </a:t>
            </a:r>
            <a:r>
              <a:rPr lang="en-US" dirty="0" smtClean="0">
                <a:sym typeface="Symbol" pitchFamily="18" charset="2"/>
              </a:rPr>
              <a:t>slot.</a:t>
            </a:r>
            <a:endParaRPr lang="en-US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Chaining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sym typeface="Symbol" pitchFamily="18" charset="2"/>
              </a:rPr>
              <a:t>What </a:t>
            </a:r>
            <a:r>
              <a:rPr lang="en-US" i="1" dirty="0">
                <a:sym typeface="Symbol" pitchFamily="18" charset="2"/>
              </a:rPr>
              <a:t>will be the </a:t>
            </a:r>
            <a:r>
              <a:rPr lang="en-US" b="1" i="1" dirty="0">
                <a:sym typeface="Symbol" pitchFamily="18" charset="2"/>
              </a:rPr>
              <a:t>average</a:t>
            </a:r>
            <a:r>
              <a:rPr lang="en-US" i="1" dirty="0">
                <a:sym typeface="Symbol" pitchFamily="18" charset="2"/>
              </a:rPr>
              <a:t> cost of an  unsuccessful search for a key</a:t>
            </a:r>
            <a:r>
              <a:rPr lang="en-US" i="1" dirty="0" smtClean="0">
                <a:sym typeface="Symbol" pitchFamily="18" charset="2"/>
              </a:rPr>
              <a:t>?</a:t>
            </a:r>
          </a:p>
          <a:p>
            <a:endParaRPr lang="en-US" dirty="0" smtClean="0">
              <a:sym typeface="Symbol" pitchFamily="18" charset="2"/>
            </a:endParaRPr>
          </a:p>
          <a:p>
            <a:r>
              <a:rPr lang="en-US" dirty="0" smtClean="0"/>
              <a:t>O(1</a:t>
            </a:r>
            <a:r>
              <a:rPr lang="en-US" dirty="0"/>
              <a:t>+</a:t>
            </a:r>
            <a:r>
              <a:rPr lang="en-US" i="1" dirty="0">
                <a:sym typeface="Symbol" pitchFamily="18" charset="2"/>
              </a:rPr>
              <a:t></a:t>
            </a:r>
            <a:r>
              <a:rPr lang="en-US" dirty="0"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Chaining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sym typeface="Symbol" pitchFamily="18" charset="2"/>
              </a:rPr>
              <a:t>What </a:t>
            </a:r>
            <a:r>
              <a:rPr lang="en-US" i="1" dirty="0">
                <a:sym typeface="Symbol" pitchFamily="18" charset="2"/>
              </a:rPr>
              <a:t>will be the </a:t>
            </a:r>
            <a:r>
              <a:rPr lang="en-US" b="1" i="1" dirty="0">
                <a:sym typeface="Symbol" pitchFamily="18" charset="2"/>
              </a:rPr>
              <a:t>average</a:t>
            </a:r>
            <a:r>
              <a:rPr lang="en-US" i="1" dirty="0">
                <a:sym typeface="Symbol" pitchFamily="18" charset="2"/>
              </a:rPr>
              <a:t> cost of a successful search</a:t>
            </a:r>
            <a:r>
              <a:rPr lang="en-US" i="1" dirty="0" smtClean="0">
                <a:sym typeface="Symbol" pitchFamily="18" charset="2"/>
              </a:rPr>
              <a:t>?</a:t>
            </a:r>
            <a:br>
              <a:rPr lang="en-US" i="1" dirty="0" smtClean="0">
                <a:sym typeface="Symbol" pitchFamily="18" charset="2"/>
              </a:rPr>
            </a:br>
            <a:endParaRPr lang="en-US" dirty="0" smtClean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O(1 </a:t>
            </a:r>
            <a:r>
              <a:rPr lang="en-US" dirty="0">
                <a:sym typeface="Symbol" pitchFamily="18" charset="2"/>
              </a:rPr>
              <a:t>+ </a:t>
            </a:r>
            <a:r>
              <a:rPr lang="en-US" i="1" dirty="0">
                <a:sym typeface="Symbol" pitchFamily="18" charset="2"/>
              </a:rPr>
              <a:t></a:t>
            </a:r>
            <a:r>
              <a:rPr lang="en-US" dirty="0">
                <a:sym typeface="Symbol" pitchFamily="18" charset="2"/>
              </a:rPr>
              <a:t>/2) = O(1 + </a:t>
            </a:r>
            <a:r>
              <a:rPr lang="en-US" i="1" dirty="0">
                <a:sym typeface="Symbol" pitchFamily="18" charset="2"/>
              </a:rPr>
              <a:t></a:t>
            </a:r>
            <a:r>
              <a:rPr lang="en-US" dirty="0"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</a:t>
            </a:r>
            <a:r>
              <a:rPr lang="en-US" dirty="0" smtClean="0"/>
              <a:t>Chaining</a:t>
            </a:r>
            <a:endParaRPr lang="en-US" dirty="0"/>
          </a:p>
        </p:txBody>
      </p:sp>
      <p:sp>
        <p:nvSpPr>
          <p:cNvPr id="106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the cost of searching = O(1 + </a:t>
            </a:r>
            <a:r>
              <a:rPr lang="en-US" i="1" dirty="0">
                <a:sym typeface="Symbol" pitchFamily="18" charset="2"/>
              </a:rPr>
              <a:t></a:t>
            </a:r>
            <a:r>
              <a:rPr lang="en-US" dirty="0">
                <a:sym typeface="Symbol" pitchFamily="18" charset="2"/>
              </a:rPr>
              <a:t>)</a:t>
            </a:r>
            <a:endParaRPr lang="en-US" dirty="0"/>
          </a:p>
          <a:p>
            <a:r>
              <a:rPr lang="en-US" i="1" dirty="0"/>
              <a:t>If the number of keys n is proportional to the number of slots in the table, what is </a:t>
            </a:r>
            <a:r>
              <a:rPr lang="en-US" i="1" dirty="0">
                <a:sym typeface="Symbol" pitchFamily="18" charset="2"/>
              </a:rPr>
              <a:t>?</a:t>
            </a:r>
            <a:endParaRPr lang="en-US" dirty="0">
              <a:sym typeface="Symbol" pitchFamily="18" charset="2"/>
            </a:endParaRPr>
          </a:p>
          <a:p>
            <a:r>
              <a:rPr lang="en-US" i="1" dirty="0"/>
              <a:t> </a:t>
            </a:r>
            <a:r>
              <a:rPr lang="en-US" dirty="0"/>
              <a:t>A: </a:t>
            </a:r>
            <a:r>
              <a:rPr lang="en-US" i="1" dirty="0">
                <a:sym typeface="Symbol" pitchFamily="18" charset="2"/>
              </a:rPr>
              <a:t></a:t>
            </a:r>
            <a:r>
              <a:rPr lang="en-US" dirty="0">
                <a:sym typeface="Symbol" pitchFamily="18" charset="2"/>
              </a:rPr>
              <a:t> = O(1)</a:t>
            </a:r>
          </a:p>
          <a:p>
            <a:pPr lvl="1"/>
            <a:r>
              <a:rPr lang="en-US" dirty="0">
                <a:sym typeface="Symbol" pitchFamily="18" charset="2"/>
              </a:rPr>
              <a:t>In other words, we can make the expected cost of searching constant if we make </a:t>
            </a:r>
            <a:r>
              <a:rPr lang="en-US" i="1" dirty="0">
                <a:sym typeface="Symbol" pitchFamily="18" charset="2"/>
              </a:rPr>
              <a:t></a:t>
            </a:r>
            <a:r>
              <a:rPr lang="en-US" dirty="0">
                <a:sym typeface="Symbol" pitchFamily="18" charset="2"/>
              </a:rPr>
              <a:t> constant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8035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Open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Consider the load factor, </a:t>
            </a:r>
            <a:r>
              <a:rPr lang="en-US" dirty="0" smtClean="0">
                <a:sym typeface="Symbol"/>
              </a:rPr>
              <a:t></a:t>
            </a:r>
            <a:r>
              <a:rPr lang="en-US" dirty="0" smtClean="0"/>
              <a:t>, and assume each key is uniformly hashed.</a:t>
            </a:r>
          </a:p>
          <a:p>
            <a:r>
              <a:rPr lang="en-US" dirty="0" smtClean="0"/>
              <a:t>Probability that we hit an occupied cell is then </a:t>
            </a:r>
            <a:r>
              <a:rPr lang="en-US" dirty="0" smtClean="0">
                <a:sym typeface="Symbol"/>
              </a:rPr>
              <a:t>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Probability that we the next probe hits an occupied cell is also </a:t>
            </a:r>
            <a:r>
              <a:rPr lang="en-US" dirty="0" smtClean="0">
                <a:sym typeface="Symbol"/>
              </a:rPr>
              <a:t>.</a:t>
            </a:r>
          </a:p>
          <a:p>
            <a:r>
              <a:rPr lang="en-US" dirty="0" smtClean="0">
                <a:sym typeface="Symbol"/>
              </a:rPr>
              <a:t>Will terminate if an unoccupied cell is hit: (1- ).</a:t>
            </a:r>
          </a:p>
          <a:p>
            <a:r>
              <a:rPr lang="en-US" dirty="0" smtClean="0">
                <a:sym typeface="Symbol"/>
              </a:rPr>
              <a:t>From Theorem 11.6, the expected number of probes in an </a:t>
            </a:r>
            <a:r>
              <a:rPr lang="en-US" b="1" i="1" dirty="0" smtClean="0">
                <a:sym typeface="Symbol"/>
              </a:rPr>
              <a:t>unsuccessful</a:t>
            </a:r>
            <a:r>
              <a:rPr lang="en-US" dirty="0" smtClean="0">
                <a:sym typeface="Symbol"/>
              </a:rPr>
              <a:t> search is at most 1/(1- ).</a:t>
            </a:r>
          </a:p>
          <a:p>
            <a:r>
              <a:rPr lang="en-US" dirty="0" smtClean="0">
                <a:sym typeface="Symbol"/>
              </a:rPr>
              <a:t>Theorem 11.8: Expected number of probes in a successful search is at most: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36866" name="Equation" r:id="rId3" imgW="114120" imgH="2156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371600" y="5105399"/>
          <a:ext cx="1524000" cy="849443"/>
        </p:xfrm>
        <a:graphic>
          <a:graphicData uri="http://schemas.openxmlformats.org/presentationml/2006/ole">
            <p:oleObj spid="_x0000_s36867" name="Equation" r:id="rId4" imgW="77436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Hash Tables provide </a:t>
            </a:r>
            <a:r>
              <a:rPr lang="en-US" b="1" i="1" dirty="0" smtClean="0"/>
              <a:t>O</a:t>
            </a:r>
            <a:r>
              <a:rPr lang="en-US" dirty="0" smtClean="0"/>
              <a:t>(1) support for all of these operations!</a:t>
            </a:r>
          </a:p>
          <a:p>
            <a:r>
              <a:rPr lang="en-US" dirty="0" smtClean="0"/>
              <a:t>The key is rather than index an array directly, index it through some function, </a:t>
            </a:r>
            <a:r>
              <a:rPr lang="en-US" b="1" i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), called a </a:t>
            </a:r>
            <a:r>
              <a:rPr lang="en-US" i="1" dirty="0" smtClean="0"/>
              <a:t>hash function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myArray</a:t>
            </a:r>
            <a:r>
              <a:rPr lang="en-US" dirty="0" smtClean="0"/>
              <a:t>[ </a:t>
            </a:r>
            <a:r>
              <a:rPr lang="en-US" i="1" dirty="0" smtClean="0"/>
              <a:t>h</a:t>
            </a:r>
            <a:r>
              <a:rPr lang="en-US" dirty="0" smtClean="0"/>
              <a:t>(index) ]</a:t>
            </a:r>
          </a:p>
          <a:p>
            <a:r>
              <a:rPr lang="en-US" dirty="0" smtClean="0"/>
              <a:t>Key questions:</a:t>
            </a:r>
          </a:p>
          <a:p>
            <a:pPr lvl="1"/>
            <a:r>
              <a:rPr lang="en-US" dirty="0" smtClean="0"/>
              <a:t>What is the set that the </a:t>
            </a:r>
            <a:r>
              <a:rPr lang="en-US" i="1" dirty="0" smtClean="0"/>
              <a:t>x</a:t>
            </a:r>
            <a:r>
              <a:rPr lang="en-US" dirty="0" smtClean="0"/>
              <a:t> comes from?</a:t>
            </a:r>
          </a:p>
          <a:p>
            <a:pPr lvl="1"/>
            <a:r>
              <a:rPr lang="en-US" dirty="0" smtClean="0"/>
              <a:t>What is </a:t>
            </a:r>
            <a:r>
              <a:rPr lang="en-US" i="1" dirty="0" smtClean="0"/>
              <a:t>h() </a:t>
            </a:r>
            <a:r>
              <a:rPr lang="en-US" dirty="0" smtClean="0"/>
              <a:t>and what is its range?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this problem:</a:t>
            </a:r>
          </a:p>
          <a:p>
            <a:pPr lvl="1"/>
            <a:r>
              <a:rPr lang="en-US" dirty="0" smtClean="0"/>
              <a:t>If I know a priori the </a:t>
            </a:r>
            <a:r>
              <a:rPr lang="en-US" i="1" dirty="0" smtClean="0"/>
              <a:t>p</a:t>
            </a:r>
            <a:r>
              <a:rPr lang="en-US" dirty="0" smtClean="0"/>
              <a:t> keys from some finite set </a:t>
            </a:r>
            <a:r>
              <a:rPr lang="en-US" b="1" dirty="0" smtClean="0"/>
              <a:t>U</a:t>
            </a:r>
            <a:r>
              <a:rPr lang="en-US" dirty="0" smtClean="0"/>
              <a:t>, is it possible to develop a function </a:t>
            </a:r>
            <a:r>
              <a:rPr lang="en-US" i="1" dirty="0" smtClean="0"/>
              <a:t>h(x)</a:t>
            </a:r>
            <a:r>
              <a:rPr lang="en-US" dirty="0" smtClean="0"/>
              <a:t> that will uniquely map the </a:t>
            </a:r>
            <a:r>
              <a:rPr lang="en-US" i="1" dirty="0" smtClean="0"/>
              <a:t>p</a:t>
            </a:r>
            <a:r>
              <a:rPr lang="en-US" dirty="0" smtClean="0"/>
              <a:t> keys onto the set of numbers 0..</a:t>
            </a:r>
            <a:r>
              <a:rPr lang="en-US" i="1" dirty="0" smtClean="0"/>
              <a:t>p</a:t>
            </a:r>
            <a:r>
              <a:rPr lang="en-US" dirty="0" smtClean="0"/>
              <a:t>-1?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7620000" y="4267200"/>
            <a:ext cx="990600" cy="381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>
                <a:solidFill>
                  <a:srgbClr val="0070C0"/>
                </a:solidFill>
                <a:latin typeface="Times New Roman" charset="0"/>
              </a:rPr>
              <a:t>h</a:t>
            </a:r>
            <a:r>
              <a:rPr lang="en-US" i="0" dirty="0" smtClean="0">
                <a:solidFill>
                  <a:srgbClr val="0070C0"/>
                </a:solidFill>
                <a:latin typeface="Times New Roman" charset="0"/>
              </a:rPr>
              <a:t>(k</a:t>
            </a:r>
            <a:r>
              <a:rPr lang="en-US" i="0" baseline="-25000" dirty="0" smtClean="0">
                <a:solidFill>
                  <a:srgbClr val="0070C0"/>
                </a:solidFill>
                <a:latin typeface="Times New Roman" charset="0"/>
              </a:rPr>
              <a:t>2</a:t>
            </a:r>
            <a:r>
              <a:rPr lang="en-US" i="0" dirty="0" smtClean="0">
                <a:solidFill>
                  <a:srgbClr val="0070C0"/>
                </a:solidFill>
                <a:latin typeface="Times New Roman" charset="0"/>
              </a:rPr>
              <a:t>)</a:t>
            </a:r>
            <a:endParaRPr lang="en-US" i="0" dirty="0">
              <a:solidFill>
                <a:srgbClr val="0070C0"/>
              </a:solidFill>
              <a:latin typeface="Times New Roman" charset="0"/>
            </a:endParaRPr>
          </a:p>
        </p:txBody>
      </p:sp>
      <p:sp>
        <p:nvSpPr>
          <p:cNvPr id="1056770" name="Oval 2"/>
          <p:cNvSpPr>
            <a:spLocks noChangeArrowheads="1"/>
          </p:cNvSpPr>
          <p:nvPr/>
        </p:nvSpPr>
        <p:spPr bwMode="auto">
          <a:xfrm>
            <a:off x="381000" y="2286000"/>
            <a:ext cx="3962400" cy="3810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056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Functions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In general a difficult problem. Try something simpler.</a:t>
            </a:r>
            <a:endParaRPr lang="en-US" sz="2400" dirty="0"/>
          </a:p>
        </p:txBody>
      </p:sp>
      <p:sp>
        <p:nvSpPr>
          <p:cNvPr id="1056773" name="Oval 5"/>
          <p:cNvSpPr>
            <a:spLocks noChangeArrowheads="1"/>
          </p:cNvSpPr>
          <p:nvPr/>
        </p:nvSpPr>
        <p:spPr bwMode="auto">
          <a:xfrm>
            <a:off x="685800" y="3048000"/>
            <a:ext cx="3429000" cy="2743200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056774" name="Rectangle 6"/>
          <p:cNvSpPr>
            <a:spLocks noChangeArrowheads="1"/>
          </p:cNvSpPr>
          <p:nvPr/>
        </p:nvSpPr>
        <p:spPr bwMode="auto">
          <a:xfrm>
            <a:off x="6629400" y="5791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1056775" name="Rectangle 7"/>
          <p:cNvSpPr>
            <a:spLocks noChangeArrowheads="1"/>
          </p:cNvSpPr>
          <p:nvPr/>
        </p:nvSpPr>
        <p:spPr bwMode="auto">
          <a:xfrm>
            <a:off x="6629400" y="5410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1056776" name="Rectangle 8"/>
          <p:cNvSpPr>
            <a:spLocks noChangeArrowheads="1"/>
          </p:cNvSpPr>
          <p:nvPr/>
        </p:nvSpPr>
        <p:spPr bwMode="auto">
          <a:xfrm>
            <a:off x="6629400" y="5029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1056777" name="Rectangle 9"/>
          <p:cNvSpPr>
            <a:spLocks noChangeArrowheads="1"/>
          </p:cNvSpPr>
          <p:nvPr/>
        </p:nvSpPr>
        <p:spPr bwMode="auto">
          <a:xfrm>
            <a:off x="6629400" y="4648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1056778" name="Rectangle 10"/>
          <p:cNvSpPr>
            <a:spLocks noChangeArrowheads="1"/>
          </p:cNvSpPr>
          <p:nvPr/>
        </p:nvSpPr>
        <p:spPr bwMode="auto">
          <a:xfrm>
            <a:off x="6629400" y="4267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1056779" name="Rectangle 11"/>
          <p:cNvSpPr>
            <a:spLocks noChangeArrowheads="1"/>
          </p:cNvSpPr>
          <p:nvPr/>
        </p:nvSpPr>
        <p:spPr bwMode="auto">
          <a:xfrm>
            <a:off x="6629400" y="3886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1056780" name="Rectangle 12"/>
          <p:cNvSpPr>
            <a:spLocks noChangeArrowheads="1"/>
          </p:cNvSpPr>
          <p:nvPr/>
        </p:nvSpPr>
        <p:spPr bwMode="auto">
          <a:xfrm>
            <a:off x="6629400" y="3505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1056781" name="Rectangle 13"/>
          <p:cNvSpPr>
            <a:spLocks noChangeArrowheads="1"/>
          </p:cNvSpPr>
          <p:nvPr/>
        </p:nvSpPr>
        <p:spPr bwMode="auto">
          <a:xfrm>
            <a:off x="6629400" y="3124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1056782" name="Rectangle 14"/>
          <p:cNvSpPr>
            <a:spLocks noChangeArrowheads="1"/>
          </p:cNvSpPr>
          <p:nvPr/>
        </p:nvSpPr>
        <p:spPr bwMode="auto">
          <a:xfrm>
            <a:off x="6629400" y="2743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1056783" name="Rectangle 15"/>
          <p:cNvSpPr>
            <a:spLocks noChangeArrowheads="1"/>
          </p:cNvSpPr>
          <p:nvPr/>
        </p:nvSpPr>
        <p:spPr bwMode="auto">
          <a:xfrm>
            <a:off x="6629400" y="2362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1056785" name="Rectangle 17"/>
          <p:cNvSpPr>
            <a:spLocks noChangeArrowheads="1"/>
          </p:cNvSpPr>
          <p:nvPr/>
        </p:nvSpPr>
        <p:spPr bwMode="auto">
          <a:xfrm>
            <a:off x="7620000" y="2362200"/>
            <a:ext cx="990600" cy="381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0">
                <a:solidFill>
                  <a:srgbClr val="0070C0"/>
                </a:solidFill>
                <a:latin typeface="Times New Roman" charset="0"/>
              </a:rPr>
              <a:t>0</a:t>
            </a:r>
          </a:p>
        </p:txBody>
      </p:sp>
      <p:sp>
        <p:nvSpPr>
          <p:cNvPr id="1056786" name="Rectangle 18"/>
          <p:cNvSpPr>
            <a:spLocks noChangeArrowheads="1"/>
          </p:cNvSpPr>
          <p:nvPr/>
        </p:nvSpPr>
        <p:spPr bwMode="auto">
          <a:xfrm>
            <a:off x="7620000" y="5791200"/>
            <a:ext cx="990600" cy="381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 dirty="0" smtClean="0">
                <a:solidFill>
                  <a:srgbClr val="0070C0"/>
                </a:solidFill>
                <a:latin typeface="Times New Roman" charset="0"/>
              </a:rPr>
              <a:t>p</a:t>
            </a:r>
            <a:r>
              <a:rPr lang="en-US" i="0" dirty="0" smtClean="0">
                <a:solidFill>
                  <a:srgbClr val="0070C0"/>
                </a:solidFill>
                <a:latin typeface="Times New Roman" charset="0"/>
              </a:rPr>
              <a:t> </a:t>
            </a:r>
            <a:r>
              <a:rPr lang="en-US" i="0" dirty="0">
                <a:solidFill>
                  <a:srgbClr val="0070C0"/>
                </a:solidFill>
                <a:latin typeface="Times New Roman" charset="0"/>
              </a:rPr>
              <a:t>- 1</a:t>
            </a:r>
          </a:p>
        </p:txBody>
      </p:sp>
      <p:sp>
        <p:nvSpPr>
          <p:cNvPr id="1056787" name="Rectangle 19"/>
          <p:cNvSpPr>
            <a:spLocks noChangeArrowheads="1"/>
          </p:cNvSpPr>
          <p:nvPr/>
        </p:nvSpPr>
        <p:spPr bwMode="auto">
          <a:xfrm>
            <a:off x="7620000" y="3124200"/>
            <a:ext cx="990600" cy="381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70C0"/>
                </a:solidFill>
                <a:latin typeface="Times New Roman" charset="0"/>
              </a:rPr>
              <a:t>h</a:t>
            </a:r>
            <a:r>
              <a:rPr lang="en-US" i="0">
                <a:solidFill>
                  <a:srgbClr val="0070C0"/>
                </a:solidFill>
                <a:latin typeface="Times New Roman" charset="0"/>
              </a:rPr>
              <a:t>(k</a:t>
            </a:r>
            <a:r>
              <a:rPr lang="en-US" i="0" baseline="-25000">
                <a:solidFill>
                  <a:srgbClr val="0070C0"/>
                </a:solidFill>
                <a:latin typeface="Times New Roman" charset="0"/>
              </a:rPr>
              <a:t>1</a:t>
            </a:r>
            <a:r>
              <a:rPr lang="en-US" i="0">
                <a:solidFill>
                  <a:srgbClr val="0070C0"/>
                </a:solidFill>
                <a:latin typeface="Times New Roman" charset="0"/>
              </a:rPr>
              <a:t>)</a:t>
            </a:r>
            <a:endParaRPr lang="en-US">
              <a:solidFill>
                <a:srgbClr val="0070C0"/>
              </a:solidFill>
              <a:latin typeface="Times New Roman" charset="0"/>
            </a:endParaRPr>
          </a:p>
        </p:txBody>
      </p:sp>
      <p:sp>
        <p:nvSpPr>
          <p:cNvPr id="1056788" name="Rectangle 20"/>
          <p:cNvSpPr>
            <a:spLocks noChangeArrowheads="1"/>
          </p:cNvSpPr>
          <p:nvPr/>
        </p:nvSpPr>
        <p:spPr bwMode="auto">
          <a:xfrm>
            <a:off x="7620000" y="3505200"/>
            <a:ext cx="990600" cy="381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70C0"/>
                </a:solidFill>
                <a:latin typeface="Times New Roman" charset="0"/>
              </a:rPr>
              <a:t>h</a:t>
            </a:r>
            <a:r>
              <a:rPr lang="en-US" i="0">
                <a:solidFill>
                  <a:srgbClr val="0070C0"/>
                </a:solidFill>
                <a:latin typeface="Times New Roman" charset="0"/>
              </a:rPr>
              <a:t>(k</a:t>
            </a:r>
            <a:r>
              <a:rPr lang="en-US" i="0" baseline="-25000">
                <a:solidFill>
                  <a:srgbClr val="0070C0"/>
                </a:solidFill>
                <a:latin typeface="Times New Roman" charset="0"/>
              </a:rPr>
              <a:t>4</a:t>
            </a:r>
            <a:r>
              <a:rPr lang="en-US" i="0">
                <a:solidFill>
                  <a:srgbClr val="0070C0"/>
                </a:solidFill>
                <a:latin typeface="Times New Roman" charset="0"/>
              </a:rPr>
              <a:t>)</a:t>
            </a:r>
          </a:p>
        </p:txBody>
      </p:sp>
      <p:sp>
        <p:nvSpPr>
          <p:cNvPr id="1056789" name="Rectangle 21"/>
          <p:cNvSpPr>
            <a:spLocks noChangeArrowheads="1"/>
          </p:cNvSpPr>
          <p:nvPr/>
        </p:nvSpPr>
        <p:spPr bwMode="auto">
          <a:xfrm>
            <a:off x="7620000" y="4267200"/>
            <a:ext cx="990600" cy="381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rgbClr val="0070C0"/>
                </a:solidFill>
                <a:latin typeface="Times New Roman" charset="0"/>
              </a:rPr>
              <a:t>h</a:t>
            </a:r>
            <a:r>
              <a:rPr lang="en-US" i="0" dirty="0">
                <a:solidFill>
                  <a:srgbClr val="0070C0"/>
                </a:solidFill>
                <a:latin typeface="Times New Roman" charset="0"/>
              </a:rPr>
              <a:t>(k</a:t>
            </a:r>
            <a:r>
              <a:rPr lang="en-US" i="0" baseline="-25000" dirty="0">
                <a:solidFill>
                  <a:srgbClr val="0070C0"/>
                </a:solidFill>
                <a:latin typeface="Times New Roman" charset="0"/>
              </a:rPr>
              <a:t>2</a:t>
            </a:r>
            <a:r>
              <a:rPr lang="en-US" i="0" dirty="0" smtClean="0">
                <a:solidFill>
                  <a:srgbClr val="0070C0"/>
                </a:solidFill>
                <a:latin typeface="Times New Roman" charset="0"/>
              </a:rPr>
              <a:t>) </a:t>
            </a:r>
            <a:r>
              <a:rPr lang="en-US" i="0" dirty="0" smtClean="0">
                <a:solidFill>
                  <a:schemeClr val="accent2"/>
                </a:solidFill>
                <a:latin typeface="Times New Roman" charset="0"/>
              </a:rPr>
              <a:t>= 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</a:rPr>
              <a:t>h</a:t>
            </a:r>
            <a:r>
              <a:rPr lang="en-US" i="0" dirty="0" smtClean="0">
                <a:solidFill>
                  <a:schemeClr val="accent2"/>
                </a:solidFill>
                <a:latin typeface="Times New Roman" charset="0"/>
              </a:rPr>
              <a:t>(k</a:t>
            </a:r>
            <a:r>
              <a:rPr lang="en-US" i="0" baseline="-25000" dirty="0" smtClean="0">
                <a:solidFill>
                  <a:schemeClr val="accent2"/>
                </a:solidFill>
                <a:latin typeface="Times New Roman" charset="0"/>
              </a:rPr>
              <a:t>5</a:t>
            </a:r>
            <a:r>
              <a:rPr lang="en-US" i="0" dirty="0" smtClean="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i="0" dirty="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1056790" name="Rectangle 22"/>
          <p:cNvSpPr>
            <a:spLocks noChangeArrowheads="1"/>
          </p:cNvSpPr>
          <p:nvPr/>
        </p:nvSpPr>
        <p:spPr bwMode="auto">
          <a:xfrm>
            <a:off x="7620000" y="5029200"/>
            <a:ext cx="990600" cy="381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70C0"/>
                </a:solidFill>
                <a:latin typeface="Times New Roman" charset="0"/>
              </a:rPr>
              <a:t>h</a:t>
            </a:r>
            <a:r>
              <a:rPr lang="en-US" i="0">
                <a:solidFill>
                  <a:srgbClr val="0070C0"/>
                </a:solidFill>
                <a:latin typeface="Times New Roman" charset="0"/>
              </a:rPr>
              <a:t>(k</a:t>
            </a:r>
            <a:r>
              <a:rPr lang="en-US" i="0" baseline="-25000">
                <a:solidFill>
                  <a:srgbClr val="0070C0"/>
                </a:solidFill>
                <a:latin typeface="Times New Roman" charset="0"/>
              </a:rPr>
              <a:t>3</a:t>
            </a:r>
            <a:r>
              <a:rPr lang="en-US" i="0">
                <a:solidFill>
                  <a:srgbClr val="0070C0"/>
                </a:solidFill>
                <a:latin typeface="Times New Roman" charset="0"/>
              </a:rPr>
              <a:t>)</a:t>
            </a:r>
          </a:p>
        </p:txBody>
      </p:sp>
      <p:sp>
        <p:nvSpPr>
          <p:cNvPr id="1056791" name="Text Box 23"/>
          <p:cNvSpPr txBox="1">
            <a:spLocks noChangeArrowheads="1"/>
          </p:cNvSpPr>
          <p:nvPr/>
        </p:nvSpPr>
        <p:spPr bwMode="auto">
          <a:xfrm>
            <a:off x="1868488" y="3763963"/>
            <a:ext cx="37941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Times New Roman" charset="0"/>
              </a:rPr>
              <a:t>k</a:t>
            </a:r>
            <a:r>
              <a:rPr lang="en-US" baseline="-25000">
                <a:latin typeface="Times New Roman" charset="0"/>
              </a:rPr>
              <a:t>4</a:t>
            </a:r>
            <a:endParaRPr lang="en-US">
              <a:latin typeface="Times New Roman" charset="0"/>
            </a:endParaRPr>
          </a:p>
        </p:txBody>
      </p:sp>
      <p:sp>
        <p:nvSpPr>
          <p:cNvPr id="1056792" name="Text Box 24"/>
          <p:cNvSpPr txBox="1">
            <a:spLocks noChangeArrowheads="1"/>
          </p:cNvSpPr>
          <p:nvPr/>
        </p:nvSpPr>
        <p:spPr bwMode="auto">
          <a:xfrm>
            <a:off x="1752600" y="4937125"/>
            <a:ext cx="3794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Times New Roman" charset="0"/>
              </a:rPr>
              <a:t>k</a:t>
            </a:r>
            <a:r>
              <a:rPr lang="en-US" baseline="-25000">
                <a:latin typeface="Times New Roman" charset="0"/>
              </a:rPr>
              <a:t>2</a:t>
            </a:r>
            <a:endParaRPr lang="en-US">
              <a:latin typeface="Times New Roman" charset="0"/>
            </a:endParaRPr>
          </a:p>
        </p:txBody>
      </p:sp>
      <p:sp>
        <p:nvSpPr>
          <p:cNvPr id="1056793" name="Text Box 25"/>
          <p:cNvSpPr txBox="1">
            <a:spLocks noChangeArrowheads="1"/>
          </p:cNvSpPr>
          <p:nvPr/>
        </p:nvSpPr>
        <p:spPr bwMode="auto">
          <a:xfrm>
            <a:off x="2897188" y="5089525"/>
            <a:ext cx="37941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Times New Roman" charset="0"/>
              </a:rPr>
              <a:t>k</a:t>
            </a:r>
            <a:r>
              <a:rPr lang="en-US" baseline="-25000">
                <a:latin typeface="Times New Roman" charset="0"/>
              </a:rPr>
              <a:t>3</a:t>
            </a:r>
            <a:endParaRPr lang="en-US">
              <a:latin typeface="Times New Roman" charset="0"/>
            </a:endParaRPr>
          </a:p>
        </p:txBody>
      </p:sp>
      <p:sp>
        <p:nvSpPr>
          <p:cNvPr id="1056794" name="Text Box 26"/>
          <p:cNvSpPr txBox="1">
            <a:spLocks noChangeArrowheads="1"/>
          </p:cNvSpPr>
          <p:nvPr/>
        </p:nvSpPr>
        <p:spPr bwMode="auto">
          <a:xfrm>
            <a:off x="1371600" y="3352800"/>
            <a:ext cx="3794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Times New Roman" charset="0"/>
              </a:rPr>
              <a:t>k</a:t>
            </a:r>
            <a:r>
              <a:rPr lang="en-US" baseline="-25000">
                <a:latin typeface="Times New Roman" charset="0"/>
              </a:rPr>
              <a:t>1</a:t>
            </a:r>
            <a:endParaRPr lang="en-US">
              <a:latin typeface="Times New Roman" charset="0"/>
            </a:endParaRPr>
          </a:p>
        </p:txBody>
      </p:sp>
      <p:sp>
        <p:nvSpPr>
          <p:cNvPr id="1056795" name="Text Box 27"/>
          <p:cNvSpPr txBox="1">
            <a:spLocks noChangeArrowheads="1"/>
          </p:cNvSpPr>
          <p:nvPr/>
        </p:nvSpPr>
        <p:spPr bwMode="auto">
          <a:xfrm>
            <a:off x="2667000" y="4038600"/>
            <a:ext cx="3794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Times New Roman" charset="0"/>
              </a:rPr>
              <a:t>k</a:t>
            </a:r>
            <a:r>
              <a:rPr lang="en-US" baseline="-25000">
                <a:latin typeface="Times New Roman" charset="0"/>
              </a:rPr>
              <a:t>5</a:t>
            </a:r>
            <a:endParaRPr lang="en-US">
              <a:latin typeface="Times New Roman" charset="0"/>
            </a:endParaRPr>
          </a:p>
        </p:txBody>
      </p:sp>
      <p:sp>
        <p:nvSpPr>
          <p:cNvPr id="1056796" name="Text Box 28"/>
          <p:cNvSpPr txBox="1">
            <a:spLocks noChangeArrowheads="1"/>
          </p:cNvSpPr>
          <p:nvPr/>
        </p:nvSpPr>
        <p:spPr bwMode="auto">
          <a:xfrm>
            <a:off x="898525" y="2422525"/>
            <a:ext cx="2927350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U</a:t>
            </a:r>
            <a:br>
              <a:rPr lang="en-US" b="1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(universe of keys)</a:t>
            </a:r>
          </a:p>
        </p:txBody>
      </p:sp>
      <p:sp>
        <p:nvSpPr>
          <p:cNvPr id="1056797" name="Text Box 29"/>
          <p:cNvSpPr txBox="1">
            <a:spLocks noChangeArrowheads="1"/>
          </p:cNvSpPr>
          <p:nvPr/>
        </p:nvSpPr>
        <p:spPr bwMode="auto">
          <a:xfrm>
            <a:off x="730250" y="3840163"/>
            <a:ext cx="1250950" cy="1006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K</a:t>
            </a:r>
            <a:br>
              <a:rPr lang="en-US" b="1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(actual</a:t>
            </a:r>
            <a:br>
              <a:rPr lang="en-US" b="1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keys)</a:t>
            </a:r>
          </a:p>
        </p:txBody>
      </p:sp>
      <p:cxnSp>
        <p:nvCxnSpPr>
          <p:cNvPr id="1056798" name="AutoShape 30"/>
          <p:cNvCxnSpPr>
            <a:cxnSpLocks noChangeShapeType="1"/>
            <a:stCxn id="1056794" idx="3"/>
            <a:endCxn id="1056781" idx="1"/>
          </p:cNvCxnSpPr>
          <p:nvPr/>
        </p:nvCxnSpPr>
        <p:spPr bwMode="auto">
          <a:xfrm flipV="1">
            <a:off x="1751013" y="3314700"/>
            <a:ext cx="4864100" cy="2365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6799" name="AutoShape 31"/>
          <p:cNvCxnSpPr>
            <a:cxnSpLocks noChangeShapeType="1"/>
            <a:stCxn id="1056791" idx="3"/>
            <a:endCxn id="1056780" idx="1"/>
          </p:cNvCxnSpPr>
          <p:nvPr/>
        </p:nvCxnSpPr>
        <p:spPr bwMode="auto">
          <a:xfrm flipV="1">
            <a:off x="2247900" y="3695700"/>
            <a:ext cx="4367213" cy="266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6800" name="AutoShape 32"/>
          <p:cNvCxnSpPr>
            <a:cxnSpLocks noChangeShapeType="1"/>
            <a:stCxn id="1056795" idx="3"/>
          </p:cNvCxnSpPr>
          <p:nvPr/>
        </p:nvCxnSpPr>
        <p:spPr bwMode="auto">
          <a:xfrm>
            <a:off x="3046413" y="4237038"/>
            <a:ext cx="3568700" cy="1111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6801" name="AutoShape 33"/>
          <p:cNvCxnSpPr>
            <a:cxnSpLocks noChangeShapeType="1"/>
            <a:stCxn id="1056792" idx="3"/>
            <a:endCxn id="1056778" idx="1"/>
          </p:cNvCxnSpPr>
          <p:nvPr/>
        </p:nvCxnSpPr>
        <p:spPr bwMode="auto">
          <a:xfrm flipV="1">
            <a:off x="2132013" y="4457700"/>
            <a:ext cx="4483100" cy="6778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6802" name="AutoShape 34"/>
          <p:cNvCxnSpPr>
            <a:cxnSpLocks noChangeShapeType="1"/>
            <a:stCxn id="1056793" idx="3"/>
            <a:endCxn id="1056776" idx="1"/>
          </p:cNvCxnSpPr>
          <p:nvPr/>
        </p:nvCxnSpPr>
        <p:spPr bwMode="auto">
          <a:xfrm flipV="1">
            <a:off x="3276600" y="5219700"/>
            <a:ext cx="3338513" cy="682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56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5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5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5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5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56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5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5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5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056787" grpId="0"/>
      <p:bldP spid="1056788" grpId="0"/>
      <p:bldP spid="1056789" grpId="0"/>
      <p:bldP spid="105679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7620000" y="4267200"/>
            <a:ext cx="990600" cy="381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>
                <a:solidFill>
                  <a:srgbClr val="0070C0"/>
                </a:solidFill>
                <a:latin typeface="Times New Roman" charset="0"/>
              </a:rPr>
              <a:t>h</a:t>
            </a:r>
            <a:r>
              <a:rPr lang="en-US" i="0" dirty="0" smtClean="0">
                <a:solidFill>
                  <a:srgbClr val="0070C0"/>
                </a:solidFill>
                <a:latin typeface="Times New Roman" charset="0"/>
              </a:rPr>
              <a:t>(k</a:t>
            </a:r>
            <a:r>
              <a:rPr lang="en-US" i="0" baseline="-25000" dirty="0" smtClean="0">
                <a:solidFill>
                  <a:srgbClr val="0070C0"/>
                </a:solidFill>
                <a:latin typeface="Times New Roman" charset="0"/>
              </a:rPr>
              <a:t>2</a:t>
            </a:r>
            <a:r>
              <a:rPr lang="en-US" i="0" dirty="0" smtClean="0">
                <a:solidFill>
                  <a:srgbClr val="0070C0"/>
                </a:solidFill>
                <a:latin typeface="Times New Roman" charset="0"/>
              </a:rPr>
              <a:t>)</a:t>
            </a:r>
            <a:endParaRPr lang="en-US" i="0" dirty="0">
              <a:solidFill>
                <a:srgbClr val="0070C0"/>
              </a:solidFill>
              <a:latin typeface="Times New Roman" charset="0"/>
            </a:endParaRPr>
          </a:p>
        </p:txBody>
      </p:sp>
      <p:sp>
        <p:nvSpPr>
          <p:cNvPr id="1056770" name="Oval 2"/>
          <p:cNvSpPr>
            <a:spLocks noChangeArrowheads="1"/>
          </p:cNvSpPr>
          <p:nvPr/>
        </p:nvSpPr>
        <p:spPr bwMode="auto">
          <a:xfrm>
            <a:off x="381000" y="2286000"/>
            <a:ext cx="3962400" cy="3810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056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Functions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609600" y="1447800"/>
            <a:ext cx="7924800" cy="4572000"/>
          </a:xfrm>
        </p:spPr>
        <p:txBody>
          <a:bodyPr/>
          <a:lstStyle/>
          <a:p>
            <a:r>
              <a:rPr lang="en-US" sz="2400" dirty="0" smtClean="0"/>
              <a:t>A </a:t>
            </a:r>
            <a:r>
              <a:rPr lang="en-US" sz="2400" b="1" dirty="0" smtClean="0"/>
              <a:t>collision</a:t>
            </a:r>
            <a:r>
              <a:rPr lang="en-US" sz="2400" dirty="0" smtClean="0"/>
              <a:t> occurs when </a:t>
            </a:r>
            <a:r>
              <a:rPr lang="en-US" sz="2400" i="1" dirty="0" smtClean="0"/>
              <a:t>h(x) </a:t>
            </a:r>
            <a:r>
              <a:rPr lang="en-US" sz="2400" dirty="0" smtClean="0"/>
              <a:t>maps two keys to the same location.</a:t>
            </a:r>
            <a:endParaRPr lang="en-US" sz="2400" dirty="0"/>
          </a:p>
        </p:txBody>
      </p:sp>
      <p:sp>
        <p:nvSpPr>
          <p:cNvPr id="1056773" name="Oval 5"/>
          <p:cNvSpPr>
            <a:spLocks noChangeArrowheads="1"/>
          </p:cNvSpPr>
          <p:nvPr/>
        </p:nvSpPr>
        <p:spPr bwMode="auto">
          <a:xfrm>
            <a:off x="685800" y="3048000"/>
            <a:ext cx="3429000" cy="2743200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056774" name="Rectangle 6"/>
          <p:cNvSpPr>
            <a:spLocks noChangeArrowheads="1"/>
          </p:cNvSpPr>
          <p:nvPr/>
        </p:nvSpPr>
        <p:spPr bwMode="auto">
          <a:xfrm>
            <a:off x="6629400" y="5791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1056775" name="Rectangle 7"/>
          <p:cNvSpPr>
            <a:spLocks noChangeArrowheads="1"/>
          </p:cNvSpPr>
          <p:nvPr/>
        </p:nvSpPr>
        <p:spPr bwMode="auto">
          <a:xfrm>
            <a:off x="6629400" y="5410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1056776" name="Rectangle 8"/>
          <p:cNvSpPr>
            <a:spLocks noChangeArrowheads="1"/>
          </p:cNvSpPr>
          <p:nvPr/>
        </p:nvSpPr>
        <p:spPr bwMode="auto">
          <a:xfrm>
            <a:off x="6629400" y="5029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1056777" name="Rectangle 9"/>
          <p:cNvSpPr>
            <a:spLocks noChangeArrowheads="1"/>
          </p:cNvSpPr>
          <p:nvPr/>
        </p:nvSpPr>
        <p:spPr bwMode="auto">
          <a:xfrm>
            <a:off x="6629400" y="4648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1056778" name="Rectangle 10"/>
          <p:cNvSpPr>
            <a:spLocks noChangeArrowheads="1"/>
          </p:cNvSpPr>
          <p:nvPr/>
        </p:nvSpPr>
        <p:spPr bwMode="auto">
          <a:xfrm>
            <a:off x="6629400" y="4267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1056779" name="Rectangle 11"/>
          <p:cNvSpPr>
            <a:spLocks noChangeArrowheads="1"/>
          </p:cNvSpPr>
          <p:nvPr/>
        </p:nvSpPr>
        <p:spPr bwMode="auto">
          <a:xfrm>
            <a:off x="6629400" y="3886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1056780" name="Rectangle 12"/>
          <p:cNvSpPr>
            <a:spLocks noChangeArrowheads="1"/>
          </p:cNvSpPr>
          <p:nvPr/>
        </p:nvSpPr>
        <p:spPr bwMode="auto">
          <a:xfrm>
            <a:off x="6629400" y="3505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1056781" name="Rectangle 13"/>
          <p:cNvSpPr>
            <a:spLocks noChangeArrowheads="1"/>
          </p:cNvSpPr>
          <p:nvPr/>
        </p:nvSpPr>
        <p:spPr bwMode="auto">
          <a:xfrm>
            <a:off x="6629400" y="3124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1056782" name="Rectangle 14"/>
          <p:cNvSpPr>
            <a:spLocks noChangeArrowheads="1"/>
          </p:cNvSpPr>
          <p:nvPr/>
        </p:nvSpPr>
        <p:spPr bwMode="auto">
          <a:xfrm>
            <a:off x="6629400" y="2743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1056783" name="Rectangle 15"/>
          <p:cNvSpPr>
            <a:spLocks noChangeArrowheads="1"/>
          </p:cNvSpPr>
          <p:nvPr/>
        </p:nvSpPr>
        <p:spPr bwMode="auto">
          <a:xfrm>
            <a:off x="6629400" y="2362200"/>
            <a:ext cx="990600" cy="38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1056785" name="Rectangle 17"/>
          <p:cNvSpPr>
            <a:spLocks noChangeArrowheads="1"/>
          </p:cNvSpPr>
          <p:nvPr/>
        </p:nvSpPr>
        <p:spPr bwMode="auto">
          <a:xfrm>
            <a:off x="7620000" y="2362200"/>
            <a:ext cx="990600" cy="381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0">
                <a:solidFill>
                  <a:srgbClr val="0070C0"/>
                </a:solidFill>
                <a:latin typeface="Times New Roman" charset="0"/>
              </a:rPr>
              <a:t>0</a:t>
            </a:r>
          </a:p>
        </p:txBody>
      </p:sp>
      <p:sp>
        <p:nvSpPr>
          <p:cNvPr id="1056786" name="Rectangle 18"/>
          <p:cNvSpPr>
            <a:spLocks noChangeArrowheads="1"/>
          </p:cNvSpPr>
          <p:nvPr/>
        </p:nvSpPr>
        <p:spPr bwMode="auto">
          <a:xfrm>
            <a:off x="7620000" y="5791200"/>
            <a:ext cx="990600" cy="381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 dirty="0" smtClean="0">
                <a:solidFill>
                  <a:srgbClr val="0070C0"/>
                </a:solidFill>
                <a:latin typeface="Times New Roman" charset="0"/>
              </a:rPr>
              <a:t>p</a:t>
            </a:r>
            <a:r>
              <a:rPr lang="en-US" i="0" dirty="0" smtClean="0">
                <a:solidFill>
                  <a:srgbClr val="0070C0"/>
                </a:solidFill>
                <a:latin typeface="Times New Roman" charset="0"/>
              </a:rPr>
              <a:t> </a:t>
            </a:r>
            <a:r>
              <a:rPr lang="en-US" i="0" dirty="0">
                <a:solidFill>
                  <a:srgbClr val="0070C0"/>
                </a:solidFill>
                <a:latin typeface="Times New Roman" charset="0"/>
              </a:rPr>
              <a:t>- 1</a:t>
            </a:r>
          </a:p>
        </p:txBody>
      </p:sp>
      <p:sp>
        <p:nvSpPr>
          <p:cNvPr id="1056787" name="Rectangle 19"/>
          <p:cNvSpPr>
            <a:spLocks noChangeArrowheads="1"/>
          </p:cNvSpPr>
          <p:nvPr/>
        </p:nvSpPr>
        <p:spPr bwMode="auto">
          <a:xfrm>
            <a:off x="7620000" y="3124200"/>
            <a:ext cx="990600" cy="381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70C0"/>
                </a:solidFill>
                <a:latin typeface="Times New Roman" charset="0"/>
              </a:rPr>
              <a:t>h</a:t>
            </a:r>
            <a:r>
              <a:rPr lang="en-US" i="0">
                <a:solidFill>
                  <a:srgbClr val="0070C0"/>
                </a:solidFill>
                <a:latin typeface="Times New Roman" charset="0"/>
              </a:rPr>
              <a:t>(k</a:t>
            </a:r>
            <a:r>
              <a:rPr lang="en-US" i="0" baseline="-25000">
                <a:solidFill>
                  <a:srgbClr val="0070C0"/>
                </a:solidFill>
                <a:latin typeface="Times New Roman" charset="0"/>
              </a:rPr>
              <a:t>1</a:t>
            </a:r>
            <a:r>
              <a:rPr lang="en-US" i="0">
                <a:solidFill>
                  <a:srgbClr val="0070C0"/>
                </a:solidFill>
                <a:latin typeface="Times New Roman" charset="0"/>
              </a:rPr>
              <a:t>)</a:t>
            </a:r>
            <a:endParaRPr lang="en-US">
              <a:solidFill>
                <a:srgbClr val="0070C0"/>
              </a:solidFill>
              <a:latin typeface="Times New Roman" charset="0"/>
            </a:endParaRPr>
          </a:p>
        </p:txBody>
      </p:sp>
      <p:sp>
        <p:nvSpPr>
          <p:cNvPr id="1056788" name="Rectangle 20"/>
          <p:cNvSpPr>
            <a:spLocks noChangeArrowheads="1"/>
          </p:cNvSpPr>
          <p:nvPr/>
        </p:nvSpPr>
        <p:spPr bwMode="auto">
          <a:xfrm>
            <a:off x="7620000" y="3505200"/>
            <a:ext cx="990600" cy="381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70C0"/>
                </a:solidFill>
                <a:latin typeface="Times New Roman" charset="0"/>
              </a:rPr>
              <a:t>h</a:t>
            </a:r>
            <a:r>
              <a:rPr lang="en-US" i="0">
                <a:solidFill>
                  <a:srgbClr val="0070C0"/>
                </a:solidFill>
                <a:latin typeface="Times New Roman" charset="0"/>
              </a:rPr>
              <a:t>(k</a:t>
            </a:r>
            <a:r>
              <a:rPr lang="en-US" i="0" baseline="-25000">
                <a:solidFill>
                  <a:srgbClr val="0070C0"/>
                </a:solidFill>
                <a:latin typeface="Times New Roman" charset="0"/>
              </a:rPr>
              <a:t>4</a:t>
            </a:r>
            <a:r>
              <a:rPr lang="en-US" i="0">
                <a:solidFill>
                  <a:srgbClr val="0070C0"/>
                </a:solidFill>
                <a:latin typeface="Times New Roman" charset="0"/>
              </a:rPr>
              <a:t>)</a:t>
            </a:r>
          </a:p>
        </p:txBody>
      </p:sp>
      <p:sp>
        <p:nvSpPr>
          <p:cNvPr id="1056789" name="Rectangle 21"/>
          <p:cNvSpPr>
            <a:spLocks noChangeArrowheads="1"/>
          </p:cNvSpPr>
          <p:nvPr/>
        </p:nvSpPr>
        <p:spPr bwMode="auto">
          <a:xfrm>
            <a:off x="7620000" y="4267200"/>
            <a:ext cx="990600" cy="381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rgbClr val="0070C0"/>
                </a:solidFill>
                <a:latin typeface="Times New Roman" charset="0"/>
              </a:rPr>
              <a:t>h</a:t>
            </a:r>
            <a:r>
              <a:rPr lang="en-US" i="0" dirty="0">
                <a:solidFill>
                  <a:srgbClr val="0070C0"/>
                </a:solidFill>
                <a:latin typeface="Times New Roman" charset="0"/>
              </a:rPr>
              <a:t>(k</a:t>
            </a:r>
            <a:r>
              <a:rPr lang="en-US" i="0" baseline="-25000" dirty="0">
                <a:solidFill>
                  <a:srgbClr val="0070C0"/>
                </a:solidFill>
                <a:latin typeface="Times New Roman" charset="0"/>
              </a:rPr>
              <a:t>2</a:t>
            </a:r>
            <a:r>
              <a:rPr lang="en-US" i="0" dirty="0" smtClean="0">
                <a:solidFill>
                  <a:srgbClr val="0070C0"/>
                </a:solidFill>
                <a:latin typeface="Times New Roman" charset="0"/>
              </a:rPr>
              <a:t>) </a:t>
            </a:r>
            <a:r>
              <a:rPr lang="en-US" i="0" dirty="0" smtClean="0">
                <a:solidFill>
                  <a:schemeClr val="accent2"/>
                </a:solidFill>
                <a:latin typeface="Times New Roman" charset="0"/>
              </a:rPr>
              <a:t>= 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</a:rPr>
              <a:t>h</a:t>
            </a:r>
            <a:r>
              <a:rPr lang="en-US" i="0" dirty="0" smtClean="0">
                <a:solidFill>
                  <a:schemeClr val="accent2"/>
                </a:solidFill>
                <a:latin typeface="Times New Roman" charset="0"/>
              </a:rPr>
              <a:t>(k</a:t>
            </a:r>
            <a:r>
              <a:rPr lang="en-US" i="0" baseline="-25000" dirty="0" smtClean="0">
                <a:solidFill>
                  <a:schemeClr val="accent2"/>
                </a:solidFill>
                <a:latin typeface="Times New Roman" charset="0"/>
              </a:rPr>
              <a:t>5</a:t>
            </a:r>
            <a:r>
              <a:rPr lang="en-US" i="0" dirty="0" smtClean="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i="0" dirty="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1056790" name="Rectangle 22"/>
          <p:cNvSpPr>
            <a:spLocks noChangeArrowheads="1"/>
          </p:cNvSpPr>
          <p:nvPr/>
        </p:nvSpPr>
        <p:spPr bwMode="auto">
          <a:xfrm>
            <a:off x="7620000" y="5029200"/>
            <a:ext cx="990600" cy="381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70C0"/>
                </a:solidFill>
                <a:latin typeface="Times New Roman" charset="0"/>
              </a:rPr>
              <a:t>h</a:t>
            </a:r>
            <a:r>
              <a:rPr lang="en-US" i="0">
                <a:solidFill>
                  <a:srgbClr val="0070C0"/>
                </a:solidFill>
                <a:latin typeface="Times New Roman" charset="0"/>
              </a:rPr>
              <a:t>(k</a:t>
            </a:r>
            <a:r>
              <a:rPr lang="en-US" i="0" baseline="-25000">
                <a:solidFill>
                  <a:srgbClr val="0070C0"/>
                </a:solidFill>
                <a:latin typeface="Times New Roman" charset="0"/>
              </a:rPr>
              <a:t>3</a:t>
            </a:r>
            <a:r>
              <a:rPr lang="en-US" i="0">
                <a:solidFill>
                  <a:srgbClr val="0070C0"/>
                </a:solidFill>
                <a:latin typeface="Times New Roman" charset="0"/>
              </a:rPr>
              <a:t>)</a:t>
            </a:r>
          </a:p>
        </p:txBody>
      </p:sp>
      <p:sp>
        <p:nvSpPr>
          <p:cNvPr id="1056791" name="Text Box 23"/>
          <p:cNvSpPr txBox="1">
            <a:spLocks noChangeArrowheads="1"/>
          </p:cNvSpPr>
          <p:nvPr/>
        </p:nvSpPr>
        <p:spPr bwMode="auto">
          <a:xfrm>
            <a:off x="1868488" y="3763963"/>
            <a:ext cx="37941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Times New Roman" charset="0"/>
              </a:rPr>
              <a:t>k</a:t>
            </a:r>
            <a:r>
              <a:rPr lang="en-US" baseline="-25000">
                <a:latin typeface="Times New Roman" charset="0"/>
              </a:rPr>
              <a:t>4</a:t>
            </a:r>
            <a:endParaRPr lang="en-US">
              <a:latin typeface="Times New Roman" charset="0"/>
            </a:endParaRPr>
          </a:p>
        </p:txBody>
      </p:sp>
      <p:sp>
        <p:nvSpPr>
          <p:cNvPr id="1056792" name="Text Box 24"/>
          <p:cNvSpPr txBox="1">
            <a:spLocks noChangeArrowheads="1"/>
          </p:cNvSpPr>
          <p:nvPr/>
        </p:nvSpPr>
        <p:spPr bwMode="auto">
          <a:xfrm>
            <a:off x="1752600" y="4937125"/>
            <a:ext cx="3794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Times New Roman" charset="0"/>
              </a:rPr>
              <a:t>k</a:t>
            </a:r>
            <a:r>
              <a:rPr lang="en-US" baseline="-25000">
                <a:latin typeface="Times New Roman" charset="0"/>
              </a:rPr>
              <a:t>2</a:t>
            </a:r>
            <a:endParaRPr lang="en-US">
              <a:latin typeface="Times New Roman" charset="0"/>
            </a:endParaRPr>
          </a:p>
        </p:txBody>
      </p:sp>
      <p:sp>
        <p:nvSpPr>
          <p:cNvPr id="1056793" name="Text Box 25"/>
          <p:cNvSpPr txBox="1">
            <a:spLocks noChangeArrowheads="1"/>
          </p:cNvSpPr>
          <p:nvPr/>
        </p:nvSpPr>
        <p:spPr bwMode="auto">
          <a:xfrm>
            <a:off x="2897188" y="5089525"/>
            <a:ext cx="37941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Times New Roman" charset="0"/>
              </a:rPr>
              <a:t>k</a:t>
            </a:r>
            <a:r>
              <a:rPr lang="en-US" baseline="-25000">
                <a:latin typeface="Times New Roman" charset="0"/>
              </a:rPr>
              <a:t>3</a:t>
            </a:r>
            <a:endParaRPr lang="en-US">
              <a:latin typeface="Times New Roman" charset="0"/>
            </a:endParaRPr>
          </a:p>
        </p:txBody>
      </p:sp>
      <p:sp>
        <p:nvSpPr>
          <p:cNvPr id="1056794" name="Text Box 26"/>
          <p:cNvSpPr txBox="1">
            <a:spLocks noChangeArrowheads="1"/>
          </p:cNvSpPr>
          <p:nvPr/>
        </p:nvSpPr>
        <p:spPr bwMode="auto">
          <a:xfrm>
            <a:off x="1371600" y="3352800"/>
            <a:ext cx="3794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Times New Roman" charset="0"/>
              </a:rPr>
              <a:t>k</a:t>
            </a:r>
            <a:r>
              <a:rPr lang="en-US" baseline="-25000">
                <a:latin typeface="Times New Roman" charset="0"/>
              </a:rPr>
              <a:t>1</a:t>
            </a:r>
            <a:endParaRPr lang="en-US">
              <a:latin typeface="Times New Roman" charset="0"/>
            </a:endParaRPr>
          </a:p>
        </p:txBody>
      </p:sp>
      <p:sp>
        <p:nvSpPr>
          <p:cNvPr id="1056795" name="Text Box 27"/>
          <p:cNvSpPr txBox="1">
            <a:spLocks noChangeArrowheads="1"/>
          </p:cNvSpPr>
          <p:nvPr/>
        </p:nvSpPr>
        <p:spPr bwMode="auto">
          <a:xfrm>
            <a:off x="2667000" y="4038600"/>
            <a:ext cx="3794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Times New Roman" charset="0"/>
              </a:rPr>
              <a:t>k</a:t>
            </a:r>
            <a:r>
              <a:rPr lang="en-US" baseline="-25000">
                <a:latin typeface="Times New Roman" charset="0"/>
              </a:rPr>
              <a:t>5</a:t>
            </a:r>
            <a:endParaRPr lang="en-US">
              <a:latin typeface="Times New Roman" charset="0"/>
            </a:endParaRPr>
          </a:p>
        </p:txBody>
      </p:sp>
      <p:sp>
        <p:nvSpPr>
          <p:cNvPr id="1056796" name="Text Box 28"/>
          <p:cNvSpPr txBox="1">
            <a:spLocks noChangeArrowheads="1"/>
          </p:cNvSpPr>
          <p:nvPr/>
        </p:nvSpPr>
        <p:spPr bwMode="auto">
          <a:xfrm>
            <a:off x="898525" y="2422525"/>
            <a:ext cx="2927350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U</a:t>
            </a:r>
            <a:br>
              <a:rPr lang="en-US" b="1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(universe of keys)</a:t>
            </a:r>
          </a:p>
        </p:txBody>
      </p:sp>
      <p:sp>
        <p:nvSpPr>
          <p:cNvPr id="1056797" name="Text Box 29"/>
          <p:cNvSpPr txBox="1">
            <a:spLocks noChangeArrowheads="1"/>
          </p:cNvSpPr>
          <p:nvPr/>
        </p:nvSpPr>
        <p:spPr bwMode="auto">
          <a:xfrm>
            <a:off x="730250" y="3840163"/>
            <a:ext cx="1250950" cy="1006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K</a:t>
            </a:r>
            <a:br>
              <a:rPr lang="en-US" b="1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(actual</a:t>
            </a:r>
            <a:br>
              <a:rPr lang="en-US" b="1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keys)</a:t>
            </a:r>
          </a:p>
        </p:txBody>
      </p:sp>
      <p:cxnSp>
        <p:nvCxnSpPr>
          <p:cNvPr id="1056798" name="AutoShape 30"/>
          <p:cNvCxnSpPr>
            <a:cxnSpLocks noChangeShapeType="1"/>
            <a:stCxn id="1056794" idx="3"/>
            <a:endCxn id="1056781" idx="1"/>
          </p:cNvCxnSpPr>
          <p:nvPr/>
        </p:nvCxnSpPr>
        <p:spPr bwMode="auto">
          <a:xfrm flipV="1">
            <a:off x="1751013" y="3314700"/>
            <a:ext cx="4864100" cy="2365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6799" name="AutoShape 31"/>
          <p:cNvCxnSpPr>
            <a:cxnSpLocks noChangeShapeType="1"/>
            <a:stCxn id="1056791" idx="3"/>
            <a:endCxn id="1056780" idx="1"/>
          </p:cNvCxnSpPr>
          <p:nvPr/>
        </p:nvCxnSpPr>
        <p:spPr bwMode="auto">
          <a:xfrm flipV="1">
            <a:off x="2247900" y="3695700"/>
            <a:ext cx="4367213" cy="266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6800" name="AutoShape 32"/>
          <p:cNvCxnSpPr>
            <a:cxnSpLocks noChangeShapeType="1"/>
            <a:stCxn id="1056795" idx="3"/>
          </p:cNvCxnSpPr>
          <p:nvPr/>
        </p:nvCxnSpPr>
        <p:spPr bwMode="auto">
          <a:xfrm>
            <a:off x="3046413" y="4237038"/>
            <a:ext cx="3568700" cy="1111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6801" name="AutoShape 33"/>
          <p:cNvCxnSpPr>
            <a:cxnSpLocks noChangeShapeType="1"/>
            <a:stCxn id="1056792" idx="3"/>
            <a:endCxn id="1056778" idx="1"/>
          </p:cNvCxnSpPr>
          <p:nvPr/>
        </p:nvCxnSpPr>
        <p:spPr bwMode="auto">
          <a:xfrm flipV="1">
            <a:off x="2132013" y="4457700"/>
            <a:ext cx="4483100" cy="6778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6802" name="AutoShape 34"/>
          <p:cNvCxnSpPr>
            <a:cxnSpLocks noChangeShapeType="1"/>
            <a:stCxn id="1056793" idx="3"/>
            <a:endCxn id="1056776" idx="1"/>
          </p:cNvCxnSpPr>
          <p:nvPr/>
        </p:nvCxnSpPr>
        <p:spPr bwMode="auto">
          <a:xfrm flipV="1">
            <a:off x="3276600" y="5219700"/>
            <a:ext cx="3338513" cy="682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" name="Cloud Callout 34"/>
          <p:cNvSpPr/>
          <p:nvPr/>
        </p:nvSpPr>
        <p:spPr bwMode="auto">
          <a:xfrm>
            <a:off x="6553200" y="2819400"/>
            <a:ext cx="2057400" cy="1219200"/>
          </a:xfrm>
          <a:prstGeom prst="cloudCallout">
            <a:avLst>
              <a:gd name="adj1" fmla="val 24023"/>
              <a:gd name="adj2" fmla="val 7083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collision</a:t>
            </a:r>
            <a:endParaRPr kumimoji="0" 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E680-04MergeSort">
  <a:themeElements>
    <a:clrScheme name="Radial 11">
      <a:dk1>
        <a:srgbClr val="000000"/>
      </a:dk1>
      <a:lt1>
        <a:srgbClr val="FFFFFF"/>
      </a:lt1>
      <a:dk2>
        <a:srgbClr val="FFFFFF"/>
      </a:dk2>
      <a:lt2>
        <a:srgbClr val="817F3F"/>
      </a:lt2>
      <a:accent1>
        <a:srgbClr val="C0C0C0"/>
      </a:accent1>
      <a:accent2>
        <a:srgbClr val="C3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B00000"/>
      </a:accent6>
      <a:hlink>
        <a:srgbClr val="3101FF"/>
      </a:hlink>
      <a:folHlink>
        <a:srgbClr val="0000FF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1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C0C0C0"/>
        </a:accent1>
        <a:accent2>
          <a:srgbClr val="C3000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B00000"/>
        </a:accent6>
        <a:hlink>
          <a:srgbClr val="3101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CSE680-04MergeSort</Template>
  <TotalTime>9119</TotalTime>
  <Words>2996</Words>
  <Application>Microsoft Office PowerPoint</Application>
  <PresentationFormat>On-screen Show (4:3)</PresentationFormat>
  <Paragraphs>636</Paragraphs>
  <Slides>56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59" baseType="lpstr">
      <vt:lpstr>CSE680-04MergeSort</vt:lpstr>
      <vt:lpstr>Clip</vt:lpstr>
      <vt:lpstr>Equation</vt:lpstr>
      <vt:lpstr>Introduction to Algorithms  Hash Tables</vt:lpstr>
      <vt:lpstr>Motivation</vt:lpstr>
      <vt:lpstr>Dictionaries</vt:lpstr>
      <vt:lpstr>Direct Addressing</vt:lpstr>
      <vt:lpstr>Direct Addressing</vt:lpstr>
      <vt:lpstr>Hash Table</vt:lpstr>
      <vt:lpstr>Hash Table</vt:lpstr>
      <vt:lpstr>Hash Functions</vt:lpstr>
      <vt:lpstr>Hash Functions</vt:lpstr>
      <vt:lpstr>Hash Functions</vt:lpstr>
      <vt:lpstr>Example</vt:lpstr>
      <vt:lpstr>Example</vt:lpstr>
      <vt:lpstr>Collisions</vt:lpstr>
      <vt:lpstr>Chaining</vt:lpstr>
      <vt:lpstr>Chaining</vt:lpstr>
      <vt:lpstr>Chaining</vt:lpstr>
      <vt:lpstr>Chaining</vt:lpstr>
      <vt:lpstr>Open Addressing</vt:lpstr>
      <vt:lpstr>Open Addressing </vt:lpstr>
      <vt:lpstr>Probing</vt:lpstr>
      <vt:lpstr>Linear Probing</vt:lpstr>
      <vt:lpstr>Search with Linear Probing</vt:lpstr>
      <vt:lpstr>Linear Probing</vt:lpstr>
      <vt:lpstr>Updates with Linear Probing</vt:lpstr>
      <vt:lpstr>Quadratic Probing</vt:lpstr>
      <vt:lpstr>Quadratic Probing</vt:lpstr>
      <vt:lpstr>Quadratic Probing</vt:lpstr>
      <vt:lpstr>Quadratic Probing</vt:lpstr>
      <vt:lpstr>Quadratic Probing</vt:lpstr>
      <vt:lpstr>Quadratic Probing</vt:lpstr>
      <vt:lpstr>Quadratic Probing</vt:lpstr>
      <vt:lpstr>Quadratic Probing</vt:lpstr>
      <vt:lpstr>Quadratic Probing</vt:lpstr>
      <vt:lpstr>Secondary Clustering</vt:lpstr>
      <vt:lpstr>Double Hashing</vt:lpstr>
      <vt:lpstr>Double Hashing</vt:lpstr>
      <vt:lpstr>Double Hashing Example</vt:lpstr>
      <vt:lpstr>Open Addressing Summary</vt:lpstr>
      <vt:lpstr>Open Addressing Summary</vt:lpstr>
      <vt:lpstr>Choosing A Hash Function</vt:lpstr>
      <vt:lpstr>From Keys to Indices</vt:lpstr>
      <vt:lpstr>Java Hash</vt:lpstr>
      <vt:lpstr>Popular Hash-Code Maps</vt:lpstr>
      <vt:lpstr>Popular Hash-Code Maps</vt:lpstr>
      <vt:lpstr>Popular Hash-Code Maps</vt:lpstr>
      <vt:lpstr>Random Hashing</vt:lpstr>
      <vt:lpstr>Popular Compression Maps </vt:lpstr>
      <vt:lpstr>The Division Method</vt:lpstr>
      <vt:lpstr>The Multiplication Method</vt:lpstr>
      <vt:lpstr>The Multiplication Method</vt:lpstr>
      <vt:lpstr>Recap</vt:lpstr>
      <vt:lpstr>Analysis of Chaining</vt:lpstr>
      <vt:lpstr>Analysis of Chaining</vt:lpstr>
      <vt:lpstr>Analysis of Chaining</vt:lpstr>
      <vt:lpstr>Analysis of Chaining</vt:lpstr>
      <vt:lpstr>Analysis of Open Addressing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  Hash Tables</dc:title>
  <dc:creator>Roger</dc:creator>
  <cp:lastModifiedBy>Roger Crawfis</cp:lastModifiedBy>
  <cp:revision>57</cp:revision>
  <dcterms:created xsi:type="dcterms:W3CDTF">2009-07-17T15:05:24Z</dcterms:created>
  <dcterms:modified xsi:type="dcterms:W3CDTF">2011-11-02T14:20:44Z</dcterms:modified>
</cp:coreProperties>
</file>