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70" r:id="rId5"/>
    <p:sldId id="263" r:id="rId6"/>
    <p:sldId id="272" r:id="rId7"/>
    <p:sldId id="271" r:id="rId8"/>
    <p:sldId id="257" r:id="rId9"/>
    <p:sldId id="264" r:id="rId10"/>
    <p:sldId id="273" r:id="rId11"/>
    <p:sldId id="274" r:id="rId12"/>
    <p:sldId id="275" r:id="rId13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60139" autoAdjust="0"/>
  </p:normalViewPr>
  <p:slideViewPr>
    <p:cSldViewPr>
      <p:cViewPr varScale="1">
        <p:scale>
          <a:sx n="69" d="100"/>
          <a:sy n="69" d="100"/>
        </p:scale>
        <p:origin x="21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05/09/2019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05/09/2019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data can be categorized into</a:t>
            </a:r>
            <a:r>
              <a:rPr lang="en-CA" baseline="0" dirty="0"/>
              <a:t> two type: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/>
              <a:t>Reference:</a:t>
            </a:r>
            <a:br>
              <a:rPr lang="en-CA" baseline="0" dirty="0"/>
            </a:br>
            <a:r>
              <a:rPr lang="en-CA" baseline="0" dirty="0"/>
              <a:t>Variable contains a reference (or pointer) to the actual value</a:t>
            </a:r>
            <a:br>
              <a:rPr lang="en-CA" baseline="0" dirty="0"/>
            </a:br>
            <a:r>
              <a:rPr lang="en-CA" baseline="0" dirty="0"/>
              <a:t>=&gt; Two may refer to the same value</a:t>
            </a:r>
            <a:br>
              <a:rPr lang="en-CA" baseline="0" dirty="0"/>
            </a:br>
            <a:r>
              <a:rPr lang="en-CA" baseline="0" dirty="0"/>
              <a:t>Allocated on the heap.</a:t>
            </a:r>
          </a:p>
          <a:p>
            <a:pPr marL="230772" indent="-230772">
              <a:buFont typeface="+mj-lt"/>
              <a:buAutoNum type="arabicPeriod"/>
            </a:pPr>
            <a:r>
              <a:rPr lang="en-CA" baseline="0" dirty="0"/>
              <a:t>Value:</a:t>
            </a:r>
            <a:br>
              <a:rPr lang="en-CA" baseline="0" dirty="0"/>
            </a:br>
            <a:r>
              <a:rPr lang="en-CA" baseline="0" dirty="0"/>
              <a:t>Variables contains the actual values</a:t>
            </a:r>
            <a:br>
              <a:rPr lang="en-CA" baseline="0" dirty="0"/>
            </a:br>
            <a:r>
              <a:rPr lang="en-CA" baseline="0" dirty="0"/>
              <a:t>Stored on the stack</a:t>
            </a:r>
            <a:endParaRPr lang="en-CA" dirty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struct</a:t>
            </a:r>
            <a:r>
              <a:rPr lang="en-CA" dirty="0"/>
              <a:t> are almost</a:t>
            </a:r>
            <a:r>
              <a:rPr lang="en-CA" baseline="0" dirty="0"/>
              <a:t> like class types except they are value types and do not support inheritance</a:t>
            </a:r>
          </a:p>
          <a:p>
            <a:endParaRPr lang="en-CA" baseline="0" dirty="0"/>
          </a:p>
          <a:p>
            <a:r>
              <a:rPr lang="en-US" dirty="0"/>
              <a:t>There are five user-definable types: class types, </a:t>
            </a:r>
            <a:r>
              <a:rPr lang="en-US" dirty="0" err="1"/>
              <a:t>struct</a:t>
            </a:r>
            <a:r>
              <a:rPr lang="en-US" dirty="0"/>
              <a:t> types, interface types, </a:t>
            </a:r>
            <a:r>
              <a:rPr lang="en-US" dirty="0" err="1"/>
              <a:t>enum</a:t>
            </a:r>
            <a:r>
              <a:rPr lang="en-US" dirty="0"/>
              <a:t> types, and delegate types.</a:t>
            </a:r>
            <a:endParaRPr lang="en-CA" baseline="0" dirty="0"/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</a:t>
            </a:r>
            <a:r>
              <a:rPr lang="en-CA" baseline="0" dirty="0"/>
              <a:t> are twelve numeric types:</a:t>
            </a:r>
          </a:p>
          <a:p>
            <a:r>
              <a:rPr lang="en-CA" baseline="0" dirty="0"/>
              <a:t>8bits</a:t>
            </a:r>
          </a:p>
          <a:p>
            <a:r>
              <a:rPr lang="en-CA" baseline="0" dirty="0" err="1" smtClean="0"/>
              <a:t>sbyte</a:t>
            </a:r>
            <a:r>
              <a:rPr lang="en-CA" baseline="0" dirty="0" smtClean="0"/>
              <a:t> (-128 to 127) or (-2</a:t>
            </a:r>
            <a:r>
              <a:rPr lang="en-CA" baseline="30000" dirty="0" smtClean="0"/>
              <a:t>7</a:t>
            </a:r>
            <a:r>
              <a:rPr lang="en-CA" baseline="0" dirty="0" smtClean="0"/>
              <a:t> to 2</a:t>
            </a:r>
            <a:r>
              <a:rPr lang="en-CA" baseline="30000" dirty="0" smtClean="0"/>
              <a:t>7</a:t>
            </a:r>
            <a:r>
              <a:rPr lang="en-CA" baseline="0" dirty="0" smtClean="0"/>
              <a:t>-1), byte (0 to 2</a:t>
            </a:r>
            <a:r>
              <a:rPr lang="en-CA" baseline="30000" dirty="0" smtClean="0"/>
              <a:t>8</a:t>
            </a:r>
            <a:r>
              <a:rPr lang="en-CA" baseline="0" dirty="0" smtClean="0"/>
              <a:t>)</a:t>
            </a:r>
            <a:endParaRPr lang="en-CA" baseline="0" dirty="0"/>
          </a:p>
          <a:p>
            <a:endParaRPr lang="en-CA" baseline="0" dirty="0"/>
          </a:p>
          <a:p>
            <a:r>
              <a:rPr lang="en-CA" baseline="0" dirty="0"/>
              <a:t>16bits</a:t>
            </a:r>
          </a:p>
          <a:p>
            <a:r>
              <a:rPr lang="en-CA" baseline="0" dirty="0" smtClean="0"/>
              <a:t>short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-32,768 to 32,767</a:t>
            </a:r>
            <a:r>
              <a:rPr lang="en-CA" baseline="0" dirty="0" smtClean="0"/>
              <a:t>) or (-2</a:t>
            </a:r>
            <a:r>
              <a:rPr lang="en-CA" baseline="30000" dirty="0" smtClean="0"/>
              <a:t>15</a:t>
            </a:r>
            <a:r>
              <a:rPr lang="en-CA" baseline="0" dirty="0" smtClean="0"/>
              <a:t> to 2</a:t>
            </a:r>
            <a:r>
              <a:rPr lang="en-CA" baseline="30000" dirty="0" smtClean="0"/>
              <a:t>15</a:t>
            </a:r>
            <a:r>
              <a:rPr lang="en-CA" baseline="0" dirty="0" smtClean="0"/>
              <a:t>-1), </a:t>
            </a:r>
            <a:r>
              <a:rPr lang="en-CA" baseline="0" dirty="0" err="1" smtClean="0"/>
              <a:t>ushort</a:t>
            </a:r>
            <a:r>
              <a:rPr lang="en-CA" baseline="0" dirty="0" smtClean="0"/>
              <a:t> (0 to 2</a:t>
            </a:r>
            <a:r>
              <a:rPr lang="en-CA" baseline="30000" dirty="0" smtClean="0"/>
              <a:t>16</a:t>
            </a:r>
            <a:r>
              <a:rPr lang="en-CA" baseline="0" dirty="0" smtClean="0"/>
              <a:t>-1)</a:t>
            </a:r>
            <a:endParaRPr lang="en-CA" baseline="0" dirty="0"/>
          </a:p>
          <a:p>
            <a:endParaRPr lang="en-CA" baseline="0" dirty="0"/>
          </a:p>
          <a:p>
            <a:r>
              <a:rPr lang="en-CA" baseline="0" dirty="0"/>
              <a:t>32bits</a:t>
            </a:r>
          </a:p>
          <a:p>
            <a:r>
              <a:rPr lang="en-CA" baseline="0" dirty="0" err="1" smtClean="0"/>
              <a:t>int</a:t>
            </a:r>
            <a:r>
              <a:rPr lang="en-CA" baseline="0" dirty="0" smtClean="0"/>
              <a:t> (-2</a:t>
            </a:r>
            <a:r>
              <a:rPr lang="en-CA" baseline="30000" dirty="0" smtClean="0"/>
              <a:t>31</a:t>
            </a:r>
            <a:r>
              <a:rPr lang="en-CA" baseline="0" dirty="0" smtClean="0"/>
              <a:t> to 2</a:t>
            </a:r>
            <a:r>
              <a:rPr lang="en-CA" baseline="30000" dirty="0" smtClean="0"/>
              <a:t>31</a:t>
            </a:r>
            <a:r>
              <a:rPr lang="en-CA" baseline="0" dirty="0" smtClean="0"/>
              <a:t>-1), </a:t>
            </a:r>
            <a:r>
              <a:rPr lang="en-CA" baseline="0" dirty="0" err="1" smtClean="0"/>
              <a:t>uint</a:t>
            </a:r>
            <a:r>
              <a:rPr lang="en-CA" baseline="0" dirty="0" smtClean="0"/>
              <a:t> (0 to 2</a:t>
            </a:r>
            <a:r>
              <a:rPr lang="en-CA" baseline="30000" dirty="0" smtClean="0"/>
              <a:t>32</a:t>
            </a:r>
            <a:r>
              <a:rPr lang="en-CA" baseline="0" dirty="0" smtClean="0"/>
              <a:t>-1)</a:t>
            </a:r>
            <a:endParaRPr lang="en-CA" baseline="0" dirty="0"/>
          </a:p>
          <a:p>
            <a:r>
              <a:rPr lang="en-CA" baseline="0" dirty="0"/>
              <a:t>float</a:t>
            </a:r>
          </a:p>
          <a:p>
            <a:endParaRPr lang="en-CA" baseline="0" dirty="0"/>
          </a:p>
          <a:p>
            <a:r>
              <a:rPr lang="en-CA" baseline="0" dirty="0"/>
              <a:t>64bits</a:t>
            </a:r>
          </a:p>
          <a:p>
            <a:r>
              <a:rPr lang="en-CA" baseline="0" dirty="0" smtClean="0"/>
              <a:t>long (-2</a:t>
            </a:r>
            <a:r>
              <a:rPr lang="en-CA" baseline="30000" dirty="0" smtClean="0"/>
              <a:t>63</a:t>
            </a:r>
            <a:r>
              <a:rPr lang="en-CA" baseline="0" dirty="0" smtClean="0"/>
              <a:t> to 2</a:t>
            </a:r>
            <a:r>
              <a:rPr lang="en-CA" baseline="30000" dirty="0" smtClean="0"/>
              <a:t>63</a:t>
            </a:r>
            <a:r>
              <a:rPr lang="en-CA" baseline="0" dirty="0" smtClean="0"/>
              <a:t>-1), </a:t>
            </a:r>
            <a:r>
              <a:rPr lang="en-CA" baseline="0" dirty="0" err="1" smtClean="0"/>
              <a:t>ulong</a:t>
            </a:r>
            <a:r>
              <a:rPr lang="en-CA" baseline="0" dirty="0" smtClean="0"/>
              <a:t> (0 </a:t>
            </a:r>
            <a:r>
              <a:rPr lang="en-CA" baseline="0" smtClean="0"/>
              <a:t>to 2</a:t>
            </a:r>
            <a:r>
              <a:rPr lang="en-CA" baseline="30000" smtClean="0"/>
              <a:t>64</a:t>
            </a:r>
            <a:r>
              <a:rPr lang="en-CA" baseline="0" smtClean="0"/>
              <a:t>-1)</a:t>
            </a:r>
            <a:endParaRPr lang="en-CA" baseline="0" dirty="0"/>
          </a:p>
          <a:p>
            <a:r>
              <a:rPr lang="en-CA" baseline="0" dirty="0"/>
              <a:t>double</a:t>
            </a:r>
          </a:p>
          <a:p>
            <a:endParaRPr lang="en-CA" baseline="0" dirty="0"/>
          </a:p>
          <a:p>
            <a:r>
              <a:rPr lang="en-CA" baseline="0" dirty="0"/>
              <a:t>128bits</a:t>
            </a:r>
          </a:p>
          <a:p>
            <a:r>
              <a:rPr lang="en-CA" baseline="0" dirty="0"/>
              <a:t>decimal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Object class it the</a:t>
            </a:r>
            <a:r>
              <a:rPr lang="en-CA" baseline="0" dirty="0"/>
              <a:t> parent class of all classes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17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Variables are allocated and freed automatically!!!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43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5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075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39887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81830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1354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72590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40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4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5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05/09/2019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8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05/09/2019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2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05/09/2019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05/09/2019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05/09/2019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05/09/2019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0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05/09/2019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Summer 2015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is the scope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slides can be safely ignore because it is not a part of this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9135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Special region of the computer’s memory</a:t>
            </a:r>
          </a:p>
          <a:p>
            <a:r>
              <a:rPr lang="en-CA" dirty="0"/>
              <a:t>Stores temporary variables created by each method</a:t>
            </a:r>
          </a:p>
          <a:p>
            <a:r>
              <a:rPr lang="en-CA" dirty="0"/>
              <a:t>FILO-first in last out</a:t>
            </a:r>
          </a:p>
          <a:p>
            <a:r>
              <a:rPr lang="en-CA" dirty="0"/>
              <a:t>Every time a method declares a new variable, it is pushed onto the stack</a:t>
            </a:r>
          </a:p>
          <a:p>
            <a:r>
              <a:rPr lang="en-CA" dirty="0"/>
              <a:t>Every time a method exits all the stack variables are popped (freed)</a:t>
            </a:r>
          </a:p>
          <a:p>
            <a:r>
              <a:rPr lang="en-CA" dirty="0"/>
              <a:t>Stack grows and shrinks as methods push and pop local variables</a:t>
            </a:r>
          </a:p>
          <a:p>
            <a:r>
              <a:rPr lang="en-CA" dirty="0"/>
              <a:t>There is a limit on the stack size </a:t>
            </a:r>
            <a:r>
              <a:rPr lang="en-CA" dirty="0">
                <a:solidFill>
                  <a:srgbClr val="FF0000"/>
                </a:solidFill>
              </a:rPr>
              <a:t>(stack overflows)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1370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more free-floating region of the computer memory</a:t>
            </a:r>
          </a:p>
          <a:p>
            <a:r>
              <a:rPr lang="en-CA" dirty="0"/>
              <a:t>Memory is allocated by the new keyword</a:t>
            </a:r>
          </a:p>
          <a:p>
            <a:r>
              <a:rPr lang="en-CA" dirty="0"/>
              <a:t>In a managed environment like .NET the garbage collector reclaims un-use memory</a:t>
            </a:r>
          </a:p>
          <a:p>
            <a:r>
              <a:rPr lang="en-CA" dirty="0"/>
              <a:t>Does not have the size restriction as the stack</a:t>
            </a:r>
          </a:p>
          <a:p>
            <a:r>
              <a:rPr lang="en-CA" dirty="0"/>
              <a:t>Slightly slower than stack usage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6493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Appreciation of the two fundamental types</a:t>
            </a:r>
          </a:p>
          <a:p>
            <a:r>
              <a:rPr lang="en-CA" dirty="0"/>
              <a:t>Hierarchical discussion of the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20" idx="6"/>
            <a:endCxn id="14" idx="0"/>
          </p:cNvCxnSpPr>
          <p:nvPr/>
        </p:nvCxnSpPr>
        <p:spPr>
          <a:xfrm>
            <a:off x="6528048" y="1605352"/>
            <a:ext cx="1603764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  <a:endCxn id="20" idx="2"/>
          </p:cNvCxnSpPr>
          <p:nvPr/>
        </p:nvCxnSpPr>
        <p:spPr>
          <a:xfrm flipV="1">
            <a:off x="3961962" y="1605352"/>
            <a:ext cx="1629985" cy="1031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195708" y="2637008"/>
            <a:ext cx="1872208" cy="1584080"/>
            <a:chOff x="5671708" y="1506768"/>
            <a:chExt cx="1872208" cy="1584080"/>
          </a:xfrm>
        </p:grpSpPr>
        <p:sp>
          <p:nvSpPr>
            <p:cNvPr id="2" name="Down Arrow 1"/>
            <p:cNvSpPr/>
            <p:nvPr/>
          </p:nvSpPr>
          <p:spPr>
            <a:xfrm>
              <a:off x="6444208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71708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Reference Types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25857" y="2637008"/>
            <a:ext cx="1872208" cy="1584080"/>
            <a:chOff x="1501857" y="1506768"/>
            <a:chExt cx="1872208" cy="1584080"/>
          </a:xfrm>
        </p:grpSpPr>
        <p:sp>
          <p:nvSpPr>
            <p:cNvPr id="5" name="Rectangle 4"/>
            <p:cNvSpPr/>
            <p:nvPr/>
          </p:nvSpPr>
          <p:spPr>
            <a:xfrm>
              <a:off x="1501857" y="1506768"/>
              <a:ext cx="1872208" cy="8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Value Types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185852" y="2370768"/>
              <a:ext cx="504216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Oval 19"/>
          <p:cNvSpPr/>
          <p:nvPr/>
        </p:nvSpPr>
        <p:spPr>
          <a:xfrm>
            <a:off x="5591946" y="1196753"/>
            <a:ext cx="936102" cy="81719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Value types</a:t>
            </a:r>
          </a:p>
          <a:p>
            <a:pPr lvl="1"/>
            <a:r>
              <a:rPr lang="en-CA" dirty="0"/>
              <a:t>Variables of value types directly contains data</a:t>
            </a:r>
          </a:p>
          <a:p>
            <a:r>
              <a:rPr lang="en-CA" dirty="0"/>
              <a:t>Reference types</a:t>
            </a:r>
          </a:p>
          <a:p>
            <a:pPr lvl="1"/>
            <a:r>
              <a:rPr lang="en-CA" dirty="0"/>
              <a:t>Variable of reference types contains references to the data</a:t>
            </a:r>
          </a:p>
          <a:p>
            <a:pPr lvl="1"/>
            <a:r>
              <a:rPr lang="en-CA" dirty="0"/>
              <a:t>Possible to have multiple references to the same data</a:t>
            </a:r>
          </a:p>
          <a:p>
            <a:pPr lvl="1"/>
            <a:r>
              <a:rPr lang="en-CA" dirty="0"/>
              <a:t>Modifying a reference variable can have a ripple effect to other variable referencing the same data (see the next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Value Types vs Reference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RefType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 = a;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to the reference is assigned to b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i.e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noth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refers to the same value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&lt;-&gt;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Value 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struc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 = new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 = a; 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copy of a is assigned to b</a:t>
            </a:r>
          </a:p>
          <a:p>
            <a:pPr marL="0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&lt;-&gt;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b.age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//10 &lt;-&gt; 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7392138" y="4263360"/>
            <a:ext cx="5042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943872" y="1527416"/>
            <a:ext cx="252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Value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384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Enumeration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5787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Struct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6360190" y="3645096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16200000" flipH="1">
            <a:off x="6141191" y="2166097"/>
            <a:ext cx="1541680" cy="14163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9" idx="0"/>
          </p:cNvCxnSpPr>
          <p:nvPr/>
        </p:nvCxnSpPr>
        <p:spPr>
          <a:xfrm rot="5400000">
            <a:off x="3236788" y="678012"/>
            <a:ext cx="1541680" cy="43924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0" idx="0"/>
          </p:cNvCxnSpPr>
          <p:nvPr/>
        </p:nvCxnSpPr>
        <p:spPr>
          <a:xfrm rot="5400000">
            <a:off x="4688990" y="2130214"/>
            <a:ext cx="1541680" cy="14880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33" idx="0"/>
          </p:cNvCxnSpPr>
          <p:nvPr/>
        </p:nvCxnSpPr>
        <p:spPr>
          <a:xfrm rot="16200000" flipH="1">
            <a:off x="7593392" y="713896"/>
            <a:ext cx="1541680" cy="432072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264592" y="3645096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Nullable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9593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1223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Unsigned Integer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6200" y="1268760"/>
            <a:ext cx="144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Boolean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2104" y="548680"/>
            <a:ext cx="180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5617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IEEE Floating 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40416" y="2604110"/>
            <a:ext cx="2232000" cy="65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High Precision Decimal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8048" y="3616760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double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39555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float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6021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Signed Integer</a:t>
            </a:r>
          </a:p>
        </p:txBody>
      </p:sp>
      <p:cxnSp>
        <p:nvCxnSpPr>
          <p:cNvPr id="28" name="Elbow Connector 27"/>
          <p:cNvCxnSpPr>
            <a:cxnSpLocks/>
            <a:stCxn id="11" idx="2"/>
            <a:endCxn id="97" idx="1"/>
          </p:cNvCxnSpPr>
          <p:nvPr/>
        </p:nvCxnSpPr>
        <p:spPr>
          <a:xfrm rot="16200000" flipH="1">
            <a:off x="1214657" y="3374676"/>
            <a:ext cx="562651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9" idx="0"/>
          </p:cNvCxnSpPr>
          <p:nvPr/>
        </p:nvCxnSpPr>
        <p:spPr>
          <a:xfrm rot="5400000">
            <a:off x="4233348" y="705354"/>
            <a:ext cx="1407430" cy="239008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4" idx="0"/>
          </p:cNvCxnSpPr>
          <p:nvPr/>
        </p:nvCxnSpPr>
        <p:spPr>
          <a:xfrm rot="16200000" flipH="1">
            <a:off x="6638145" y="690638"/>
            <a:ext cx="1407430" cy="24195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16" idx="3"/>
          </p:cNvCxnSpPr>
          <p:nvPr/>
        </p:nvCxnSpPr>
        <p:spPr>
          <a:xfrm rot="5400000">
            <a:off x="7987508" y="3232651"/>
            <a:ext cx="544650" cy="583569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  <a:endCxn id="17" idx="3"/>
          </p:cNvCxnSpPr>
          <p:nvPr/>
        </p:nvCxnSpPr>
        <p:spPr>
          <a:xfrm rot="5400000">
            <a:off x="7727054" y="3504611"/>
            <a:ext cx="1077065" cy="57206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11" idx="0"/>
          </p:cNvCxnSpPr>
          <p:nvPr/>
        </p:nvCxnSpPr>
        <p:spPr>
          <a:xfrm rot="5400000">
            <a:off x="3030949" y="-497045"/>
            <a:ext cx="1407430" cy="47948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49" idx="3"/>
          </p:cNvCxnSpPr>
          <p:nvPr/>
        </p:nvCxnSpPr>
        <p:spPr>
          <a:xfrm rot="16200000" flipH="1">
            <a:off x="4097625" y="2896505"/>
            <a:ext cx="562651" cy="1273859"/>
          </a:xfrm>
          <a:prstGeom prst="bentConnector4">
            <a:avLst>
              <a:gd name="adj1" fmla="val 34004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030819" y="2604110"/>
            <a:ext cx="2232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Unicode Characters</a:t>
            </a:r>
          </a:p>
        </p:txBody>
      </p:sp>
      <p:cxnSp>
        <p:nvCxnSpPr>
          <p:cNvPr id="66" name="Elbow Connector 65"/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840545" y="-511761"/>
            <a:ext cx="1407430" cy="48243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3" idx="2"/>
            <a:endCxn id="12" idx="1"/>
          </p:cNvCxnSpPr>
          <p:nvPr/>
        </p:nvCxnSpPr>
        <p:spPr>
          <a:xfrm rot="16200000" flipH="1">
            <a:off x="6861112" y="467672"/>
            <a:ext cx="306080" cy="176409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3" idx="2"/>
            <a:endCxn id="52" idx="0"/>
          </p:cNvCxnSpPr>
          <p:nvPr/>
        </p:nvCxnSpPr>
        <p:spPr>
          <a:xfrm rot="16200000" flipH="1">
            <a:off x="5435746" y="1893037"/>
            <a:ext cx="1407430" cy="147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654741" y="3634761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byte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654741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ushort</a:t>
            </a:r>
            <a:endParaRPr lang="en-CA" dirty="0"/>
          </a:p>
        </p:txBody>
      </p:sp>
      <p:sp>
        <p:nvSpPr>
          <p:cNvPr id="144" name="Rectangle 143"/>
          <p:cNvSpPr/>
          <p:nvPr/>
        </p:nvSpPr>
        <p:spPr>
          <a:xfrm>
            <a:off x="1654741" y="4653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uint</a:t>
            </a:r>
            <a:endParaRPr lang="en-CA" dirty="0"/>
          </a:p>
        </p:txBody>
      </p:sp>
      <p:sp>
        <p:nvSpPr>
          <p:cNvPr id="145" name="Rectangle 144"/>
          <p:cNvSpPr/>
          <p:nvPr/>
        </p:nvSpPr>
        <p:spPr>
          <a:xfrm>
            <a:off x="1654741" y="5193216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ulong</a:t>
            </a:r>
            <a:endParaRPr lang="en-CA" dirty="0"/>
          </a:p>
        </p:txBody>
      </p:sp>
      <p:sp>
        <p:nvSpPr>
          <p:cNvPr id="149" name="Rectangle 148"/>
          <p:cNvSpPr/>
          <p:nvPr/>
        </p:nvSpPr>
        <p:spPr>
          <a:xfrm>
            <a:off x="3575880" y="3634761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sbyte</a:t>
            </a:r>
            <a:endParaRPr lang="en-CA" dirty="0"/>
          </a:p>
        </p:txBody>
      </p:sp>
      <p:sp>
        <p:nvSpPr>
          <p:cNvPr id="150" name="Rectangle 149"/>
          <p:cNvSpPr/>
          <p:nvPr/>
        </p:nvSpPr>
        <p:spPr>
          <a:xfrm>
            <a:off x="3575880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short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575880" y="4653175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int</a:t>
            </a:r>
            <a:endParaRPr lang="en-CA" dirty="0"/>
          </a:p>
        </p:txBody>
      </p:sp>
      <p:sp>
        <p:nvSpPr>
          <p:cNvPr id="152" name="Rectangle 151"/>
          <p:cNvSpPr/>
          <p:nvPr/>
        </p:nvSpPr>
        <p:spPr>
          <a:xfrm>
            <a:off x="3575880" y="5193216"/>
            <a:ext cx="144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long</a:t>
            </a:r>
          </a:p>
        </p:txBody>
      </p:sp>
      <p:cxnSp>
        <p:nvCxnSpPr>
          <p:cNvPr id="154" name="Elbow Connector 153"/>
          <p:cNvCxnSpPr>
            <a:cxnSpLocks/>
            <a:stCxn id="11" idx="2"/>
            <a:endCxn id="143" idx="1"/>
          </p:cNvCxnSpPr>
          <p:nvPr/>
        </p:nvCxnSpPr>
        <p:spPr>
          <a:xfrm rot="16200000" flipH="1">
            <a:off x="957450" y="3631883"/>
            <a:ext cx="1077065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cxnSpLocks/>
            <a:stCxn id="11" idx="2"/>
            <a:endCxn id="144" idx="1"/>
          </p:cNvCxnSpPr>
          <p:nvPr/>
        </p:nvCxnSpPr>
        <p:spPr>
          <a:xfrm rot="16200000" flipH="1">
            <a:off x="705450" y="3883883"/>
            <a:ext cx="1581065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cxnSpLocks/>
            <a:stCxn id="11" idx="2"/>
            <a:endCxn id="145" idx="1"/>
          </p:cNvCxnSpPr>
          <p:nvPr/>
        </p:nvCxnSpPr>
        <p:spPr>
          <a:xfrm rot="16200000" flipH="1">
            <a:off x="435429" y="4153904"/>
            <a:ext cx="2121106" cy="317518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9" idx="2"/>
            <a:endCxn id="152" idx="3"/>
          </p:cNvCxnSpPr>
          <p:nvPr/>
        </p:nvCxnSpPr>
        <p:spPr>
          <a:xfrm rot="16200000" flipH="1">
            <a:off x="3318397" y="3675733"/>
            <a:ext cx="2121106" cy="1273859"/>
          </a:xfrm>
          <a:prstGeom prst="bentConnector4">
            <a:avLst>
              <a:gd name="adj1" fmla="val 8395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9" idx="2"/>
            <a:endCxn id="151" idx="3"/>
          </p:cNvCxnSpPr>
          <p:nvPr/>
        </p:nvCxnSpPr>
        <p:spPr>
          <a:xfrm rot="16200000" flipH="1">
            <a:off x="3588418" y="3405712"/>
            <a:ext cx="1581065" cy="1273859"/>
          </a:xfrm>
          <a:prstGeom prst="bentConnector4">
            <a:avLst>
              <a:gd name="adj1" fmla="val 11535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9" idx="2"/>
            <a:endCxn id="150" idx="3"/>
          </p:cNvCxnSpPr>
          <p:nvPr/>
        </p:nvCxnSpPr>
        <p:spPr>
          <a:xfrm rot="16200000" flipH="1">
            <a:off x="3840418" y="3153712"/>
            <a:ext cx="1077065" cy="1273859"/>
          </a:xfrm>
          <a:prstGeom prst="bentConnector4">
            <a:avLst>
              <a:gd name="adj1" fmla="val 17590"/>
              <a:gd name="adj2" fmla="val 11794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9192504" y="414917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decimal</a:t>
            </a:r>
          </a:p>
        </p:txBody>
      </p:sp>
      <p:cxnSp>
        <p:nvCxnSpPr>
          <p:cNvPr id="178" name="Elbow Connector 177"/>
          <p:cNvCxnSpPr>
            <a:cxnSpLocks/>
            <a:stCxn id="15" idx="2"/>
            <a:endCxn id="177" idx="3"/>
          </p:cNvCxnSpPr>
          <p:nvPr/>
        </p:nvCxnSpPr>
        <p:spPr>
          <a:xfrm rot="5400000">
            <a:off x="10257205" y="3629964"/>
            <a:ext cx="1074510" cy="323912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7334" y="6088211"/>
            <a:ext cx="6297612" cy="365125"/>
          </a:xfrm>
        </p:spPr>
        <p:txBody>
          <a:bodyPr/>
          <a:lstStyle/>
          <a:p>
            <a:r>
              <a:rPr lang="en-CA" dirty="0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4777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880" y="1669696"/>
            <a:ext cx="2520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Reference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556" y="3552942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Arrays</a:t>
            </a:r>
          </a:p>
        </p:txBody>
      </p: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5400000">
            <a:off x="3592095" y="869157"/>
            <a:ext cx="1019246" cy="43483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6" idx="2"/>
            <a:endCxn id="42" idx="0"/>
          </p:cNvCxnSpPr>
          <p:nvPr/>
        </p:nvCxnSpPr>
        <p:spPr>
          <a:xfrm rot="16200000" flipH="1">
            <a:off x="6755147" y="2271483"/>
            <a:ext cx="677347" cy="45362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65688" y="355294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Class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361952" y="355294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Delegate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63820" y="3551761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Interface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27394" y="4878288"/>
            <a:ext cx="2520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String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00374" y="4869232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Object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1952" y="4878289"/>
            <a:ext cx="252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User-defined Class</a:t>
            </a:r>
          </a:p>
        </p:txBody>
      </p:sp>
      <p:cxnSp>
        <p:nvCxnSpPr>
          <p:cNvPr id="43" name="Elbow Connector 42"/>
          <p:cNvCxnSpPr>
            <a:stCxn id="4" idx="2"/>
            <a:endCxn id="36" idx="0"/>
          </p:cNvCxnSpPr>
          <p:nvPr/>
        </p:nvCxnSpPr>
        <p:spPr>
          <a:xfrm rot="5400000">
            <a:off x="5041161" y="2318223"/>
            <a:ext cx="1019246" cy="14501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2"/>
            <a:endCxn id="38" idx="0"/>
          </p:cNvCxnSpPr>
          <p:nvPr/>
        </p:nvCxnSpPr>
        <p:spPr>
          <a:xfrm rot="16200000" flipH="1">
            <a:off x="6490818" y="2318758"/>
            <a:ext cx="1018065" cy="144794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2"/>
            <a:endCxn id="37" idx="0"/>
          </p:cNvCxnSpPr>
          <p:nvPr/>
        </p:nvCxnSpPr>
        <p:spPr>
          <a:xfrm rot="16200000" flipH="1">
            <a:off x="7939293" y="870283"/>
            <a:ext cx="1019246" cy="43460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40" idx="0"/>
          </p:cNvCxnSpPr>
          <p:nvPr/>
        </p:nvCxnSpPr>
        <p:spPr>
          <a:xfrm rot="16200000" flipH="1">
            <a:off x="5167868" y="3858762"/>
            <a:ext cx="677346" cy="13617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2"/>
            <a:endCxn id="41" idx="0"/>
          </p:cNvCxnSpPr>
          <p:nvPr/>
        </p:nvCxnSpPr>
        <p:spPr>
          <a:xfrm rot="5400000">
            <a:off x="3408886" y="3452430"/>
            <a:ext cx="668290" cy="21653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6989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are used to store data</a:t>
            </a:r>
          </a:p>
          <a:p>
            <a:r>
              <a:rPr lang="en-US" dirty="0"/>
              <a:t>Although there lots of built-in native types these are only useful for dealing with very simple data structure</a:t>
            </a:r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1579</TotalTime>
  <Words>635</Words>
  <Application>Microsoft Office PowerPoint</Application>
  <PresentationFormat>Widescreen</PresentationFormat>
  <Paragraphs>160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Introduction to Classes: Types</vt:lpstr>
      <vt:lpstr>Objectives</vt:lpstr>
      <vt:lpstr>PowerPoint Presentation</vt:lpstr>
      <vt:lpstr>Types</vt:lpstr>
      <vt:lpstr>Value Types vs Reference types</vt:lpstr>
      <vt:lpstr>PowerPoint Presentation</vt:lpstr>
      <vt:lpstr>PowerPoint Presentation</vt:lpstr>
      <vt:lpstr>PowerPoint Presentation</vt:lpstr>
      <vt:lpstr>Summary</vt:lpstr>
      <vt:lpstr>Not is the scope of this course</vt:lpstr>
      <vt:lpstr>Stack</vt:lpstr>
      <vt:lpstr>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Administrator</cp:lastModifiedBy>
  <cp:revision>65</cp:revision>
  <cp:lastPrinted>2014-06-02T12:59:36Z</cp:lastPrinted>
  <dcterms:created xsi:type="dcterms:W3CDTF">2013-05-01T13:47:21Z</dcterms:created>
  <dcterms:modified xsi:type="dcterms:W3CDTF">2019-09-05T12:30:23Z</dcterms:modified>
</cp:coreProperties>
</file>