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258" r:id="rId4"/>
    <p:sldId id="278" r:id="rId5"/>
    <p:sldId id="279" r:id="rId6"/>
    <p:sldId id="273" r:id="rId7"/>
    <p:sldId id="280" r:id="rId8"/>
    <p:sldId id="261" r:id="rId9"/>
    <p:sldId id="281" r:id="rId10"/>
    <p:sldId id="285" r:id="rId11"/>
    <p:sldId id="274" r:id="rId12"/>
    <p:sldId id="286" r:id="rId13"/>
    <p:sldId id="287" r:id="rId14"/>
    <p:sldId id="275" r:id="rId15"/>
    <p:sldId id="288" r:id="rId16"/>
    <p:sldId id="284" r:id="rId17"/>
    <p:sldId id="276" r:id="rId18"/>
    <p:sldId id="282" r:id="rId19"/>
    <p:sldId id="283" r:id="rId20"/>
    <p:sldId id="263" r:id="rId21"/>
    <p:sldId id="264" r:id="rId22"/>
  </p:sldIdLst>
  <p:sldSz cx="12192000" cy="6858000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79346" autoAdjust="0"/>
  </p:normalViewPr>
  <p:slideViewPr>
    <p:cSldViewPr>
      <p:cViewPr>
        <p:scale>
          <a:sx n="90" d="100"/>
          <a:sy n="90" d="100"/>
        </p:scale>
        <p:origin x="1200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3C97F6A-83C7-4D32-8B22-BFAEF1652D62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0F411BF-A14B-40A5-A855-24DE453E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8283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r>
              <a:rPr lang="en-CA"/>
              <a:t>COMP123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A55C393-271D-46D6-8CF4-2624FFDFDF0B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r>
              <a:rPr lang="en-CA"/>
              <a:t>Chapter 9 -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CEAA908-8890-4B84-A482-FC6A5173D03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166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53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07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using statement provides</a:t>
            </a:r>
            <a:r>
              <a:rPr lang="en-CA" baseline="0" dirty="0"/>
              <a:t> a better approach to object destruction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404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using statement provides</a:t>
            </a:r>
            <a:r>
              <a:rPr lang="en-CA" baseline="0" dirty="0"/>
              <a:t> a better approach to object destruction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107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Foo f = new Foo();</a:t>
            </a:r>
          </a:p>
          <a:p>
            <a:r>
              <a:rPr lang="en-CA" dirty="0" err="1"/>
              <a:t>Foo.A</a:t>
            </a:r>
            <a:r>
              <a:rPr lang="en-CA" dirty="0"/>
              <a:t> =  … </a:t>
            </a:r>
          </a:p>
          <a:p>
            <a:r>
              <a:rPr lang="en-CA" dirty="0" err="1"/>
              <a:t>f.b</a:t>
            </a:r>
            <a:r>
              <a:rPr lang="en-CA" dirty="0"/>
              <a:t> =  … </a:t>
            </a:r>
          </a:p>
          <a:p>
            <a:r>
              <a:rPr lang="en-CA" dirty="0" err="1"/>
              <a:t>f.D</a:t>
            </a:r>
            <a:r>
              <a:rPr lang="en-CA" dirty="0"/>
              <a:t>( … 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66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Classes are integral in OOP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header specifies the attributes and modifiers of the class, the name of the class, the base class (if given), and the interfaces implemented by the class. 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greyed-out members will not be covered in this course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955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only way to create a non-null value of a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reference-type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than </a:t>
            </a:r>
            <a:r>
              <a:rPr lang="en-CA" dirty="0"/>
              <a:t>string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to apply the </a:t>
            </a:r>
            <a:r>
              <a:rPr lang="en-CA" dirty="0"/>
              <a:t>new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operator, and since the </a:t>
            </a:r>
            <a:r>
              <a:rPr lang="en-CA" dirty="0"/>
              <a:t>new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is not permitted in a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constant-expression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only possible value for constants of 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reference-types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other than </a:t>
            </a:r>
            <a:r>
              <a:rPr lang="en-CA" dirty="0"/>
              <a:t>string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CA" dirty="0"/>
              <a:t>null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42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45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93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61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using statement provides</a:t>
            </a:r>
            <a:r>
              <a:rPr lang="en-CA" baseline="0" dirty="0"/>
              <a:t> a better approach to object destruction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CA"/>
              <a:t>COMP123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Chapter 9 -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AA908-8890-4B84-A482-FC6A5173D03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10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4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477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452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04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78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11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757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78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41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1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55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70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7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906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76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0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CE65A-3EA8-4E8A-A5BE-5CE4C6AFE207}" type="datetimeFigureOut">
              <a:rPr lang="en-CA" smtClean="0"/>
              <a:t>2019-05-10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C297E-8519-4663-BC70-178C05023D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2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Introduction to Classes: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Programming II</a:t>
            </a:r>
            <a:br>
              <a:rPr lang="en-CA" dirty="0"/>
            </a:br>
            <a:r>
              <a:rPr lang="en-CA" dirty="0"/>
              <a:t>Narendra Pershad</a:t>
            </a:r>
          </a:p>
        </p:txBody>
      </p:sp>
    </p:spTree>
    <p:extLst>
      <p:ext uri="{BB962C8B-B14F-4D97-AF65-F5344CB8AC3E}">
        <p14:creationId xmlns:p14="http://schemas.microsoft.com/office/powerpoint/2010/main" val="23307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4"/>
            <a:ext cx="11251314" cy="4752528"/>
          </a:xfrm>
        </p:spPr>
        <p:txBody>
          <a:bodyPr>
            <a:normAutofit/>
          </a:bodyPr>
          <a:lstStyle/>
          <a:p>
            <a:r>
              <a:rPr lang="en-CA" dirty="0"/>
              <a:t>Implements a computation or action</a:t>
            </a:r>
          </a:p>
          <a:p>
            <a:r>
              <a:rPr lang="en-CA" dirty="0"/>
              <a:t>Takes a list of parameters (possibly empty)</a:t>
            </a:r>
          </a:p>
          <a:p>
            <a:r>
              <a:rPr lang="en-CA" dirty="0"/>
              <a:t>Has a return type.     </a:t>
            </a:r>
          </a:p>
          <a:p>
            <a:r>
              <a:rPr lang="en-CA" dirty="0"/>
              <a:t>Normally declared as public</a:t>
            </a:r>
          </a:p>
          <a:p>
            <a:r>
              <a:rPr lang="en-CA" dirty="0"/>
              <a:t>Can be used as an accessor for private members</a:t>
            </a: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PrintGreeting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//public instance void method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Normalize(){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//private instance method that 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GetSize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//public class method that return an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double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GetCost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price){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//public method that return an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GetRate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(){ …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//private method that return an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781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2"/>
            <a:ext cx="9955170" cy="5112567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Declare like a method with no return type and the same name as the class</a:t>
            </a:r>
          </a:p>
          <a:p>
            <a:r>
              <a:rPr lang="en-CA" dirty="0"/>
              <a:t>Is call immediately after the object is instantiated</a:t>
            </a:r>
          </a:p>
          <a:p>
            <a:r>
              <a:rPr lang="en-CA" dirty="0"/>
              <a:t>Normally used to initialize the object </a:t>
            </a:r>
          </a:p>
          <a:p>
            <a:r>
              <a:rPr lang="en-CA" dirty="0"/>
              <a:t>A static constructor is called immediately before ANY member is access and only once</a:t>
            </a:r>
          </a:p>
          <a:p>
            <a:r>
              <a:rPr lang="en-CA" dirty="0"/>
              <a:t>Like methods maybe overloaded</a:t>
            </a:r>
          </a:p>
          <a:p>
            <a:endParaRPr lang="en-CA" dirty="0"/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//constructor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3538" indent="0">
              <a:buNone/>
            </a:pPr>
            <a:endParaRPr lang="en-CA" dirty="0">
              <a:solidFill>
                <a:srgbClr val="00B0F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//overloaded constructor</a:t>
            </a: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age,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name) 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//overloaded constructor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63538" indent="0">
              <a:buNone/>
            </a:pPr>
            <a:endParaRPr lang="en-CA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Foo { </a:t>
            </a: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//private constructor</a:t>
            </a: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Foo(){ … }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//static constructor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867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3"/>
            <a:ext cx="11251314" cy="4844610"/>
          </a:xfrm>
        </p:spPr>
        <p:txBody>
          <a:bodyPr>
            <a:normAutofit/>
          </a:bodyPr>
          <a:lstStyle/>
          <a:p>
            <a:r>
              <a:rPr lang="en-CA" dirty="0"/>
              <a:t>Natural extension of fields</a:t>
            </a:r>
          </a:p>
          <a:p>
            <a:pPr lvl="1"/>
            <a:r>
              <a:rPr lang="en-CA" dirty="0"/>
              <a:t>Has an associated type</a:t>
            </a:r>
          </a:p>
          <a:p>
            <a:pPr lvl="1"/>
            <a:r>
              <a:rPr lang="en-CA" dirty="0"/>
              <a:t>Same syntax for access is same</a:t>
            </a:r>
          </a:p>
          <a:p>
            <a:r>
              <a:rPr lang="en-CA" dirty="0"/>
              <a:t>Do not denote storage location</a:t>
            </a:r>
          </a:p>
          <a:p>
            <a:r>
              <a:rPr lang="en-CA" dirty="0"/>
              <a:t>Have accessors that specify the statements to be executed when their values are read or written</a:t>
            </a:r>
          </a:p>
          <a:p>
            <a:r>
              <a:rPr lang="en-CA" dirty="0"/>
              <a:t>Most method uses properties (so you are advised to use them)</a:t>
            </a:r>
          </a:p>
          <a:p>
            <a:r>
              <a:rPr lang="en-CA" dirty="0"/>
              <a:t>Auto-implemented property is is most convenient to use</a:t>
            </a: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//public class property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Name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//public class property private set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Cost {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 } 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//private property both set and get</a:t>
            </a:r>
          </a:p>
        </p:txBody>
      </p:sp>
    </p:spTree>
    <p:extLst>
      <p:ext uri="{BB962C8B-B14F-4D97-AF65-F5344CB8AC3E}">
        <p14:creationId xmlns:p14="http://schemas.microsoft.com/office/powerpoint/2010/main" val="311240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0769"/>
            <a:ext cx="11107298" cy="4392487"/>
          </a:xfrm>
        </p:spPr>
        <p:txBody>
          <a:bodyPr>
            <a:normAutofit/>
          </a:bodyPr>
          <a:lstStyle/>
          <a:p>
            <a:r>
              <a:rPr lang="en-CA" dirty="0"/>
              <a:t>This member is not mandatory! In fact it will hardly be used in this course</a:t>
            </a:r>
          </a:p>
          <a:p>
            <a:r>
              <a:rPr lang="en-CA" dirty="0"/>
              <a:t>Is declared like a method</a:t>
            </a:r>
          </a:p>
          <a:p>
            <a:r>
              <a:rPr lang="en-CA" dirty="0"/>
              <a:t>No return type</a:t>
            </a:r>
          </a:p>
          <a:p>
            <a:r>
              <a:rPr lang="en-CA" dirty="0"/>
              <a:t>Cannot have accessibility modifier</a:t>
            </a:r>
          </a:p>
          <a:p>
            <a:r>
              <a:rPr lang="en-CA" dirty="0"/>
              <a:t>Cannot be called explicitly</a:t>
            </a:r>
          </a:p>
          <a:p>
            <a:r>
              <a:rPr lang="en-CA" dirty="0"/>
              <a:t>Is called during garbage collection</a:t>
            </a:r>
          </a:p>
          <a:p>
            <a:r>
              <a:rPr lang="en-CA" dirty="0"/>
              <a:t>Cannot be overloaded</a:t>
            </a:r>
          </a:p>
          <a:p>
            <a:r>
              <a:rPr lang="en-CA" dirty="0"/>
              <a:t>Used to clean-up resources that are used. E.g. close files, database connection</a:t>
            </a:r>
          </a:p>
          <a:p>
            <a:r>
              <a:rPr lang="en-CA" dirty="0"/>
              <a:t>Name is same as the class prefixed with a tilde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{ ~Foo() {} }</a:t>
            </a:r>
          </a:p>
        </p:txBody>
      </p:sp>
    </p:spTree>
    <p:extLst>
      <p:ext uri="{BB962C8B-B14F-4D97-AF65-F5344CB8AC3E}">
        <p14:creationId xmlns:p14="http://schemas.microsoft.com/office/powerpoint/2010/main" val="3486361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Defines the meaning of applying a particular expression operator to instances of a class</a:t>
            </a:r>
          </a:p>
          <a:p>
            <a:r>
              <a:rPr lang="en-CA" dirty="0"/>
              <a:t>Must be declared as static and public</a:t>
            </a:r>
          </a:p>
          <a:p>
            <a:r>
              <a:rPr lang="en-CA" dirty="0"/>
              <a:t>Might have to be declared in pairs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3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Enables objects to be indexed in the same way as an array</a:t>
            </a:r>
          </a:p>
          <a:p>
            <a:r>
              <a:rPr lang="en-CA" dirty="0"/>
              <a:t>Like properties it can be read-write, read-only and write-only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40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Enables a class or object to provide notifications</a:t>
            </a:r>
          </a:p>
          <a:p>
            <a:r>
              <a:rPr lang="en-CA" dirty="0"/>
              <a:t>Is declared like a field but:</a:t>
            </a:r>
          </a:p>
          <a:p>
            <a:pPr lvl="1"/>
            <a:r>
              <a:rPr lang="en-CA" dirty="0"/>
              <a:t>The type MUST be a delegate type</a:t>
            </a:r>
          </a:p>
          <a:p>
            <a:pPr lvl="1"/>
            <a:r>
              <a:rPr lang="en-CA" dirty="0"/>
              <a:t>And MUST include the event keyword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98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2777"/>
            <a:ext cx="10603242" cy="4536504"/>
          </a:xfrm>
        </p:spPr>
        <p:txBody>
          <a:bodyPr>
            <a:normAutofit/>
          </a:bodyPr>
          <a:lstStyle/>
          <a:p>
            <a:r>
              <a:rPr lang="en-CA" dirty="0"/>
              <a:t>Static Constructor</a:t>
            </a:r>
          </a:p>
          <a:p>
            <a:pPr lvl="1"/>
            <a:r>
              <a:rPr lang="en-CA" dirty="0"/>
              <a:t>Constructor with the static modifier</a:t>
            </a:r>
          </a:p>
          <a:p>
            <a:pPr lvl="1"/>
            <a:r>
              <a:rPr lang="en-CA" dirty="0"/>
              <a:t>Cannot be called explicitly</a:t>
            </a:r>
          </a:p>
          <a:p>
            <a:r>
              <a:rPr lang="en-CA" dirty="0"/>
              <a:t>Type</a:t>
            </a:r>
          </a:p>
          <a:p>
            <a:pPr lvl="1"/>
            <a:r>
              <a:rPr lang="en-CA" dirty="0"/>
              <a:t>This is a user-defined type</a:t>
            </a:r>
          </a:p>
          <a:p>
            <a:pPr lvl="1"/>
            <a:r>
              <a:rPr lang="en-CA" dirty="0"/>
              <a:t>Classes are considered first-class</a:t>
            </a:r>
          </a:p>
          <a:p>
            <a:pPr lvl="2"/>
            <a:r>
              <a:rPr lang="en-CA" dirty="0"/>
              <a:t>It is possible to declare a class as a member of a containing class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400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Accessibility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4"/>
            <a:ext cx="10675250" cy="4896543"/>
          </a:xfrm>
        </p:spPr>
        <p:txBody>
          <a:bodyPr>
            <a:normAutofit/>
          </a:bodyPr>
          <a:lstStyle/>
          <a:p>
            <a:r>
              <a:rPr lang="en-CA" dirty="0"/>
              <a:t>public</a:t>
            </a:r>
          </a:p>
          <a:p>
            <a:pPr lvl="1"/>
            <a:r>
              <a:rPr lang="en-CA" dirty="0"/>
              <a:t>Accessed by any other code in the same assembly or another assembly that references it.</a:t>
            </a:r>
          </a:p>
          <a:p>
            <a:r>
              <a:rPr lang="en-CA" dirty="0"/>
              <a:t>private</a:t>
            </a:r>
          </a:p>
          <a:p>
            <a:pPr lvl="1"/>
            <a:r>
              <a:rPr lang="en-CA" dirty="0"/>
              <a:t>Accessed only by code in the same class or </a:t>
            </a:r>
            <a:r>
              <a:rPr lang="en-CA" dirty="0" err="1"/>
              <a:t>struct</a:t>
            </a:r>
            <a:r>
              <a:rPr lang="en-CA" dirty="0"/>
              <a:t>.</a:t>
            </a:r>
          </a:p>
          <a:p>
            <a:r>
              <a:rPr lang="en-CA" dirty="0"/>
              <a:t>protected</a:t>
            </a:r>
          </a:p>
          <a:p>
            <a:pPr lvl="1"/>
            <a:r>
              <a:rPr lang="en-CA" dirty="0"/>
              <a:t>Accessed only by code in the same class or </a:t>
            </a:r>
            <a:r>
              <a:rPr lang="en-CA" dirty="0" err="1"/>
              <a:t>struct</a:t>
            </a:r>
            <a:r>
              <a:rPr lang="en-CA" dirty="0"/>
              <a:t>, or in a class that is derived from that class.</a:t>
            </a:r>
          </a:p>
          <a:p>
            <a:r>
              <a:rPr lang="en-CA" dirty="0"/>
              <a:t>internal</a:t>
            </a:r>
          </a:p>
          <a:p>
            <a:pPr lvl="1"/>
            <a:r>
              <a:rPr lang="en-CA" dirty="0"/>
              <a:t>Accessed by any code in the same assembly, but not from another assembly. This is </a:t>
            </a:r>
            <a:r>
              <a:rPr lang="en-CA"/>
              <a:t>the default.</a:t>
            </a:r>
            <a:endParaRPr lang="en-CA" dirty="0"/>
          </a:p>
          <a:p>
            <a:r>
              <a:rPr lang="en-CA" dirty="0"/>
              <a:t>protected internal</a:t>
            </a:r>
          </a:p>
          <a:p>
            <a:pPr lvl="1"/>
            <a:r>
              <a:rPr lang="en-CA" dirty="0"/>
              <a:t>Accessed by any code in the assembly in which it is declared, or from within a derived class in another assembly.</a:t>
            </a:r>
          </a:p>
        </p:txBody>
      </p:sp>
    </p:spTree>
    <p:extLst>
      <p:ext uri="{BB962C8B-B14F-4D97-AF65-F5344CB8AC3E}">
        <p14:creationId xmlns:p14="http://schemas.microsoft.com/office/powerpoint/2010/main" val="168103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1"/>
            <a:ext cx="9883162" cy="4680519"/>
          </a:xfrm>
        </p:spPr>
        <p:txBody>
          <a:bodyPr>
            <a:normAutofit/>
          </a:bodyPr>
          <a:lstStyle/>
          <a:p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to declare a static member, which belongs to the type itself rather than to a specific object</a:t>
            </a:r>
          </a:p>
          <a:p>
            <a:r>
              <a:rPr lang="en-CA" dirty="0"/>
              <a:t>The </a:t>
            </a:r>
            <a:r>
              <a:rPr lang="en-CA" b="1" dirty="0"/>
              <a:t>static</a:t>
            </a:r>
            <a:r>
              <a:rPr lang="en-CA" dirty="0"/>
              <a:t> modifier can be used with classes, fields, methods, properties, operators, events, and constructors, but it cannot be used with indexers, finalizers, or types other than classes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1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Definition</a:t>
            </a:r>
          </a:p>
          <a:p>
            <a:r>
              <a:rPr lang="en-CA" dirty="0"/>
              <a:t>Anatomy</a:t>
            </a:r>
          </a:p>
          <a:p>
            <a:r>
              <a:rPr lang="en-CA" dirty="0"/>
              <a:t>Cursory discussion of the types of members</a:t>
            </a:r>
          </a:p>
          <a:p>
            <a:r>
              <a:rPr lang="en-CA" dirty="0"/>
              <a:t>Accessibility modifier</a:t>
            </a:r>
          </a:p>
          <a:p>
            <a:r>
              <a:rPr lang="en-CA" dirty="0"/>
              <a:t>Accessing  members</a:t>
            </a:r>
          </a:p>
        </p:txBody>
      </p:sp>
    </p:spTree>
    <p:extLst>
      <p:ext uri="{BB962C8B-B14F-4D97-AF65-F5344CB8AC3E}">
        <p14:creationId xmlns:p14="http://schemas.microsoft.com/office/powerpoint/2010/main" val="2261079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Member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5"/>
            <a:ext cx="10315210" cy="45565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A {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get; set;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b;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c;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D(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 z) { c = z; }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cs typeface="Consolas" pitchFamily="49" charset="0"/>
              </a:rPr>
              <a:t>External code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A is accessed by class			     //static property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b is accessed by object reference	 //instance field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c in not accessible directly		 //instance field</a:t>
            </a:r>
          </a:p>
          <a:p>
            <a:pPr marL="0" indent="0">
              <a:buNone/>
            </a:pPr>
            <a:r>
              <a:rPr lang="en-CA" dirty="0">
                <a:latin typeface="Consolas" pitchFamily="49" charset="0"/>
                <a:cs typeface="Consolas" pitchFamily="49" charset="0"/>
              </a:rPr>
              <a:t>D is accessed by object reference	 //instance method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4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5"/>
            <a:ext cx="10459226" cy="4556578"/>
          </a:xfrm>
        </p:spPr>
        <p:txBody>
          <a:bodyPr>
            <a:normAutofit/>
          </a:bodyPr>
          <a:lstStyle/>
          <a:p>
            <a:r>
              <a:rPr lang="en-US" dirty="0"/>
              <a:t>A class specifies the shape and actions of an object</a:t>
            </a:r>
          </a:p>
          <a:p>
            <a:r>
              <a:rPr lang="en-US" dirty="0"/>
              <a:t>There are 10 distinct types of member declarations</a:t>
            </a:r>
          </a:p>
          <a:p>
            <a:r>
              <a:rPr lang="en-US" dirty="0"/>
              <a:t>Members of a class may have different accessibility modifier</a:t>
            </a:r>
          </a:p>
          <a:p>
            <a:r>
              <a:rPr lang="en-US" dirty="0"/>
              <a:t>Objects are created using the new keyword</a:t>
            </a:r>
          </a:p>
          <a:p>
            <a:r>
              <a:rPr lang="en-US" dirty="0"/>
              <a:t>Members can be access via the . (dot) operator and the class name or an object reference</a:t>
            </a:r>
          </a:p>
        </p:txBody>
      </p:sp>
    </p:spTree>
    <p:extLst>
      <p:ext uri="{BB962C8B-B14F-4D97-AF65-F5344CB8AC3E}">
        <p14:creationId xmlns:p14="http://schemas.microsoft.com/office/powerpoint/2010/main" val="276682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class is a piece of software</a:t>
            </a:r>
          </a:p>
          <a:p>
            <a:r>
              <a:rPr lang="en-CA" dirty="0"/>
              <a:t>A class is a data structure that combines state (fields) and actions (methods and other function members) in a single unit</a:t>
            </a:r>
          </a:p>
          <a:p>
            <a:r>
              <a:rPr lang="en-CA" dirty="0"/>
              <a:t>A blueprint to make objects</a:t>
            </a:r>
          </a:p>
          <a:p>
            <a:r>
              <a:rPr lang="en-CA" dirty="0"/>
              <a:t>Specifies/describe the shape of a type</a:t>
            </a:r>
          </a:p>
          <a:p>
            <a:r>
              <a:rPr lang="en-CA" dirty="0"/>
              <a:t>It normally mimics a real-world situation/problem/thing</a:t>
            </a:r>
          </a:p>
          <a:p>
            <a:r>
              <a:rPr lang="en-CA" dirty="0"/>
              <a:t>A class is built to imitate everything or capture something relevant about the  problem </a:t>
            </a:r>
          </a:p>
        </p:txBody>
      </p:sp>
    </p:spTree>
    <p:extLst>
      <p:ext uri="{BB962C8B-B14F-4D97-AF65-F5344CB8AC3E}">
        <p14:creationId xmlns:p14="http://schemas.microsoft.com/office/powerpoint/2010/main" val="30121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6793"/>
            <a:ext cx="10603242" cy="4392488"/>
          </a:xfrm>
        </p:spPr>
        <p:txBody>
          <a:bodyPr>
            <a:normAutofit/>
          </a:bodyPr>
          <a:lstStyle/>
          <a:p>
            <a:r>
              <a:rPr lang="en-CA" dirty="0"/>
              <a:t>Class design, like any software design is a complex process</a:t>
            </a:r>
          </a:p>
          <a:p>
            <a:r>
              <a:rPr lang="en-CA" dirty="0"/>
              <a:t>This course is not about class design</a:t>
            </a:r>
          </a:p>
          <a:p>
            <a:r>
              <a:rPr lang="en-CA" dirty="0"/>
              <a:t>At the end of the course, you will have an appreciation of the structure of a class and able explain the principles behind a particular design feature</a:t>
            </a:r>
          </a:p>
        </p:txBody>
      </p:sp>
    </p:spTree>
    <p:extLst>
      <p:ext uri="{BB962C8B-B14F-4D97-AF65-F5344CB8AC3E}">
        <p14:creationId xmlns:p14="http://schemas.microsoft.com/office/powerpoint/2010/main" val="160197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{ }</a:t>
            </a: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f = 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CA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//Foo is the type (class name)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//f is the object reference (object)</a:t>
            </a:r>
          </a:p>
          <a:p>
            <a:pPr marL="0" indent="0">
              <a:buNone/>
            </a:pP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//the new </a:t>
            </a:r>
            <a:r>
              <a:rPr lang="en-CA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operator creates </a:t>
            </a:r>
            <a:r>
              <a:rPr lang="en-CA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and allocate storage for </a:t>
            </a:r>
            <a:r>
              <a:rPr lang="en-CA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the object f</a:t>
            </a:r>
            <a:endParaRPr lang="en-CA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CA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3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8760"/>
            <a:ext cx="10747258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Header</a:t>
            </a:r>
          </a:p>
          <a:p>
            <a:pPr lvl="1"/>
            <a:r>
              <a:rPr lang="en-CA" dirty="0"/>
              <a:t>The header consist of keyword class followed by the name of the class </a:t>
            </a:r>
          </a:p>
          <a:p>
            <a:pPr lvl="2"/>
            <a:r>
              <a:rPr lang="en-CA" dirty="0"/>
              <a:t>public, sealed, abstract or static might be used to decorated the class name</a:t>
            </a:r>
          </a:p>
          <a:p>
            <a:pPr marL="0" indent="0">
              <a:buNone/>
            </a:pPr>
            <a:r>
              <a:rPr lang="en-CA" dirty="0"/>
              <a:t>Body</a:t>
            </a:r>
          </a:p>
          <a:p>
            <a:pPr lvl="1"/>
            <a:r>
              <a:rPr lang="en-CA" dirty="0"/>
              <a:t>The body is enclosed within a pair of braces </a:t>
            </a:r>
          </a:p>
          <a:p>
            <a:pPr lvl="1"/>
            <a:r>
              <a:rPr lang="en-CA" dirty="0"/>
              <a:t>The body contains data members (fields or variables) and action members (methods or actions/behaviors)</a:t>
            </a:r>
          </a:p>
          <a:p>
            <a:pPr lvl="2"/>
            <a:r>
              <a:rPr lang="en-CA" dirty="0"/>
              <a:t>There are about 10 different types of members of a class</a:t>
            </a:r>
          </a:p>
          <a:p>
            <a:pPr lvl="3"/>
            <a:r>
              <a:rPr lang="en-CA" dirty="0"/>
              <a:t>Members may be instance members or static members</a:t>
            </a:r>
          </a:p>
          <a:p>
            <a:pPr lvl="3"/>
            <a:r>
              <a:rPr lang="en-CA" dirty="0"/>
              <a:t>Instance members belongs to objects (instances of class)</a:t>
            </a:r>
          </a:p>
          <a:p>
            <a:pPr lvl="4"/>
            <a:r>
              <a:rPr lang="en-CA" dirty="0"/>
              <a:t>Every object will have its own copy of these members</a:t>
            </a:r>
          </a:p>
          <a:p>
            <a:pPr lvl="3"/>
            <a:r>
              <a:rPr lang="en-CA" dirty="0"/>
              <a:t>Static members belongs to class</a:t>
            </a:r>
          </a:p>
          <a:p>
            <a:pPr lvl="4"/>
            <a:r>
              <a:rPr lang="en-CA" dirty="0"/>
              <a:t>Only one copy exist that is shared by all objects of the class</a:t>
            </a:r>
          </a:p>
          <a:p>
            <a:pPr lvl="3"/>
            <a:r>
              <a:rPr lang="en-CA" dirty="0"/>
              <a:t>Members accessed by the dot operator</a:t>
            </a:r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570038"/>
            <a:ext cx="8229600" cy="562818"/>
          </a:xfrm>
        </p:spPr>
        <p:txBody>
          <a:bodyPr>
            <a:noAutofit/>
          </a:bodyPr>
          <a:lstStyle/>
          <a:p>
            <a:pPr algn="l"/>
            <a:r>
              <a:rPr lang="en-CA" sz="2400" dirty="0"/>
              <a:t>A class may contains the following member declarations: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348881"/>
            <a:ext cx="4038600" cy="3777283"/>
          </a:xfrm>
        </p:spPr>
        <p:txBody>
          <a:bodyPr>
            <a:normAutofit/>
          </a:bodyPr>
          <a:lstStyle/>
          <a:p>
            <a:r>
              <a:rPr lang="en-CA" dirty="0"/>
              <a:t>Constants</a:t>
            </a:r>
          </a:p>
          <a:p>
            <a:r>
              <a:rPr lang="en-CA" dirty="0"/>
              <a:t>Fields</a:t>
            </a:r>
          </a:p>
          <a:p>
            <a:r>
              <a:rPr lang="en-CA" dirty="0"/>
              <a:t>Methods</a:t>
            </a:r>
          </a:p>
          <a:p>
            <a:r>
              <a:rPr lang="en-CA" dirty="0"/>
              <a:t>Properties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Events</a:t>
            </a:r>
          </a:p>
          <a:p>
            <a:endParaRPr lang="en-CA" dirty="0"/>
          </a:p>
          <a:p>
            <a:pPr lvl="3"/>
            <a:endParaRPr lang="en-CA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6096000" y="2492897"/>
            <a:ext cx="4038600" cy="377728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Indexers</a:t>
            </a:r>
          </a:p>
          <a:p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Operators</a:t>
            </a:r>
          </a:p>
          <a:p>
            <a:r>
              <a:rPr lang="en-CA" dirty="0"/>
              <a:t>Destructors</a:t>
            </a:r>
          </a:p>
          <a:p>
            <a:r>
              <a:rPr lang="en-CA" dirty="0"/>
              <a:t>Static-Constructors</a:t>
            </a:r>
          </a:p>
          <a:p>
            <a:r>
              <a:rPr lang="en-CA" dirty="0"/>
              <a:t>Types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3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Class Members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773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6753"/>
            <a:ext cx="10027178" cy="4844610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Represents immutable values associated with the class</a:t>
            </a:r>
          </a:p>
          <a:p>
            <a:r>
              <a:rPr lang="en-CA" dirty="0"/>
              <a:t>Only C# built-in type can be declare constant</a:t>
            </a:r>
          </a:p>
          <a:p>
            <a:r>
              <a:rPr lang="en-CA" dirty="0"/>
              <a:t>(Use the </a:t>
            </a:r>
            <a:r>
              <a:rPr lang="en-CA" dirty="0" err="1"/>
              <a:t>readonly</a:t>
            </a:r>
            <a:r>
              <a:rPr lang="en-CA" dirty="0"/>
              <a:t> modifier for other types)</a:t>
            </a:r>
          </a:p>
          <a:p>
            <a:r>
              <a:rPr lang="en-CA" dirty="0"/>
              <a:t>Considered as static members</a:t>
            </a:r>
          </a:p>
          <a:p>
            <a:pPr lvl="1"/>
            <a:r>
              <a:rPr lang="en-CA" dirty="0"/>
              <a:t>Does not require or allow the static modifier</a:t>
            </a:r>
          </a:p>
          <a:p>
            <a:r>
              <a:rPr lang="en-CA" dirty="0"/>
              <a:t>Is set once only at declaration</a:t>
            </a:r>
          </a:p>
          <a:p>
            <a:r>
              <a:rPr lang="en-CA" dirty="0"/>
              <a:t>Initialized  by a literal or a constant expression</a:t>
            </a:r>
          </a:p>
          <a:p>
            <a:pPr lvl="1"/>
            <a:r>
              <a:rPr lang="en-CA" dirty="0"/>
              <a:t>Constant expression must be fully evaluated are compile time</a:t>
            </a:r>
          </a:p>
          <a:p>
            <a:r>
              <a:rPr lang="en-CA" dirty="0"/>
              <a:t>Declared like a field</a:t>
            </a:r>
          </a:p>
          <a:p>
            <a:r>
              <a:rPr lang="en-CA" dirty="0"/>
              <a:t>Includes the </a:t>
            </a:r>
            <a:r>
              <a:rPr lang="en-CA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CA" dirty="0"/>
              <a:t> keyword</a:t>
            </a:r>
          </a:p>
          <a:p>
            <a:pPr lvl="1"/>
            <a:endParaRPr lang="en-CA" dirty="0"/>
          </a:p>
          <a:p>
            <a:pPr marL="3619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PI = 3.14159;</a:t>
            </a:r>
          </a:p>
          <a:p>
            <a:pPr marL="361950" lvl="1" indent="0">
              <a:buNone/>
            </a:pP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CA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CA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double</a:t>
            </a:r>
            <a:r>
              <a:rPr lang="en-CA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dirty="0">
                <a:latin typeface="Consolas" pitchFamily="49" charset="0"/>
                <a:cs typeface="Consolas" pitchFamily="49" charset="0"/>
              </a:rPr>
              <a:t>DIAMETER = PI * 2;</a:t>
            </a:r>
          </a:p>
          <a:p>
            <a:pPr marL="457200" lvl="1" indent="0">
              <a:buNone/>
            </a:pPr>
            <a:endParaRPr lang="en-CA" dirty="0"/>
          </a:p>
          <a:p>
            <a:pPr marL="342900" lvl="1" indent="-342900"/>
            <a:r>
              <a:rPr lang="en-CA" sz="1800" dirty="0"/>
              <a:t>If a constant  is desired but its value is not permitted at compile time, then you may use a field with the </a:t>
            </a:r>
            <a:r>
              <a:rPr lang="en-CA" sz="1800" dirty="0" err="1"/>
              <a:t>readonly</a:t>
            </a:r>
            <a:r>
              <a:rPr lang="en-CA" sz="1800" dirty="0"/>
              <a:t> modifier</a:t>
            </a:r>
          </a:p>
        </p:txBody>
      </p:sp>
    </p:spTree>
    <p:extLst>
      <p:ext uri="{BB962C8B-B14F-4D97-AF65-F5344CB8AC3E}">
        <p14:creationId xmlns:p14="http://schemas.microsoft.com/office/powerpoint/2010/main" val="214805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784"/>
            <a:ext cx="10387218" cy="4464495"/>
          </a:xfrm>
        </p:spPr>
        <p:txBody>
          <a:bodyPr>
            <a:normAutofit/>
          </a:bodyPr>
          <a:lstStyle/>
          <a:p>
            <a:r>
              <a:rPr lang="en-CA" dirty="0"/>
              <a:t>A variable that is associated with a class or an instance of a class</a:t>
            </a:r>
          </a:p>
          <a:p>
            <a:r>
              <a:rPr lang="en-CA" dirty="0"/>
              <a:t>Normally declared as private but can be public</a:t>
            </a:r>
          </a:p>
          <a:p>
            <a:r>
              <a:rPr lang="en-CA" dirty="0"/>
              <a:t>Represent a state of the object</a:t>
            </a:r>
          </a:p>
          <a:p>
            <a:r>
              <a:rPr lang="en-CA" dirty="0"/>
              <a:t>Declared like just variables</a:t>
            </a: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age;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//private instance variable of type </a:t>
            </a:r>
            <a:r>
              <a:rPr lang="en-CA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en-CA" dirty="0" err="1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MAX_PERSON = 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//public class variable</a:t>
            </a: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isMarried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//private instance bool variable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"Narendra"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//private instance string variable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r>
              <a:rPr lang="en-CA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mInitial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'K'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CA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//private instance char variable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3538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39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1831</TotalTime>
  <Words>1425</Words>
  <Application>Microsoft Macintosh PowerPoint</Application>
  <PresentationFormat>Widescreen</PresentationFormat>
  <Paragraphs>243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3</vt:lpstr>
      <vt:lpstr>Facet</vt:lpstr>
      <vt:lpstr>Introduction to Classes: Members</vt:lpstr>
      <vt:lpstr>Objectives</vt:lpstr>
      <vt:lpstr>Class Definition</vt:lpstr>
      <vt:lpstr>Class Design</vt:lpstr>
      <vt:lpstr>Class Instantiation</vt:lpstr>
      <vt:lpstr>Class Anatomy</vt:lpstr>
      <vt:lpstr>A class may contains the following member declarations:</vt:lpstr>
      <vt:lpstr>Constant</vt:lpstr>
      <vt:lpstr>Fields</vt:lpstr>
      <vt:lpstr>Method</vt:lpstr>
      <vt:lpstr>Constructor</vt:lpstr>
      <vt:lpstr>Property</vt:lpstr>
      <vt:lpstr>Finalizers</vt:lpstr>
      <vt:lpstr>Operator</vt:lpstr>
      <vt:lpstr>Indexer</vt:lpstr>
      <vt:lpstr>Event</vt:lpstr>
      <vt:lpstr>Members cont’d</vt:lpstr>
      <vt:lpstr>Accessibility Modifiers</vt:lpstr>
      <vt:lpstr>Static</vt:lpstr>
      <vt:lpstr>Member access</vt:lpstr>
      <vt:lpstr>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Narendra Pershad</dc:creator>
  <cp:lastModifiedBy>Microsoft Office User</cp:lastModifiedBy>
  <cp:revision>93</cp:revision>
  <cp:lastPrinted>2014-06-02T18:58:25Z</cp:lastPrinted>
  <dcterms:created xsi:type="dcterms:W3CDTF">2013-05-01T13:47:21Z</dcterms:created>
  <dcterms:modified xsi:type="dcterms:W3CDTF">2019-05-10T21:17:16Z</dcterms:modified>
</cp:coreProperties>
</file>