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8" r:id="rId3"/>
    <p:sldId id="280" r:id="rId4"/>
    <p:sldId id="281" r:id="rId5"/>
    <p:sldId id="282" r:id="rId6"/>
    <p:sldId id="294" r:id="rId7"/>
    <p:sldId id="283" r:id="rId8"/>
    <p:sldId id="290" r:id="rId9"/>
    <p:sldId id="296" r:id="rId10"/>
    <p:sldId id="284" r:id="rId11"/>
    <p:sldId id="279" r:id="rId12"/>
    <p:sldId id="285" r:id="rId13"/>
    <p:sldId id="295" r:id="rId14"/>
    <p:sldId id="286" r:id="rId15"/>
    <p:sldId id="277" r:id="rId16"/>
    <p:sldId id="278" r:id="rId17"/>
    <p:sldId id="276" r:id="rId18"/>
    <p:sldId id="292" r:id="rId19"/>
    <p:sldId id="293" r:id="rId20"/>
    <p:sldId id="270" r:id="rId21"/>
    <p:sldId id="291" r:id="rId22"/>
  </p:sldIdLst>
  <p:sldSz cx="12192000" cy="6858000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79346" autoAdjust="0"/>
  </p:normalViewPr>
  <p:slideViewPr>
    <p:cSldViewPr>
      <p:cViewPr varScale="1">
        <p:scale>
          <a:sx n="51" d="100"/>
          <a:sy n="51" d="100"/>
        </p:scale>
        <p:origin x="123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Properties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Properties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281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readonly</a:t>
            </a:r>
            <a:r>
              <a:rPr lang="en-CA" baseline="0" dirty="0"/>
              <a:t> modifier completely remove write access after initialization</a:t>
            </a:r>
          </a:p>
          <a:p>
            <a:endParaRPr lang="en-CA" baseline="0" dirty="0"/>
          </a:p>
          <a:p>
            <a:r>
              <a:rPr lang="en-CA" baseline="0" dirty="0"/>
              <a:t>The </a:t>
            </a:r>
            <a:r>
              <a:rPr lang="en-CA" baseline="0" dirty="0" err="1"/>
              <a:t>const</a:t>
            </a:r>
            <a:r>
              <a:rPr lang="en-CA" baseline="0" dirty="0"/>
              <a:t> key is even more restrictive, it must be set </a:t>
            </a:r>
            <a:r>
              <a:rPr lang="en-CA" baseline="0"/>
              <a:t>at declaration</a:t>
            </a:r>
            <a:r>
              <a:rPr lang="en-CA" baseline="0" dirty="0"/>
              <a:t>!!!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381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Was</a:t>
            </a:r>
            <a:r>
              <a:rPr lang="en-CA" baseline="0" dirty="0"/>
              <a:t> introduced in 3.5</a:t>
            </a:r>
          </a:p>
          <a:p>
            <a:r>
              <a:rPr lang="en-CA" baseline="0" dirty="0"/>
              <a:t>Great for trivial set and get</a:t>
            </a:r>
          </a:p>
          <a:p>
            <a:r>
              <a:rPr lang="en-CA" baseline="0" dirty="0"/>
              <a:t>So lots of books and teachers and ….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48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</a:t>
            </a:r>
            <a:r>
              <a:rPr lang="en-CA" baseline="0" dirty="0"/>
              <a:t> are 9 lines!!</a:t>
            </a:r>
          </a:p>
          <a:p>
            <a:r>
              <a:rPr lang="en-CA" baseline="0" dirty="0"/>
              <a:t>You may change the access modifier for the </a:t>
            </a:r>
            <a:r>
              <a:rPr lang="en-CA" baseline="0" dirty="0" err="1"/>
              <a:t>SetAge</a:t>
            </a:r>
            <a:r>
              <a:rPr lang="en-CA" baseline="0" dirty="0"/>
              <a:t> method to make it more restrictive</a:t>
            </a:r>
          </a:p>
          <a:p>
            <a:r>
              <a:rPr lang="en-CA" baseline="0" dirty="0"/>
              <a:t>But you have lost the simplicity:</a:t>
            </a:r>
          </a:p>
          <a:p>
            <a:r>
              <a:rPr lang="en-CA" baseline="0" dirty="0" err="1"/>
              <a:t>Console.WriteLine</a:t>
            </a:r>
            <a:r>
              <a:rPr lang="en-CA" baseline="0" dirty="0"/>
              <a:t>(</a:t>
            </a:r>
            <a:r>
              <a:rPr lang="en-CA" baseline="0" dirty="0" err="1"/>
              <a:t>personObj.GetAge</a:t>
            </a:r>
            <a:r>
              <a:rPr lang="en-CA" baseline="0" dirty="0"/>
              <a:t>());</a:t>
            </a:r>
          </a:p>
          <a:p>
            <a:endParaRPr lang="en-CA" dirty="0"/>
          </a:p>
          <a:p>
            <a:r>
              <a:rPr lang="en-CA" dirty="0"/>
              <a:t>Instead of:</a:t>
            </a:r>
          </a:p>
          <a:p>
            <a:pPr defTabSz="923087">
              <a:defRPr/>
            </a:pPr>
            <a:r>
              <a:rPr lang="en-CA" baseline="0" dirty="0" err="1"/>
              <a:t>Console.WriteLine</a:t>
            </a:r>
            <a:r>
              <a:rPr lang="en-CA" baseline="0" dirty="0"/>
              <a:t>(</a:t>
            </a:r>
            <a:r>
              <a:rPr lang="en-CA" baseline="0" dirty="0" err="1"/>
              <a:t>personObj.Age</a:t>
            </a:r>
            <a:r>
              <a:rPr lang="en-CA" baseline="0" dirty="0"/>
              <a:t>);</a:t>
            </a:r>
          </a:p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21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get and set present</a:t>
            </a:r>
            <a:r>
              <a:rPr lang="en-CA" baseline="0" dirty="0"/>
              <a:t> -&gt; </a:t>
            </a:r>
            <a:r>
              <a:rPr lang="en-CA" dirty="0"/>
              <a:t>read-write property</a:t>
            </a:r>
          </a:p>
          <a:p>
            <a:r>
              <a:rPr lang="en-CA" dirty="0"/>
              <a:t>get</a:t>
            </a:r>
            <a:r>
              <a:rPr lang="en-CA" baseline="0" dirty="0"/>
              <a:t> only present -&gt; read-only property</a:t>
            </a:r>
          </a:p>
          <a:p>
            <a:r>
              <a:rPr lang="en-CA" baseline="0" dirty="0"/>
              <a:t>set only present -&gt; write-only property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11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</a:t>
            </a:r>
            <a:r>
              <a:rPr lang="en-CA" baseline="0" dirty="0"/>
              <a:t> are 9 lines!!</a:t>
            </a:r>
          </a:p>
          <a:p>
            <a:r>
              <a:rPr lang="en-CA" baseline="0" dirty="0"/>
              <a:t>You may change the access modifier for the </a:t>
            </a:r>
            <a:r>
              <a:rPr lang="en-CA" baseline="0" dirty="0" err="1"/>
              <a:t>SetAge</a:t>
            </a:r>
            <a:r>
              <a:rPr lang="en-CA" baseline="0" dirty="0"/>
              <a:t> method to make it more restrictive</a:t>
            </a:r>
          </a:p>
          <a:p>
            <a:r>
              <a:rPr lang="en-CA" baseline="0" dirty="0"/>
              <a:t>But you have lost the simplicity:</a:t>
            </a:r>
          </a:p>
          <a:p>
            <a:r>
              <a:rPr lang="en-CA" baseline="0" dirty="0" err="1"/>
              <a:t>Console.WriteLine</a:t>
            </a:r>
            <a:r>
              <a:rPr lang="en-CA" baseline="0" dirty="0"/>
              <a:t>(</a:t>
            </a:r>
            <a:r>
              <a:rPr lang="en-CA" baseline="0" dirty="0" err="1"/>
              <a:t>personObj.GetAge</a:t>
            </a:r>
            <a:r>
              <a:rPr lang="en-CA" baseline="0" dirty="0"/>
              <a:t>());</a:t>
            </a:r>
          </a:p>
          <a:p>
            <a:endParaRPr lang="en-CA" dirty="0"/>
          </a:p>
          <a:p>
            <a:r>
              <a:rPr lang="en-CA" dirty="0"/>
              <a:t>Instead of:</a:t>
            </a:r>
          </a:p>
          <a:p>
            <a:pPr defTabSz="923087">
              <a:defRPr/>
            </a:pPr>
            <a:r>
              <a:rPr lang="en-CA" baseline="0" dirty="0" err="1"/>
              <a:t>Console.WriteLine</a:t>
            </a:r>
            <a:r>
              <a:rPr lang="en-CA" baseline="0" dirty="0"/>
              <a:t>(</a:t>
            </a:r>
            <a:r>
              <a:rPr lang="en-CA" baseline="0" dirty="0" err="1"/>
              <a:t>personObj.Age</a:t>
            </a:r>
            <a:r>
              <a:rPr lang="en-CA" baseline="0" dirty="0"/>
              <a:t>);</a:t>
            </a:r>
          </a:p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219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property</a:t>
            </a:r>
            <a:r>
              <a:rPr lang="en-CA" baseline="0" dirty="0"/>
              <a:t> is used just like a field i.e. «object_reference».«</a:t>
            </a:r>
            <a:r>
              <a:rPr lang="en-CA" baseline="0" dirty="0" err="1"/>
              <a:t>member_name</a:t>
            </a:r>
            <a:r>
              <a:rPr lang="en-CA" baseline="0" dirty="0"/>
              <a:t>»</a:t>
            </a:r>
          </a:p>
          <a:p>
            <a:r>
              <a:rPr lang="en-CA" baseline="0" dirty="0"/>
              <a:t>No brackets are required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219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Properties</a:t>
            </a:r>
            <a:r>
              <a:rPr lang="en-CA" baseline="0" dirty="0"/>
              <a:t> works really well with a supporting backing </a:t>
            </a:r>
            <a:r>
              <a:rPr lang="en-CA" baseline="0" dirty="0" smtClean="0"/>
              <a:t>field</a:t>
            </a:r>
          </a:p>
          <a:p>
            <a:r>
              <a:rPr lang="en-CA" baseline="0" dirty="0" smtClean="0"/>
              <a:t>In auto-implemented properties, the compiler creates the backing filed for you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219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may check</a:t>
            </a:r>
            <a:r>
              <a:rPr lang="en-CA" baseline="0" dirty="0"/>
              <a:t> the validity of the value before setting and then decide what to do if it is not valid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88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may check</a:t>
            </a:r>
            <a:r>
              <a:rPr lang="en-CA" baseline="0" dirty="0"/>
              <a:t> the validity of the value before setting and then decide what to do if it is not valid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888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the reader nor</a:t>
            </a:r>
            <a:r>
              <a:rPr lang="en-CA" baseline="0" dirty="0"/>
              <a:t> the writer is aware that their action is being recorded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69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44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94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07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05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8655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476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053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80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59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26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19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818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47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2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55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26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18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Classes: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Programming II</a:t>
            </a:r>
          </a:p>
          <a:p>
            <a:r>
              <a:rPr lang="en-CA" dirty="0"/>
              <a:t>Narendra Pershad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Property – Backing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Foo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age;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Age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age;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age =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731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Properties – Conversion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0769"/>
            <a:ext cx="8596668" cy="4700594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None/>
            </a:pP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double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KM_TO_MILES = 0.621371;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double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km;</a:t>
            </a:r>
          </a:p>
          <a:p>
            <a:pPr marL="0" lvl="1" indent="0">
              <a:buNone/>
            </a:pP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double K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m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get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km;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km =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value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double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Mile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get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km * KM_TO_MILES;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km =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value /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KM_TO_MILES;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984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Properties – checks before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0769"/>
            <a:ext cx="8596668" cy="4700594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double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month;</a:t>
            </a:r>
          </a:p>
          <a:p>
            <a:pPr marL="0" lvl="1" indent="0">
              <a:buNone/>
            </a:pP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double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Month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get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month; }</a:t>
            </a:r>
          </a:p>
          <a:p>
            <a:pPr marL="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//a month value has to be between 0 and 11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&lt; 0 ||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&gt; 11 )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 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month =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781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Properties – checks before Getting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0769"/>
            <a:ext cx="8596668" cy="470059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string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name;</a:t>
            </a:r>
          </a:p>
          <a:p>
            <a:pPr marL="0" lvl="1" indent="0">
              <a:buNone/>
            </a:pP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Name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get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name ==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?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"NA"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: name; }</a:t>
            </a:r>
          </a:p>
          <a:p>
            <a:pPr marL="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//sets the name field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name =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805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More on </a:t>
            </a:r>
            <a:r>
              <a:rPr lang="en-CA" dirty="0" err="1"/>
              <a:t>Accessors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8761"/>
            <a:ext cx="8596668" cy="4772602"/>
          </a:xfrm>
        </p:spPr>
        <p:txBody>
          <a:bodyPr>
            <a:normAutofit fontScale="77500" lnSpcReduction="20000"/>
          </a:bodyPr>
          <a:lstStyle/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string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secret_information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buNone/>
            </a:pP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Information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get 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logger.WriteLine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"Accessed by {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userId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on {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DateTime.Now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//records the reader’s id and time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secret_information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set 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logger.WriteLine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"Written by {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userId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on {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DateTime.Now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//records the editor’s is and time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secret_information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11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Remove write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1400" dirty="0"/>
          </a:p>
          <a:p>
            <a:pPr marL="358775" lvl="2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Balance {</a:t>
            </a: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get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 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358775" lvl="2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358775" lvl="2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Other member still have un-restricted access to balance</a:t>
            </a:r>
          </a:p>
          <a:p>
            <a:pPr marL="358775" lvl="2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Outside members have only read access to Balance</a:t>
            </a:r>
          </a:p>
        </p:txBody>
      </p:sp>
    </p:spTree>
    <p:extLst>
      <p:ext uri="{BB962C8B-B14F-4D97-AF65-F5344CB8AC3E}">
        <p14:creationId xmlns:p14="http://schemas.microsoft.com/office/powerpoint/2010/main" val="312841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Making a field </a:t>
            </a:r>
            <a:r>
              <a:rPr lang="en-CA" dirty="0" err="1"/>
              <a:t>readonly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0769"/>
            <a:ext cx="10459226" cy="4700594"/>
          </a:xfrm>
        </p:spPr>
        <p:txBody>
          <a:bodyPr>
            <a:normAutofit/>
          </a:bodyPr>
          <a:lstStyle/>
          <a:p>
            <a:pPr marL="363538" lvl="3" indent="0">
              <a:buNone/>
            </a:pPr>
            <a:r>
              <a:rPr lang="en-CA" sz="1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sz="1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</a:p>
          <a:p>
            <a:pPr marL="363538" lvl="3" indent="0">
              <a:buNone/>
            </a:pPr>
            <a:r>
              <a:rPr lang="en-CA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63538" lvl="3" indent="0">
              <a:buNone/>
            </a:pPr>
            <a:r>
              <a:rPr lang="en-CA" sz="1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CA" sz="1400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CA" sz="1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string </a:t>
            </a:r>
            <a:r>
              <a:rPr lang="en-CA" sz="1400" dirty="0">
                <a:latin typeface="Consolas" pitchFamily="49" charset="0"/>
                <a:cs typeface="Consolas" pitchFamily="49" charset="0"/>
              </a:rPr>
              <a:t>Sin;</a:t>
            </a:r>
            <a:endParaRPr lang="en-CA" sz="1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endParaRPr lang="en-CA" sz="1400" dirty="0"/>
          </a:p>
          <a:p>
            <a:pPr marL="358775" lvl="2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Foo()</a:t>
            </a:r>
            <a:br>
              <a:rPr lang="en-CA" dirty="0">
                <a:latin typeface="Consolas" pitchFamily="49" charset="0"/>
                <a:cs typeface="Consolas" pitchFamily="49" charset="0"/>
              </a:rPr>
            </a:br>
            <a:r>
              <a:rPr lang="en-CA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358775" lvl="2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Sin =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"123-456-789"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358775" lvl="2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58775" lvl="2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58775" lvl="2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358775" lvl="2" indent="0">
              <a:buNone/>
            </a:pPr>
            <a:r>
              <a:rPr lang="en-CA" dirty="0" err="1">
                <a:latin typeface="Consolas" pitchFamily="49" charset="0"/>
                <a:cs typeface="Consolas" pitchFamily="49" charset="0"/>
              </a:rPr>
              <a:t>Readonly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fields can only be set once in their life – in the constructor</a:t>
            </a:r>
          </a:p>
          <a:p>
            <a:pPr marL="358775" lvl="2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05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Logging in the getter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lvl="3" indent="0">
              <a:buNone/>
            </a:pPr>
            <a:r>
              <a:rPr lang="en-CA" sz="1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CA" sz="1400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400" dirty="0">
                <a:latin typeface="Consolas" pitchFamily="49" charset="0"/>
                <a:cs typeface="Consolas" pitchFamily="49" charset="0"/>
              </a:rPr>
              <a:t>balance;</a:t>
            </a:r>
            <a:endParaRPr lang="en-CA" sz="1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63538" lvl="4" indent="0">
              <a:buNone/>
            </a:pPr>
            <a:r>
              <a:rPr lang="en-CA" sz="1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CA" sz="1400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400" dirty="0" err="1">
                <a:latin typeface="Consolas" pitchFamily="49" charset="0"/>
                <a:cs typeface="Consolas" pitchFamily="49" charset="0"/>
              </a:rPr>
              <a:t>numberOfTimeAccessed</a:t>
            </a:r>
            <a:r>
              <a:rPr lang="en-CA" sz="1400" dirty="0">
                <a:latin typeface="Consolas" pitchFamily="49" charset="0"/>
                <a:cs typeface="Consolas" pitchFamily="49" charset="0"/>
              </a:rPr>
              <a:t> = 0;</a:t>
            </a:r>
            <a:endParaRPr lang="en-CA" sz="14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endParaRPr lang="en-CA" sz="1400" dirty="0"/>
          </a:p>
          <a:p>
            <a:pPr marL="358775" lvl="2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Balance</a:t>
            </a:r>
            <a:br>
              <a:rPr lang="en-CA" dirty="0">
                <a:latin typeface="Consolas" pitchFamily="49" charset="0"/>
                <a:cs typeface="Consolas" pitchFamily="49" charset="0"/>
              </a:rPr>
            </a:b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58775" lvl="2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get</a:t>
            </a:r>
          </a:p>
          <a:p>
            <a:pPr marL="358775" lvl="2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358775" lvl="2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numberOfTimeAccessed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++;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//you can log to file</a:t>
            </a:r>
          </a:p>
          <a:p>
            <a:pPr marL="358775" lvl="2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month;</a:t>
            </a:r>
          </a:p>
          <a:p>
            <a:pPr marL="358775" lvl="2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58775" lvl="2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58775" lvl="2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22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Auto-implemented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785"/>
            <a:ext cx="10027178" cy="455657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If you are using a property to ONLY reading or writing a variable, C# provides an auto implemented property</a:t>
            </a:r>
          </a:p>
          <a:p>
            <a:r>
              <a:rPr lang="en-CA" dirty="0"/>
              <a:t>The syntax is extremely simple:</a:t>
            </a:r>
          </a:p>
          <a:p>
            <a:pPr marL="354013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Age{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The compiler creates a private anonymous backing field of the same type as the property that can only accessible with the property get and set </a:t>
            </a:r>
            <a:r>
              <a:rPr lang="en-CA" dirty="0" err="1"/>
              <a:t>accessors</a:t>
            </a:r>
            <a:endParaRPr lang="en-CA" dirty="0"/>
          </a:p>
          <a:p>
            <a:pPr lvl="1"/>
            <a:r>
              <a:rPr lang="en-CA" dirty="0"/>
              <a:t>Both the get and the set must be present</a:t>
            </a:r>
          </a:p>
          <a:p>
            <a:pPr lvl="1"/>
            <a:r>
              <a:rPr lang="en-CA" dirty="0"/>
              <a:t>If you omit the </a:t>
            </a:r>
            <a:r>
              <a:rPr lang="en-CA" dirty="0" err="1"/>
              <a:t>accessor</a:t>
            </a:r>
            <a:r>
              <a:rPr lang="en-CA" dirty="0"/>
              <a:t> modifier for the property, then private is assumed (this is true for all members)</a:t>
            </a:r>
          </a:p>
          <a:p>
            <a:pPr lvl="1"/>
            <a:r>
              <a:rPr lang="en-CA" dirty="0"/>
              <a:t>If you omit the </a:t>
            </a:r>
            <a:r>
              <a:rPr lang="en-CA" dirty="0" err="1"/>
              <a:t>accessor</a:t>
            </a:r>
            <a:r>
              <a:rPr lang="en-CA" dirty="0"/>
              <a:t> modifier for the getter and the setter then the accessibility of the property is assumed</a:t>
            </a:r>
          </a:p>
          <a:p>
            <a:pPr lvl="1"/>
            <a:r>
              <a:rPr lang="en-CA" dirty="0"/>
              <a:t>An explicit </a:t>
            </a:r>
            <a:r>
              <a:rPr lang="en-CA" dirty="0" err="1"/>
              <a:t>accessor</a:t>
            </a:r>
            <a:r>
              <a:rPr lang="en-CA" dirty="0"/>
              <a:t> of both the getter and the setter </a:t>
            </a:r>
            <a:r>
              <a:rPr lang="en-CA" b="1" dirty="0"/>
              <a:t>MUST BE</a:t>
            </a:r>
            <a:r>
              <a:rPr lang="en-CA" dirty="0"/>
              <a:t> less restrictive than the property </a:t>
            </a:r>
            <a:r>
              <a:rPr lang="en-CA" dirty="0" err="1"/>
              <a:t>accessor</a:t>
            </a:r>
            <a:endParaRPr lang="en-CA" dirty="0"/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217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Which are incorrect and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6752"/>
            <a:ext cx="8596668" cy="5328591"/>
          </a:xfrm>
        </p:spPr>
        <p:txBody>
          <a:bodyPr>
            <a:normAutofit fontScale="92500" lnSpcReduction="10000"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A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dirty="0"/>
              <a:t> 				</a:t>
            </a:r>
            <a:r>
              <a:rPr lang="en-CA" dirty="0">
                <a:sym typeface="Wingdings"/>
              </a:rPr>
              <a:t> </a:t>
            </a:r>
            <a:r>
              <a:rPr lang="en-CA" dirty="0">
                <a:solidFill>
                  <a:srgbClr val="00B050"/>
                </a:solidFill>
                <a:sym typeface="Wingdings"/>
              </a:rPr>
              <a:t>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protected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B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dirty="0"/>
              <a:t> 				</a:t>
            </a:r>
            <a:r>
              <a:rPr lang="en-CA" dirty="0">
                <a:sym typeface="Wingdings"/>
              </a:rPr>
              <a:t> </a:t>
            </a:r>
            <a:r>
              <a:rPr lang="en-CA" dirty="0">
                <a:solidFill>
                  <a:srgbClr val="00B050"/>
                </a:solidFill>
                <a:sym typeface="Wingdings"/>
              </a:rPr>
              <a:t>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C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dirty="0"/>
              <a:t> 				</a:t>
            </a:r>
            <a:r>
              <a:rPr lang="en-CA" dirty="0">
                <a:sym typeface="Wingdings"/>
              </a:rPr>
              <a:t> </a:t>
            </a:r>
            <a:r>
              <a:rPr lang="en-CA" dirty="0">
                <a:solidFill>
                  <a:srgbClr val="00B050"/>
                </a:solidFill>
                <a:sym typeface="Wingdings"/>
              </a:rPr>
              <a:t>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D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dirty="0">
                <a:sym typeface="Wingdings"/>
              </a:rPr>
              <a:t> 			 </a:t>
            </a:r>
            <a:r>
              <a:rPr lang="en-CA" dirty="0">
                <a:solidFill>
                  <a:srgbClr val="FF0000"/>
                </a:solidFill>
                <a:sym typeface="Wingdings"/>
              </a:rPr>
              <a:t>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E {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protected 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dirty="0"/>
              <a:t> 		</a:t>
            </a:r>
            <a:r>
              <a:rPr lang="en-CA" dirty="0">
                <a:sym typeface="Wingdings"/>
              </a:rPr>
              <a:t> </a:t>
            </a:r>
            <a:r>
              <a:rPr lang="en-CA" dirty="0">
                <a:solidFill>
                  <a:srgbClr val="00B050"/>
                </a:solidFill>
                <a:sym typeface="Wingdings"/>
              </a:rPr>
              <a:t>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F {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dirty="0"/>
              <a:t> 			</a:t>
            </a:r>
            <a:r>
              <a:rPr lang="en-CA" dirty="0">
                <a:sym typeface="Wingdings"/>
              </a:rPr>
              <a:t> </a:t>
            </a:r>
            <a:r>
              <a:rPr lang="en-CA" dirty="0">
                <a:solidFill>
                  <a:srgbClr val="00B050"/>
                </a:solidFill>
                <a:sym typeface="Wingdings"/>
              </a:rPr>
              <a:t>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protected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G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dirty="0">
                <a:sym typeface="Wingdings"/>
              </a:rPr>
              <a:t> 		 </a:t>
            </a:r>
            <a:r>
              <a:rPr lang="en-CA" dirty="0">
                <a:solidFill>
                  <a:srgbClr val="FF0000"/>
                </a:solidFill>
                <a:sym typeface="Wingdings"/>
              </a:rPr>
              <a:t>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protected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H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protected 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dirty="0">
                <a:sym typeface="Wingdings"/>
              </a:rPr>
              <a:t> 	 </a:t>
            </a:r>
            <a:r>
              <a:rPr lang="en-CA" dirty="0">
                <a:solidFill>
                  <a:srgbClr val="FF0000"/>
                </a:solidFill>
                <a:sym typeface="Wingdings"/>
              </a:rPr>
              <a:t>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protected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I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dirty="0">
                <a:sym typeface="Wingdings"/>
              </a:rPr>
              <a:t> 		 </a:t>
            </a:r>
            <a:r>
              <a:rPr lang="en-CA" dirty="0">
                <a:solidFill>
                  <a:srgbClr val="00B050"/>
                </a:solidFill>
                <a:sym typeface="Wingdings"/>
              </a:rPr>
              <a:t>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J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dirty="0">
                <a:sym typeface="Wingdings"/>
              </a:rPr>
              <a:t> 		 </a:t>
            </a:r>
            <a:r>
              <a:rPr lang="en-CA" dirty="0">
                <a:solidFill>
                  <a:srgbClr val="FF0000"/>
                </a:solidFill>
                <a:sym typeface="Wingdings"/>
              </a:rPr>
              <a:t>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K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dirty="0">
                <a:sym typeface="Wingdings"/>
              </a:rPr>
              <a:t> 			 </a:t>
            </a:r>
            <a:r>
              <a:rPr lang="en-CA" dirty="0">
                <a:solidFill>
                  <a:srgbClr val="FF0000"/>
                </a:solidFill>
                <a:sym typeface="Wingdings"/>
              </a:rPr>
              <a:t>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L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dirty="0"/>
              <a:t> 				</a:t>
            </a:r>
            <a:r>
              <a:rPr lang="en-CA" dirty="0">
                <a:sym typeface="Wingdings"/>
              </a:rPr>
              <a:t> </a:t>
            </a:r>
            <a:r>
              <a:rPr lang="en-CA" dirty="0">
                <a:solidFill>
                  <a:srgbClr val="00B050"/>
                </a:solidFill>
                <a:sym typeface="Wingdings"/>
              </a:rPr>
              <a:t>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N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dirty="0">
                <a:sym typeface="Wingdings"/>
              </a:rPr>
              <a:t> 				 </a:t>
            </a:r>
            <a:r>
              <a:rPr lang="en-CA" dirty="0">
                <a:solidFill>
                  <a:srgbClr val="FF0000"/>
                </a:solidFill>
                <a:sym typeface="Wingdings"/>
              </a:rPr>
              <a:t>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O {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dirty="0">
                <a:sym typeface="Wingdings"/>
              </a:rPr>
              <a:t> 					 </a:t>
            </a:r>
            <a:r>
              <a:rPr lang="en-CA" dirty="0">
                <a:solidFill>
                  <a:srgbClr val="FF0000"/>
                </a:solidFill>
                <a:sym typeface="Wingdings"/>
              </a:rPr>
              <a:t>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P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protected set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dirty="0">
                <a:sym typeface="Wingdings"/>
              </a:rPr>
              <a:t> 				 </a:t>
            </a:r>
            <a:r>
              <a:rPr lang="en-CA" dirty="0">
                <a:solidFill>
                  <a:srgbClr val="FF0000"/>
                </a:solidFill>
                <a:sym typeface="Wingdings"/>
              </a:rPr>
              <a:t></a:t>
            </a:r>
            <a:br>
              <a:rPr lang="en-CA" dirty="0">
                <a:solidFill>
                  <a:srgbClr val="FF0000"/>
                </a:solidFill>
                <a:sym typeface="Wingdings"/>
              </a:rPr>
            </a:b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endParaRPr lang="en-CA" dirty="0"/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8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Life without Properties</a:t>
            </a:r>
          </a:p>
          <a:p>
            <a:r>
              <a:rPr lang="en-CA" dirty="0"/>
              <a:t>Definition</a:t>
            </a:r>
          </a:p>
          <a:p>
            <a:r>
              <a:rPr lang="en-CA" dirty="0"/>
              <a:t>Auto-implemented Properties</a:t>
            </a:r>
          </a:p>
          <a:p>
            <a:r>
              <a:rPr lang="en-CA" dirty="0"/>
              <a:t>Get and Set accessor</a:t>
            </a:r>
          </a:p>
          <a:p>
            <a:r>
              <a:rPr lang="en-CA" dirty="0"/>
              <a:t>Declaration</a:t>
            </a:r>
          </a:p>
          <a:p>
            <a:r>
              <a:rPr lang="en-CA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450146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Immutable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 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Age {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get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 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Name {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get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 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Person(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age,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name)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Age = age;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Name = name; 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  <a:sym typeface="Wingdings"/>
              </a:rPr>
              <a:t> Once this particular class is instantiated, there is no way to change Age or Name</a:t>
            </a:r>
            <a:endParaRPr lang="en-CA" dirty="0"/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1685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property member is a cross between a method and a field</a:t>
            </a:r>
          </a:p>
          <a:p>
            <a:r>
              <a:rPr lang="en-CA" dirty="0"/>
              <a:t>You have the security of a field and the power of methods</a:t>
            </a:r>
          </a:p>
        </p:txBody>
      </p:sp>
    </p:spTree>
    <p:extLst>
      <p:ext uri="{BB962C8B-B14F-4D97-AF65-F5344CB8AC3E}">
        <p14:creationId xmlns:p14="http://schemas.microsoft.com/office/powerpoint/2010/main" val="20220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Before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2777"/>
            <a:ext cx="10243202" cy="468052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CA" sz="1800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age;</a:t>
            </a:r>
          </a:p>
          <a:p>
            <a:pPr marL="0" lvl="1" indent="0">
              <a:buNone/>
            </a:pP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sz="1800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GetAge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()                 </a:t>
            </a:r>
            <a:r>
              <a:rPr lang="en-CA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//method to read age</a:t>
            </a:r>
          </a:p>
          <a:p>
            <a:pPr marL="0" lvl="1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age;</a:t>
            </a:r>
          </a:p>
          <a:p>
            <a:pPr marL="0" lvl="1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SetAge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value)</a:t>
            </a:r>
            <a:r>
              <a:rPr lang="en-CA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//method to write age</a:t>
            </a: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age = value;</a:t>
            </a:r>
          </a:p>
          <a:p>
            <a:pPr marL="0" lvl="1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921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0769"/>
            <a:ext cx="10243202" cy="4680519"/>
          </a:xfrm>
        </p:spPr>
        <p:txBody>
          <a:bodyPr>
            <a:normAutofit/>
          </a:bodyPr>
          <a:lstStyle/>
          <a:p>
            <a:r>
              <a:rPr lang="en-CA" dirty="0"/>
              <a:t>This member is an extension of the field member</a:t>
            </a:r>
          </a:p>
          <a:p>
            <a:pPr lvl="1"/>
            <a:r>
              <a:rPr lang="en-CA" dirty="0"/>
              <a:t>It is a named member with an associated type</a:t>
            </a:r>
          </a:p>
          <a:p>
            <a:pPr lvl="1"/>
            <a:r>
              <a:rPr lang="en-CA" dirty="0"/>
              <a:t>The syntax for access is the same</a:t>
            </a:r>
          </a:p>
          <a:p>
            <a:r>
              <a:rPr lang="en-CA" dirty="0"/>
              <a:t>Unlike a field does not denote storage location</a:t>
            </a:r>
          </a:p>
          <a:p>
            <a:r>
              <a:rPr lang="en-CA" dirty="0"/>
              <a:t>Declared like a field except there is a get </a:t>
            </a:r>
            <a:r>
              <a:rPr lang="en-CA" dirty="0" err="1"/>
              <a:t>accessor</a:t>
            </a:r>
            <a:r>
              <a:rPr lang="en-CA" dirty="0"/>
              <a:t> and/or a set </a:t>
            </a:r>
            <a:r>
              <a:rPr lang="en-CA" dirty="0" err="1"/>
              <a:t>accessor</a:t>
            </a:r>
            <a:r>
              <a:rPr lang="en-CA" dirty="0"/>
              <a:t> written between delimiters</a:t>
            </a:r>
          </a:p>
          <a:p>
            <a:r>
              <a:rPr lang="en-CA" dirty="0" err="1"/>
              <a:t>Accessors</a:t>
            </a:r>
            <a:r>
              <a:rPr lang="en-CA" dirty="0"/>
              <a:t> </a:t>
            </a:r>
            <a:r>
              <a:rPr lang="en-CA" dirty="0" smtClean="0"/>
              <a:t>may specify </a:t>
            </a:r>
            <a:r>
              <a:rPr lang="en-CA" dirty="0"/>
              <a:t>the statements to be executed when their values are read or written</a:t>
            </a:r>
          </a:p>
        </p:txBody>
      </p:sp>
    </p:spTree>
    <p:extLst>
      <p:ext uri="{BB962C8B-B14F-4D97-AF65-F5344CB8AC3E}">
        <p14:creationId xmlns:p14="http://schemas.microsoft.com/office/powerpoint/2010/main" val="259721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 and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0768"/>
            <a:ext cx="10459226" cy="4680519"/>
          </a:xfrm>
        </p:spPr>
        <p:txBody>
          <a:bodyPr>
            <a:normAutofit/>
          </a:bodyPr>
          <a:lstStyle/>
          <a:p>
            <a:r>
              <a:rPr lang="en-CA" dirty="0"/>
              <a:t>The get accessor corresponds to a parameter less method with a return type of the property type</a:t>
            </a:r>
          </a:p>
          <a:p>
            <a:pPr lvl="1"/>
            <a:r>
              <a:rPr lang="en-CA" dirty="0"/>
              <a:t>The statements is in the body is invoke to compute and return the intended value</a:t>
            </a:r>
          </a:p>
          <a:p>
            <a:r>
              <a:rPr lang="en-CA" dirty="0"/>
              <a:t>The set accessor correspond to a method with a single implicit parameter name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CA" dirty="0"/>
              <a:t> and no return type</a:t>
            </a:r>
          </a:p>
          <a:p>
            <a:pPr lvl="1"/>
            <a:r>
              <a:rPr lang="en-CA" dirty="0"/>
              <a:t>This implied argument is use to set the new value</a:t>
            </a:r>
          </a:p>
        </p:txBody>
      </p:sp>
    </p:spTree>
    <p:extLst>
      <p:ext uri="{BB962C8B-B14F-4D97-AF65-F5344CB8AC3E}">
        <p14:creationId xmlns:p14="http://schemas.microsoft.com/office/powerpoint/2010/main" val="2054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Usage of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2777"/>
            <a:ext cx="8596668" cy="4628586"/>
          </a:xfrm>
        </p:spPr>
        <p:txBody>
          <a:bodyPr>
            <a:normAutofit/>
          </a:bodyPr>
          <a:lstStyle/>
          <a:p>
            <a:r>
              <a:rPr lang="en-CA" dirty="0"/>
              <a:t>Can be used to perform the following:</a:t>
            </a:r>
          </a:p>
          <a:p>
            <a:pPr lvl="1"/>
            <a:r>
              <a:rPr lang="en-CA" dirty="0"/>
              <a:t>Conversion</a:t>
            </a:r>
          </a:p>
          <a:p>
            <a:pPr lvl="1"/>
            <a:r>
              <a:rPr lang="en-CA" dirty="0"/>
              <a:t>Sanity checks</a:t>
            </a:r>
          </a:p>
          <a:p>
            <a:pPr lvl="1"/>
            <a:r>
              <a:rPr lang="en-CA" dirty="0"/>
              <a:t>Secret stuffs</a:t>
            </a:r>
          </a:p>
          <a:p>
            <a:pPr lvl="1"/>
            <a:r>
              <a:rPr lang="en-CA" dirty="0"/>
              <a:t>Remove write access</a:t>
            </a:r>
          </a:p>
          <a:p>
            <a:pPr lvl="1"/>
            <a:r>
              <a:rPr lang="en-CA" dirty="0"/>
              <a:t>Properties are used for data binding and serialization, not fields</a:t>
            </a:r>
          </a:p>
          <a:p>
            <a:pPr lvl="1"/>
            <a:r>
              <a:rPr lang="en-CA" dirty="0"/>
              <a:t>Logic in the get/set can be changed without breaking code compatibility</a:t>
            </a:r>
          </a:p>
          <a:p>
            <a:pPr lvl="1"/>
            <a:endParaRPr lang="en-CA" dirty="0"/>
          </a:p>
          <a:p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CA" dirty="0"/>
              <a:t> and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CA" dirty="0"/>
              <a:t> decorators will not work when parameters are properties </a:t>
            </a:r>
          </a:p>
        </p:txBody>
      </p:sp>
    </p:spTree>
    <p:extLst>
      <p:ext uri="{BB962C8B-B14F-4D97-AF65-F5344CB8AC3E}">
        <p14:creationId xmlns:p14="http://schemas.microsoft.com/office/powerpoint/2010/main" val="413871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Property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2777"/>
            <a:ext cx="9811154" cy="4968552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Foo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Age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get						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//get accessor is the same as the property i.e. public</a:t>
            </a: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CA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«</a:t>
            </a:r>
            <a:r>
              <a:rPr lang="en-CA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some_int_value</a:t>
            </a:r>
            <a:r>
              <a:rPr lang="en-CA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»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set 				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//set accessor is more restrictive</a:t>
            </a: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CA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«</a:t>
            </a:r>
            <a:r>
              <a:rPr lang="en-CA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set_some_int_variable</a:t>
            </a:r>
            <a:r>
              <a:rPr lang="en-CA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»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983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Properties –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0769"/>
            <a:ext cx="8596668" cy="4700594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Age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get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CA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«</a:t>
            </a:r>
            <a:r>
              <a:rPr lang="en-CA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some_int_value</a:t>
            </a:r>
            <a:r>
              <a:rPr lang="en-CA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»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private set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«</a:t>
            </a:r>
            <a:r>
              <a:rPr lang="en-CA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set_some_int_variable</a:t>
            </a:r>
            <a:r>
              <a:rPr lang="en-CA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»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//create an instance of the enclosing class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f = new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//read the property value</a:t>
            </a:r>
          </a:p>
          <a:p>
            <a:pPr marL="0" lvl="1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f.Age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//set the property value to 33</a:t>
            </a:r>
          </a:p>
          <a:p>
            <a:pPr marL="0" lvl="1" indent="0">
              <a:buNone/>
            </a:pPr>
            <a:r>
              <a:rPr lang="en-CA" dirty="0" err="1">
                <a:latin typeface="Consolas" pitchFamily="49" charset="0"/>
                <a:cs typeface="Consolas" pitchFamily="49" charset="0"/>
              </a:rPr>
              <a:t>g.Age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33;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174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Auto-implemented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for we have been using auto-implemented properties </a:t>
            </a:r>
            <a:r>
              <a:rPr lang="en-US" dirty="0" err="1" smtClean="0"/>
              <a:t>i.e</a:t>
            </a:r>
            <a:r>
              <a:rPr lang="en-US" dirty="0" smtClean="0"/>
              <a:t> properties without a backing field. (Next slide shows what is a backing field)</a:t>
            </a:r>
          </a:p>
          <a:p>
            <a:endParaRPr lang="en-US" dirty="0" smtClean="0"/>
          </a:p>
          <a:p>
            <a:r>
              <a:rPr lang="en-US" dirty="0" smtClean="0"/>
              <a:t>E.g.</a:t>
            </a:r>
          </a:p>
          <a:p>
            <a:pPr marL="400050" indent="0">
              <a:buNone/>
            </a:pP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public </a:t>
            </a:r>
            <a:r>
              <a:rPr lang="en-US" dirty="0" err="1" smtClean="0">
                <a:solidFill>
                  <a:srgbClr val="0033CC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Age { 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get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set</a:t>
            </a:r>
            <a:r>
              <a:rPr lang="en-US" dirty="0" smtClean="0">
                <a:latin typeface="Consolas" panose="020B0609020204030204" pitchFamily="49" charset="0"/>
              </a:rPr>
              <a:t>; }</a:t>
            </a:r>
          </a:p>
          <a:p>
            <a:pPr marL="400050" indent="0">
              <a:buNone/>
            </a:pP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</a:rPr>
              <a:t> Name{ 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get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set</a:t>
            </a:r>
            <a:r>
              <a:rPr lang="en-US" dirty="0" smtClean="0">
                <a:latin typeface="Consolas" panose="020B0609020204030204" pitchFamily="49" charset="0"/>
              </a:rPr>
              <a:t>;}</a:t>
            </a:r>
          </a:p>
          <a:p>
            <a:pPr marL="400050" indent="0">
              <a:buNone/>
            </a:pP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</a:rPr>
              <a:t> Id { 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</a:rPr>
              <a:t>get</a:t>
            </a:r>
            <a:r>
              <a:rPr lang="en-US" dirty="0" smtClean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883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4729</TotalTime>
  <Words>1221</Words>
  <Application>Microsoft Office PowerPoint</Application>
  <PresentationFormat>Widescreen</PresentationFormat>
  <Paragraphs>290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Introduction to Classes: Properties</vt:lpstr>
      <vt:lpstr>Objectives</vt:lpstr>
      <vt:lpstr>Before Properties</vt:lpstr>
      <vt:lpstr>Definition</vt:lpstr>
      <vt:lpstr>Get and Set</vt:lpstr>
      <vt:lpstr>Usage of Properties</vt:lpstr>
      <vt:lpstr>Property Declaration</vt:lpstr>
      <vt:lpstr>Properties – Usage</vt:lpstr>
      <vt:lpstr>Auto-implemented properties</vt:lpstr>
      <vt:lpstr>Property – Backing Field</vt:lpstr>
      <vt:lpstr>Properties – Conversion </vt:lpstr>
      <vt:lpstr>Properties – checks before Setting</vt:lpstr>
      <vt:lpstr>Properties – checks before Getting</vt:lpstr>
      <vt:lpstr>More on Accessors</vt:lpstr>
      <vt:lpstr>Remove write access</vt:lpstr>
      <vt:lpstr>Making a field readonly</vt:lpstr>
      <vt:lpstr>Logging in the getter</vt:lpstr>
      <vt:lpstr>Auto-implemented Property</vt:lpstr>
      <vt:lpstr>Which are incorrect and why?</vt:lpstr>
      <vt:lpstr>Immutable class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SETAS/ICET</cp:lastModifiedBy>
  <cp:revision>100</cp:revision>
  <cp:lastPrinted>2014-06-02T13:01:36Z</cp:lastPrinted>
  <dcterms:created xsi:type="dcterms:W3CDTF">2013-05-01T13:47:21Z</dcterms:created>
  <dcterms:modified xsi:type="dcterms:W3CDTF">2019-09-20T14:34:58Z</dcterms:modified>
</cp:coreProperties>
</file>