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96" r:id="rId4"/>
    <p:sldId id="297" r:id="rId5"/>
    <p:sldId id="298" r:id="rId6"/>
    <p:sldId id="306" r:id="rId7"/>
    <p:sldId id="301" r:id="rId8"/>
    <p:sldId id="299" r:id="rId9"/>
    <p:sldId id="300" r:id="rId10"/>
    <p:sldId id="303" r:id="rId11"/>
    <p:sldId id="305" r:id="rId12"/>
    <p:sldId id="304" r:id="rId13"/>
    <p:sldId id="302" r:id="rId14"/>
    <p:sldId id="291" r:id="rId15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 autoAdjust="0"/>
    <p:restoredTop sz="79346" autoAdjust="0"/>
  </p:normalViewPr>
  <p:slideViewPr>
    <p:cSldViewPr>
      <p:cViewPr varScale="1">
        <p:scale>
          <a:sx n="51" d="100"/>
          <a:sy n="51" d="100"/>
        </p:scale>
        <p:origin x="12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class is referred to as: a child class, derived class, sub-class</a:t>
            </a:r>
          </a:p>
          <a:p>
            <a:r>
              <a:rPr lang="en-US" dirty="0"/>
              <a:t>The existing class is referred to as: parent class, base-class super class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07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dirty="0" err="1"/>
              <a:t>HiddenMethod</a:t>
            </a:r>
            <a:r>
              <a:rPr lang="en-US" dirty="0"/>
              <a:t> in the </a:t>
            </a:r>
            <a:r>
              <a:rPr lang="en-US" dirty="0" err="1"/>
              <a:t>AParent</a:t>
            </a:r>
            <a:r>
              <a:rPr lang="en-US" dirty="0"/>
              <a:t> class can also be decorated with the override, virtual or sealed</a:t>
            </a:r>
          </a:p>
          <a:p>
            <a:r>
              <a:rPr lang="en-US" dirty="0"/>
              <a:t>New hides the same member in the parent class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04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/>
              <a:t> method in the </a:t>
            </a:r>
            <a:r>
              <a:rPr lang="en-US" dirty="0" err="1"/>
              <a:t>BParent</a:t>
            </a:r>
            <a:r>
              <a:rPr lang="en-US" dirty="0"/>
              <a:t> class can also be decorated with the override or abstract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Override replaces the same member in the parent class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17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child class you may use the base keyword to access member of the parent class</a:t>
            </a:r>
          </a:p>
          <a:p>
            <a:r>
              <a:rPr lang="en-US" dirty="0"/>
              <a:t>Fields can not be declared virtual</a:t>
            </a:r>
          </a:p>
          <a:p>
            <a:r>
              <a:rPr lang="en-US" dirty="0"/>
              <a:t>The sealed decorator can prevent a member from being overridden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5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6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4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4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07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5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65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47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05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8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9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26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19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1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4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2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5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6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1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Classes: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(Fixed)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5"/>
            <a:ext cx="11251314" cy="4556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		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Parent(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name) { }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user supplied constructor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            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//compiler no longer supplies a default constructor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Child()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: base(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//child calls the proper parent constructor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Hiding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777"/>
            <a:ext cx="11251314" cy="46285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AParent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 Parent"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 Child"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aChild.HiddenMethod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		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Child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Parent</a:t>
            </a:r>
          </a:p>
        </p:txBody>
      </p:sp>
    </p:spTree>
    <p:extLst>
      <p:ext uri="{BB962C8B-B14F-4D97-AF65-F5344CB8AC3E}">
        <p14:creationId xmlns:p14="http://schemas.microsoft.com/office/powerpoint/2010/main" val="395502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– Replacing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777"/>
            <a:ext cx="11251314" cy="46285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BParent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virtual 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 Parent"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 Child"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bChild.ReplaceableMethod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	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Child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Child</a:t>
            </a:r>
          </a:p>
        </p:txBody>
      </p:sp>
    </p:spTree>
    <p:extLst>
      <p:ext uri="{BB962C8B-B14F-4D97-AF65-F5344CB8AC3E}">
        <p14:creationId xmlns:p14="http://schemas.microsoft.com/office/powerpoint/2010/main" val="71791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0675250" cy="47005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Foo{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//can NOT be overridden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virtual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Bar() { … }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//may be overridden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override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Baz() { … }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//may be overridden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abstract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//MUST be overridden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trike="sngStrike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override string 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Foo { </a:t>
            </a:r>
            <a:r>
              <a:rPr lang="en-US" strike="sngStrike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//will cause a compiler error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override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Bar() { … }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//child replaces implementation in Parent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override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… }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//child provide implementation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may create new classes without coding everything from scratch</a:t>
            </a:r>
          </a:p>
          <a:p>
            <a:r>
              <a:rPr lang="en-CA" dirty="0"/>
              <a:t>You have three options of handling members in the parent class:</a:t>
            </a:r>
          </a:p>
          <a:p>
            <a:pPr lvl="1"/>
            <a:r>
              <a:rPr lang="en-CA" dirty="0"/>
              <a:t>Using existing members</a:t>
            </a:r>
          </a:p>
          <a:p>
            <a:pPr lvl="1"/>
            <a:r>
              <a:rPr lang="en-CA" dirty="0"/>
              <a:t>Replacing existing members</a:t>
            </a:r>
          </a:p>
          <a:p>
            <a:pPr lvl="1"/>
            <a:r>
              <a:rPr lang="en-CA" dirty="0"/>
              <a:t>Hiding existing member</a:t>
            </a:r>
          </a:p>
          <a:p>
            <a:r>
              <a:rPr lang="en-CA" dirty="0"/>
              <a:t>Inheritance allows you to be more productive</a:t>
            </a:r>
          </a:p>
        </p:txBody>
      </p:sp>
    </p:spTree>
    <p:extLst>
      <p:ext uri="{BB962C8B-B14F-4D97-AF65-F5344CB8AC3E}">
        <p14:creationId xmlns:p14="http://schemas.microsoft.com/office/powerpoint/2010/main" val="202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inheritance?</a:t>
            </a:r>
          </a:p>
          <a:p>
            <a:r>
              <a:rPr lang="en-CA" dirty="0"/>
              <a:t>Benefits of inheritance</a:t>
            </a:r>
          </a:p>
          <a:p>
            <a:r>
              <a:rPr lang="en-CA" dirty="0"/>
              <a:t>What is inherited?</a:t>
            </a:r>
          </a:p>
          <a:p>
            <a:r>
              <a:rPr lang="en-CA" dirty="0"/>
              <a:t>Example</a:t>
            </a:r>
          </a:p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4"/>
            <a:ext cx="10027178" cy="4896543"/>
          </a:xfrm>
        </p:spPr>
        <p:txBody>
          <a:bodyPr>
            <a:normAutofit/>
          </a:bodyPr>
          <a:lstStyle/>
          <a:p>
            <a:r>
              <a:rPr lang="en-US" dirty="0"/>
              <a:t>It is a fundamental attribute of OOP</a:t>
            </a:r>
          </a:p>
          <a:p>
            <a:r>
              <a:rPr lang="en-US" dirty="0"/>
              <a:t>Defined a new class by reusing, extending or modifying members in an existing class</a:t>
            </a:r>
          </a:p>
          <a:p>
            <a:pPr lvl="1"/>
            <a:r>
              <a:rPr lang="en-US" dirty="0"/>
              <a:t>The new class is the child or the derived class</a:t>
            </a:r>
          </a:p>
          <a:p>
            <a:pPr lvl="1"/>
            <a:r>
              <a:rPr lang="en-US" dirty="0"/>
              <a:t>The existing class the the parent, base or super class</a:t>
            </a:r>
          </a:p>
          <a:p>
            <a:pPr lvl="1"/>
            <a:r>
              <a:rPr lang="en-US" dirty="0"/>
              <a:t>The child class may add new members or replace the inherited members</a:t>
            </a:r>
          </a:p>
          <a:p>
            <a:r>
              <a:rPr lang="en-US" dirty="0"/>
              <a:t>C# and .NET supports only single inheritance</a:t>
            </a:r>
          </a:p>
          <a:p>
            <a:r>
              <a:rPr lang="en-US" dirty="0"/>
              <a:t>Inheritance is transitive</a:t>
            </a:r>
          </a:p>
          <a:p>
            <a:pPr lvl="1"/>
            <a:r>
              <a:rPr lang="en-US" dirty="0"/>
              <a:t>If B inherits from A and C inherits from B ⇒ C inherits from A</a:t>
            </a:r>
          </a:p>
          <a:p>
            <a:pPr lvl="1"/>
            <a:r>
              <a:rPr lang="en-US" dirty="0"/>
              <a:t>If A is the parent of B and B is the parent of C ⇒ A is the parent of C</a:t>
            </a:r>
          </a:p>
        </p:txBody>
      </p:sp>
    </p:spTree>
    <p:extLst>
      <p:ext uri="{BB962C8B-B14F-4D97-AF65-F5344CB8AC3E}">
        <p14:creationId xmlns:p14="http://schemas.microsoft.com/office/powerpoint/2010/main" val="405624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1247-38E6-1E42-A09B-9FDD3FD5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inherited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59AC-3544-9345-AED7-15124445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777"/>
            <a:ext cx="10387218" cy="4628586"/>
          </a:xfrm>
        </p:spPr>
        <p:txBody>
          <a:bodyPr>
            <a:normAutofit/>
          </a:bodyPr>
          <a:lstStyle/>
          <a:p>
            <a:r>
              <a:rPr lang="en-US" dirty="0"/>
              <a:t>Static constructors</a:t>
            </a:r>
          </a:p>
          <a:p>
            <a:pPr lvl="1"/>
            <a:r>
              <a:rPr lang="en-US" dirty="0"/>
              <a:t>Initializes the static data of the class</a:t>
            </a:r>
          </a:p>
          <a:p>
            <a:pPr lvl="1"/>
            <a:r>
              <a:rPr lang="en-US" dirty="0"/>
              <a:t>Is invoke BEFORE any member is access</a:t>
            </a:r>
          </a:p>
          <a:p>
            <a:r>
              <a:rPr lang="en-US" dirty="0"/>
              <a:t>Instance constructors</a:t>
            </a:r>
          </a:p>
          <a:p>
            <a:pPr lvl="1"/>
            <a:r>
              <a:rPr lang="en-US" dirty="0"/>
              <a:t>Is automatically called when the class is instantiated</a:t>
            </a:r>
          </a:p>
          <a:p>
            <a:pPr lvl="1"/>
            <a:r>
              <a:rPr lang="en-US" dirty="0"/>
              <a:t>If you don’t have one, the compiler will create a default one for you</a:t>
            </a:r>
          </a:p>
          <a:p>
            <a:pPr lvl="1"/>
            <a:r>
              <a:rPr lang="en-US" dirty="0"/>
              <a:t>N.B. At object creation, the default action is that the base class constructor is invoked</a:t>
            </a:r>
          </a:p>
          <a:p>
            <a:r>
              <a:rPr lang="en-US" dirty="0"/>
              <a:t>Finalizers</a:t>
            </a:r>
          </a:p>
          <a:p>
            <a:pPr lvl="1"/>
            <a:r>
              <a:rPr lang="en-US" dirty="0"/>
              <a:t>Is called by the runtime immediately before the object is destroyed</a:t>
            </a:r>
          </a:p>
        </p:txBody>
      </p:sp>
    </p:spTree>
    <p:extLst>
      <p:ext uri="{BB962C8B-B14F-4D97-AF65-F5344CB8AC3E}">
        <p14:creationId xmlns:p14="http://schemas.microsoft.com/office/powerpoint/2010/main" val="18369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3F8-ED76-6E47-BA84-A76D5FB9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9C49-0D61-A74A-BCC3-FCE8D122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member except the three described in the previous slide</a:t>
            </a:r>
          </a:p>
          <a:p>
            <a:r>
              <a:rPr lang="en-US" dirty="0"/>
              <a:t>Although all members are inherited, it might not be directly accessible if it is decorated with the private accessibility keyword</a:t>
            </a:r>
          </a:p>
          <a:p>
            <a:pPr lvl="1"/>
            <a:r>
              <a:rPr lang="en-US" dirty="0"/>
              <a:t>If there is a non-private method that accesses the private members, then you are indirectly accessing them</a:t>
            </a:r>
          </a:p>
          <a:p>
            <a:r>
              <a:rPr lang="en-US" dirty="0"/>
              <a:t>All classes implicitly inherits from the Object class</a:t>
            </a:r>
          </a:p>
          <a:p>
            <a:endParaRPr lang="en-US" dirty="0"/>
          </a:p>
          <a:p>
            <a:r>
              <a:rPr lang="en-US" dirty="0"/>
              <a:t>You may not inherit from a sealed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3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2D01-22A6-634C-B3C6-8FE2F406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26EF-AA13-0B44-AAA3-45A00663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Reuse existing code</a:t>
            </a:r>
          </a:p>
          <a:p>
            <a:pPr lvl="1"/>
            <a:r>
              <a:rPr lang="en-US" dirty="0"/>
              <a:t>Able to access features in the parent class</a:t>
            </a:r>
          </a:p>
          <a:p>
            <a:pPr lvl="1"/>
            <a:r>
              <a:rPr lang="en-US" dirty="0"/>
              <a:t>Write less code</a:t>
            </a:r>
          </a:p>
          <a:p>
            <a:pPr lvl="1"/>
            <a:r>
              <a:rPr lang="en-US" dirty="0"/>
              <a:t>Reduce code size</a:t>
            </a:r>
          </a:p>
          <a:p>
            <a:pPr lvl="1"/>
            <a:r>
              <a:rPr lang="en-US" dirty="0"/>
              <a:t>Use tested code</a:t>
            </a:r>
          </a:p>
          <a:p>
            <a:pPr lvl="1"/>
            <a:r>
              <a:rPr lang="en-US" dirty="0"/>
              <a:t>Eliminate duplicate code</a:t>
            </a:r>
          </a:p>
          <a:p>
            <a:pPr lvl="1"/>
            <a:r>
              <a:rPr lang="en-US" dirty="0"/>
              <a:t>Changes in the parent-class is available to child class automatically</a:t>
            </a:r>
          </a:p>
          <a:p>
            <a:pPr lvl="1"/>
            <a:r>
              <a:rPr lang="en-US" dirty="0"/>
              <a:t>Encourage better organization of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Use a child object in place of a parent 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Leads to tight coupling of software</a:t>
            </a:r>
          </a:p>
        </p:txBody>
      </p:sp>
    </p:spTree>
    <p:extLst>
      <p:ext uri="{BB962C8B-B14F-4D97-AF65-F5344CB8AC3E}">
        <p14:creationId xmlns:p14="http://schemas.microsoft.com/office/powerpoint/2010/main" val="196282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1179306" cy="4700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Name{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Length{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… } 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sub-classes will have access to this  member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bool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IsCorrect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OpenUri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{}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//child inherits all the above members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//however, child will not be able to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 	//access the private members directly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 	//e.g.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IsCorrect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not be accessible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4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9513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}		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compiler supplied constructor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}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compiler supplied constructor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06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Broken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2513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		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Parent(string name) { }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user supplied constructor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            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//compiler no longer supplies a default constructor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child class automatically calls the parent class constructor at object instantiation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Since you did not specify which constructor, it will call the default one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trike="sngStrike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compiler supplied constructor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9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8683</TotalTime>
  <Words>723</Words>
  <Application>Microsoft Office PowerPoint</Application>
  <PresentationFormat>Widescreen</PresentationFormat>
  <Paragraphs>165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Trebuchet MS</vt:lpstr>
      <vt:lpstr>Wingdings 3</vt:lpstr>
      <vt:lpstr>Facet</vt:lpstr>
      <vt:lpstr>Classes: Inheritance</vt:lpstr>
      <vt:lpstr>Objectives</vt:lpstr>
      <vt:lpstr>What is inheritance</vt:lpstr>
      <vt:lpstr>What is not inherited</vt:lpstr>
      <vt:lpstr>What is inherited?</vt:lpstr>
      <vt:lpstr>Benefits of Inheritance</vt:lpstr>
      <vt:lpstr>Example 1</vt:lpstr>
      <vt:lpstr>Example 3</vt:lpstr>
      <vt:lpstr>Example 4 – Broken</vt:lpstr>
      <vt:lpstr>Example 4 (Fixed)</vt:lpstr>
      <vt:lpstr>Example 5 – Hiding members</vt:lpstr>
      <vt:lpstr>Example 6 – Replacing members</vt:lpstr>
      <vt:lpstr>Example 7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133</cp:revision>
  <cp:lastPrinted>2014-06-02T13:01:36Z</cp:lastPrinted>
  <dcterms:created xsi:type="dcterms:W3CDTF">2013-05-01T13:47:21Z</dcterms:created>
  <dcterms:modified xsi:type="dcterms:W3CDTF">2019-10-04T17:15:28Z</dcterms:modified>
</cp:coreProperties>
</file>