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handoutMasterIdLst>
    <p:handoutMasterId r:id="rId13"/>
  </p:handoutMasterIdLst>
  <p:sldIdLst>
    <p:sldId id="256" r:id="rId2"/>
    <p:sldId id="277" r:id="rId3"/>
    <p:sldId id="258" r:id="rId4"/>
    <p:sldId id="279" r:id="rId5"/>
    <p:sldId id="290" r:id="rId6"/>
    <p:sldId id="289" r:id="rId7"/>
    <p:sldId id="291" r:id="rId8"/>
    <p:sldId id="292" r:id="rId9"/>
    <p:sldId id="293" r:id="rId10"/>
    <p:sldId id="264" r:id="rId11"/>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9346" autoAdjust="0"/>
  </p:normalViewPr>
  <p:slideViewPr>
    <p:cSldViewPr>
      <p:cViewPr varScale="1">
        <p:scale>
          <a:sx n="87" d="100"/>
          <a:sy n="87" d="100"/>
        </p:scale>
        <p:origin x="129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a:defRPr sz="1200"/>
            </a:lvl1pPr>
          </a:lstStyle>
          <a:p>
            <a:fld id="{D3C97F6A-83C7-4D32-8B22-BFAEF1652D62}" type="datetimeFigureOut">
              <a:rPr lang="en-CA" smtClean="0"/>
              <a:t>2019-10-03</a:t>
            </a:fld>
            <a:endParaRPr lang="en-CA"/>
          </a:p>
        </p:txBody>
      </p:sp>
      <p:sp>
        <p:nvSpPr>
          <p:cNvPr id="4" name="Footer Placeholder 3"/>
          <p:cNvSpPr>
            <a:spLocks noGrp="1"/>
          </p:cNvSpPr>
          <p:nvPr>
            <p:ph type="ftr" sz="quarter" idx="2"/>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Class</a:t>
            </a:r>
          </a:p>
        </p:txBody>
      </p:sp>
      <p:sp>
        <p:nvSpPr>
          <p:cNvPr id="5" name="Slide Number Placeholder 4"/>
          <p:cNvSpPr>
            <a:spLocks noGrp="1"/>
          </p:cNvSpPr>
          <p:nvPr>
            <p:ph type="sldNum" sz="quarter" idx="3"/>
          </p:nvPr>
        </p:nvSpPr>
        <p:spPr>
          <a:xfrm>
            <a:off x="3927775" y="8757590"/>
            <a:ext cx="3004820" cy="461010"/>
          </a:xfrm>
          <a:prstGeom prst="rect">
            <a:avLst/>
          </a:prstGeom>
        </p:spPr>
        <p:txBody>
          <a:bodyPr vert="horz" lIns="92309" tIns="46154" rIns="92309" bIns="46154" rtlCol="0" anchor="b"/>
          <a:lstStyle>
            <a:lvl1pPr algn="r">
              <a:defRPr sz="1200"/>
            </a:lvl1pPr>
          </a:lstStyle>
          <a:p>
            <a:fld id="{20F411BF-A14B-40A5-A855-24DE453E66AB}" type="slidenum">
              <a:rPr lang="en-CA" smtClean="0"/>
              <a:t>‹#›</a:t>
            </a:fld>
            <a:endParaRPr lang="en-CA"/>
          </a:p>
        </p:txBody>
      </p:sp>
    </p:spTree>
    <p:extLst>
      <p:ext uri="{BB962C8B-B14F-4D97-AF65-F5344CB8AC3E}">
        <p14:creationId xmlns:p14="http://schemas.microsoft.com/office/powerpoint/2010/main" val="588828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6A55C393-271D-46D6-8CF4-2624FFDFDF0B}" type="datetimeFigureOut">
              <a:rPr lang="en-CA" smtClean="0"/>
              <a:t>2019-10-03</a:t>
            </a:fld>
            <a:endParaRPr lang="en-CA"/>
          </a:p>
        </p:txBody>
      </p:sp>
      <p:sp>
        <p:nvSpPr>
          <p:cNvPr id="4" name="Slide Image Placeholder 3"/>
          <p:cNvSpPr>
            <a:spLocks noGrp="1" noRot="1" noChangeAspect="1"/>
          </p:cNvSpPr>
          <p:nvPr>
            <p:ph type="sldImg" idx="2"/>
          </p:nvPr>
        </p:nvSpPr>
        <p:spPr>
          <a:xfrm>
            <a:off x="393700" y="692150"/>
            <a:ext cx="6146800" cy="3457575"/>
          </a:xfrm>
          <a:prstGeom prst="rect">
            <a:avLst/>
          </a:prstGeom>
          <a:noFill/>
          <a:ln w="12700">
            <a:solidFill>
              <a:prstClr val="black"/>
            </a:solidFill>
          </a:ln>
        </p:spPr>
        <p:txBody>
          <a:bodyPr vert="horz" lIns="92309" tIns="46154" rIns="92309" bIns="46154" rtlCol="0" anchor="ctr"/>
          <a:lstStyle/>
          <a:p>
            <a:endParaRPr lang="en-CA"/>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Class</a:t>
            </a:r>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6CEAA908-8890-4B84-A482-FC6A5173D03A}" type="slidenum">
              <a:rPr lang="en-CA" smtClean="0"/>
              <a:t>‹#›</a:t>
            </a:fld>
            <a:endParaRPr lang="en-CA"/>
          </a:p>
        </p:txBody>
      </p:sp>
    </p:spTree>
    <p:extLst>
      <p:ext uri="{BB962C8B-B14F-4D97-AF65-F5344CB8AC3E}">
        <p14:creationId xmlns:p14="http://schemas.microsoft.com/office/powerpoint/2010/main" val="12001665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Class</a:t>
            </a:r>
          </a:p>
        </p:txBody>
      </p:sp>
      <p:sp>
        <p:nvSpPr>
          <p:cNvPr id="6" name="Slide Number Placeholder 5"/>
          <p:cNvSpPr>
            <a:spLocks noGrp="1"/>
          </p:cNvSpPr>
          <p:nvPr>
            <p:ph type="sldNum" sz="quarter" idx="12"/>
          </p:nvPr>
        </p:nvSpPr>
        <p:spPr/>
        <p:txBody>
          <a:bodyPr/>
          <a:lstStyle/>
          <a:p>
            <a:fld id="{6CEAA908-8890-4B84-A482-FC6A5173D03A}" type="slidenum">
              <a:rPr lang="en-CA" smtClean="0"/>
              <a:t>1</a:t>
            </a:fld>
            <a:endParaRPr lang="en-CA"/>
          </a:p>
        </p:txBody>
      </p:sp>
    </p:spTree>
    <p:extLst>
      <p:ext uri="{BB962C8B-B14F-4D97-AF65-F5344CB8AC3E}">
        <p14:creationId xmlns:p14="http://schemas.microsoft.com/office/powerpoint/2010/main" val="30005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CA" dirty="0"/>
              <a:t>Classes are integral in OOP</a:t>
            </a:r>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Class</a:t>
            </a:r>
          </a:p>
        </p:txBody>
      </p:sp>
      <p:sp>
        <p:nvSpPr>
          <p:cNvPr id="6" name="Slide Number Placeholder 5"/>
          <p:cNvSpPr>
            <a:spLocks noGrp="1"/>
          </p:cNvSpPr>
          <p:nvPr>
            <p:ph type="sldNum" sz="quarter" idx="12"/>
          </p:nvPr>
        </p:nvSpPr>
        <p:spPr/>
        <p:txBody>
          <a:bodyPr/>
          <a:lstStyle/>
          <a:p>
            <a:fld id="{6CEAA908-8890-4B84-A482-FC6A5173D03A}" type="slidenum">
              <a:rPr lang="en-CA" smtClean="0"/>
              <a:t>3</a:t>
            </a:fld>
            <a:endParaRPr lang="en-CA"/>
          </a:p>
        </p:txBody>
      </p:sp>
    </p:spTree>
    <p:extLst>
      <p:ext uri="{BB962C8B-B14F-4D97-AF65-F5344CB8AC3E}">
        <p14:creationId xmlns:p14="http://schemas.microsoft.com/office/powerpoint/2010/main" val="64955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fully assembled class will have a total of four members</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Class</a:t>
            </a:r>
          </a:p>
        </p:txBody>
      </p:sp>
      <p:sp>
        <p:nvSpPr>
          <p:cNvPr id="6" name="Slide Number Placeholder 5"/>
          <p:cNvSpPr>
            <a:spLocks noGrp="1"/>
          </p:cNvSpPr>
          <p:nvPr>
            <p:ph type="sldNum" sz="quarter" idx="5"/>
          </p:nvPr>
        </p:nvSpPr>
        <p:spPr/>
        <p:txBody>
          <a:bodyPr/>
          <a:lstStyle/>
          <a:p>
            <a:fld id="{6CEAA908-8890-4B84-A482-FC6A5173D03A}" type="slidenum">
              <a:rPr lang="en-CA" smtClean="0"/>
              <a:t>4</a:t>
            </a:fld>
            <a:endParaRPr lang="en-CA"/>
          </a:p>
        </p:txBody>
      </p:sp>
    </p:spTree>
    <p:extLst>
      <p:ext uri="{BB962C8B-B14F-4D97-AF65-F5344CB8AC3E}">
        <p14:creationId xmlns:p14="http://schemas.microsoft.com/office/powerpoint/2010/main" val="150665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CA" dirty="0"/>
              <a:t>A very old release of </a:t>
            </a:r>
            <a:r>
              <a:rPr lang="en-CA" dirty="0" err="1"/>
              <a:t>vb</a:t>
            </a:r>
            <a:r>
              <a:rPr lang="en-CA" dirty="0"/>
              <a:t> mixed machine generated code with the developer’s code == confusion</a:t>
            </a:r>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Class</a:t>
            </a:r>
          </a:p>
        </p:txBody>
      </p:sp>
      <p:sp>
        <p:nvSpPr>
          <p:cNvPr id="6" name="Slide Number Placeholder 5"/>
          <p:cNvSpPr>
            <a:spLocks noGrp="1"/>
          </p:cNvSpPr>
          <p:nvPr>
            <p:ph type="sldNum" sz="quarter" idx="12"/>
          </p:nvPr>
        </p:nvSpPr>
        <p:spPr/>
        <p:txBody>
          <a:bodyPr/>
          <a:lstStyle/>
          <a:p>
            <a:fld id="{6CEAA908-8890-4B84-A482-FC6A5173D03A}" type="slidenum">
              <a:rPr lang="en-CA" smtClean="0"/>
              <a:t>6</a:t>
            </a:fld>
            <a:endParaRPr lang="en-CA"/>
          </a:p>
        </p:txBody>
      </p:sp>
    </p:spTree>
    <p:extLst>
      <p:ext uri="{BB962C8B-B14F-4D97-AF65-F5344CB8AC3E}">
        <p14:creationId xmlns:p14="http://schemas.microsoft.com/office/powerpoint/2010/main" val="428516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want to instantiate the nested class directly, you need to use its fully qualified name</a:t>
            </a:r>
          </a:p>
          <a:p>
            <a:r>
              <a:rPr lang="en-CA" dirty="0" err="1"/>
              <a:t>Container.Nested</a:t>
            </a:r>
            <a:r>
              <a:rPr lang="en-CA" dirty="0"/>
              <a:t> nest = new </a:t>
            </a:r>
            <a:r>
              <a:rPr lang="en-CA" dirty="0" err="1"/>
              <a:t>Container.Nexted</a:t>
            </a:r>
            <a:r>
              <a:rPr lang="en-CA" dirty="0"/>
              <a:t>();</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Class</a:t>
            </a:r>
          </a:p>
        </p:txBody>
      </p:sp>
      <p:sp>
        <p:nvSpPr>
          <p:cNvPr id="6" name="Slide Number Placeholder 5"/>
          <p:cNvSpPr>
            <a:spLocks noGrp="1"/>
          </p:cNvSpPr>
          <p:nvPr>
            <p:ph type="sldNum" sz="quarter" idx="5"/>
          </p:nvPr>
        </p:nvSpPr>
        <p:spPr/>
        <p:txBody>
          <a:bodyPr/>
          <a:lstStyle/>
          <a:p>
            <a:fld id="{6CEAA908-8890-4B84-A482-FC6A5173D03A}" type="slidenum">
              <a:rPr lang="en-CA" smtClean="0"/>
              <a:t>8</a:t>
            </a:fld>
            <a:endParaRPr lang="en-CA"/>
          </a:p>
        </p:txBody>
      </p:sp>
    </p:spTree>
    <p:extLst>
      <p:ext uri="{BB962C8B-B14F-4D97-AF65-F5344CB8AC3E}">
        <p14:creationId xmlns:p14="http://schemas.microsoft.com/office/powerpoint/2010/main" val="244386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66204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60477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4524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12304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0784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38111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24275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00478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65241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2019-10-03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22011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CE65A-3EA8-4E8A-A5BE-5CE4C6AFE207}" type="datetimeFigureOut">
              <a:rPr lang="en-CA" smtClean="0"/>
              <a:t>2019-10-03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20855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CE65A-3EA8-4E8A-A5BE-5CE4C6AFE207}" type="datetimeFigureOut">
              <a:rPr lang="en-CA" smtClean="0"/>
              <a:t>2019-10-03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98970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CE65A-3EA8-4E8A-A5BE-5CE4C6AFE207}" type="datetimeFigureOut">
              <a:rPr lang="en-CA" smtClean="0"/>
              <a:t>2019-10-03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73737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CE65A-3EA8-4E8A-A5BE-5CE4C6AFE207}" type="datetimeFigureOut">
              <a:rPr lang="en-CA" smtClean="0"/>
              <a:t>2019-10-03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62906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2019-10-03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8076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2019-10-03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8580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1CE65A-3EA8-4E8A-A5BE-5CE4C6AFE207}" type="datetimeFigureOut">
              <a:rPr lang="en-CA" smtClean="0"/>
              <a:t>2019-10-03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9C297E-8519-4663-BC70-178C05023D85}" type="slidenum">
              <a:rPr lang="en-CA" smtClean="0"/>
              <a:t>‹#›</a:t>
            </a:fld>
            <a:endParaRPr lang="en-CA"/>
          </a:p>
        </p:txBody>
      </p:sp>
    </p:spTree>
    <p:extLst>
      <p:ext uri="{BB962C8B-B14F-4D97-AF65-F5344CB8AC3E}">
        <p14:creationId xmlns:p14="http://schemas.microsoft.com/office/powerpoint/2010/main" val="24702830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Classes: Partial &amp; Nested</a:t>
            </a:r>
          </a:p>
        </p:txBody>
      </p:sp>
      <p:sp>
        <p:nvSpPr>
          <p:cNvPr id="3" name="Subtitle 2"/>
          <p:cNvSpPr>
            <a:spLocks noGrp="1"/>
          </p:cNvSpPr>
          <p:nvPr>
            <p:ph type="subTitle" idx="1"/>
          </p:nvPr>
        </p:nvSpPr>
        <p:spPr/>
        <p:txBody>
          <a:bodyPr/>
          <a:lstStyle/>
          <a:p>
            <a:r>
              <a:rPr lang="en-CA" dirty="0"/>
              <a:t>Programming II</a:t>
            </a:r>
            <a:br>
              <a:rPr lang="en-CA" dirty="0"/>
            </a:br>
            <a:r>
              <a:rPr lang="en-CA" dirty="0"/>
              <a:t>Narendra Pershad</a:t>
            </a:r>
          </a:p>
        </p:txBody>
      </p:sp>
    </p:spTree>
    <p:extLst>
      <p:ext uri="{BB962C8B-B14F-4D97-AF65-F5344CB8AC3E}">
        <p14:creationId xmlns:p14="http://schemas.microsoft.com/office/powerpoint/2010/main" val="2330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a:xfrm>
            <a:off x="677334" y="1484785"/>
            <a:ext cx="10459226" cy="4556578"/>
          </a:xfrm>
        </p:spPr>
        <p:txBody>
          <a:bodyPr>
            <a:normAutofit/>
          </a:bodyPr>
          <a:lstStyle/>
          <a:p>
            <a:r>
              <a:rPr lang="en-US" dirty="0"/>
              <a:t>Partial class permits a class to be defined in multiple source files</a:t>
            </a:r>
          </a:p>
        </p:txBody>
      </p:sp>
    </p:spTree>
    <p:extLst>
      <p:ext uri="{BB962C8B-B14F-4D97-AF65-F5344CB8AC3E}">
        <p14:creationId xmlns:p14="http://schemas.microsoft.com/office/powerpoint/2010/main" val="276682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Objectives</a:t>
            </a:r>
          </a:p>
        </p:txBody>
      </p:sp>
      <p:sp>
        <p:nvSpPr>
          <p:cNvPr id="3" name="Content Placeholder 2"/>
          <p:cNvSpPr>
            <a:spLocks noGrp="1"/>
          </p:cNvSpPr>
          <p:nvPr>
            <p:ph idx="1"/>
          </p:nvPr>
        </p:nvSpPr>
        <p:spPr/>
        <p:txBody>
          <a:bodyPr/>
          <a:lstStyle/>
          <a:p>
            <a:r>
              <a:rPr lang="en-CA" dirty="0"/>
              <a:t>What are partial class</a:t>
            </a:r>
          </a:p>
          <a:p>
            <a:r>
              <a:rPr lang="en-CA" dirty="0"/>
              <a:t>The benefits</a:t>
            </a:r>
          </a:p>
          <a:p>
            <a:r>
              <a:rPr lang="en-CA" dirty="0"/>
              <a:t>What is a nested class</a:t>
            </a:r>
          </a:p>
          <a:p>
            <a:r>
              <a:rPr lang="en-CA" dirty="0"/>
              <a:t>The benefits</a:t>
            </a:r>
          </a:p>
          <a:p>
            <a:r>
              <a:rPr lang="en-CA" dirty="0"/>
              <a:t>Anonymous Class</a:t>
            </a:r>
          </a:p>
          <a:p>
            <a:r>
              <a:rPr lang="en-CA" dirty="0"/>
              <a:t>Summary</a:t>
            </a:r>
          </a:p>
        </p:txBody>
      </p:sp>
    </p:spTree>
    <p:extLst>
      <p:ext uri="{BB962C8B-B14F-4D97-AF65-F5344CB8AC3E}">
        <p14:creationId xmlns:p14="http://schemas.microsoft.com/office/powerpoint/2010/main" val="226107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Partial Class</a:t>
            </a:r>
          </a:p>
        </p:txBody>
      </p:sp>
      <p:sp>
        <p:nvSpPr>
          <p:cNvPr id="3" name="Content Placeholder 2"/>
          <p:cNvSpPr>
            <a:spLocks noGrp="1"/>
          </p:cNvSpPr>
          <p:nvPr>
            <p:ph idx="1"/>
          </p:nvPr>
        </p:nvSpPr>
        <p:spPr>
          <a:xfrm>
            <a:off x="677334" y="1412777"/>
            <a:ext cx="9595130" cy="4628586"/>
          </a:xfrm>
        </p:spPr>
        <p:txBody>
          <a:bodyPr>
            <a:normAutofit/>
          </a:bodyPr>
          <a:lstStyle/>
          <a:p>
            <a:pPr marL="0" indent="0">
              <a:buNone/>
            </a:pPr>
            <a:r>
              <a:rPr lang="en-CA" dirty="0"/>
              <a:t>Reminder a class is a piece of software</a:t>
            </a:r>
          </a:p>
          <a:p>
            <a:r>
              <a:rPr lang="en-CA" dirty="0"/>
              <a:t>When a class in defined in multiple source file</a:t>
            </a:r>
          </a:p>
          <a:p>
            <a:r>
              <a:rPr lang="en-CA" dirty="0"/>
              <a:t>Happens when multiple entities/developers are assembling a single class</a:t>
            </a:r>
          </a:p>
          <a:p>
            <a:r>
              <a:rPr lang="en-CA" dirty="0"/>
              <a:t>When multiple parties needs ownership of their parts of the implementation</a:t>
            </a:r>
          </a:p>
          <a:p>
            <a:r>
              <a:rPr lang="en-CA" dirty="0"/>
              <a:t>Or simply when it is convenient for the full implementation of a class to be placed in multiple files</a:t>
            </a:r>
          </a:p>
          <a:p>
            <a:r>
              <a:rPr lang="en-CA" dirty="0"/>
              <a:t>To achieve this you need to decorate all the class definition with the partial keyword</a:t>
            </a:r>
          </a:p>
          <a:p>
            <a:r>
              <a:rPr lang="en-CA" dirty="0"/>
              <a:t>Compiler will assemble all the parts</a:t>
            </a:r>
          </a:p>
          <a:p>
            <a:r>
              <a:rPr lang="en-CA" dirty="0"/>
              <a:t>This is also possible with </a:t>
            </a:r>
            <a:r>
              <a:rPr lang="en-CA" b="1" dirty="0">
                <a:latin typeface="Consolas" panose="020B0609020204030204" pitchFamily="49" charset="0"/>
              </a:rPr>
              <a:t>structs</a:t>
            </a:r>
            <a:r>
              <a:rPr lang="en-CA" dirty="0"/>
              <a:t> and </a:t>
            </a:r>
            <a:r>
              <a:rPr lang="en-CA" b="1" dirty="0">
                <a:latin typeface="Consolas" panose="020B0609020204030204" pitchFamily="49" charset="0"/>
              </a:rPr>
              <a:t>interfaces</a:t>
            </a:r>
          </a:p>
          <a:p>
            <a:endParaRPr lang="en-CA" dirty="0"/>
          </a:p>
        </p:txBody>
      </p:sp>
    </p:spTree>
    <p:extLst>
      <p:ext uri="{BB962C8B-B14F-4D97-AF65-F5344CB8AC3E}">
        <p14:creationId xmlns:p14="http://schemas.microsoft.com/office/powerpoint/2010/main" val="301211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sz="half" idx="1"/>
          </p:nvPr>
        </p:nvSpPr>
        <p:spPr>
          <a:xfrm>
            <a:off x="677334" y="2160589"/>
            <a:ext cx="5490674" cy="3880772"/>
          </a:xfrm>
        </p:spPr>
        <p:txBody>
          <a:bodyPr>
            <a:normAutofit/>
          </a:bodyPr>
          <a:lstStyle/>
          <a:p>
            <a:pPr marL="0" indent="0">
              <a:buNone/>
            </a:pPr>
            <a:r>
              <a:rPr lang="en-CA" dirty="0">
                <a:solidFill>
                  <a:srgbClr val="92D050"/>
                </a:solidFill>
                <a:latin typeface="Consolas" pitchFamily="49" charset="0"/>
                <a:cs typeface="Consolas" pitchFamily="49" charset="0"/>
              </a:rPr>
              <a:t>//in </a:t>
            </a:r>
            <a:r>
              <a:rPr lang="en-CA" dirty="0" err="1">
                <a:solidFill>
                  <a:srgbClr val="92D050"/>
                </a:solidFill>
                <a:latin typeface="Consolas" pitchFamily="49" charset="0"/>
                <a:cs typeface="Consolas" pitchFamily="49" charset="0"/>
              </a:rPr>
              <a:t>foo_b.cs</a:t>
            </a:r>
            <a:r>
              <a:rPr lang="en-CA" dirty="0">
                <a:solidFill>
                  <a:srgbClr val="92D050"/>
                </a:solidFill>
                <a:latin typeface="Consolas" pitchFamily="49" charset="0"/>
                <a:cs typeface="Consolas" pitchFamily="49" charset="0"/>
              </a:rPr>
              <a:t> </a:t>
            </a:r>
          </a:p>
          <a:p>
            <a:pPr marL="0" indent="0">
              <a:buNone/>
            </a:pPr>
            <a:r>
              <a:rPr lang="en-CA" dirty="0">
                <a:solidFill>
                  <a:srgbClr val="0033CC"/>
                </a:solidFill>
                <a:latin typeface="Consolas" pitchFamily="49" charset="0"/>
                <a:cs typeface="Consolas" pitchFamily="49" charset="0"/>
              </a:rPr>
              <a:t>public partial class </a:t>
            </a:r>
            <a:r>
              <a:rPr lang="en-CA" dirty="0">
                <a:solidFill>
                  <a:srgbClr val="00B0F0"/>
                </a:solidFill>
                <a:latin typeface="Consolas" pitchFamily="49" charset="0"/>
                <a:cs typeface="Consolas" pitchFamily="49" charset="0"/>
              </a:rPr>
              <a:t>Foo </a:t>
            </a:r>
          </a:p>
          <a:p>
            <a:pPr marL="0" indent="0">
              <a:buNone/>
            </a:pPr>
            <a:r>
              <a:rPr lang="en-CA" dirty="0">
                <a:latin typeface="Consolas" pitchFamily="49" charset="0"/>
                <a:cs typeface="Consolas" pitchFamily="49" charset="0"/>
              </a:rPr>
              <a:t>{</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a:t>
            </a:r>
            <a:r>
              <a:rPr lang="en-CA" dirty="0">
                <a:solidFill>
                  <a:schemeClr val="tx1"/>
                </a:solidFill>
                <a:latin typeface="Consolas" pitchFamily="49" charset="0"/>
                <a:cs typeface="Consolas" pitchFamily="49" charset="0"/>
              </a:rPr>
              <a:t>Foo()</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a:t>
            </a:r>
            <a:r>
              <a:rPr lang="en-CA" dirty="0">
                <a:solidFill>
                  <a:schemeClr val="tx1"/>
                </a:solidFill>
                <a:latin typeface="Consolas" pitchFamily="49" charset="0"/>
                <a:cs typeface="Consolas" pitchFamily="49" charset="0"/>
              </a:rPr>
              <a:t>Bar()</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a:t>
            </a: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p:txBody>
      </p:sp>
      <p:sp>
        <p:nvSpPr>
          <p:cNvPr id="4" name="Content Placeholder 3">
            <a:extLst>
              <a:ext uri="{FF2B5EF4-FFF2-40B4-BE49-F238E27FC236}">
                <a16:creationId xmlns:a16="http://schemas.microsoft.com/office/drawing/2014/main" id="{8CF7445A-728B-8744-9645-F9E5C452654C}"/>
              </a:ext>
            </a:extLst>
          </p:cNvPr>
          <p:cNvSpPr>
            <a:spLocks noGrp="1"/>
          </p:cNvSpPr>
          <p:nvPr>
            <p:ph sz="half" idx="2"/>
          </p:nvPr>
        </p:nvSpPr>
        <p:spPr>
          <a:xfrm>
            <a:off x="6023992" y="2160589"/>
            <a:ext cx="4824536" cy="3880773"/>
          </a:xfrm>
        </p:spPr>
        <p:txBody>
          <a:bodyPr>
            <a:normAutofit/>
          </a:bodyPr>
          <a:lstStyle/>
          <a:p>
            <a:pPr marL="0" indent="0">
              <a:buNone/>
            </a:pPr>
            <a:r>
              <a:rPr lang="en-CA" dirty="0">
                <a:solidFill>
                  <a:srgbClr val="92D050"/>
                </a:solidFill>
                <a:latin typeface="Consolas" pitchFamily="49" charset="0"/>
                <a:cs typeface="Consolas" pitchFamily="49" charset="0"/>
              </a:rPr>
              <a:t>//in </a:t>
            </a:r>
            <a:r>
              <a:rPr lang="en-CA" dirty="0" err="1">
                <a:solidFill>
                  <a:srgbClr val="92D050"/>
                </a:solidFill>
                <a:latin typeface="Consolas" pitchFamily="49" charset="0"/>
                <a:cs typeface="Consolas" pitchFamily="49" charset="0"/>
              </a:rPr>
              <a:t>foo_a.cs</a:t>
            </a:r>
            <a:endParaRPr lang="en-CA" dirty="0">
              <a:solidFill>
                <a:srgbClr val="92D050"/>
              </a:solidFill>
              <a:latin typeface="Consolas" pitchFamily="49" charset="0"/>
              <a:cs typeface="Consolas" pitchFamily="49" charset="0"/>
            </a:endParaRPr>
          </a:p>
          <a:p>
            <a:pPr marL="0" indent="0">
              <a:buNone/>
            </a:pPr>
            <a:r>
              <a:rPr lang="en-CA" dirty="0">
                <a:solidFill>
                  <a:srgbClr val="0033CC"/>
                </a:solidFill>
                <a:latin typeface="Consolas" pitchFamily="49" charset="0"/>
                <a:cs typeface="Consolas" pitchFamily="49" charset="0"/>
              </a:rPr>
              <a:t>public partial class </a:t>
            </a:r>
            <a:r>
              <a:rPr lang="en-CA" dirty="0">
                <a:solidFill>
                  <a:srgbClr val="00B0F0"/>
                </a:solidFill>
                <a:latin typeface="Consolas" pitchFamily="49" charset="0"/>
                <a:cs typeface="Consolas" pitchFamily="49" charset="0"/>
              </a:rPr>
              <a:t>Foo </a:t>
            </a:r>
          </a:p>
          <a:p>
            <a:pPr marL="0" indent="0">
              <a:buNone/>
            </a:pPr>
            <a:r>
              <a:rPr lang="en-CA" dirty="0">
                <a:latin typeface="Consolas" pitchFamily="49" charset="0"/>
                <a:cs typeface="Consolas" pitchFamily="49" charset="0"/>
              </a:rPr>
              <a:t>{</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a:t>
            </a:r>
            <a:r>
              <a:rPr lang="en-CA" dirty="0">
                <a:solidFill>
                  <a:schemeClr val="tx1"/>
                </a:solidFill>
                <a:latin typeface="Consolas" pitchFamily="49" charset="0"/>
                <a:cs typeface="Consolas" pitchFamily="49" charset="0"/>
              </a:rPr>
              <a:t>Baz()</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override void </a:t>
            </a:r>
            <a:r>
              <a:rPr lang="en-CA" dirty="0">
                <a:solidFill>
                  <a:schemeClr val="tx1"/>
                </a:solidFill>
                <a:latin typeface="Consolas" pitchFamily="49" charset="0"/>
                <a:cs typeface="Consolas" pitchFamily="49" charset="0"/>
              </a:rPr>
              <a:t>ToString()</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a:t>
            </a:r>
          </a:p>
          <a:p>
            <a:endParaRPr lang="en-US" dirty="0"/>
          </a:p>
        </p:txBody>
      </p:sp>
    </p:spTree>
    <p:extLst>
      <p:ext uri="{BB962C8B-B14F-4D97-AF65-F5344CB8AC3E}">
        <p14:creationId xmlns:p14="http://schemas.microsoft.com/office/powerpoint/2010/main" val="246093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80B-FE11-4504-8843-212D853DB70D}"/>
              </a:ext>
            </a:extLst>
          </p:cNvPr>
          <p:cNvSpPr>
            <a:spLocks noGrp="1"/>
          </p:cNvSpPr>
          <p:nvPr>
            <p:ph type="title"/>
          </p:nvPr>
        </p:nvSpPr>
        <p:spPr/>
        <p:txBody>
          <a:bodyPr/>
          <a:lstStyle/>
          <a:p>
            <a:r>
              <a:rPr lang="en-CA" dirty="0"/>
              <a:t>What is merged in partial-type definitions</a:t>
            </a:r>
          </a:p>
        </p:txBody>
      </p:sp>
      <p:sp>
        <p:nvSpPr>
          <p:cNvPr id="3" name="Content Placeholder 2">
            <a:extLst>
              <a:ext uri="{FF2B5EF4-FFF2-40B4-BE49-F238E27FC236}">
                <a16:creationId xmlns:a16="http://schemas.microsoft.com/office/drawing/2014/main" id="{245A21DE-591A-48DA-8C6D-D463141D5790}"/>
              </a:ext>
            </a:extLst>
          </p:cNvPr>
          <p:cNvSpPr>
            <a:spLocks noGrp="1"/>
          </p:cNvSpPr>
          <p:nvPr>
            <p:ph idx="1"/>
          </p:nvPr>
        </p:nvSpPr>
        <p:spPr/>
        <p:txBody>
          <a:bodyPr/>
          <a:lstStyle/>
          <a:p>
            <a:r>
              <a:rPr lang="en-US" dirty="0"/>
              <a:t>XML comments</a:t>
            </a:r>
          </a:p>
          <a:p>
            <a:r>
              <a:rPr lang="en-US" dirty="0"/>
              <a:t>interfaces</a:t>
            </a:r>
          </a:p>
          <a:p>
            <a:r>
              <a:rPr lang="en-US" dirty="0"/>
              <a:t>generic-type parameter attributes</a:t>
            </a:r>
          </a:p>
          <a:p>
            <a:r>
              <a:rPr lang="en-US" dirty="0"/>
              <a:t>class attributes</a:t>
            </a:r>
          </a:p>
          <a:p>
            <a:r>
              <a:rPr lang="en-US" dirty="0"/>
              <a:t>members</a:t>
            </a:r>
          </a:p>
          <a:p>
            <a:endParaRPr lang="en-CA" dirty="0"/>
          </a:p>
        </p:txBody>
      </p:sp>
    </p:spTree>
    <p:extLst>
      <p:ext uri="{BB962C8B-B14F-4D97-AF65-F5344CB8AC3E}">
        <p14:creationId xmlns:p14="http://schemas.microsoft.com/office/powerpoint/2010/main" val="420810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Benefits</a:t>
            </a:r>
          </a:p>
        </p:txBody>
      </p:sp>
      <p:sp>
        <p:nvSpPr>
          <p:cNvPr id="3" name="Content Placeholder 2"/>
          <p:cNvSpPr>
            <a:spLocks noGrp="1"/>
          </p:cNvSpPr>
          <p:nvPr>
            <p:ph idx="1"/>
          </p:nvPr>
        </p:nvSpPr>
        <p:spPr>
          <a:xfrm>
            <a:off x="677334" y="1412777"/>
            <a:ext cx="9595130" cy="4628586"/>
          </a:xfrm>
        </p:spPr>
        <p:txBody>
          <a:bodyPr>
            <a:normAutofit/>
          </a:bodyPr>
          <a:lstStyle/>
          <a:p>
            <a:r>
              <a:rPr lang="en-CA" dirty="0"/>
              <a:t>Very useful when a class is partly generated by the computer and then furtherer refined  by a developer.</a:t>
            </a:r>
          </a:p>
          <a:p>
            <a:pPr lvl="1"/>
            <a:r>
              <a:rPr lang="en-CA" dirty="0"/>
              <a:t>Visual Studio does this when building GUI application. VS generates code that creates and initializes the GUI and the developer will write code to realize the business logic. Since the two parts are separated into different files there is no confusion.</a:t>
            </a:r>
          </a:p>
          <a:p>
            <a:r>
              <a:rPr lang="en-CA" dirty="0"/>
              <a:t>Useful also when two developer share the ownership of a single class</a:t>
            </a:r>
          </a:p>
          <a:p>
            <a:endParaRPr lang="en-CA" dirty="0"/>
          </a:p>
        </p:txBody>
      </p:sp>
    </p:spTree>
    <p:extLst>
      <p:ext uri="{BB962C8B-B14F-4D97-AF65-F5344CB8AC3E}">
        <p14:creationId xmlns:p14="http://schemas.microsoft.com/office/powerpoint/2010/main" val="83330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DD9B-8090-4D6A-B210-10E7C25F0768}"/>
              </a:ext>
            </a:extLst>
          </p:cNvPr>
          <p:cNvSpPr>
            <a:spLocks noGrp="1"/>
          </p:cNvSpPr>
          <p:nvPr>
            <p:ph type="title"/>
          </p:nvPr>
        </p:nvSpPr>
        <p:spPr/>
        <p:txBody>
          <a:bodyPr/>
          <a:lstStyle/>
          <a:p>
            <a:r>
              <a:rPr lang="en-CA" dirty="0"/>
              <a:t>What is nested class</a:t>
            </a:r>
          </a:p>
        </p:txBody>
      </p:sp>
      <p:sp>
        <p:nvSpPr>
          <p:cNvPr id="3" name="Content Placeholder 2">
            <a:extLst>
              <a:ext uri="{FF2B5EF4-FFF2-40B4-BE49-F238E27FC236}">
                <a16:creationId xmlns:a16="http://schemas.microsoft.com/office/drawing/2014/main" id="{1F553B98-D06A-41A7-976B-8806DF5518B1}"/>
              </a:ext>
            </a:extLst>
          </p:cNvPr>
          <p:cNvSpPr>
            <a:spLocks noGrp="1"/>
          </p:cNvSpPr>
          <p:nvPr>
            <p:ph idx="1"/>
          </p:nvPr>
        </p:nvSpPr>
        <p:spPr/>
        <p:txBody>
          <a:bodyPr/>
          <a:lstStyle/>
          <a:p>
            <a:r>
              <a:rPr lang="en-CA" dirty="0"/>
              <a:t>Is class that is defined within another class</a:t>
            </a:r>
          </a:p>
          <a:p>
            <a:r>
              <a:rPr lang="en-US" dirty="0"/>
              <a:t>A nested type has access to all of the members that are accessible to its containing type. </a:t>
            </a:r>
          </a:p>
          <a:p>
            <a:r>
              <a:rPr lang="en-US" dirty="0"/>
              <a:t>It can access private and protected members of the containing type, including any inherited protected members.</a:t>
            </a:r>
            <a:endParaRPr lang="en-CA" dirty="0"/>
          </a:p>
        </p:txBody>
      </p:sp>
    </p:spTree>
    <p:extLst>
      <p:ext uri="{BB962C8B-B14F-4D97-AF65-F5344CB8AC3E}">
        <p14:creationId xmlns:p14="http://schemas.microsoft.com/office/powerpoint/2010/main" val="333728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a:xfrm>
            <a:off x="677334" y="1412777"/>
            <a:ext cx="8596668" cy="5040560"/>
          </a:xfrm>
        </p:spPr>
        <p:txBody>
          <a:bodyPr>
            <a:normAutofit/>
          </a:bodyPr>
          <a:lstStyle/>
          <a:p>
            <a:pPr marL="0" indent="0">
              <a:buNone/>
            </a:pPr>
            <a:r>
              <a:rPr lang="en-CA" dirty="0">
                <a:solidFill>
                  <a:srgbClr val="0033CC"/>
                </a:solidFill>
                <a:latin typeface="Consolas" pitchFamily="49" charset="0"/>
                <a:cs typeface="Consolas" pitchFamily="49" charset="0"/>
              </a:rPr>
              <a:t>public class </a:t>
            </a:r>
            <a:r>
              <a:rPr lang="en-CA" dirty="0">
                <a:solidFill>
                  <a:srgbClr val="00B0F0"/>
                </a:solidFill>
                <a:latin typeface="Consolas" pitchFamily="49" charset="0"/>
                <a:cs typeface="Consolas" pitchFamily="49" charset="0"/>
              </a:rPr>
              <a:t>Container </a:t>
            </a:r>
          </a:p>
          <a:p>
            <a:pPr marL="0" indent="0">
              <a:buNone/>
            </a:pPr>
            <a:r>
              <a:rPr lang="en-CA" dirty="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int </a:t>
            </a:r>
            <a:r>
              <a:rPr lang="en-CA" dirty="0">
                <a:solidFill>
                  <a:schemeClr val="tx1"/>
                </a:solidFill>
                <a:latin typeface="Consolas" pitchFamily="49" charset="0"/>
                <a:cs typeface="Consolas" pitchFamily="49" charset="0"/>
              </a:rPr>
              <a:t>foo;</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a:t>
            </a:r>
            <a:r>
              <a:rPr lang="en-CA" dirty="0">
                <a:solidFill>
                  <a:schemeClr val="tx1"/>
                </a:solidFill>
                <a:latin typeface="Consolas" pitchFamily="49" charset="0"/>
                <a:cs typeface="Consolas" pitchFamily="49" charset="0"/>
              </a:rPr>
              <a:t>Bar()</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solidFill>
                  <a:srgbClr val="0033CC"/>
                </a:solidFill>
                <a:latin typeface="Consolas" pitchFamily="49" charset="0"/>
                <a:cs typeface="Consolas" pitchFamily="49" charset="0"/>
              </a:rPr>
              <a:t>  public class </a:t>
            </a:r>
            <a:r>
              <a:rPr lang="en-CA" dirty="0">
                <a:solidFill>
                  <a:srgbClr val="00B0F0"/>
                </a:solidFill>
                <a:latin typeface="Consolas" pitchFamily="49" charset="0"/>
                <a:cs typeface="Consolas" pitchFamily="49" charset="0"/>
              </a:rPr>
              <a:t>Nested </a:t>
            </a:r>
          </a:p>
          <a:p>
            <a:pPr marL="0" indent="0">
              <a:buNone/>
            </a:pPr>
            <a:r>
              <a:rPr lang="en-CA" dirty="0">
                <a:latin typeface="Consolas" pitchFamily="49" charset="0"/>
                <a:cs typeface="Consolas" pitchFamily="49" charset="0"/>
              </a:rPr>
              <a:t>  {</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class </a:t>
            </a:r>
            <a:r>
              <a:rPr lang="en-CA" dirty="0">
                <a:solidFill>
                  <a:schemeClr val="tx1"/>
                </a:solidFill>
                <a:latin typeface="Consolas" pitchFamily="49" charset="0"/>
                <a:cs typeface="Consolas" pitchFamily="49" charset="0"/>
              </a:rPr>
              <a:t>Baz()</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a:t>
            </a: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p:txBody>
      </p:sp>
    </p:spTree>
    <p:extLst>
      <p:ext uri="{BB962C8B-B14F-4D97-AF65-F5344CB8AC3E}">
        <p14:creationId xmlns:p14="http://schemas.microsoft.com/office/powerpoint/2010/main" val="238136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9973-DEA9-F247-A571-CC02F733B729}"/>
              </a:ext>
            </a:extLst>
          </p:cNvPr>
          <p:cNvSpPr>
            <a:spLocks noGrp="1"/>
          </p:cNvSpPr>
          <p:nvPr>
            <p:ph type="title"/>
          </p:nvPr>
        </p:nvSpPr>
        <p:spPr/>
        <p:txBody>
          <a:bodyPr/>
          <a:lstStyle/>
          <a:p>
            <a:r>
              <a:rPr lang="en-US" dirty="0"/>
              <a:t>Anonymous Class</a:t>
            </a:r>
          </a:p>
        </p:txBody>
      </p:sp>
      <p:sp>
        <p:nvSpPr>
          <p:cNvPr id="3" name="Content Placeholder 2">
            <a:extLst>
              <a:ext uri="{FF2B5EF4-FFF2-40B4-BE49-F238E27FC236}">
                <a16:creationId xmlns:a16="http://schemas.microsoft.com/office/drawing/2014/main" id="{3F93E8CE-F068-E14A-A7ED-5305EA36F0E9}"/>
              </a:ext>
            </a:extLst>
          </p:cNvPr>
          <p:cNvSpPr>
            <a:spLocks noGrp="1"/>
          </p:cNvSpPr>
          <p:nvPr>
            <p:ph idx="1"/>
          </p:nvPr>
        </p:nvSpPr>
        <p:spPr/>
        <p:txBody>
          <a:bodyPr/>
          <a:lstStyle/>
          <a:p>
            <a:r>
              <a:rPr lang="en-US" dirty="0"/>
              <a:t>Class with a formal name</a:t>
            </a:r>
          </a:p>
          <a:p>
            <a:r>
              <a:rPr lang="en-US" dirty="0"/>
              <a:t>Use mainly for encapsulating data</a:t>
            </a:r>
          </a:p>
          <a:p>
            <a:r>
              <a:rPr lang="en-US" dirty="0"/>
              <a:t>All members are public</a:t>
            </a:r>
          </a:p>
          <a:p>
            <a:r>
              <a:rPr lang="en-US" dirty="0"/>
              <a:t>Use extensively in </a:t>
            </a:r>
            <a:r>
              <a:rPr lang="en-US" dirty="0" err="1"/>
              <a:t>linq</a:t>
            </a:r>
            <a:r>
              <a:rPr lang="en-US" dirty="0"/>
              <a:t> operations</a:t>
            </a:r>
          </a:p>
          <a:p>
            <a:endParaRPr lang="en-US" dirty="0"/>
          </a:p>
          <a:p>
            <a:endParaRPr lang="en-US" dirty="0"/>
          </a:p>
          <a:p>
            <a:pPr marL="0" indent="0">
              <a:buNone/>
            </a:pPr>
            <a:r>
              <a:rPr lang="en-US" dirty="0" err="1">
                <a:solidFill>
                  <a:srgbClr val="0033CC"/>
                </a:solidFill>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 = </a:t>
            </a:r>
            <a:r>
              <a:rPr lang="en-US" dirty="0">
                <a:solidFill>
                  <a:srgbClr val="0033CC"/>
                </a:solidFill>
                <a:latin typeface="Consolas" panose="020B0609020204030204" pitchFamily="49" charset="0"/>
                <a:cs typeface="Consolas" panose="020B0609020204030204" pitchFamily="49" charset="0"/>
              </a:rPr>
              <a:t>new</a:t>
            </a:r>
            <a:r>
              <a:rPr lang="en-US" dirty="0">
                <a:latin typeface="Consolas" panose="020B0609020204030204" pitchFamily="49" charset="0"/>
                <a:cs typeface="Consolas" panose="020B0609020204030204" pitchFamily="49" charset="0"/>
              </a:rPr>
              <a:t> { Name = </a:t>
            </a:r>
            <a:r>
              <a:rPr lang="en-US" dirty="0">
                <a:solidFill>
                  <a:srgbClr val="C00000"/>
                </a:solidFill>
                <a:latin typeface="Consolas" panose="020B0609020204030204" pitchFamily="49" charset="0"/>
                <a:cs typeface="Consolas" panose="020B0609020204030204" pitchFamily="49" charset="0"/>
              </a:rPr>
              <a:t>"Trudeau"</a:t>
            </a:r>
            <a:r>
              <a:rPr lang="en-US" dirty="0">
                <a:latin typeface="Consolas" panose="020B0609020204030204" pitchFamily="49" charset="0"/>
                <a:cs typeface="Consolas" panose="020B0609020204030204" pitchFamily="49" charset="0"/>
              </a:rPr>
              <a:t>, Age = 25 };</a:t>
            </a:r>
          </a:p>
          <a:p>
            <a:pPr marL="0" indent="0">
              <a:buNone/>
            </a:pPr>
            <a:r>
              <a:rPr lang="en-US" dirty="0" err="1">
                <a:solidFill>
                  <a:srgbClr val="00B0F0"/>
                </a:solidFill>
                <a:latin typeface="Consolas" panose="020B0609020204030204" pitchFamily="49" charset="0"/>
                <a:cs typeface="Consolas" panose="020B0609020204030204" pitchFamily="49" charset="0"/>
              </a:rPr>
              <a:t>Console</a:t>
            </a:r>
            <a:r>
              <a:rPr lang="en-US" dirty="0" err="1">
                <a:latin typeface="Consolas" panose="020B0609020204030204" pitchFamily="49" charset="0"/>
                <a:cs typeface="Consolas" panose="020B0609020204030204" pitchFamily="49" charset="0"/>
              </a:rPr>
              <a:t>.WriteLine</a:t>
            </a:r>
            <a:r>
              <a:rPr lang="en-US" dirty="0">
                <a:latin typeface="Consolas" panose="020B0609020204030204" pitchFamily="49" charset="0"/>
                <a:cs typeface="Consolas" panose="020B0609020204030204" pitchFamily="49" charset="0"/>
              </a:rPr>
              <a:t>(a);</a:t>
            </a:r>
          </a:p>
          <a:p>
            <a:pPr marL="0" indent="0">
              <a:buNone/>
            </a:pPr>
            <a:r>
              <a:rPr lang="en-CA" dirty="0">
                <a:latin typeface="Consolas" panose="020B0609020204030204" pitchFamily="49" charset="0"/>
                <a:cs typeface="Consolas" panose="020B0609020204030204" pitchFamily="49" charset="0"/>
              </a:rPr>
              <a:t>{ Name = Narendra, Age = 20 }</a:t>
            </a:r>
          </a:p>
          <a:p>
            <a:endParaRPr lang="en-US" dirty="0"/>
          </a:p>
        </p:txBody>
      </p:sp>
    </p:spTree>
    <p:extLst>
      <p:ext uri="{BB962C8B-B14F-4D97-AF65-F5344CB8AC3E}">
        <p14:creationId xmlns:p14="http://schemas.microsoft.com/office/powerpoint/2010/main" val="21681291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2194</TotalTime>
  <Words>440</Words>
  <Application>Microsoft Macintosh PowerPoint</Application>
  <PresentationFormat>Widescreen</PresentationFormat>
  <Paragraphs>97</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Trebuchet MS</vt:lpstr>
      <vt:lpstr>Wingdings 3</vt:lpstr>
      <vt:lpstr>Facet</vt:lpstr>
      <vt:lpstr>Classes: Partial &amp; Nested</vt:lpstr>
      <vt:lpstr>Objectives</vt:lpstr>
      <vt:lpstr>Partial Class</vt:lpstr>
      <vt:lpstr>Example</vt:lpstr>
      <vt:lpstr>What is merged in partial-type definitions</vt:lpstr>
      <vt:lpstr>Benefits</vt:lpstr>
      <vt:lpstr>What is nested class</vt:lpstr>
      <vt:lpstr>Example</vt:lpstr>
      <vt:lpstr>Anonymous Class</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Microsoft Office User</cp:lastModifiedBy>
  <cp:revision>106</cp:revision>
  <cp:lastPrinted>2014-06-02T18:58:25Z</cp:lastPrinted>
  <dcterms:created xsi:type="dcterms:W3CDTF">2013-05-01T13:47:21Z</dcterms:created>
  <dcterms:modified xsi:type="dcterms:W3CDTF">2019-10-04T03:44:19Z</dcterms:modified>
</cp:coreProperties>
</file>