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handoutMasterIdLst>
    <p:handoutMasterId r:id="rId21"/>
  </p:handoutMasterIdLst>
  <p:sldIdLst>
    <p:sldId id="256" r:id="rId2"/>
    <p:sldId id="288" r:id="rId3"/>
    <p:sldId id="319" r:id="rId4"/>
    <p:sldId id="296" r:id="rId5"/>
    <p:sldId id="313" r:id="rId6"/>
    <p:sldId id="314" r:id="rId7"/>
    <p:sldId id="315" r:id="rId8"/>
    <p:sldId id="316" r:id="rId9"/>
    <p:sldId id="317" r:id="rId10"/>
    <p:sldId id="318" r:id="rId11"/>
    <p:sldId id="320" r:id="rId12"/>
    <p:sldId id="321" r:id="rId13"/>
    <p:sldId id="322" r:id="rId14"/>
    <p:sldId id="323" r:id="rId15"/>
    <p:sldId id="324" r:id="rId16"/>
    <p:sldId id="312" r:id="rId17"/>
    <p:sldId id="325" r:id="rId18"/>
    <p:sldId id="291" r:id="rId19"/>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3" autoAdjust="0"/>
    <p:restoredTop sz="67013" autoAdjust="0"/>
  </p:normalViewPr>
  <p:slideViewPr>
    <p:cSldViewPr>
      <p:cViewPr varScale="1">
        <p:scale>
          <a:sx n="71" d="100"/>
          <a:sy n="71" d="100"/>
        </p:scale>
        <p:origin x="210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D3C97F6A-83C7-4D32-8B22-BFAEF1652D62}" type="datetimeFigureOut">
              <a:rPr lang="en-CA" smtClean="0"/>
              <a:t>2019-06-13</a:t>
            </a:fld>
            <a:endParaRPr lang="en-CA"/>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Properties</a:t>
            </a:r>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20F411BF-A14B-40A5-A855-24DE453E66AB}" type="slidenum">
              <a:rPr lang="en-CA" smtClean="0"/>
              <a:t>‹#›</a:t>
            </a:fld>
            <a:endParaRPr lang="en-CA"/>
          </a:p>
        </p:txBody>
      </p:sp>
    </p:spTree>
    <p:extLst>
      <p:ext uri="{BB962C8B-B14F-4D97-AF65-F5344CB8AC3E}">
        <p14:creationId xmlns:p14="http://schemas.microsoft.com/office/powerpoint/2010/main" val="588828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6A55C393-271D-46D6-8CF4-2624FFDFDF0B}" type="datetimeFigureOut">
              <a:rPr lang="en-CA" smtClean="0"/>
              <a:t>2019-06-13</a:t>
            </a:fld>
            <a:endParaRPr lang="en-CA"/>
          </a:p>
        </p:txBody>
      </p:sp>
      <p:sp>
        <p:nvSpPr>
          <p:cNvPr id="4" name="Slide Image Placeholder 3"/>
          <p:cNvSpPr>
            <a:spLocks noGrp="1" noRot="1" noChangeAspect="1"/>
          </p:cNvSpPr>
          <p:nvPr>
            <p:ph type="sldImg" idx="2"/>
          </p:nvPr>
        </p:nvSpPr>
        <p:spPr>
          <a:xfrm>
            <a:off x="393700" y="692150"/>
            <a:ext cx="6146800" cy="3457575"/>
          </a:xfrm>
          <a:prstGeom prst="rect">
            <a:avLst/>
          </a:prstGeom>
          <a:noFill/>
          <a:ln w="12700">
            <a:solidFill>
              <a:prstClr val="black"/>
            </a:solidFill>
          </a:ln>
        </p:spPr>
        <p:txBody>
          <a:bodyPr vert="horz" lIns="92309" tIns="46154" rIns="92309" bIns="46154" rtlCol="0" anchor="ctr"/>
          <a:lstStyle/>
          <a:p>
            <a:endParaRPr lang="en-CA"/>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Properties</a:t>
            </a:r>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6CEAA908-8890-4B84-A482-FC6A5173D03A}" type="slidenum">
              <a:rPr lang="en-CA" smtClean="0"/>
              <a:t>‹#›</a:t>
            </a:fld>
            <a:endParaRPr lang="en-CA"/>
          </a:p>
        </p:txBody>
      </p:sp>
    </p:spTree>
    <p:extLst>
      <p:ext uri="{BB962C8B-B14F-4D97-AF65-F5344CB8AC3E}">
        <p14:creationId xmlns:p14="http://schemas.microsoft.com/office/powerpoint/2010/main" val="12001665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Properties</a:t>
            </a:r>
          </a:p>
        </p:txBody>
      </p:sp>
      <p:sp>
        <p:nvSpPr>
          <p:cNvPr id="6" name="Slide Number Placeholder 5"/>
          <p:cNvSpPr>
            <a:spLocks noGrp="1"/>
          </p:cNvSpPr>
          <p:nvPr>
            <p:ph type="sldNum" sz="quarter" idx="12"/>
          </p:nvPr>
        </p:nvSpPr>
        <p:spPr/>
        <p:txBody>
          <a:bodyPr/>
          <a:lstStyle/>
          <a:p>
            <a:fld id="{6CEAA908-8890-4B84-A482-FC6A5173D03A}" type="slidenum">
              <a:rPr lang="en-CA" smtClean="0"/>
              <a:t>1</a:t>
            </a:fld>
            <a:endParaRPr lang="en-CA"/>
          </a:p>
        </p:txBody>
      </p:sp>
    </p:spTree>
    <p:extLst>
      <p:ext uri="{BB962C8B-B14F-4D97-AF65-F5344CB8AC3E}">
        <p14:creationId xmlns:p14="http://schemas.microsoft.com/office/powerpoint/2010/main" val="3545281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interface both declaring the same contract</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13</a:t>
            </a:fld>
            <a:endParaRPr lang="en-CA"/>
          </a:p>
        </p:txBody>
      </p:sp>
    </p:spTree>
    <p:extLst>
      <p:ext uri="{BB962C8B-B14F-4D97-AF65-F5344CB8AC3E}">
        <p14:creationId xmlns:p14="http://schemas.microsoft.com/office/powerpoint/2010/main" val="421861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you can have inheritance in interface</a:t>
            </a:r>
          </a:p>
          <a:p>
            <a:r>
              <a:rPr lang="en-US" dirty="0"/>
              <a:t>An interface may inherit from many interfaces</a:t>
            </a:r>
          </a:p>
          <a:p>
            <a:r>
              <a:rPr lang="en-US" dirty="0" err="1"/>
              <a:t>IQux</a:t>
            </a:r>
            <a:r>
              <a:rPr lang="en-US" dirty="0"/>
              <a:t> will have three contracts Foo, </a:t>
            </a:r>
            <a:r>
              <a:rPr lang="en-US" dirty="0" err="1"/>
              <a:t>Quz</a:t>
            </a:r>
            <a:r>
              <a:rPr lang="en-US" dirty="0"/>
              <a:t>, and Quux</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14</a:t>
            </a:fld>
            <a:endParaRPr lang="en-CA"/>
          </a:p>
        </p:txBody>
      </p:sp>
    </p:spTree>
    <p:extLst>
      <p:ext uri="{BB962C8B-B14F-4D97-AF65-F5344CB8AC3E}">
        <p14:creationId xmlns:p14="http://schemas.microsoft.com/office/powerpoint/2010/main" val="15925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abstract class and an interface</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16</a:t>
            </a:fld>
            <a:endParaRPr lang="en-CA"/>
          </a:p>
        </p:txBody>
      </p:sp>
    </p:spTree>
    <p:extLst>
      <p:ext uri="{BB962C8B-B14F-4D97-AF65-F5344CB8AC3E}">
        <p14:creationId xmlns:p14="http://schemas.microsoft.com/office/powerpoint/2010/main" val="2697831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abstract class and interface</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18</a:t>
            </a:fld>
            <a:endParaRPr lang="en-CA"/>
          </a:p>
        </p:txBody>
      </p:sp>
    </p:spTree>
    <p:extLst>
      <p:ext uri="{BB962C8B-B14F-4D97-AF65-F5344CB8AC3E}">
        <p14:creationId xmlns:p14="http://schemas.microsoft.com/office/powerpoint/2010/main" val="341902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Members of an interface are are declaration of promises or contracts</a:t>
            </a:r>
          </a:p>
          <a:p>
            <a:endParaRPr lang="en-US" dirty="0"/>
          </a:p>
          <a:p>
            <a:r>
              <a:rPr lang="en-US" dirty="0"/>
              <a:t>Three interfaces defined</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5</a:t>
            </a:fld>
            <a:endParaRPr lang="en-CA"/>
          </a:p>
        </p:txBody>
      </p:sp>
    </p:spTree>
    <p:extLst>
      <p:ext uri="{BB962C8B-B14F-4D97-AF65-F5344CB8AC3E}">
        <p14:creationId xmlns:p14="http://schemas.microsoft.com/office/powerpoint/2010/main" val="91695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classes each implementing a single interface </a:t>
            </a:r>
          </a:p>
          <a:p>
            <a:r>
              <a:rPr lang="en-US" dirty="0"/>
              <a:t>Both example are implicit implementation, because there is no ambiguity in the members being implemented</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6</a:t>
            </a:fld>
            <a:endParaRPr lang="en-CA"/>
          </a:p>
        </p:txBody>
      </p:sp>
    </p:spTree>
    <p:extLst>
      <p:ext uri="{BB962C8B-B14F-4D97-AF65-F5344CB8AC3E}">
        <p14:creationId xmlns:p14="http://schemas.microsoft.com/office/powerpoint/2010/main" val="2851851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class implementing two of the three interfaces</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7</a:t>
            </a:fld>
            <a:endParaRPr lang="en-CA"/>
          </a:p>
        </p:txBody>
      </p:sp>
    </p:spTree>
    <p:extLst>
      <p:ext uri="{BB962C8B-B14F-4D97-AF65-F5344CB8AC3E}">
        <p14:creationId xmlns:p14="http://schemas.microsoft.com/office/powerpoint/2010/main" val="220585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abstract class declaring two of the three interfaces</a:t>
            </a:r>
          </a:p>
          <a:p>
            <a:r>
              <a:rPr lang="en-US" dirty="0"/>
              <a:t>Another class inheriting and fulfilling all the promises</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8</a:t>
            </a:fld>
            <a:endParaRPr lang="en-CA"/>
          </a:p>
        </p:txBody>
      </p:sp>
    </p:spTree>
    <p:extLst>
      <p:ext uri="{BB962C8B-B14F-4D97-AF65-F5344CB8AC3E}">
        <p14:creationId xmlns:p14="http://schemas.microsoft.com/office/powerpoint/2010/main" val="47571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interface both declaring the same contract</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9</a:t>
            </a:fld>
            <a:endParaRPr lang="en-CA"/>
          </a:p>
        </p:txBody>
      </p:sp>
    </p:spTree>
    <p:extLst>
      <p:ext uri="{BB962C8B-B14F-4D97-AF65-F5344CB8AC3E}">
        <p14:creationId xmlns:p14="http://schemas.microsoft.com/office/powerpoint/2010/main" val="274171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class explicitly implementing two interfaces with identical members</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10</a:t>
            </a:fld>
            <a:endParaRPr lang="en-CA"/>
          </a:p>
        </p:txBody>
      </p:sp>
    </p:spTree>
    <p:extLst>
      <p:ext uri="{BB962C8B-B14F-4D97-AF65-F5344CB8AC3E}">
        <p14:creationId xmlns:p14="http://schemas.microsoft.com/office/powerpoint/2010/main" val="108432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11</a:t>
            </a:fld>
            <a:endParaRPr lang="en-CA"/>
          </a:p>
        </p:txBody>
      </p:sp>
    </p:spTree>
    <p:extLst>
      <p:ext uri="{BB962C8B-B14F-4D97-AF65-F5344CB8AC3E}">
        <p14:creationId xmlns:p14="http://schemas.microsoft.com/office/powerpoint/2010/main" val="381275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Properties</a:t>
            </a:r>
          </a:p>
        </p:txBody>
      </p:sp>
      <p:sp>
        <p:nvSpPr>
          <p:cNvPr id="6" name="Slide Number Placeholder 5"/>
          <p:cNvSpPr>
            <a:spLocks noGrp="1"/>
          </p:cNvSpPr>
          <p:nvPr>
            <p:ph type="sldNum" sz="quarter" idx="5"/>
          </p:nvPr>
        </p:nvSpPr>
        <p:spPr/>
        <p:txBody>
          <a:bodyPr/>
          <a:lstStyle/>
          <a:p>
            <a:fld id="{6CEAA908-8890-4B84-A482-FC6A5173D03A}" type="slidenum">
              <a:rPr lang="en-CA" smtClean="0"/>
              <a:t>12</a:t>
            </a:fld>
            <a:endParaRPr lang="en-CA"/>
          </a:p>
        </p:txBody>
      </p:sp>
    </p:spTree>
    <p:extLst>
      <p:ext uri="{BB962C8B-B14F-4D97-AF65-F5344CB8AC3E}">
        <p14:creationId xmlns:p14="http://schemas.microsoft.com/office/powerpoint/2010/main" val="297215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25344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91094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30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04105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865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360476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797053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66180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59059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23226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CE65A-3EA8-4E8A-A5BE-5CE4C6AFE207}" type="datetimeFigureOut">
              <a:rPr lang="en-CA" smtClean="0"/>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05519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CE65A-3EA8-4E8A-A5BE-5CE4C6AFE207}" type="datetimeFigureOut">
              <a:rPr lang="en-CA" smtClean="0"/>
              <a:t>2019-06-13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81818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CE65A-3EA8-4E8A-A5BE-5CE4C6AFE207}" type="datetimeFigureOut">
              <a:rPr lang="en-CA" smtClean="0"/>
              <a:t>2019-06-13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9774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CE65A-3EA8-4E8A-A5BE-5CE4C6AFE207}" type="datetimeFigureOut">
              <a:rPr lang="en-CA" smtClean="0"/>
              <a:t>2019-06-13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36592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3425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6026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1CE65A-3EA8-4E8A-A5BE-5CE4C6AFE207}" type="datetimeFigureOut">
              <a:rPr lang="en-CA" smtClean="0"/>
              <a:t>2019-06-13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9C297E-8519-4663-BC70-178C05023D85}" type="slidenum">
              <a:rPr lang="en-CA" smtClean="0"/>
              <a:t>‹#›</a:t>
            </a:fld>
            <a:endParaRPr lang="en-CA"/>
          </a:p>
        </p:txBody>
      </p:sp>
    </p:spTree>
    <p:extLst>
      <p:ext uri="{BB962C8B-B14F-4D97-AF65-F5344CB8AC3E}">
        <p14:creationId xmlns:p14="http://schemas.microsoft.com/office/powerpoint/2010/main" val="21561845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Classes: Interface</a:t>
            </a:r>
          </a:p>
        </p:txBody>
      </p:sp>
      <p:sp>
        <p:nvSpPr>
          <p:cNvPr id="3" name="Subtitle 2"/>
          <p:cNvSpPr>
            <a:spLocks noGrp="1"/>
          </p:cNvSpPr>
          <p:nvPr>
            <p:ph type="subTitle" idx="1"/>
          </p:nvPr>
        </p:nvSpPr>
        <p:spPr/>
        <p:txBody>
          <a:bodyPr/>
          <a:lstStyle/>
          <a:p>
            <a:r>
              <a:rPr lang="en-CA" dirty="0"/>
              <a:t>Programming II</a:t>
            </a:r>
          </a:p>
          <a:p>
            <a:r>
              <a:rPr lang="en-CA" dirty="0"/>
              <a:t>Narendra Pershad</a:t>
            </a:r>
          </a:p>
        </p:txBody>
      </p:sp>
    </p:spTree>
    <p:extLst>
      <p:ext uri="{BB962C8B-B14F-4D97-AF65-F5344CB8AC3E}">
        <p14:creationId xmlns:p14="http://schemas.microsoft.com/office/powerpoint/2010/main" val="2330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E6C6-6B4B-114C-993B-5AD0BC18B70A}"/>
              </a:ext>
            </a:extLst>
          </p:cNvPr>
          <p:cNvSpPr>
            <a:spLocks noGrp="1"/>
          </p:cNvSpPr>
          <p:nvPr>
            <p:ph sz="half" idx="1"/>
          </p:nvPr>
        </p:nvSpPr>
        <p:spPr>
          <a:xfrm>
            <a:off x="677334" y="980728"/>
            <a:ext cx="5202642" cy="5060633"/>
          </a:xfrm>
        </p:spPr>
        <p:txBody>
          <a:bodyPr>
            <a:normAutofit/>
          </a:bodyPr>
          <a:lstStyle/>
          <a:p>
            <a:pPr marL="0" indent="0">
              <a:buNone/>
            </a:pPr>
            <a:r>
              <a:rPr lang="en-CA" dirty="0">
                <a:solidFill>
                  <a:srgbClr val="0033CC"/>
                </a:solidFill>
                <a:latin typeface="Consolas" panose="020B0609020204030204" pitchFamily="49" charset="0"/>
                <a:cs typeface="Consolas" panose="020B0609020204030204" pitchFamily="49" charset="0"/>
              </a:rPr>
              <a:t>class</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Quz</a:t>
            </a:r>
            <a:r>
              <a:rPr lang="en-CA" dirty="0">
                <a:latin typeface="Consolas" panose="020B0609020204030204" pitchFamily="49" charset="0"/>
                <a:cs typeface="Consolas" panose="020B0609020204030204" pitchFamily="49" charset="0"/>
              </a:rPr>
              <a:t> : </a:t>
            </a:r>
            <a:r>
              <a:rPr lang="en-CA" dirty="0" err="1">
                <a:solidFill>
                  <a:srgbClr val="00B0F0"/>
                </a:solidFill>
                <a:latin typeface="Consolas" panose="020B0609020204030204" pitchFamily="49" charset="0"/>
                <a:cs typeface="Consolas" panose="020B0609020204030204" pitchFamily="49" charset="0"/>
              </a:rPr>
              <a:t>IBar</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IBaz</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IBar</a:t>
            </a:r>
            <a:r>
              <a:rPr lang="en-CA" dirty="0" err="1">
                <a:latin typeface="Consolas" panose="020B0609020204030204" pitchFamily="49" charset="0"/>
                <a:cs typeface="Consolas" panose="020B0609020204030204" pitchFamily="49" charset="0"/>
              </a:rPr>
              <a:t>.Foo</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 </a:t>
            </a:r>
          </a:p>
          <a:p>
            <a:pPr marL="0" indent="0">
              <a:buNone/>
            </a:pP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Console</a:t>
            </a:r>
            <a:r>
              <a:rPr lang="en-CA" dirty="0" err="1">
                <a:latin typeface="Consolas" panose="020B0609020204030204" pitchFamily="49" charset="0"/>
                <a:cs typeface="Consolas" panose="020B0609020204030204" pitchFamily="49" charset="0"/>
              </a:rPr>
              <a:t>.WriteLine</a:t>
            </a:r>
            <a:r>
              <a:rPr lang="en-CA" dirty="0">
                <a:latin typeface="Consolas" panose="020B0609020204030204" pitchFamily="49" charset="0"/>
                <a:cs typeface="Consolas" panose="020B0609020204030204" pitchFamily="49" charset="0"/>
              </a:rPr>
              <a:t>(</a:t>
            </a:r>
            <a:r>
              <a:rPr lang="en-CA" dirty="0">
                <a:solidFill>
                  <a:srgbClr val="C00000"/>
                </a:solidFill>
                <a:latin typeface="Consolas" panose="020B0609020204030204" pitchFamily="49" charset="0"/>
                <a:cs typeface="Consolas" panose="020B0609020204030204" pitchFamily="49" charset="0"/>
              </a:rPr>
              <a:t>"</a:t>
            </a:r>
            <a:r>
              <a:rPr lang="en-CA" dirty="0" err="1">
                <a:solidFill>
                  <a:srgbClr val="C00000"/>
                </a:solidFill>
                <a:latin typeface="Consolas" panose="020B0609020204030204" pitchFamily="49" charset="0"/>
                <a:cs typeface="Consolas" panose="020B0609020204030204" pitchFamily="49" charset="0"/>
              </a:rPr>
              <a:t>IBar.Foo</a:t>
            </a:r>
            <a:r>
              <a:rPr lang="en-CA" dirty="0">
                <a:solidFill>
                  <a:srgbClr val="C00000"/>
                </a:solidFill>
                <a:latin typeface="Consolas" panose="020B0609020204030204" pitchFamily="49" charset="0"/>
                <a:cs typeface="Consolas" panose="020B0609020204030204" pitchFamily="49" charset="0"/>
              </a:rPr>
              <a:t>"</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IBaz</a:t>
            </a:r>
            <a:r>
              <a:rPr lang="en-CA" dirty="0" err="1">
                <a:latin typeface="Consolas" panose="020B0609020204030204" pitchFamily="49" charset="0"/>
                <a:cs typeface="Consolas" panose="020B0609020204030204" pitchFamily="49" charset="0"/>
              </a:rPr>
              <a:t>.Foo</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 </a:t>
            </a:r>
          </a:p>
          <a:p>
            <a:pPr marL="0" indent="0">
              <a:buNone/>
            </a:pP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Console</a:t>
            </a:r>
            <a:r>
              <a:rPr lang="en-CA" dirty="0" err="1">
                <a:latin typeface="Consolas" panose="020B0609020204030204" pitchFamily="49" charset="0"/>
                <a:cs typeface="Consolas" panose="020B0609020204030204" pitchFamily="49" charset="0"/>
              </a:rPr>
              <a:t>.WriteLine</a:t>
            </a:r>
            <a:r>
              <a:rPr lang="en-CA" dirty="0">
                <a:latin typeface="Consolas" panose="020B0609020204030204" pitchFamily="49" charset="0"/>
                <a:cs typeface="Consolas" panose="020B0609020204030204" pitchFamily="49" charset="0"/>
              </a:rPr>
              <a:t>(</a:t>
            </a:r>
            <a:r>
              <a:rPr lang="en-CA" dirty="0">
                <a:solidFill>
                  <a:srgbClr val="C00000"/>
                </a:solidFill>
                <a:latin typeface="Consolas" panose="020B0609020204030204" pitchFamily="49" charset="0"/>
                <a:cs typeface="Consolas" panose="020B0609020204030204" pitchFamily="49" charset="0"/>
              </a:rPr>
              <a:t>"</a:t>
            </a:r>
            <a:r>
              <a:rPr lang="en-CA" dirty="0" err="1">
                <a:solidFill>
                  <a:srgbClr val="C00000"/>
                </a:solidFill>
                <a:latin typeface="Consolas" panose="020B0609020204030204" pitchFamily="49" charset="0"/>
                <a:cs typeface="Consolas" panose="020B0609020204030204" pitchFamily="49" charset="0"/>
              </a:rPr>
              <a:t>IBaz.Foo</a:t>
            </a:r>
            <a:r>
              <a:rPr lang="en-CA" dirty="0">
                <a:solidFill>
                  <a:srgbClr val="C00000"/>
                </a:solidFill>
                <a:latin typeface="Consolas" panose="020B0609020204030204" pitchFamily="49" charset="0"/>
                <a:cs typeface="Consolas" panose="020B0609020204030204" pitchFamily="49" charset="0"/>
              </a:rPr>
              <a:t>"</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B4110E8-CD7E-BB4B-AF60-44FCAA7E8EFF}"/>
              </a:ext>
            </a:extLst>
          </p:cNvPr>
          <p:cNvSpPr>
            <a:spLocks noGrp="1"/>
          </p:cNvSpPr>
          <p:nvPr>
            <p:ph sz="half" idx="2"/>
          </p:nvPr>
        </p:nvSpPr>
        <p:spPr>
          <a:xfrm>
            <a:off x="6088430" y="548680"/>
            <a:ext cx="4616082" cy="3880773"/>
          </a:xfrm>
        </p:spPr>
        <p:txBody>
          <a:bodyPr>
            <a:normAutofit/>
          </a:bodyPr>
          <a:lstStyle/>
          <a:p>
            <a:pPr marL="0" indent="0">
              <a:buNone/>
            </a:pP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rgbClr val="92D050"/>
                </a:solidFill>
                <a:latin typeface="Consolas" panose="020B0609020204030204" pitchFamily="49" charset="0"/>
                <a:cs typeface="Consolas" panose="020B0609020204030204" pitchFamily="49" charset="0"/>
              </a:rPr>
              <a:t>//sample run </a:t>
            </a:r>
          </a:p>
          <a:p>
            <a:pPr marL="0" indent="0">
              <a:buNone/>
            </a:pPr>
            <a:endParaRPr lang="en-CA" dirty="0">
              <a:solidFill>
                <a:srgbClr val="92D050"/>
              </a:solidFill>
              <a:latin typeface="Consolas" panose="020B0609020204030204" pitchFamily="49" charset="0"/>
              <a:cs typeface="Consolas" panose="020B0609020204030204" pitchFamily="49" charset="0"/>
            </a:endParaRPr>
          </a:p>
          <a:p>
            <a:pPr marL="0" indent="0">
              <a:buNone/>
            </a:pPr>
            <a:r>
              <a:rPr lang="en-CA" dirty="0" err="1">
                <a:solidFill>
                  <a:srgbClr val="00B0F0"/>
                </a:solidFill>
                <a:latin typeface="Consolas" panose="020B0609020204030204" pitchFamily="49" charset="0"/>
                <a:cs typeface="Consolas" panose="020B0609020204030204" pitchFamily="49" charset="0"/>
              </a:rPr>
              <a:t>IBar</a:t>
            </a: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obj</a:t>
            </a:r>
            <a:r>
              <a:rPr lang="en-CA" dirty="0">
                <a:latin typeface="Consolas" panose="020B0609020204030204" pitchFamily="49" charset="0"/>
                <a:cs typeface="Consolas" panose="020B0609020204030204" pitchFamily="49" charset="0"/>
              </a:rPr>
              <a:t> = new </a:t>
            </a:r>
            <a:r>
              <a:rPr lang="en-CA" dirty="0" err="1">
                <a:solidFill>
                  <a:srgbClr val="00B0F0"/>
                </a:solidFill>
                <a:latin typeface="Consolas" panose="020B0609020204030204" pitchFamily="49" charset="0"/>
                <a:cs typeface="Consolas" panose="020B0609020204030204" pitchFamily="49" charset="0"/>
              </a:rPr>
              <a:t>Quz</a:t>
            </a:r>
            <a:r>
              <a:rPr lang="en-CA" dirty="0">
                <a:latin typeface="Consolas" panose="020B0609020204030204" pitchFamily="49" charset="0"/>
                <a:cs typeface="Consolas" panose="020B0609020204030204" pitchFamily="49" charset="0"/>
              </a:rPr>
              <a:t>(); </a:t>
            </a:r>
            <a:endParaRPr lang="en-CA" dirty="0">
              <a:solidFill>
                <a:srgbClr val="92D050"/>
              </a:solidFill>
              <a:latin typeface="Consolas" panose="020B0609020204030204" pitchFamily="49" charset="0"/>
              <a:cs typeface="Consolas" panose="020B0609020204030204" pitchFamily="49" charset="0"/>
            </a:endParaRPr>
          </a:p>
          <a:p>
            <a:pPr marL="0" indent="0">
              <a:buNone/>
            </a:pPr>
            <a:r>
              <a:rPr lang="en-CA" dirty="0" err="1">
                <a:latin typeface="Consolas" panose="020B0609020204030204" pitchFamily="49" charset="0"/>
                <a:cs typeface="Consolas" panose="020B0609020204030204" pitchFamily="49" charset="0"/>
              </a:rPr>
              <a:t>obj.Foo</a:t>
            </a:r>
            <a:r>
              <a:rPr lang="en-CA" dirty="0">
                <a:latin typeface="Consolas" panose="020B0609020204030204" pitchFamily="49" charset="0"/>
                <a:cs typeface="Consolas" panose="020B0609020204030204" pitchFamily="49" charset="0"/>
              </a:rPr>
              <a:t>();</a:t>
            </a:r>
            <a:r>
              <a:rPr lang="en-CA" dirty="0">
                <a:solidFill>
                  <a:srgbClr val="92D050"/>
                </a:solidFill>
                <a:latin typeface="Consolas" panose="020B0609020204030204" pitchFamily="49" charset="0"/>
                <a:cs typeface="Consolas" panose="020B0609020204030204" pitchFamily="49" charset="0"/>
              </a:rPr>
              <a:t>          // </a:t>
            </a:r>
            <a:r>
              <a:rPr lang="en-CA" dirty="0" err="1">
                <a:solidFill>
                  <a:srgbClr val="92D050"/>
                </a:solidFill>
                <a:latin typeface="Consolas" panose="020B0609020204030204" pitchFamily="49" charset="0"/>
                <a:cs typeface="Consolas" panose="020B0609020204030204" pitchFamily="49" charset="0"/>
              </a:rPr>
              <a:t>iBar.Foo</a:t>
            </a:r>
            <a:r>
              <a:rPr lang="en-CA" dirty="0">
                <a:solidFill>
                  <a:srgbClr val="92D050"/>
                </a:solidFill>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a:p>
            <a:pPr marL="0" indent="0">
              <a:buNone/>
            </a:pPr>
            <a:r>
              <a:rPr lang="en-CA" dirty="0">
                <a:latin typeface="Consolas" panose="020B0609020204030204" pitchFamily="49" charset="0"/>
                <a:cs typeface="Consolas" panose="020B0609020204030204" pitchFamily="49" charset="0"/>
              </a:rPr>
              <a:t>((</a:t>
            </a:r>
            <a:r>
              <a:rPr lang="en-CA" dirty="0" err="1">
                <a:solidFill>
                  <a:srgbClr val="00B0F0"/>
                </a:solidFill>
                <a:latin typeface="Consolas" panose="020B0609020204030204" pitchFamily="49" charset="0"/>
                <a:cs typeface="Consolas" panose="020B0609020204030204" pitchFamily="49" charset="0"/>
              </a:rPr>
              <a:t>IBaz</a:t>
            </a: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obj</a:t>
            </a:r>
            <a:r>
              <a:rPr lang="en-CA" dirty="0">
                <a:latin typeface="Consolas" panose="020B0609020204030204" pitchFamily="49" charset="0"/>
                <a:cs typeface="Consolas" panose="020B0609020204030204" pitchFamily="49" charset="0"/>
              </a:rPr>
              <a:t>).Foo();  </a:t>
            </a:r>
            <a:r>
              <a:rPr lang="en-CA" dirty="0">
                <a:solidFill>
                  <a:srgbClr val="92D050"/>
                </a:solidFill>
                <a:latin typeface="Consolas" panose="020B0609020204030204" pitchFamily="49" charset="0"/>
                <a:cs typeface="Consolas" panose="020B0609020204030204" pitchFamily="49" charset="0"/>
              </a:rPr>
              <a:t>// </a:t>
            </a:r>
            <a:r>
              <a:rPr lang="en-CA" dirty="0" err="1">
                <a:solidFill>
                  <a:srgbClr val="92D050"/>
                </a:solidFill>
                <a:latin typeface="Consolas" panose="020B0609020204030204" pitchFamily="49" charset="0"/>
                <a:cs typeface="Consolas" panose="020B0609020204030204" pitchFamily="49" charset="0"/>
              </a:rPr>
              <a:t>iBaz.Foo</a:t>
            </a:r>
            <a:endParaRPr lang="en-CA" dirty="0">
              <a:solidFill>
                <a:srgbClr val="92D050"/>
              </a:solidFill>
              <a:latin typeface="Consolas" panose="020B0609020204030204" pitchFamily="49" charset="0"/>
              <a:cs typeface="Consolas" panose="020B0609020204030204" pitchFamily="49" charset="0"/>
            </a:endParaRPr>
          </a:p>
          <a:p>
            <a:pPr marL="0" indent="0">
              <a:buNone/>
            </a:pPr>
            <a:br>
              <a:rPr lang="en-CA" dirty="0">
                <a:latin typeface="Consolas" panose="020B0609020204030204" pitchFamily="49" charset="0"/>
                <a:cs typeface="Consolas" panose="020B0609020204030204" pitchFamily="49" charset="0"/>
              </a:rPr>
            </a:br>
            <a:endParaRPr lang="en-US" dirty="0"/>
          </a:p>
          <a:p>
            <a:pPr marL="0" indent="0">
              <a:buNone/>
            </a:pPr>
            <a:endParaRPr lang="en-US" dirty="0"/>
          </a:p>
        </p:txBody>
      </p:sp>
    </p:spTree>
    <p:extLst>
      <p:ext uri="{BB962C8B-B14F-4D97-AF65-F5344CB8AC3E}">
        <p14:creationId xmlns:p14="http://schemas.microsoft.com/office/powerpoint/2010/main" val="31760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1BE8F-6760-EC4B-B464-492BAB895EDA}"/>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3E96514A-EA41-614E-9DD6-28BBBEFEBF22}"/>
              </a:ext>
            </a:extLst>
          </p:cNvPr>
          <p:cNvSpPr>
            <a:spLocks noGrp="1"/>
          </p:cNvSpPr>
          <p:nvPr>
            <p:ph sz="half" idx="1"/>
          </p:nvPr>
        </p:nvSpPr>
        <p:spPr/>
        <p:txBody>
          <a:bodyPr>
            <a:normAutofit fontScale="92500" lnSpcReduction="20000"/>
          </a:bodyPr>
          <a:lstStyle/>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IDrivable</a:t>
            </a:r>
            <a:endParaRPr lang="en-CA" dirty="0">
              <a:solidFill>
                <a:schemeClr val="tx1"/>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ChangeGear</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SlowDown</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SpeedUp</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a:t>
            </a:r>
          </a:p>
        </p:txBody>
      </p:sp>
      <p:sp>
        <p:nvSpPr>
          <p:cNvPr id="2" name="Content Placeholder 1">
            <a:extLst>
              <a:ext uri="{FF2B5EF4-FFF2-40B4-BE49-F238E27FC236}">
                <a16:creationId xmlns:a16="http://schemas.microsoft.com/office/drawing/2014/main" id="{7E24D3B1-AA10-7E40-8D08-8C0EE0561186}"/>
              </a:ext>
            </a:extLst>
          </p:cNvPr>
          <p:cNvSpPr>
            <a:spLocks noGrp="1"/>
          </p:cNvSpPr>
          <p:nvPr>
            <p:ph sz="half" idx="2"/>
          </p:nvPr>
        </p:nvSpPr>
        <p:spPr>
          <a:xfrm>
            <a:off x="4727848" y="2160589"/>
            <a:ext cx="6336704" cy="3880773"/>
          </a:xfrm>
        </p:spPr>
        <p:txBody>
          <a:bodyPr>
            <a:normAutofit fontScale="92500" lnSpcReduction="20000"/>
          </a:bodyPr>
          <a:lstStyle/>
          <a:p>
            <a:pPr marL="0" indent="0">
              <a:buNone/>
            </a:pPr>
            <a:r>
              <a:rPr lang="en-CA" dirty="0">
                <a:solidFill>
                  <a:srgbClr val="0033CC"/>
                </a:solidFill>
                <a:latin typeface="Consolas" panose="020B0609020204030204" pitchFamily="49" charset="0"/>
                <a:cs typeface="Consolas" panose="020B0609020204030204" pitchFamily="49" charset="0"/>
              </a:rPr>
              <a:t>class</a:t>
            </a:r>
            <a:r>
              <a:rPr lang="en-CA" dirty="0">
                <a:solidFill>
                  <a:schemeClr val="tx1"/>
                </a:solidFill>
                <a:latin typeface="Consolas" panose="020B0609020204030204" pitchFamily="49" charset="0"/>
                <a:cs typeface="Consolas" panose="020B0609020204030204" pitchFamily="49" charset="0"/>
              </a:rPr>
              <a:t> </a:t>
            </a:r>
            <a:r>
              <a:rPr lang="en-CA" dirty="0">
                <a:solidFill>
                  <a:srgbClr val="00B0F0"/>
                </a:solidFill>
                <a:latin typeface="Consolas" panose="020B0609020204030204" pitchFamily="49" charset="0"/>
                <a:cs typeface="Consolas" panose="020B0609020204030204" pitchFamily="49" charset="0"/>
              </a:rPr>
              <a:t>Bicycle</a:t>
            </a:r>
            <a:r>
              <a:rPr lang="en-CA" dirty="0">
                <a:solidFill>
                  <a:schemeClr val="tx1"/>
                </a:solidFill>
                <a:latin typeface="Consolas" panose="020B0609020204030204" pitchFamily="49" charset="0"/>
                <a:cs typeface="Consolas" panose="020B0609020204030204" pitchFamily="49" charset="0"/>
              </a:rPr>
              <a:t> : </a:t>
            </a:r>
            <a:r>
              <a:rPr lang="en-CA" dirty="0" err="1">
                <a:solidFill>
                  <a:srgbClr val="00B0F0"/>
                </a:solidFill>
                <a:latin typeface="Consolas" panose="020B0609020204030204" pitchFamily="49" charset="0"/>
                <a:cs typeface="Consolas" panose="020B0609020204030204" pitchFamily="49" charset="0"/>
              </a:rPr>
              <a:t>IDrivable</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speed, gear;</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ChangeGear</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 gear =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SlowDown</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 speed -=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SpeedUp</a:t>
            </a:r>
            <a:r>
              <a:rPr lang="en-CA" dirty="0">
                <a:solidFill>
                  <a:schemeClr val="tx1"/>
                </a:solidFill>
                <a:latin typeface="Consolas" panose="020B0609020204030204" pitchFamily="49" charset="0"/>
                <a:cs typeface="Consolas" panose="020B0609020204030204" pitchFamily="49" charset="0"/>
              </a:rPr>
              <a:t>(</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 speed += </a:t>
            </a:r>
            <a:r>
              <a:rPr lang="en-CA" dirty="0" err="1">
                <a:solidFill>
                  <a:schemeClr val="tx1"/>
                </a:solidFill>
                <a:latin typeface="Consolas" panose="020B0609020204030204" pitchFamily="49" charset="0"/>
                <a:cs typeface="Consolas" panose="020B0609020204030204" pitchFamily="49" charset="0"/>
              </a:rPr>
              <a:t>i</a:t>
            </a: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override</a:t>
            </a: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string</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ToString</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return</a:t>
            </a:r>
            <a:r>
              <a:rPr lang="en-CA" dirty="0">
                <a:solidFill>
                  <a:schemeClr val="tx1"/>
                </a:solidFill>
                <a:latin typeface="Consolas" panose="020B0609020204030204" pitchFamily="49" charset="0"/>
                <a:cs typeface="Consolas" panose="020B0609020204030204" pitchFamily="49" charset="0"/>
              </a:rPr>
              <a:t> $</a:t>
            </a:r>
            <a:r>
              <a:rPr lang="en-CA" dirty="0">
                <a:solidFill>
                  <a:srgbClr val="C00000"/>
                </a:solidFill>
                <a:latin typeface="Consolas" panose="020B0609020204030204" pitchFamily="49" charset="0"/>
                <a:cs typeface="Consolas" panose="020B0609020204030204" pitchFamily="49" charset="0"/>
              </a:rPr>
              <a:t>"Gear:</a:t>
            </a:r>
            <a:r>
              <a:rPr lang="en-CA" dirty="0">
                <a:solidFill>
                  <a:schemeClr val="tx1"/>
                </a:solidFill>
                <a:latin typeface="Consolas" panose="020B0609020204030204" pitchFamily="49" charset="0"/>
                <a:cs typeface="Consolas" panose="020B0609020204030204" pitchFamily="49" charset="0"/>
              </a:rPr>
              <a:t>{gear}</a:t>
            </a:r>
            <a:r>
              <a:rPr lang="en-CA" dirty="0">
                <a:solidFill>
                  <a:srgbClr val="C00000"/>
                </a:solidFill>
                <a:latin typeface="Consolas" panose="020B0609020204030204" pitchFamily="49" charset="0"/>
                <a:cs typeface="Consolas" panose="020B0609020204030204" pitchFamily="49" charset="0"/>
              </a:rPr>
              <a:t>, speed:</a:t>
            </a:r>
            <a:r>
              <a:rPr lang="en-CA" dirty="0">
                <a:solidFill>
                  <a:schemeClr val="tx1"/>
                </a:solidFill>
                <a:latin typeface="Consolas" panose="020B0609020204030204" pitchFamily="49" charset="0"/>
                <a:cs typeface="Consolas" panose="020B0609020204030204" pitchFamily="49" charset="0"/>
              </a:rPr>
              <a:t>{speed}</a:t>
            </a:r>
            <a:r>
              <a:rPr lang="en-CA" dirty="0">
                <a:solidFill>
                  <a:srgbClr val="C00000"/>
                </a:solidFill>
                <a:latin typeface="Consolas" panose="020B0609020204030204" pitchFamily="49" charset="0"/>
                <a:cs typeface="Consolas" panose="020B0609020204030204" pitchFamily="49" charset="0"/>
              </a:rPr>
              <a:t>"</a:t>
            </a: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202203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1BE8F-6760-EC4B-B464-492BAB895EDA}"/>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3E96514A-EA41-614E-9DD6-28BBBEFEBF22}"/>
              </a:ext>
            </a:extLst>
          </p:cNvPr>
          <p:cNvSpPr>
            <a:spLocks noGrp="1"/>
          </p:cNvSpPr>
          <p:nvPr>
            <p:ph idx="1"/>
          </p:nvPr>
        </p:nvSpPr>
        <p:spPr>
          <a:xfrm>
            <a:off x="677334" y="1484784"/>
            <a:ext cx="9955170" cy="5112567"/>
          </a:xfrm>
        </p:spPr>
        <p:txBody>
          <a:bodyPr>
            <a:normAutofit lnSpcReduction="10000"/>
          </a:bodyPr>
          <a:lstStyle/>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IEmployee</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string</a:t>
            </a:r>
            <a:r>
              <a:rPr lang="en-CA" dirty="0">
                <a:solidFill>
                  <a:schemeClr val="tx1"/>
                </a:solidFill>
                <a:latin typeface="Consolas" panose="020B0609020204030204" pitchFamily="49" charset="0"/>
                <a:cs typeface="Consolas" panose="020B0609020204030204" pitchFamily="49" charset="0"/>
              </a:rPr>
              <a:t> Name</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get</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set</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endParaRPr lang="en-CA" dirty="0">
              <a:solidFill>
                <a:schemeClr val="tx1"/>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err="1">
                <a:solidFill>
                  <a:srgbClr val="0033CC"/>
                </a:solidFill>
                <a:latin typeface="Consolas" panose="020B0609020204030204" pitchFamily="49" charset="0"/>
                <a:cs typeface="Consolas" panose="020B0609020204030204" pitchFamily="49" charset="0"/>
              </a:rPr>
              <a:t>int</a:t>
            </a:r>
            <a:r>
              <a:rPr lang="en-CA" dirty="0">
                <a:solidFill>
                  <a:schemeClr val="tx1"/>
                </a:solidFill>
                <a:latin typeface="Consolas" panose="020B0609020204030204" pitchFamily="49" charset="0"/>
                <a:cs typeface="Consolas" panose="020B0609020204030204" pitchFamily="49" charset="0"/>
              </a:rPr>
              <a:t> Counter</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get</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p>
          <a:p>
            <a:pPr marL="0" indent="0">
              <a:buNone/>
            </a:pPr>
            <a:r>
              <a:rPr lang="en-CA"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9483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6514A-EA41-614E-9DD6-28BBBEFEBF22}"/>
              </a:ext>
            </a:extLst>
          </p:cNvPr>
          <p:cNvSpPr>
            <a:spLocks noGrp="1"/>
          </p:cNvSpPr>
          <p:nvPr>
            <p:ph idx="1"/>
          </p:nvPr>
        </p:nvSpPr>
        <p:spPr>
          <a:xfrm>
            <a:off x="677334" y="188640"/>
            <a:ext cx="9955170" cy="6336704"/>
          </a:xfrm>
        </p:spPr>
        <p:txBody>
          <a:bodyPr>
            <a:noAutofit/>
          </a:bodyPr>
          <a:lstStyle/>
          <a:p>
            <a:pPr marL="0" indent="0">
              <a:buNone/>
            </a:pPr>
            <a:r>
              <a:rPr lang="en-CA" sz="1200" dirty="0">
                <a:solidFill>
                  <a:srgbClr val="0033CC"/>
                </a:solidFill>
                <a:latin typeface="Consolas" panose="020B0609020204030204" pitchFamily="49" charset="0"/>
                <a:cs typeface="Consolas" panose="020B0609020204030204" pitchFamily="49" charset="0"/>
              </a:rPr>
              <a:t>public</a:t>
            </a: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class</a:t>
            </a: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B0F0"/>
                </a:solidFill>
                <a:latin typeface="Consolas" panose="020B0609020204030204" pitchFamily="49" charset="0"/>
                <a:cs typeface="Consolas" panose="020B0609020204030204" pitchFamily="49" charset="0"/>
              </a:rPr>
              <a:t>Employee</a:t>
            </a:r>
            <a:r>
              <a:rPr lang="en-CA" sz="1200" dirty="0">
                <a:solidFill>
                  <a:schemeClr val="tx1"/>
                </a:solidFill>
                <a:latin typeface="Consolas" panose="020B0609020204030204" pitchFamily="49" charset="0"/>
                <a:cs typeface="Consolas" panose="020B0609020204030204" pitchFamily="49" charset="0"/>
              </a:rPr>
              <a:t> : </a:t>
            </a:r>
            <a:r>
              <a:rPr lang="en-CA" sz="1200" dirty="0" err="1">
                <a:solidFill>
                  <a:srgbClr val="00B0F0"/>
                </a:solidFill>
                <a:latin typeface="Consolas" panose="020B0609020204030204" pitchFamily="49" charset="0"/>
                <a:cs typeface="Consolas" panose="020B0609020204030204" pitchFamily="49" charset="0"/>
              </a:rPr>
              <a:t>IEmployee</a:t>
            </a:r>
            <a:r>
              <a:rPr lang="en-CA" sz="1200" dirty="0">
                <a:solidFill>
                  <a:schemeClr val="tx1"/>
                </a:solidFill>
                <a:latin typeface="Consolas" panose="020B0609020204030204" pitchFamily="49" charset="0"/>
                <a:cs typeface="Consolas" panose="020B0609020204030204" pitchFamily="49" charset="0"/>
              </a:rPr>
              <a:t> {</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public</a:t>
            </a: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static</a:t>
            </a:r>
            <a:r>
              <a:rPr lang="en-CA" sz="1200" dirty="0">
                <a:solidFill>
                  <a:schemeClr val="tx1"/>
                </a:solidFill>
                <a:latin typeface="Consolas" panose="020B0609020204030204" pitchFamily="49" charset="0"/>
                <a:cs typeface="Consolas" panose="020B0609020204030204" pitchFamily="49" charset="0"/>
              </a:rPr>
              <a:t> </a:t>
            </a:r>
            <a:r>
              <a:rPr lang="en-CA" sz="1200" dirty="0" err="1">
                <a:solidFill>
                  <a:srgbClr val="0033CC"/>
                </a:solidFill>
                <a:latin typeface="Consolas" panose="020B0609020204030204" pitchFamily="49" charset="0"/>
                <a:cs typeface="Consolas" panose="020B0609020204030204" pitchFamily="49" charset="0"/>
              </a:rPr>
              <a:t>int</a:t>
            </a:r>
            <a:r>
              <a:rPr lang="en-CA" sz="1200" dirty="0">
                <a:solidFill>
                  <a:schemeClr val="tx1"/>
                </a:solidFill>
                <a:latin typeface="Consolas" panose="020B0609020204030204" pitchFamily="49" charset="0"/>
                <a:cs typeface="Consolas" panose="020B0609020204030204" pitchFamily="49" charset="0"/>
              </a:rPr>
              <a:t> </a:t>
            </a:r>
            <a:r>
              <a:rPr lang="en-CA" sz="1200" dirty="0" err="1">
                <a:solidFill>
                  <a:schemeClr val="tx1"/>
                </a:solidFill>
                <a:latin typeface="Consolas" panose="020B0609020204030204" pitchFamily="49" charset="0"/>
                <a:cs typeface="Consolas" panose="020B0609020204030204" pitchFamily="49" charset="0"/>
              </a:rPr>
              <a:t>numberOfEmployees</a:t>
            </a:r>
            <a:r>
              <a:rPr lang="en-CA" sz="1200" dirty="0">
                <a:solidFill>
                  <a:schemeClr val="tx1"/>
                </a:solidFill>
                <a:latin typeface="Consolas" panose="020B0609020204030204" pitchFamily="49" charset="0"/>
                <a:cs typeface="Consolas" panose="020B0609020204030204" pitchFamily="49" charset="0"/>
              </a:rPr>
              <a:t>;</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private</a:t>
            </a: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string</a:t>
            </a:r>
            <a:r>
              <a:rPr lang="en-CA" sz="1200" dirty="0">
                <a:solidFill>
                  <a:schemeClr val="tx1"/>
                </a:solidFill>
                <a:latin typeface="Consolas" panose="020B0609020204030204" pitchFamily="49" charset="0"/>
                <a:cs typeface="Consolas" panose="020B0609020204030204" pitchFamily="49" charset="0"/>
              </a:rPr>
              <a:t> name;</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public</a:t>
            </a: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string</a:t>
            </a:r>
            <a:r>
              <a:rPr lang="en-CA" sz="1200" dirty="0">
                <a:solidFill>
                  <a:schemeClr val="tx1"/>
                </a:solidFill>
                <a:latin typeface="Consolas" panose="020B0609020204030204" pitchFamily="49" charset="0"/>
                <a:cs typeface="Consolas" panose="020B0609020204030204" pitchFamily="49" charset="0"/>
              </a:rPr>
              <a:t> Name { 		</a:t>
            </a:r>
            <a:r>
              <a:rPr lang="en-CA" sz="1200" dirty="0">
                <a:solidFill>
                  <a:srgbClr val="92D050"/>
                </a:solidFill>
                <a:latin typeface="Consolas" panose="020B0609020204030204" pitchFamily="49" charset="0"/>
                <a:cs typeface="Consolas" panose="020B0609020204030204" pitchFamily="49" charset="0"/>
              </a:rPr>
              <a:t>// read-write instance property</a:t>
            </a:r>
          </a:p>
          <a:p>
            <a:pPr marL="0" indent="0">
              <a:buNone/>
            </a:pPr>
            <a:r>
              <a:rPr lang="en-CA" sz="1200" dirty="0">
                <a:solidFill>
                  <a:srgbClr val="0033CC"/>
                </a:solidFill>
                <a:latin typeface="Consolas" panose="020B0609020204030204" pitchFamily="49" charset="0"/>
                <a:cs typeface="Consolas" panose="020B0609020204030204" pitchFamily="49" charset="0"/>
              </a:rPr>
              <a:t>    get</a:t>
            </a:r>
          </a:p>
          <a:p>
            <a:pPr marL="0" indent="0">
              <a:buNone/>
            </a:pPr>
            <a:r>
              <a:rPr lang="en-CA" sz="1200" dirty="0">
                <a:solidFill>
                  <a:schemeClr val="tx1"/>
                </a:solidFill>
                <a:latin typeface="Consolas" panose="020B0609020204030204" pitchFamily="49" charset="0"/>
                <a:cs typeface="Consolas" panose="020B0609020204030204" pitchFamily="49" charset="0"/>
              </a:rPr>
              <a:t>      {  return name;  }</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set</a:t>
            </a:r>
          </a:p>
          <a:p>
            <a:pPr marL="0" indent="0">
              <a:buNone/>
            </a:pPr>
            <a:r>
              <a:rPr lang="en-CA" sz="1200" dirty="0">
                <a:solidFill>
                  <a:schemeClr val="tx1"/>
                </a:solidFill>
                <a:latin typeface="Consolas" panose="020B0609020204030204" pitchFamily="49" charset="0"/>
                <a:cs typeface="Consolas" panose="020B0609020204030204" pitchFamily="49" charset="0"/>
              </a:rPr>
              <a:t>      {  name = </a:t>
            </a:r>
            <a:r>
              <a:rPr lang="en-CA" sz="1200" dirty="0">
                <a:solidFill>
                  <a:srgbClr val="0033CC"/>
                </a:solidFill>
                <a:latin typeface="Consolas" panose="020B0609020204030204" pitchFamily="49" charset="0"/>
                <a:cs typeface="Consolas" panose="020B0609020204030204" pitchFamily="49" charset="0"/>
              </a:rPr>
              <a:t>value</a:t>
            </a:r>
            <a:r>
              <a:rPr lang="en-CA" sz="1200" dirty="0">
                <a:solidFill>
                  <a:schemeClr val="tx1"/>
                </a:solidFill>
                <a:latin typeface="Consolas" panose="020B0609020204030204" pitchFamily="49" charset="0"/>
                <a:cs typeface="Consolas" panose="020B0609020204030204" pitchFamily="49" charset="0"/>
              </a:rPr>
              <a:t>;  }</a:t>
            </a:r>
          </a:p>
          <a:p>
            <a:pPr marL="0" indent="0">
              <a:buNone/>
            </a:pPr>
            <a:r>
              <a:rPr lang="en-CA" sz="1200" dirty="0">
                <a:solidFill>
                  <a:schemeClr val="tx1"/>
                </a:solidFill>
                <a:latin typeface="Consolas" panose="020B0609020204030204" pitchFamily="49" charset="0"/>
                <a:cs typeface="Consolas" panose="020B0609020204030204" pitchFamily="49" charset="0"/>
              </a:rPr>
              <a:t>  }</a:t>
            </a:r>
          </a:p>
          <a:p>
            <a:pPr marL="0" indent="0">
              <a:buNone/>
            </a:pPr>
            <a:endParaRPr lang="en-CA" sz="1200" dirty="0">
              <a:solidFill>
                <a:schemeClr val="tx1"/>
              </a:solidFill>
              <a:latin typeface="Consolas" panose="020B0609020204030204" pitchFamily="49" charset="0"/>
              <a:cs typeface="Consolas" panose="020B0609020204030204" pitchFamily="49" charset="0"/>
            </a:endParaRP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private</a:t>
            </a:r>
            <a:r>
              <a:rPr lang="en-CA" sz="1200" dirty="0">
                <a:solidFill>
                  <a:schemeClr val="tx1"/>
                </a:solidFill>
                <a:latin typeface="Consolas" panose="020B0609020204030204" pitchFamily="49" charset="0"/>
                <a:cs typeface="Consolas" panose="020B0609020204030204" pitchFamily="49" charset="0"/>
              </a:rPr>
              <a:t> </a:t>
            </a:r>
            <a:r>
              <a:rPr lang="en-CA" sz="1200" dirty="0" err="1">
                <a:solidFill>
                  <a:srgbClr val="0033CC"/>
                </a:solidFill>
                <a:latin typeface="Consolas" panose="020B0609020204030204" pitchFamily="49" charset="0"/>
                <a:cs typeface="Consolas" panose="020B0609020204030204" pitchFamily="49" charset="0"/>
              </a:rPr>
              <a:t>int</a:t>
            </a:r>
            <a:r>
              <a:rPr lang="en-CA" sz="1200" dirty="0">
                <a:solidFill>
                  <a:schemeClr val="tx1"/>
                </a:solidFill>
                <a:latin typeface="Consolas" panose="020B0609020204030204" pitchFamily="49" charset="0"/>
                <a:cs typeface="Consolas" panose="020B0609020204030204" pitchFamily="49" charset="0"/>
              </a:rPr>
              <a:t> counter;</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public</a:t>
            </a:r>
            <a:r>
              <a:rPr lang="en-CA" sz="1200" dirty="0">
                <a:solidFill>
                  <a:schemeClr val="tx1"/>
                </a:solidFill>
                <a:latin typeface="Consolas" panose="020B0609020204030204" pitchFamily="49" charset="0"/>
                <a:cs typeface="Consolas" panose="020B0609020204030204" pitchFamily="49" charset="0"/>
              </a:rPr>
              <a:t> </a:t>
            </a:r>
            <a:r>
              <a:rPr lang="en-CA" sz="1200" dirty="0" err="1">
                <a:solidFill>
                  <a:srgbClr val="0033CC"/>
                </a:solidFill>
                <a:latin typeface="Consolas" panose="020B0609020204030204" pitchFamily="49" charset="0"/>
                <a:cs typeface="Consolas" panose="020B0609020204030204" pitchFamily="49" charset="0"/>
              </a:rPr>
              <a:t>int</a:t>
            </a:r>
            <a:r>
              <a:rPr lang="en-CA" sz="1200" dirty="0">
                <a:solidFill>
                  <a:schemeClr val="tx1"/>
                </a:solidFill>
                <a:latin typeface="Consolas" panose="020B0609020204030204" pitchFamily="49" charset="0"/>
                <a:cs typeface="Consolas" panose="020B0609020204030204" pitchFamily="49" charset="0"/>
              </a:rPr>
              <a:t> Counter{  		</a:t>
            </a:r>
            <a:r>
              <a:rPr lang="en-CA" sz="1200" dirty="0">
                <a:solidFill>
                  <a:srgbClr val="92D050"/>
                </a:solidFill>
                <a:latin typeface="Consolas" panose="020B0609020204030204" pitchFamily="49" charset="0"/>
                <a:cs typeface="Consolas" panose="020B0609020204030204" pitchFamily="49" charset="0"/>
              </a:rPr>
              <a:t>// read-only instance property</a:t>
            </a: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get</a:t>
            </a:r>
          </a:p>
          <a:p>
            <a:pPr marL="0" indent="0">
              <a:buNone/>
            </a:pPr>
            <a:r>
              <a:rPr lang="en-CA" sz="1200" dirty="0">
                <a:solidFill>
                  <a:schemeClr val="tx1"/>
                </a:solidFill>
                <a:latin typeface="Consolas" panose="020B0609020204030204" pitchFamily="49" charset="0"/>
                <a:cs typeface="Consolas" panose="020B0609020204030204" pitchFamily="49" charset="0"/>
              </a:rPr>
              <a:t>      {  </a:t>
            </a:r>
            <a:r>
              <a:rPr lang="en-CA" sz="1200" dirty="0">
                <a:solidFill>
                  <a:srgbClr val="0033CC"/>
                </a:solidFill>
                <a:latin typeface="Consolas" panose="020B0609020204030204" pitchFamily="49" charset="0"/>
                <a:cs typeface="Consolas" panose="020B0609020204030204" pitchFamily="49" charset="0"/>
              </a:rPr>
              <a:t>return</a:t>
            </a:r>
            <a:r>
              <a:rPr lang="en-CA" sz="1200" dirty="0">
                <a:solidFill>
                  <a:schemeClr val="tx1"/>
                </a:solidFill>
                <a:latin typeface="Consolas" panose="020B0609020204030204" pitchFamily="49" charset="0"/>
                <a:cs typeface="Consolas" panose="020B0609020204030204" pitchFamily="49" charset="0"/>
              </a:rPr>
              <a:t> counter;  }</a:t>
            </a:r>
          </a:p>
          <a:p>
            <a:pPr marL="0" indent="0">
              <a:buNone/>
            </a:pPr>
            <a:r>
              <a:rPr lang="en-CA" sz="1200" dirty="0">
                <a:solidFill>
                  <a:schemeClr val="tx1"/>
                </a:solidFill>
                <a:latin typeface="Consolas" panose="020B0609020204030204" pitchFamily="49" charset="0"/>
                <a:cs typeface="Consolas" panose="020B0609020204030204" pitchFamily="49" charset="0"/>
              </a:rPr>
              <a:t>  }</a:t>
            </a:r>
          </a:p>
          <a:p>
            <a:pPr marL="0" indent="0">
              <a:buNone/>
            </a:pPr>
            <a:endParaRPr lang="en-CA" sz="1200" dirty="0">
              <a:solidFill>
                <a:schemeClr val="tx1"/>
              </a:solidFill>
              <a:latin typeface="Consolas" panose="020B0609020204030204" pitchFamily="49" charset="0"/>
              <a:cs typeface="Consolas" panose="020B0609020204030204" pitchFamily="49" charset="0"/>
            </a:endParaRPr>
          </a:p>
          <a:p>
            <a:pPr marL="0" indent="0">
              <a:buNone/>
            </a:pPr>
            <a:r>
              <a:rPr lang="en-CA" sz="1200" dirty="0">
                <a:solidFill>
                  <a:schemeClr val="tx1"/>
                </a:solidFill>
                <a:latin typeface="Consolas" panose="020B0609020204030204" pitchFamily="49" charset="0"/>
                <a:cs typeface="Consolas" panose="020B0609020204030204" pitchFamily="49" charset="0"/>
              </a:rPr>
              <a:t>  </a:t>
            </a:r>
            <a:r>
              <a:rPr lang="en-CA" sz="1200" dirty="0">
                <a:solidFill>
                  <a:srgbClr val="0033CC"/>
                </a:solidFill>
                <a:latin typeface="Consolas" panose="020B0609020204030204" pitchFamily="49" charset="0"/>
                <a:cs typeface="Consolas" panose="020B0609020204030204" pitchFamily="49" charset="0"/>
              </a:rPr>
              <a:t>public</a:t>
            </a:r>
            <a:r>
              <a:rPr lang="en-CA" sz="1200" dirty="0">
                <a:solidFill>
                  <a:schemeClr val="tx1"/>
                </a:solidFill>
                <a:latin typeface="Consolas" panose="020B0609020204030204" pitchFamily="49" charset="0"/>
                <a:cs typeface="Consolas" panose="020B0609020204030204" pitchFamily="49" charset="0"/>
              </a:rPr>
              <a:t> Employee(){  		</a:t>
            </a:r>
            <a:r>
              <a:rPr lang="en-CA" sz="1200" dirty="0">
                <a:solidFill>
                  <a:srgbClr val="92D050"/>
                </a:solidFill>
                <a:latin typeface="Consolas" panose="020B0609020204030204" pitchFamily="49" charset="0"/>
                <a:cs typeface="Consolas" panose="020B0609020204030204" pitchFamily="49" charset="0"/>
              </a:rPr>
              <a:t>// constructor</a:t>
            </a:r>
          </a:p>
          <a:p>
            <a:pPr marL="0" indent="0">
              <a:buNone/>
            </a:pPr>
            <a:r>
              <a:rPr lang="en-CA" sz="1200" dirty="0">
                <a:solidFill>
                  <a:schemeClr val="tx1"/>
                </a:solidFill>
                <a:latin typeface="Consolas" panose="020B0609020204030204" pitchFamily="49" charset="0"/>
                <a:cs typeface="Consolas" panose="020B0609020204030204" pitchFamily="49" charset="0"/>
              </a:rPr>
              <a:t>    counter = </a:t>
            </a:r>
            <a:r>
              <a:rPr lang="en-CA" sz="1200" dirty="0" err="1">
                <a:solidFill>
                  <a:schemeClr val="tx1"/>
                </a:solidFill>
                <a:latin typeface="Consolas" panose="020B0609020204030204" pitchFamily="49" charset="0"/>
                <a:cs typeface="Consolas" panose="020B0609020204030204" pitchFamily="49" charset="0"/>
              </a:rPr>
              <a:t>numberOfEmployees</a:t>
            </a:r>
            <a:r>
              <a:rPr lang="en-CA" sz="1200" dirty="0">
                <a:solidFill>
                  <a:schemeClr val="tx1"/>
                </a:solidFill>
                <a:latin typeface="Consolas" panose="020B0609020204030204" pitchFamily="49" charset="0"/>
                <a:cs typeface="Consolas" panose="020B0609020204030204" pitchFamily="49" charset="0"/>
              </a:rPr>
              <a:t>++;</a:t>
            </a:r>
          </a:p>
          <a:p>
            <a:pPr marL="0" indent="0">
              <a:buNone/>
            </a:pPr>
            <a:r>
              <a:rPr lang="en-CA" sz="1200" dirty="0">
                <a:solidFill>
                  <a:schemeClr val="tx1"/>
                </a:solidFill>
                <a:latin typeface="Consolas" panose="020B0609020204030204" pitchFamily="49" charset="0"/>
                <a:cs typeface="Consolas" panose="020B0609020204030204" pitchFamily="49" charset="0"/>
              </a:rPr>
              <a:t>  }</a:t>
            </a:r>
          </a:p>
          <a:p>
            <a:pPr marL="0" indent="0">
              <a:buNone/>
            </a:pPr>
            <a:r>
              <a:rPr lang="en-CA" sz="1200"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656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1BE8F-6760-EC4B-B464-492BAB895EDA}"/>
              </a:ext>
            </a:extLst>
          </p:cNvPr>
          <p:cNvSpPr>
            <a:spLocks noGrp="1"/>
          </p:cNvSpPr>
          <p:nvPr>
            <p:ph type="title"/>
          </p:nvPr>
        </p:nvSpPr>
        <p:spPr/>
        <p:txBody>
          <a:bodyPr/>
          <a:lstStyle/>
          <a:p>
            <a:r>
              <a:rPr lang="en-US" dirty="0"/>
              <a:t>Example 5 – Inheritance</a:t>
            </a:r>
          </a:p>
        </p:txBody>
      </p:sp>
      <p:sp>
        <p:nvSpPr>
          <p:cNvPr id="3" name="Content Placeholder 2">
            <a:extLst>
              <a:ext uri="{FF2B5EF4-FFF2-40B4-BE49-F238E27FC236}">
                <a16:creationId xmlns:a16="http://schemas.microsoft.com/office/drawing/2014/main" id="{3E96514A-EA41-614E-9DD6-28BBBEFEBF22}"/>
              </a:ext>
            </a:extLst>
          </p:cNvPr>
          <p:cNvSpPr>
            <a:spLocks noGrp="1"/>
          </p:cNvSpPr>
          <p:nvPr>
            <p:ph idx="1"/>
          </p:nvPr>
        </p:nvSpPr>
        <p:spPr>
          <a:xfrm>
            <a:off x="677334" y="1484784"/>
            <a:ext cx="9955170" cy="5112567"/>
          </a:xfrm>
        </p:spPr>
        <p:txBody>
          <a:bodyPr>
            <a:normAutofit/>
          </a:bodyPr>
          <a:lstStyle/>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IBar</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Foo();</a:t>
            </a: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IBaz</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a:t>
            </a:r>
            <a:r>
              <a:rPr lang="en-CA" dirty="0" err="1">
                <a:solidFill>
                  <a:schemeClr val="tx1"/>
                </a:solidFill>
                <a:latin typeface="Consolas" panose="020B0609020204030204" pitchFamily="49" charset="0"/>
                <a:cs typeface="Consolas" panose="020B0609020204030204" pitchFamily="49" charset="0"/>
              </a:rPr>
              <a:t>Quz</a:t>
            </a: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IQux</a:t>
            </a:r>
            <a:r>
              <a:rPr lang="en-CA" dirty="0">
                <a:solidFill>
                  <a:schemeClr val="tx1"/>
                </a:solidFill>
                <a:latin typeface="Consolas" panose="020B0609020204030204" pitchFamily="49" charset="0"/>
                <a:cs typeface="Consolas" panose="020B0609020204030204" pitchFamily="49" charset="0"/>
              </a:rPr>
              <a:t> : </a:t>
            </a:r>
            <a:r>
              <a:rPr lang="en-CA" dirty="0" err="1">
                <a:solidFill>
                  <a:srgbClr val="00B0F0"/>
                </a:solidFill>
                <a:latin typeface="Consolas" panose="020B0609020204030204" pitchFamily="49" charset="0"/>
                <a:cs typeface="Consolas" panose="020B0609020204030204" pitchFamily="49" charset="0"/>
              </a:rPr>
              <a:t>IBar</a:t>
            </a:r>
            <a:r>
              <a:rPr lang="en-CA" dirty="0">
                <a:solidFill>
                  <a:schemeClr val="tx1"/>
                </a:solidFill>
                <a:latin typeface="Consolas" panose="020B0609020204030204" pitchFamily="49" charset="0"/>
                <a:cs typeface="Consolas" panose="020B0609020204030204" pitchFamily="49" charset="0"/>
              </a:rPr>
              <a:t>,</a:t>
            </a:r>
            <a:r>
              <a:rPr lang="en-CA" dirty="0">
                <a:solidFill>
                  <a:srgbClr val="00B0F0"/>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Ibaz</a:t>
            </a:r>
            <a:r>
              <a:rPr lang="en-CA" dirty="0">
                <a:solidFill>
                  <a:srgbClr val="00B0F0"/>
                </a:solidFill>
                <a:latin typeface="Consolas" panose="020B0609020204030204" pitchFamily="49" charset="0"/>
                <a:cs typeface="Consolas" panose="020B0609020204030204" pitchFamily="49" charset="0"/>
              </a:rPr>
              <a:t> </a:t>
            </a:r>
            <a:r>
              <a:rPr lang="en-CA" dirty="0">
                <a:solidFill>
                  <a:srgbClr val="92D050"/>
                </a:solidFill>
                <a:latin typeface="Consolas" panose="020B0609020204030204" pitchFamily="49" charset="0"/>
                <a:cs typeface="Consolas" panose="020B0609020204030204" pitchFamily="49" charset="0"/>
              </a:rPr>
              <a:t>//can inherit from multiple interfaces</a:t>
            </a: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Quux();</a:t>
            </a:r>
          </a:p>
          <a:p>
            <a:pPr marL="0" indent="0">
              <a:buNone/>
            </a:pPr>
            <a:r>
              <a:rPr lang="en-CA"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3453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6972-3602-ED4F-8380-82427FAC1A6C}"/>
              </a:ext>
            </a:extLst>
          </p:cNvPr>
          <p:cNvSpPr>
            <a:spLocks noGrp="1"/>
          </p:cNvSpPr>
          <p:nvPr>
            <p:ph type="title"/>
          </p:nvPr>
        </p:nvSpPr>
        <p:spPr/>
        <p:txBody>
          <a:bodyPr/>
          <a:lstStyle/>
          <a:p>
            <a:r>
              <a:rPr lang="en-US" dirty="0"/>
              <a:t>The </a:t>
            </a:r>
            <a:r>
              <a:rPr lang="en-US" dirty="0">
                <a:solidFill>
                  <a:srgbClr val="0033CC"/>
                </a:solidFill>
                <a:latin typeface="Consolas" panose="020B0609020204030204" pitchFamily="49" charset="0"/>
                <a:cs typeface="Consolas" panose="020B0609020204030204" pitchFamily="49" charset="0"/>
              </a:rPr>
              <a:t>is</a:t>
            </a:r>
            <a:r>
              <a:rPr lang="en-US" dirty="0"/>
              <a:t> operator</a:t>
            </a:r>
          </a:p>
        </p:txBody>
      </p:sp>
      <p:sp>
        <p:nvSpPr>
          <p:cNvPr id="3" name="Content Placeholder 2">
            <a:extLst>
              <a:ext uri="{FF2B5EF4-FFF2-40B4-BE49-F238E27FC236}">
                <a16:creationId xmlns:a16="http://schemas.microsoft.com/office/drawing/2014/main" id="{E1DD87CA-A36A-6247-82AF-9905405F4246}"/>
              </a:ext>
            </a:extLst>
          </p:cNvPr>
          <p:cNvSpPr>
            <a:spLocks noGrp="1"/>
          </p:cNvSpPr>
          <p:nvPr>
            <p:ph idx="1"/>
          </p:nvPr>
        </p:nvSpPr>
        <p:spPr>
          <a:xfrm>
            <a:off x="677334" y="1412777"/>
            <a:ext cx="9595130" cy="4628586"/>
          </a:xfrm>
        </p:spPr>
        <p:txBody>
          <a:bodyPr>
            <a:normAutofit lnSpcReduction="10000"/>
          </a:bodyPr>
          <a:lstStyle/>
          <a:p>
            <a:r>
              <a:rPr lang="en-US" dirty="0"/>
              <a:t>The is operator is used to check if the run-time type of an object is compatible with the given type or not</a:t>
            </a:r>
          </a:p>
          <a:p>
            <a:r>
              <a:rPr lang="en-US" dirty="0"/>
              <a:t>The is operator returns true if the given object is of the same type</a:t>
            </a:r>
          </a:p>
          <a:p>
            <a:r>
              <a:rPr lang="en-US" dirty="0"/>
              <a:t>The is operator returns false if the given object is not of the same type</a:t>
            </a:r>
          </a:p>
          <a:p>
            <a:r>
              <a:rPr lang="en-US" dirty="0"/>
              <a:t>The is operator is used for only reference, boxing, and unboxing conversions</a:t>
            </a:r>
          </a:p>
          <a:p>
            <a:endParaRPr lang="en-US" dirty="0"/>
          </a:p>
          <a:p>
            <a:r>
              <a:rPr lang="en-US" dirty="0"/>
              <a:t>Slide #8</a:t>
            </a:r>
          </a:p>
          <a:p>
            <a:pPr marL="0" indent="0">
              <a:buNone/>
            </a:pPr>
            <a:r>
              <a:rPr lang="en-US" dirty="0">
                <a:solidFill>
                  <a:srgbClr val="00B0F0"/>
                </a:solidFill>
                <a:latin typeface="Consolas" panose="020B0609020204030204" pitchFamily="49" charset="0"/>
                <a:cs typeface="Consolas" panose="020B0609020204030204" pitchFamily="49" charset="0"/>
              </a:rPr>
              <a:t>Bird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jake</a:t>
            </a:r>
            <a:r>
              <a:rPr lang="en-US" dirty="0">
                <a:latin typeface="Consolas" panose="020B0609020204030204" pitchFamily="49" charset="0"/>
                <a:cs typeface="Consolas" panose="020B0609020204030204" pitchFamily="49" charset="0"/>
              </a:rPr>
              <a:t> = </a:t>
            </a:r>
            <a:r>
              <a:rPr lang="en-US" dirty="0">
                <a:solidFill>
                  <a:srgbClr val="0033CC"/>
                </a:solidFill>
                <a:latin typeface="Consolas" panose="020B0609020204030204" pitchFamily="49" charset="0"/>
                <a:cs typeface="Consolas" panose="020B0609020204030204" pitchFamily="49" charset="0"/>
              </a:rPr>
              <a:t>new</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Bird</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jake</a:t>
            </a:r>
            <a:r>
              <a:rPr lang="en-US" dirty="0">
                <a:latin typeface="Consolas" panose="020B0609020204030204" pitchFamily="49" charset="0"/>
                <a:cs typeface="Consolas" panose="020B0609020204030204" pitchFamily="49" charset="0"/>
              </a:rPr>
              <a:t> is Bird -&gt; true</a:t>
            </a:r>
          </a:p>
          <a:p>
            <a:pPr marL="0" indent="0">
              <a:buNone/>
            </a:pPr>
            <a:r>
              <a:rPr lang="en-US" dirty="0" err="1">
                <a:latin typeface="Consolas" panose="020B0609020204030204" pitchFamily="49" charset="0"/>
                <a:cs typeface="Consolas" panose="020B0609020204030204" pitchFamily="49" charset="0"/>
              </a:rPr>
              <a:t>jake</a:t>
            </a:r>
            <a:r>
              <a:rPr lang="en-US" dirty="0">
                <a:latin typeface="Consolas" panose="020B0609020204030204" pitchFamily="49" charset="0"/>
                <a:cs typeface="Consolas" panose="020B0609020204030204" pitchFamily="49" charset="0"/>
              </a:rPr>
              <a:t> is </a:t>
            </a:r>
            <a:r>
              <a:rPr lang="en-US" dirty="0" err="1">
                <a:latin typeface="Consolas" panose="020B0609020204030204" pitchFamily="49" charset="0"/>
                <a:cs typeface="Consolas" panose="020B0609020204030204" pitchFamily="49" charset="0"/>
              </a:rPr>
              <a:t>ISingable</a:t>
            </a:r>
            <a:r>
              <a:rPr lang="en-US" dirty="0">
                <a:latin typeface="Consolas" panose="020B0609020204030204" pitchFamily="49" charset="0"/>
                <a:cs typeface="Consolas" panose="020B0609020204030204" pitchFamily="49" charset="0"/>
              </a:rPr>
              <a:t> -&gt; true</a:t>
            </a:r>
          </a:p>
          <a:p>
            <a:pPr marL="0" indent="0">
              <a:buNone/>
            </a:pPr>
            <a:r>
              <a:rPr lang="en-US" dirty="0" err="1">
                <a:latin typeface="Consolas" panose="020B0609020204030204" pitchFamily="49" charset="0"/>
                <a:cs typeface="Consolas" panose="020B0609020204030204" pitchFamily="49" charset="0"/>
              </a:rPr>
              <a:t>jake</a:t>
            </a:r>
            <a:r>
              <a:rPr lang="en-US" dirty="0">
                <a:latin typeface="Consolas" panose="020B0609020204030204" pitchFamily="49" charset="0"/>
                <a:cs typeface="Consolas" panose="020B0609020204030204" pitchFamily="49" charset="0"/>
              </a:rPr>
              <a:t> is </a:t>
            </a:r>
            <a:r>
              <a:rPr lang="en-US" dirty="0" err="1">
                <a:latin typeface="Consolas" panose="020B0609020204030204" pitchFamily="49" charset="0"/>
                <a:cs typeface="Consolas" panose="020B0609020204030204" pitchFamily="49" charset="0"/>
              </a:rPr>
              <a:t>ILikeable</a:t>
            </a:r>
            <a:r>
              <a:rPr lang="en-US" dirty="0">
                <a:latin typeface="Consolas" panose="020B0609020204030204" pitchFamily="49" charset="0"/>
                <a:cs typeface="Consolas" panose="020B0609020204030204" pitchFamily="49" charset="0"/>
              </a:rPr>
              <a:t> -&gt; true</a:t>
            </a:r>
          </a:p>
          <a:p>
            <a:pPr marL="0" indent="0">
              <a:buNone/>
            </a:pPr>
            <a:r>
              <a:rPr lang="en-US" dirty="0" err="1">
                <a:latin typeface="Consolas" panose="020B0609020204030204" pitchFamily="49" charset="0"/>
                <a:cs typeface="Consolas" panose="020B0609020204030204" pitchFamily="49" charset="0"/>
              </a:rPr>
              <a:t>jake</a:t>
            </a:r>
            <a:r>
              <a:rPr lang="en-US" dirty="0">
                <a:latin typeface="Consolas" panose="020B0609020204030204" pitchFamily="49" charset="0"/>
                <a:cs typeface="Consolas" panose="020B0609020204030204" pitchFamily="49" charset="0"/>
              </a:rPr>
              <a:t> is </a:t>
            </a:r>
            <a:r>
              <a:rPr lang="en-US" dirty="0" err="1">
                <a:latin typeface="Consolas" panose="020B0609020204030204" pitchFamily="49" charset="0"/>
                <a:cs typeface="Consolas" panose="020B0609020204030204" pitchFamily="49" charset="0"/>
              </a:rPr>
              <a:t>IMoveable</a:t>
            </a:r>
            <a:r>
              <a:rPr lang="en-US" dirty="0">
                <a:latin typeface="Consolas" panose="020B0609020204030204" pitchFamily="49" charset="0"/>
                <a:cs typeface="Consolas" panose="020B0609020204030204" pitchFamily="49" charset="0"/>
              </a:rPr>
              <a:t> -&gt; false</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02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03DC26-795E-F147-94BB-4DC408D28E52}"/>
              </a:ext>
            </a:extLst>
          </p:cNvPr>
          <p:cNvGraphicFramePr>
            <a:graphicFrameLocks noGrp="1"/>
          </p:cNvGraphicFramePr>
          <p:nvPr>
            <p:ph idx="1"/>
            <p:extLst>
              <p:ext uri="{D42A27DB-BD31-4B8C-83A1-F6EECF244321}">
                <p14:modId xmlns:p14="http://schemas.microsoft.com/office/powerpoint/2010/main" val="3760491605"/>
              </p:ext>
            </p:extLst>
          </p:nvPr>
        </p:nvGraphicFramePr>
        <p:xfrm>
          <a:off x="551384" y="260648"/>
          <a:ext cx="10746730" cy="6459016"/>
        </p:xfrm>
        <a:graphic>
          <a:graphicData uri="http://schemas.openxmlformats.org/drawingml/2006/table">
            <a:tbl>
              <a:tblPr firstRow="1" bandRow="1">
                <a:tableStyleId>{21E4AEA4-8DFA-4A89-87EB-49C32662AFE0}</a:tableStyleId>
              </a:tblPr>
              <a:tblGrid>
                <a:gridCol w="5373365">
                  <a:extLst>
                    <a:ext uri="{9D8B030D-6E8A-4147-A177-3AD203B41FA5}">
                      <a16:colId xmlns:a16="http://schemas.microsoft.com/office/drawing/2014/main" val="1451646817"/>
                    </a:ext>
                  </a:extLst>
                </a:gridCol>
                <a:gridCol w="5373365">
                  <a:extLst>
                    <a:ext uri="{9D8B030D-6E8A-4147-A177-3AD203B41FA5}">
                      <a16:colId xmlns:a16="http://schemas.microsoft.com/office/drawing/2014/main" val="1600327040"/>
                    </a:ext>
                  </a:extLst>
                </a:gridCol>
              </a:tblGrid>
              <a:tr h="792088">
                <a:tc>
                  <a:txBody>
                    <a:bodyPr/>
                    <a:lstStyle/>
                    <a:p>
                      <a:r>
                        <a:rPr lang="en-US" dirty="0"/>
                        <a:t>Abstract Class</a:t>
                      </a:r>
                    </a:p>
                  </a:txBody>
                  <a:tcPr/>
                </a:tc>
                <a:tc>
                  <a:txBody>
                    <a:bodyPr/>
                    <a:lstStyle/>
                    <a:p>
                      <a:r>
                        <a:rPr lang="en-US" dirty="0"/>
                        <a:t>Interface</a:t>
                      </a:r>
                    </a:p>
                  </a:txBody>
                  <a:tcPr/>
                </a:tc>
                <a:extLst>
                  <a:ext uri="{0D108BD9-81ED-4DB2-BD59-A6C34878D82A}">
                    <a16:rowId xmlns:a16="http://schemas.microsoft.com/office/drawing/2014/main" val="4221638176"/>
                  </a:ext>
                </a:extLst>
              </a:tr>
              <a:tr h="792088">
                <a:tc>
                  <a:txBody>
                    <a:bodyPr/>
                    <a:lstStyle/>
                    <a:p>
                      <a:r>
                        <a:rPr lang="en-US" dirty="0"/>
                        <a:t>Cannot be instantiated</a:t>
                      </a:r>
                    </a:p>
                  </a:txBody>
                  <a:tcPr/>
                </a:tc>
                <a:tc>
                  <a:txBody>
                    <a:bodyPr/>
                    <a:lstStyle/>
                    <a:p>
                      <a:r>
                        <a:rPr lang="en-US" dirty="0"/>
                        <a:t>Can not be instantiated </a:t>
                      </a:r>
                    </a:p>
                  </a:txBody>
                  <a:tcPr/>
                </a:tc>
                <a:extLst>
                  <a:ext uri="{0D108BD9-81ED-4DB2-BD59-A6C34878D82A}">
                    <a16:rowId xmlns:a16="http://schemas.microsoft.com/office/drawing/2014/main" val="3343383188"/>
                  </a:ext>
                </a:extLst>
              </a:tr>
              <a:tr h="792088">
                <a:tc>
                  <a:txBody>
                    <a:bodyPr/>
                    <a:lstStyle/>
                    <a:p>
                      <a:r>
                        <a:rPr lang="en-US" dirty="0"/>
                        <a:t>Can contain both declaration and implementations (Partially abstract)</a:t>
                      </a:r>
                    </a:p>
                  </a:txBody>
                  <a:tcPr/>
                </a:tc>
                <a:tc>
                  <a:txBody>
                    <a:bodyPr/>
                    <a:lstStyle/>
                    <a:p>
                      <a:r>
                        <a:rPr lang="en-US" dirty="0"/>
                        <a:t>Contains only declarations (Fully abstract)</a:t>
                      </a:r>
                    </a:p>
                  </a:txBody>
                  <a:tcPr/>
                </a:tc>
                <a:extLst>
                  <a:ext uri="{0D108BD9-81ED-4DB2-BD59-A6C34878D82A}">
                    <a16:rowId xmlns:a16="http://schemas.microsoft.com/office/drawing/2014/main" val="2803298105"/>
                  </a:ext>
                </a:extLst>
              </a:tr>
              <a:tr h="792088">
                <a:tc>
                  <a:txBody>
                    <a:bodyPr/>
                    <a:lstStyle/>
                    <a:p>
                      <a:r>
                        <a:rPr lang="en-US" dirty="0"/>
                        <a:t>Members can be decorated with different access modifiers</a:t>
                      </a:r>
                    </a:p>
                  </a:txBody>
                  <a:tcPr/>
                </a:tc>
                <a:tc>
                  <a:txBody>
                    <a:bodyPr/>
                    <a:lstStyle/>
                    <a:p>
                      <a:r>
                        <a:rPr lang="en-US" dirty="0"/>
                        <a:t>All members are public</a:t>
                      </a:r>
                    </a:p>
                  </a:txBody>
                  <a:tcPr/>
                </a:tc>
                <a:extLst>
                  <a:ext uri="{0D108BD9-81ED-4DB2-BD59-A6C34878D82A}">
                    <a16:rowId xmlns:a16="http://schemas.microsoft.com/office/drawing/2014/main" val="1843246882"/>
                  </a:ext>
                </a:extLst>
              </a:tr>
              <a:tr h="792088">
                <a:tc>
                  <a:txBody>
                    <a:bodyPr/>
                    <a:lstStyle/>
                    <a:p>
                      <a:r>
                        <a:rPr lang="en-US" dirty="0"/>
                        <a:t>A class can inherit only one abstract class</a:t>
                      </a:r>
                    </a:p>
                  </a:txBody>
                  <a:tcPr/>
                </a:tc>
                <a:tc>
                  <a:txBody>
                    <a:bodyPr/>
                    <a:lstStyle/>
                    <a:p>
                      <a:r>
                        <a:rPr lang="en-US" dirty="0"/>
                        <a:t>A class may implements multiple interfaces</a:t>
                      </a:r>
                    </a:p>
                  </a:txBody>
                  <a:tcPr/>
                </a:tc>
                <a:extLst>
                  <a:ext uri="{0D108BD9-81ED-4DB2-BD59-A6C34878D82A}">
                    <a16:rowId xmlns:a16="http://schemas.microsoft.com/office/drawing/2014/main" val="1748311133"/>
                  </a:ext>
                </a:extLst>
              </a:tr>
              <a:tr h="792088">
                <a:tc>
                  <a:txBody>
                    <a:bodyPr/>
                    <a:lstStyle/>
                    <a:p>
                      <a:r>
                        <a:rPr lang="en-US" dirty="0"/>
                        <a:t>A class that is derived from an abstract class must implement all inherited abstract members</a:t>
                      </a:r>
                    </a:p>
                  </a:txBody>
                  <a:tcPr/>
                </a:tc>
                <a:tc>
                  <a:txBody>
                    <a:bodyPr/>
                    <a:lstStyle/>
                    <a:p>
                      <a:r>
                        <a:rPr lang="en-US" dirty="0"/>
                        <a:t>A class or struct that implements an interface must provide implementation for all the promised behaviors</a:t>
                      </a:r>
                    </a:p>
                  </a:txBody>
                  <a:tcPr/>
                </a:tc>
                <a:extLst>
                  <a:ext uri="{0D108BD9-81ED-4DB2-BD59-A6C34878D82A}">
                    <a16:rowId xmlns:a16="http://schemas.microsoft.com/office/drawing/2014/main" val="3839929876"/>
                  </a:ext>
                </a:extLst>
              </a:tr>
              <a:tr h="792088">
                <a:tc>
                  <a:txBody>
                    <a:bodyPr/>
                    <a:lstStyle/>
                    <a:p>
                      <a:endParaRPr lang="en-US"/>
                    </a:p>
                  </a:txBody>
                  <a:tcPr/>
                </a:tc>
                <a:tc>
                  <a:txBody>
                    <a:bodyPr/>
                    <a:lstStyle/>
                    <a:p>
                      <a:r>
                        <a:rPr lang="en-US" dirty="0"/>
                        <a:t>Member may not be decorated with sealed, virtual, abstract or static</a:t>
                      </a:r>
                    </a:p>
                  </a:txBody>
                  <a:tcPr/>
                </a:tc>
                <a:extLst>
                  <a:ext uri="{0D108BD9-81ED-4DB2-BD59-A6C34878D82A}">
                    <a16:rowId xmlns:a16="http://schemas.microsoft.com/office/drawing/2014/main" val="2759651616"/>
                  </a:ext>
                </a:extLst>
              </a:tr>
              <a:tr h="792088">
                <a:tc>
                  <a:txBody>
                    <a:bodyPr/>
                    <a:lstStyle/>
                    <a:p>
                      <a:r>
                        <a:rPr lang="en-US" dirty="0"/>
                        <a:t>Defines the core features of a class</a:t>
                      </a:r>
                    </a:p>
                  </a:txBody>
                  <a:tcPr/>
                </a:tc>
                <a:tc>
                  <a:txBody>
                    <a:bodyPr/>
                    <a:lstStyle/>
                    <a:p>
                      <a:r>
                        <a:rPr lang="en-US" dirty="0"/>
                        <a:t>Defines peripheral abilities of a class</a:t>
                      </a:r>
                    </a:p>
                  </a:txBody>
                  <a:tcPr/>
                </a:tc>
                <a:extLst>
                  <a:ext uri="{0D108BD9-81ED-4DB2-BD59-A6C34878D82A}">
                    <a16:rowId xmlns:a16="http://schemas.microsoft.com/office/drawing/2014/main" val="735348818"/>
                  </a:ext>
                </a:extLst>
              </a:tr>
            </a:tbl>
          </a:graphicData>
        </a:graphic>
      </p:graphicFrame>
    </p:spTree>
    <p:extLst>
      <p:ext uri="{BB962C8B-B14F-4D97-AF65-F5344CB8AC3E}">
        <p14:creationId xmlns:p14="http://schemas.microsoft.com/office/powerpoint/2010/main" val="375168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32C4-752C-E043-8A89-8C0FF8EB2BED}"/>
              </a:ext>
            </a:extLst>
          </p:cNvPr>
          <p:cNvSpPr>
            <a:spLocks noGrp="1"/>
          </p:cNvSpPr>
          <p:nvPr>
            <p:ph type="title"/>
          </p:nvPr>
        </p:nvSpPr>
        <p:spPr/>
        <p:txBody>
          <a:bodyPr/>
          <a:lstStyle/>
          <a:p>
            <a:r>
              <a:rPr lang="en-US" dirty="0"/>
              <a:t>A word of caution</a:t>
            </a:r>
          </a:p>
        </p:txBody>
      </p:sp>
      <p:sp>
        <p:nvSpPr>
          <p:cNvPr id="3" name="Content Placeholder 2">
            <a:extLst>
              <a:ext uri="{FF2B5EF4-FFF2-40B4-BE49-F238E27FC236}">
                <a16:creationId xmlns:a16="http://schemas.microsoft.com/office/drawing/2014/main" id="{69714398-C7F5-624D-A9F8-0452681947F7}"/>
              </a:ext>
            </a:extLst>
          </p:cNvPr>
          <p:cNvSpPr>
            <a:spLocks noGrp="1"/>
          </p:cNvSpPr>
          <p:nvPr>
            <p:ph idx="1"/>
          </p:nvPr>
        </p:nvSpPr>
        <p:spPr/>
        <p:txBody>
          <a:bodyPr/>
          <a:lstStyle/>
          <a:p>
            <a:r>
              <a:rPr lang="en-US" dirty="0"/>
              <a:t>Avoid making changes to your interface</a:t>
            </a:r>
          </a:p>
          <a:p>
            <a:r>
              <a:rPr lang="en-US" dirty="0"/>
              <a:t>This will break your program</a:t>
            </a:r>
          </a:p>
          <a:p>
            <a:pPr lvl="1"/>
            <a:r>
              <a:rPr lang="en-US" dirty="0"/>
              <a:t>The implementing classes will have to be modified to realize the new changes</a:t>
            </a:r>
          </a:p>
          <a:p>
            <a:r>
              <a:rPr lang="en-US" dirty="0"/>
              <a:t>Avoid too many member in an interface</a:t>
            </a:r>
          </a:p>
          <a:p>
            <a:r>
              <a:rPr lang="en-US" dirty="0"/>
              <a:t>Although a class may implement many interfaces, don’t get carried away</a:t>
            </a:r>
          </a:p>
          <a:p>
            <a:endParaRPr lang="en-US" dirty="0"/>
          </a:p>
        </p:txBody>
      </p:sp>
    </p:spTree>
    <p:extLst>
      <p:ext uri="{BB962C8B-B14F-4D97-AF65-F5344CB8AC3E}">
        <p14:creationId xmlns:p14="http://schemas.microsoft.com/office/powerpoint/2010/main" val="18234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a:xfrm>
            <a:off x="677334" y="1340769"/>
            <a:ext cx="10531234" cy="4700594"/>
          </a:xfrm>
        </p:spPr>
        <p:txBody>
          <a:bodyPr>
            <a:normAutofit/>
          </a:bodyPr>
          <a:lstStyle/>
          <a:p>
            <a:r>
              <a:rPr lang="en-CA" dirty="0"/>
              <a:t>Only contains declarations of method, events, indexers or properties.</a:t>
            </a:r>
          </a:p>
          <a:p>
            <a:r>
              <a:rPr lang="en-CA" dirty="0"/>
              <a:t>Can be implement implicitly or explicitly.</a:t>
            </a:r>
          </a:p>
          <a:p>
            <a:r>
              <a:rPr lang="en-CA" dirty="0"/>
              <a:t>Cannot include private members. All the members are public by default.</a:t>
            </a:r>
          </a:p>
          <a:p>
            <a:r>
              <a:rPr lang="en-CA" dirty="0"/>
              <a:t>Like an abstract class and it can contain only declarations of members such as methods, properties, indexers and events.</a:t>
            </a:r>
          </a:p>
          <a:p>
            <a:r>
              <a:rPr lang="en-CA" dirty="0"/>
              <a:t>Members are implicitly public and are not allowed to include any other access modifiers.</a:t>
            </a:r>
          </a:p>
          <a:p>
            <a:r>
              <a:rPr lang="en-CA" dirty="0"/>
              <a:t>Cannot be instantiated directly, but it can be instantiated by a class or struct that implements an interface.</a:t>
            </a:r>
          </a:p>
          <a:p>
            <a:r>
              <a:rPr lang="en-CA" dirty="0"/>
              <a:t>The class or struct that implements an interface must provide an implementation for all the members that are specified in the interface definition.</a:t>
            </a:r>
          </a:p>
          <a:p>
            <a:r>
              <a:rPr lang="en-CA" dirty="0"/>
              <a:t>The class or struct can implement multiple interfaces. </a:t>
            </a:r>
          </a:p>
          <a:p>
            <a:endParaRPr lang="en-CA" dirty="0"/>
          </a:p>
        </p:txBody>
      </p:sp>
    </p:spTree>
    <p:extLst>
      <p:ext uri="{BB962C8B-B14F-4D97-AF65-F5344CB8AC3E}">
        <p14:creationId xmlns:p14="http://schemas.microsoft.com/office/powerpoint/2010/main" val="20220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Objectives</a:t>
            </a:r>
          </a:p>
        </p:txBody>
      </p:sp>
      <p:sp>
        <p:nvSpPr>
          <p:cNvPr id="3" name="Content Placeholder 2"/>
          <p:cNvSpPr>
            <a:spLocks noGrp="1"/>
          </p:cNvSpPr>
          <p:nvPr>
            <p:ph idx="1"/>
          </p:nvPr>
        </p:nvSpPr>
        <p:spPr/>
        <p:txBody>
          <a:bodyPr/>
          <a:lstStyle/>
          <a:p>
            <a:r>
              <a:rPr lang="en-CA" dirty="0"/>
              <a:t>What is an Interface?</a:t>
            </a:r>
          </a:p>
          <a:p>
            <a:r>
              <a:rPr lang="en-CA" dirty="0"/>
              <a:t>Uses of Interface</a:t>
            </a:r>
          </a:p>
          <a:p>
            <a:endParaRPr lang="en-CA" dirty="0"/>
          </a:p>
          <a:p>
            <a:r>
              <a:rPr lang="en-CA" dirty="0"/>
              <a:t>Example</a:t>
            </a:r>
          </a:p>
          <a:p>
            <a:r>
              <a:rPr lang="en-CA" dirty="0"/>
              <a:t>Summary</a:t>
            </a:r>
          </a:p>
        </p:txBody>
      </p:sp>
    </p:spTree>
    <p:extLst>
      <p:ext uri="{BB962C8B-B14F-4D97-AF65-F5344CB8AC3E}">
        <p14:creationId xmlns:p14="http://schemas.microsoft.com/office/powerpoint/2010/main" val="245014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85D-2F0E-6D46-8930-6F026BCBE51E}"/>
              </a:ext>
            </a:extLst>
          </p:cNvPr>
          <p:cNvSpPr>
            <a:spLocks noGrp="1"/>
          </p:cNvSpPr>
          <p:nvPr>
            <p:ph type="title"/>
          </p:nvPr>
        </p:nvSpPr>
        <p:spPr/>
        <p:txBody>
          <a:bodyPr/>
          <a:lstStyle/>
          <a:p>
            <a:r>
              <a:rPr lang="en-US" dirty="0"/>
              <a:t>What is an interface?</a:t>
            </a:r>
          </a:p>
        </p:txBody>
      </p:sp>
      <p:sp>
        <p:nvSpPr>
          <p:cNvPr id="3" name="Content Placeholder 2">
            <a:extLst>
              <a:ext uri="{FF2B5EF4-FFF2-40B4-BE49-F238E27FC236}">
                <a16:creationId xmlns:a16="http://schemas.microsoft.com/office/drawing/2014/main" id="{75626964-5DEC-FA44-ACB8-41FD1A48FD82}"/>
              </a:ext>
            </a:extLst>
          </p:cNvPr>
          <p:cNvSpPr>
            <a:spLocks noGrp="1"/>
          </p:cNvSpPr>
          <p:nvPr>
            <p:ph idx="1"/>
          </p:nvPr>
        </p:nvSpPr>
        <p:spPr/>
        <p:txBody>
          <a:bodyPr>
            <a:normAutofit/>
          </a:bodyPr>
          <a:lstStyle/>
          <a:p>
            <a:r>
              <a:rPr lang="en-CA" dirty="0"/>
              <a:t>An interface in C# is a type that contains only the declaration of methods, properties, events or indexers.</a:t>
            </a:r>
          </a:p>
          <a:p>
            <a:pPr lvl="1"/>
            <a:r>
              <a:rPr lang="en-CA" dirty="0"/>
              <a:t>These declaration are empty i.e. there is no implementation</a:t>
            </a:r>
          </a:p>
          <a:p>
            <a:r>
              <a:rPr lang="en-CA" dirty="0"/>
              <a:t>An interface contains promises for a group of related functionalities that a class or a struct can implement.</a:t>
            </a:r>
          </a:p>
          <a:p>
            <a:r>
              <a:rPr lang="en-CA" dirty="0"/>
              <a:t>May not contain constants or fields</a:t>
            </a:r>
          </a:p>
          <a:p>
            <a:r>
              <a:rPr lang="en-CA" dirty="0"/>
              <a:t>Members cannot be static</a:t>
            </a:r>
          </a:p>
          <a:p>
            <a:r>
              <a:rPr lang="en-CA" dirty="0"/>
              <a:t>All the members of an interface are automatically public</a:t>
            </a:r>
          </a:p>
          <a:p>
            <a:pPr lvl="1"/>
            <a:r>
              <a:rPr lang="en-CA" dirty="0"/>
              <a:t>Actually any accessibility modifier will cause a compiler error</a:t>
            </a:r>
          </a:p>
          <a:p>
            <a:endParaRPr lang="en-US" dirty="0"/>
          </a:p>
        </p:txBody>
      </p:sp>
    </p:spTree>
    <p:extLst>
      <p:ext uri="{BB962C8B-B14F-4D97-AF65-F5344CB8AC3E}">
        <p14:creationId xmlns:p14="http://schemas.microsoft.com/office/powerpoint/2010/main" val="95017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85D-2F0E-6D46-8930-6F026BCBE51E}"/>
              </a:ext>
            </a:extLst>
          </p:cNvPr>
          <p:cNvSpPr>
            <a:spLocks noGrp="1"/>
          </p:cNvSpPr>
          <p:nvPr>
            <p:ph type="title"/>
          </p:nvPr>
        </p:nvSpPr>
        <p:spPr/>
        <p:txBody>
          <a:bodyPr/>
          <a:lstStyle/>
          <a:p>
            <a:r>
              <a:rPr lang="en-US" dirty="0"/>
              <a:t>What are the uses of an interface?</a:t>
            </a:r>
          </a:p>
        </p:txBody>
      </p:sp>
      <p:sp>
        <p:nvSpPr>
          <p:cNvPr id="3" name="Content Placeholder 2">
            <a:extLst>
              <a:ext uri="{FF2B5EF4-FFF2-40B4-BE49-F238E27FC236}">
                <a16:creationId xmlns:a16="http://schemas.microsoft.com/office/drawing/2014/main" id="{75626964-5DEC-FA44-ACB8-41FD1A48FD82}"/>
              </a:ext>
            </a:extLst>
          </p:cNvPr>
          <p:cNvSpPr>
            <a:spLocks noGrp="1"/>
          </p:cNvSpPr>
          <p:nvPr>
            <p:ph idx="1"/>
          </p:nvPr>
        </p:nvSpPr>
        <p:spPr>
          <a:xfrm>
            <a:off x="677334" y="1700809"/>
            <a:ext cx="8596668" cy="4340554"/>
          </a:xfrm>
        </p:spPr>
        <p:txBody>
          <a:bodyPr>
            <a:normAutofit/>
          </a:bodyPr>
          <a:lstStyle/>
          <a:p>
            <a:r>
              <a:rPr lang="en-US" dirty="0"/>
              <a:t>It allows you to include behavior from multiple sources in a single class. </a:t>
            </a:r>
          </a:p>
          <a:p>
            <a:pPr lvl="1"/>
            <a:r>
              <a:rPr lang="en-US" dirty="0"/>
              <a:t>This is important in C# because the language doesn't support multiple inheritance of classes. </a:t>
            </a:r>
          </a:p>
          <a:p>
            <a:r>
              <a:rPr lang="en-US" dirty="0"/>
              <a:t>In addition, it enables you to simulate inheritance for structs, because they can't actually inherit from another struct or class.</a:t>
            </a:r>
          </a:p>
          <a:p>
            <a:endParaRPr lang="en-US" dirty="0"/>
          </a:p>
          <a:p>
            <a:r>
              <a:rPr lang="en-US" dirty="0"/>
              <a:t>If a class implements an interface, then in addition to referring to the objects of that class type, you may also refer to its objects as if they were that of the interface type. See slide # 10</a:t>
            </a:r>
          </a:p>
          <a:p>
            <a:r>
              <a:rPr lang="en-CA" dirty="0"/>
              <a:t>You can write the interface, and write code that uses the interface before anyone has ever written an implementation of it.</a:t>
            </a:r>
            <a:endParaRPr lang="en-US" dirty="0"/>
          </a:p>
        </p:txBody>
      </p:sp>
    </p:spTree>
    <p:extLst>
      <p:ext uri="{BB962C8B-B14F-4D97-AF65-F5344CB8AC3E}">
        <p14:creationId xmlns:p14="http://schemas.microsoft.com/office/powerpoint/2010/main" val="405624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1BE8F-6760-EC4B-B464-492BAB895EDA}"/>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3E96514A-EA41-614E-9DD6-28BBBEFEBF22}"/>
              </a:ext>
            </a:extLst>
          </p:cNvPr>
          <p:cNvSpPr>
            <a:spLocks noGrp="1"/>
          </p:cNvSpPr>
          <p:nvPr>
            <p:ph idx="1"/>
          </p:nvPr>
        </p:nvSpPr>
        <p:spPr>
          <a:xfrm>
            <a:off x="677334" y="1484785"/>
            <a:ext cx="9955170" cy="4556578"/>
          </a:xfrm>
        </p:spPr>
        <p:txBody>
          <a:bodyPr>
            <a:normAutofit/>
          </a:bodyPr>
          <a:lstStyle/>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ISingable</a:t>
            </a:r>
            <a:r>
              <a:rPr lang="en-CA" dirty="0">
                <a:solidFill>
                  <a:srgbClr val="92D050"/>
                </a:solidFill>
                <a:latin typeface="Consolas" panose="020B0609020204030204" pitchFamily="49" charset="0"/>
                <a:cs typeface="Consolas" panose="020B0609020204030204" pitchFamily="49" charset="0"/>
              </a:rPr>
              <a:t> 		//stats with I and ends with able</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latin typeface="Consolas" panose="020B0609020204030204" pitchFamily="49" charset="0"/>
                <a:cs typeface="Consolas" panose="020B0609020204030204" pitchFamily="49" charset="0"/>
              </a:rPr>
              <a:t> Sing();				</a:t>
            </a:r>
            <a:r>
              <a:rPr lang="en-CA" dirty="0">
                <a:solidFill>
                  <a:srgbClr val="92D050"/>
                </a:solidFill>
                <a:latin typeface="Consolas" panose="020B0609020204030204" pitchFamily="49" charset="0"/>
                <a:cs typeface="Consolas" panose="020B0609020204030204" pitchFamily="49" charset="0"/>
              </a:rPr>
              <a:t>//member is implicitly public</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endParaRPr lang="en-CA" dirty="0">
              <a:latin typeface="Consolas" panose="020B0609020204030204" pitchFamily="49" charset="0"/>
              <a:cs typeface="Consolas" panose="020B0609020204030204" pitchFamily="49" charset="0"/>
            </a:endParaRPr>
          </a:p>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ILikeable</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bool</a:t>
            </a:r>
            <a:r>
              <a:rPr lang="en-CA" dirty="0">
                <a:latin typeface="Consolas" panose="020B0609020204030204" pitchFamily="49" charset="0"/>
                <a:cs typeface="Consolas" panose="020B0609020204030204" pitchFamily="49" charset="0"/>
              </a:rPr>
              <a:t> Like(</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dish);</a:t>
            </a:r>
            <a:r>
              <a:rPr lang="en-CA" dirty="0">
                <a:solidFill>
                  <a:srgbClr val="92D050"/>
                </a:solidFill>
                <a:latin typeface="Consolas" panose="020B0609020204030204" pitchFamily="49" charset="0"/>
                <a:cs typeface="Consolas" panose="020B0609020204030204" pitchFamily="49" charset="0"/>
              </a:rPr>
              <a:t> //method that takes a string and returns a bool</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endParaRPr lang="en-CA" dirty="0">
              <a:latin typeface="Consolas" panose="020B0609020204030204" pitchFamily="49" charset="0"/>
              <a:cs typeface="Consolas" panose="020B0609020204030204" pitchFamily="49" charset="0"/>
            </a:endParaRPr>
          </a:p>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IMoveable</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Move { </a:t>
            </a:r>
            <a:r>
              <a:rPr lang="en-CA" dirty="0">
                <a:solidFill>
                  <a:srgbClr val="0033CC"/>
                </a:solidFill>
                <a:latin typeface="Consolas" panose="020B0609020204030204" pitchFamily="49" charset="0"/>
                <a:cs typeface="Consolas" panose="020B0609020204030204" pitchFamily="49" charset="0"/>
              </a:rPr>
              <a:t>get</a:t>
            </a:r>
            <a:r>
              <a:rPr lang="en-CA" dirty="0">
                <a:latin typeface="Consolas" panose="020B0609020204030204" pitchFamily="49" charset="0"/>
                <a:cs typeface="Consolas" panose="020B0609020204030204" pitchFamily="49" charset="0"/>
              </a:rPr>
              <a:t>; }</a:t>
            </a:r>
            <a:r>
              <a:rPr lang="en-CA" dirty="0">
                <a:solidFill>
                  <a:srgbClr val="92D050"/>
                </a:solidFill>
                <a:latin typeface="Consolas" panose="020B0609020204030204" pitchFamily="49" charset="0"/>
                <a:cs typeface="Consolas" panose="020B0609020204030204" pitchFamily="49" charset="0"/>
              </a:rPr>
              <a:t> 	//this is a property</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a:t>
            </a:r>
            <a:br>
              <a:rPr lang="en-CA"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683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28C15-3F71-4A46-B000-6C23908998EB}"/>
              </a:ext>
            </a:extLst>
          </p:cNvPr>
          <p:cNvSpPr>
            <a:spLocks noGrp="1"/>
          </p:cNvSpPr>
          <p:nvPr>
            <p:ph idx="1"/>
          </p:nvPr>
        </p:nvSpPr>
        <p:spPr>
          <a:xfrm>
            <a:off x="677334" y="332656"/>
            <a:ext cx="8596668" cy="6696744"/>
          </a:xfrm>
        </p:spPr>
        <p:txBody>
          <a:bodyPr>
            <a:normAutofit fontScale="92500" lnSpcReduction="10000"/>
          </a:bodyPr>
          <a:lstStyle/>
          <a:p>
            <a:pPr marL="0" indent="0">
              <a:buNone/>
            </a:pPr>
            <a:r>
              <a:rPr lang="en-US" dirty="0">
                <a:solidFill>
                  <a:srgbClr val="0033CC"/>
                </a:solidFill>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Frog</a:t>
            </a:r>
            <a:r>
              <a:rPr lang="en-US" dirty="0">
                <a:latin typeface="Consolas" panose="020B0609020204030204" pitchFamily="49" charset="0"/>
                <a:cs typeface="Consolas" panose="020B0609020204030204" pitchFamily="49" charset="0"/>
              </a:rPr>
              <a:t> : </a:t>
            </a:r>
            <a:r>
              <a:rPr lang="en-US" dirty="0" err="1">
                <a:solidFill>
                  <a:srgbClr val="00B0F0"/>
                </a:solidFill>
                <a:latin typeface="Consolas" panose="020B0609020204030204" pitchFamily="49" charset="0"/>
                <a:cs typeface="Consolas" panose="020B0609020204030204" pitchFamily="49" charset="0"/>
              </a:rPr>
              <a:t>ISingable</a:t>
            </a:r>
            <a:endParaRPr lang="en-US" dirty="0">
              <a:solidFill>
                <a:srgbClr val="00B0F0"/>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Sing()</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latin typeface="Consolas" panose="020B0609020204030204" pitchFamily="49" charset="0"/>
                <a:cs typeface="Consolas" panose="020B0609020204030204" pitchFamily="49" charset="0"/>
              </a:rPr>
              <a:t>.WriteLine</a:t>
            </a:r>
            <a:r>
              <a:rPr lang="en-US" dirty="0">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"ribbit"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solidFill>
                  <a:srgbClr val="0033CC"/>
                </a:solidFill>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Rabbit</a:t>
            </a:r>
            <a:r>
              <a:rPr lang="en-US" dirty="0">
                <a:latin typeface="Consolas" panose="020B0609020204030204" pitchFamily="49" charset="0"/>
                <a:cs typeface="Consolas" panose="020B0609020204030204" pitchFamily="49" charset="0"/>
              </a:rPr>
              <a:t> : </a:t>
            </a:r>
            <a:r>
              <a:rPr lang="en-US" dirty="0" err="1">
                <a:solidFill>
                  <a:srgbClr val="00B0F0"/>
                </a:solidFill>
                <a:latin typeface="Consolas" panose="020B0609020204030204" pitchFamily="49" charset="0"/>
                <a:cs typeface="Consolas" panose="020B0609020204030204" pitchFamily="49" charset="0"/>
              </a:rPr>
              <a:t>IMoveable</a:t>
            </a:r>
            <a:endParaRPr lang="en-US" dirty="0">
              <a:solidFill>
                <a:srgbClr val="00B0F0"/>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Move</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get</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      </a:t>
            </a:r>
            <a:r>
              <a:rPr lang="en-US" dirty="0">
                <a:solidFill>
                  <a:srgbClr val="0033CC"/>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"hop"</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3733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E6C6-6B4B-114C-993B-5AD0BC18B70A}"/>
              </a:ext>
            </a:extLst>
          </p:cNvPr>
          <p:cNvSpPr>
            <a:spLocks noGrp="1"/>
          </p:cNvSpPr>
          <p:nvPr>
            <p:ph idx="1"/>
          </p:nvPr>
        </p:nvSpPr>
        <p:spPr>
          <a:xfrm>
            <a:off x="677334" y="764705"/>
            <a:ext cx="8596668" cy="5276658"/>
          </a:xfrm>
        </p:spPr>
        <p:txBody>
          <a:bodyPr>
            <a:normAutofit/>
          </a:bodyPr>
          <a:lstStyle/>
          <a:p>
            <a:pPr marL="0" indent="0">
              <a:buNone/>
            </a:pPr>
            <a:r>
              <a:rPr lang="en-CA" dirty="0">
                <a:solidFill>
                  <a:srgbClr val="0033CC"/>
                </a:solidFill>
                <a:latin typeface="Consolas" panose="020B0609020204030204" pitchFamily="49" charset="0"/>
                <a:cs typeface="Consolas" panose="020B0609020204030204" pitchFamily="49" charset="0"/>
              </a:rPr>
              <a:t>class</a:t>
            </a:r>
            <a:r>
              <a:rPr lang="en-CA" dirty="0">
                <a:latin typeface="Consolas" panose="020B0609020204030204" pitchFamily="49" charset="0"/>
                <a:cs typeface="Consolas" panose="020B0609020204030204" pitchFamily="49" charset="0"/>
              </a:rPr>
              <a:t> </a:t>
            </a:r>
            <a:r>
              <a:rPr lang="en-CA" dirty="0">
                <a:solidFill>
                  <a:srgbClr val="00B0F0"/>
                </a:solidFill>
                <a:latin typeface="Consolas" panose="020B0609020204030204" pitchFamily="49" charset="0"/>
                <a:cs typeface="Consolas" panose="020B0609020204030204" pitchFamily="49" charset="0"/>
              </a:rPr>
              <a:t>Bird</a:t>
            </a:r>
            <a:r>
              <a:rPr lang="en-CA" dirty="0">
                <a:latin typeface="Consolas" panose="020B0609020204030204" pitchFamily="49" charset="0"/>
                <a:cs typeface="Consolas" panose="020B0609020204030204" pitchFamily="49" charset="0"/>
              </a:rPr>
              <a:t> : </a:t>
            </a:r>
            <a:r>
              <a:rPr lang="en-CA" dirty="0" err="1">
                <a:solidFill>
                  <a:srgbClr val="00B0F0"/>
                </a:solidFill>
                <a:latin typeface="Consolas" panose="020B0609020204030204" pitchFamily="49" charset="0"/>
                <a:cs typeface="Consolas" panose="020B0609020204030204" pitchFamily="49" charset="0"/>
              </a:rPr>
              <a:t>ISing</a:t>
            </a:r>
            <a:r>
              <a:rPr lang="en-US" dirty="0">
                <a:solidFill>
                  <a:srgbClr val="00B0F0"/>
                </a:solidFill>
                <a:latin typeface="Consolas" panose="020B0609020204030204" pitchFamily="49" charset="0"/>
                <a:cs typeface="Consolas" panose="020B0609020204030204" pitchFamily="49" charset="0"/>
              </a:rPr>
              <a:t>able</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ILike</a:t>
            </a:r>
            <a:r>
              <a:rPr lang="en-US" dirty="0">
                <a:solidFill>
                  <a:srgbClr val="00B0F0"/>
                </a:solidFill>
                <a:latin typeface="Consolas" panose="020B0609020204030204" pitchFamily="49" charset="0"/>
                <a:cs typeface="Consolas" panose="020B0609020204030204" pitchFamily="49" charset="0"/>
              </a:rPr>
              <a:t>able</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latin typeface="Consolas" panose="020B0609020204030204" pitchFamily="49" charset="0"/>
                <a:cs typeface="Consolas" panose="020B0609020204030204" pitchFamily="49" charset="0"/>
              </a:rPr>
              <a:t> Sing()</a:t>
            </a:r>
          </a:p>
          <a:p>
            <a:pPr marL="0" indent="0">
              <a:buNone/>
            </a:pPr>
            <a:r>
              <a:rPr lang="en-CA" dirty="0">
                <a:latin typeface="Consolas" panose="020B0609020204030204" pitchFamily="49" charset="0"/>
                <a:cs typeface="Consolas" panose="020B0609020204030204" pitchFamily="49" charset="0"/>
              </a:rPr>
              <a:t>  { </a:t>
            </a:r>
          </a:p>
          <a:p>
            <a:pPr marL="0" indent="0">
              <a:buNone/>
            </a:pP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Console</a:t>
            </a:r>
            <a:r>
              <a:rPr lang="en-CA" dirty="0" err="1">
                <a:latin typeface="Consolas" panose="020B0609020204030204" pitchFamily="49" charset="0"/>
                <a:cs typeface="Consolas" panose="020B0609020204030204" pitchFamily="49" charset="0"/>
              </a:rPr>
              <a:t>.WriteLine</a:t>
            </a:r>
            <a:r>
              <a:rPr lang="en-CA" dirty="0">
                <a:latin typeface="Consolas" panose="020B0609020204030204" pitchFamily="49" charset="0"/>
                <a:cs typeface="Consolas" panose="020B0609020204030204" pitchFamily="49" charset="0"/>
              </a:rPr>
              <a:t>(</a:t>
            </a:r>
            <a:r>
              <a:rPr lang="en-CA" dirty="0">
                <a:solidFill>
                  <a:srgbClr val="C00000"/>
                </a:solidFill>
                <a:latin typeface="Consolas" panose="020B0609020204030204" pitchFamily="49" charset="0"/>
                <a:cs typeface="Consolas" panose="020B0609020204030204" pitchFamily="49" charset="0"/>
              </a:rPr>
              <a:t>"tweet tweet"</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bool</a:t>
            </a:r>
            <a:r>
              <a:rPr lang="en-CA" dirty="0">
                <a:latin typeface="Consolas" panose="020B0609020204030204" pitchFamily="49" charset="0"/>
                <a:cs typeface="Consolas" panose="020B0609020204030204" pitchFamily="49" charset="0"/>
              </a:rPr>
              <a:t> Like(</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food) </a:t>
            </a:r>
          </a:p>
          <a:p>
            <a:pPr marL="0" indent="0">
              <a:buNone/>
            </a:pPr>
            <a:r>
              <a:rPr lang="en-CA" dirty="0">
                <a:latin typeface="Consolas" panose="020B0609020204030204" pitchFamily="49" charset="0"/>
                <a:cs typeface="Consolas" panose="020B0609020204030204" pitchFamily="49" charset="0"/>
              </a:rPr>
              <a:t>  {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return</a:t>
            </a:r>
            <a:r>
              <a:rPr lang="en-CA" dirty="0">
                <a:latin typeface="Consolas" panose="020B0609020204030204" pitchFamily="49" charset="0"/>
                <a:cs typeface="Consolas" panose="020B0609020204030204" pitchFamily="49" charset="0"/>
              </a:rPr>
              <a:t> food == </a:t>
            </a:r>
            <a:r>
              <a:rPr lang="en-CA" dirty="0">
                <a:solidFill>
                  <a:srgbClr val="C00000"/>
                </a:solidFill>
                <a:latin typeface="Consolas" panose="020B0609020204030204" pitchFamily="49" charset="0"/>
                <a:cs typeface="Consolas" panose="020B0609020204030204" pitchFamily="49" charset="0"/>
              </a:rPr>
              <a:t>"worm" </a:t>
            </a:r>
            <a:r>
              <a:rPr lang="en-CA" dirty="0">
                <a:latin typeface="Consolas" panose="020B0609020204030204" pitchFamily="49" charset="0"/>
                <a:cs typeface="Consolas" panose="020B0609020204030204" pitchFamily="49" charset="0"/>
              </a:rPr>
              <a:t>|| food == </a:t>
            </a:r>
            <a:r>
              <a:rPr lang="en-CA" dirty="0">
                <a:solidFill>
                  <a:srgbClr val="C00000"/>
                </a:solidFill>
                <a:latin typeface="Consolas" panose="020B0609020204030204" pitchFamily="49" charset="0"/>
                <a:cs typeface="Consolas" panose="020B0609020204030204" pitchFamily="49" charset="0"/>
              </a:rPr>
              <a:t>"seeds"</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br>
              <a:rPr lang="en-CA" dirty="0">
                <a:latin typeface="Consolas" panose="020B0609020204030204" pitchFamily="49" charset="0"/>
                <a:cs typeface="Consolas" panose="020B0609020204030204" pitchFamily="49" charset="0"/>
              </a:rPr>
            </a:br>
            <a:r>
              <a:rPr lang="en-CA"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6767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E6C6-6B4B-114C-993B-5AD0BC18B70A}"/>
              </a:ext>
            </a:extLst>
          </p:cNvPr>
          <p:cNvSpPr>
            <a:spLocks noGrp="1"/>
          </p:cNvSpPr>
          <p:nvPr>
            <p:ph idx="1"/>
          </p:nvPr>
        </p:nvSpPr>
        <p:spPr>
          <a:xfrm>
            <a:off x="677334" y="332656"/>
            <a:ext cx="8596668" cy="6525344"/>
          </a:xfrm>
        </p:spPr>
        <p:txBody>
          <a:bodyPr>
            <a:normAutofit fontScale="92500" lnSpcReduction="10000"/>
          </a:bodyPr>
          <a:lstStyle/>
          <a:p>
            <a:pPr marL="0" indent="0">
              <a:buNone/>
            </a:pPr>
            <a:r>
              <a:rPr lang="en-CA" dirty="0">
                <a:solidFill>
                  <a:srgbClr val="0033CC"/>
                </a:solidFill>
                <a:latin typeface="Consolas" panose="020B0609020204030204" pitchFamily="49" charset="0"/>
                <a:cs typeface="Consolas" panose="020B0609020204030204" pitchFamily="49" charset="0"/>
              </a:rPr>
              <a:t>abstract</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class</a:t>
            </a:r>
            <a:r>
              <a:rPr lang="en-CA" dirty="0">
                <a:latin typeface="Consolas" panose="020B0609020204030204" pitchFamily="49" charset="0"/>
                <a:cs typeface="Consolas" panose="020B0609020204030204" pitchFamily="49" charset="0"/>
              </a:rPr>
              <a:t> </a:t>
            </a:r>
            <a:r>
              <a:rPr lang="en-CA" dirty="0">
                <a:solidFill>
                  <a:srgbClr val="00B0F0"/>
                </a:solidFill>
                <a:latin typeface="Consolas" panose="020B0609020204030204" pitchFamily="49" charset="0"/>
                <a:cs typeface="Consolas" panose="020B0609020204030204" pitchFamily="49" charset="0"/>
              </a:rPr>
              <a:t>Pet</a:t>
            </a:r>
            <a:r>
              <a:rPr lang="en-CA" dirty="0">
                <a:latin typeface="Consolas" panose="020B0609020204030204" pitchFamily="49" charset="0"/>
                <a:cs typeface="Consolas" panose="020B0609020204030204" pitchFamily="49" charset="0"/>
              </a:rPr>
              <a:t> : </a:t>
            </a:r>
            <a:r>
              <a:rPr lang="en-CA" dirty="0" err="1">
                <a:solidFill>
                  <a:srgbClr val="00B0F0"/>
                </a:solidFill>
                <a:latin typeface="Consolas" panose="020B0609020204030204" pitchFamily="49" charset="0"/>
                <a:cs typeface="Consolas" panose="020B0609020204030204" pitchFamily="49" charset="0"/>
              </a:rPr>
              <a:t>IMove</a:t>
            </a:r>
            <a:r>
              <a:rPr lang="en-US" dirty="0">
                <a:solidFill>
                  <a:srgbClr val="00B0F0"/>
                </a:solidFill>
                <a:latin typeface="Consolas" panose="020B0609020204030204" pitchFamily="49" charset="0"/>
                <a:cs typeface="Consolas" panose="020B0609020204030204" pitchFamily="49" charset="0"/>
              </a:rPr>
              <a:t>able</a:t>
            </a:r>
            <a:r>
              <a:rPr lang="en-CA" dirty="0">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ILike</a:t>
            </a:r>
            <a:r>
              <a:rPr lang="en-US" dirty="0">
                <a:solidFill>
                  <a:srgbClr val="00B0F0"/>
                </a:solidFill>
                <a:latin typeface="Consolas" panose="020B0609020204030204" pitchFamily="49" charset="0"/>
                <a:cs typeface="Consolas" panose="020B0609020204030204" pitchFamily="49" charset="0"/>
              </a:rPr>
              <a:t>able</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abstract</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Move { </a:t>
            </a:r>
            <a:r>
              <a:rPr lang="en-CA" dirty="0">
                <a:solidFill>
                  <a:srgbClr val="0033CC"/>
                </a:solidFill>
                <a:latin typeface="Consolas" panose="020B0609020204030204" pitchFamily="49" charset="0"/>
                <a:cs typeface="Consolas" panose="020B0609020204030204" pitchFamily="49" charset="0"/>
              </a:rPr>
              <a:t>get</a:t>
            </a: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abstract</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bool</a:t>
            </a:r>
            <a:r>
              <a:rPr lang="en-CA" dirty="0">
                <a:latin typeface="Consolas" panose="020B0609020204030204" pitchFamily="49" charset="0"/>
                <a:cs typeface="Consolas" panose="020B0609020204030204" pitchFamily="49" charset="0"/>
              </a:rPr>
              <a:t> Like(</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dish); </a:t>
            </a:r>
          </a:p>
          <a:p>
            <a:pPr marL="0" indent="0">
              <a:buNone/>
            </a:pPr>
            <a:r>
              <a:rPr lang="en-CA" dirty="0">
                <a:latin typeface="Consolas" panose="020B0609020204030204" pitchFamily="49" charset="0"/>
                <a:cs typeface="Consolas" panose="020B0609020204030204" pitchFamily="49" charset="0"/>
              </a:rPr>
              <a: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a:solidFill>
                  <a:srgbClr val="0033CC"/>
                </a:solidFill>
                <a:latin typeface="Consolas" panose="020B0609020204030204" pitchFamily="49" charset="0"/>
                <a:cs typeface="Consolas" panose="020B0609020204030204" pitchFamily="49" charset="0"/>
              </a:rPr>
              <a:t>class</a:t>
            </a:r>
            <a:r>
              <a:rPr lang="en-CA" dirty="0">
                <a:latin typeface="Consolas" panose="020B0609020204030204" pitchFamily="49" charset="0"/>
                <a:cs typeface="Consolas" panose="020B0609020204030204" pitchFamily="49" charset="0"/>
              </a:rPr>
              <a:t> </a:t>
            </a:r>
            <a:r>
              <a:rPr lang="en-CA" dirty="0">
                <a:solidFill>
                  <a:srgbClr val="00B0F0"/>
                </a:solidFill>
                <a:latin typeface="Consolas" panose="020B0609020204030204" pitchFamily="49" charset="0"/>
                <a:cs typeface="Consolas" panose="020B0609020204030204" pitchFamily="49" charset="0"/>
              </a:rPr>
              <a:t>Snake</a:t>
            </a:r>
            <a:r>
              <a:rPr lang="en-CA" dirty="0">
                <a:latin typeface="Consolas" panose="020B0609020204030204" pitchFamily="49" charset="0"/>
                <a:cs typeface="Consolas" panose="020B0609020204030204" pitchFamily="49" charset="0"/>
              </a:rPr>
              <a:t> : </a:t>
            </a:r>
            <a:r>
              <a:rPr lang="en-CA" dirty="0">
                <a:solidFill>
                  <a:srgbClr val="00B0F0"/>
                </a:solidFill>
                <a:latin typeface="Consolas" panose="020B0609020204030204" pitchFamily="49" charset="0"/>
                <a:cs typeface="Consolas" panose="020B0609020204030204" pitchFamily="49" charset="0"/>
              </a:rPr>
              <a:t>Pet</a:t>
            </a:r>
          </a:p>
          <a:p>
            <a:pPr marL="0" indent="0">
              <a:buNone/>
            </a:pP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override</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Move </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get</a:t>
            </a:r>
          </a:p>
          <a:p>
            <a:pPr marL="0" indent="0">
              <a:buNone/>
            </a:pPr>
            <a:r>
              <a:rPr lang="en-CA" dirty="0">
                <a:latin typeface="Consolas" panose="020B0609020204030204" pitchFamily="49" charset="0"/>
                <a:cs typeface="Consolas" panose="020B0609020204030204" pitchFamily="49" charset="0"/>
              </a:rPr>
              <a:t>    { </a:t>
            </a:r>
            <a:r>
              <a:rPr lang="en-CA" dirty="0">
                <a:solidFill>
                  <a:srgbClr val="0033CC"/>
                </a:solidFill>
                <a:latin typeface="Consolas" panose="020B0609020204030204" pitchFamily="49" charset="0"/>
                <a:cs typeface="Consolas" panose="020B0609020204030204" pitchFamily="49" charset="0"/>
              </a:rPr>
              <a:t>return</a:t>
            </a:r>
            <a:r>
              <a:rPr lang="en-CA" dirty="0">
                <a:latin typeface="Consolas" panose="020B0609020204030204" pitchFamily="49" charset="0"/>
                <a:cs typeface="Consolas" panose="020B0609020204030204" pitchFamily="49" charset="0"/>
              </a:rPr>
              <a:t> </a:t>
            </a:r>
            <a:r>
              <a:rPr lang="en-CA" dirty="0">
                <a:solidFill>
                  <a:srgbClr val="C00000"/>
                </a:solidFill>
                <a:latin typeface="Consolas" panose="020B0609020204030204" pitchFamily="49" charset="0"/>
                <a:cs typeface="Consolas" panose="020B0609020204030204" pitchFamily="49" charset="0"/>
              </a:rPr>
              <a:t>"crawl"</a:t>
            </a: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public</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override</a:t>
            </a: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bool</a:t>
            </a:r>
            <a:r>
              <a:rPr lang="en-CA" dirty="0">
                <a:latin typeface="Consolas" panose="020B0609020204030204" pitchFamily="49" charset="0"/>
                <a:cs typeface="Consolas" panose="020B0609020204030204" pitchFamily="49" charset="0"/>
              </a:rPr>
              <a:t> Like(</a:t>
            </a:r>
            <a:r>
              <a:rPr lang="en-CA" dirty="0">
                <a:solidFill>
                  <a:srgbClr val="0033CC"/>
                </a:solidFill>
                <a:latin typeface="Consolas" panose="020B0609020204030204" pitchFamily="49" charset="0"/>
                <a:cs typeface="Consolas" panose="020B0609020204030204" pitchFamily="49" charset="0"/>
              </a:rPr>
              <a:t>string</a:t>
            </a:r>
            <a:r>
              <a:rPr lang="en-CA" dirty="0">
                <a:latin typeface="Consolas" panose="020B0609020204030204" pitchFamily="49" charset="0"/>
                <a:cs typeface="Consolas" panose="020B0609020204030204" pitchFamily="49" charset="0"/>
              </a:rPr>
              <a:t> dish)</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return</a:t>
            </a:r>
            <a:r>
              <a:rPr lang="en-CA" dirty="0">
                <a:latin typeface="Consolas" panose="020B0609020204030204" pitchFamily="49" charset="0"/>
                <a:cs typeface="Consolas" panose="020B0609020204030204" pitchFamily="49" charset="0"/>
              </a:rPr>
              <a:t> dish == </a:t>
            </a:r>
            <a:r>
              <a:rPr lang="en-CA" dirty="0">
                <a:solidFill>
                  <a:srgbClr val="C00000"/>
                </a:solidFill>
                <a:latin typeface="Consolas" panose="020B0609020204030204" pitchFamily="49" charset="0"/>
                <a:cs typeface="Consolas" panose="020B0609020204030204" pitchFamily="49" charset="0"/>
              </a:rPr>
              <a:t>"mouse"</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1852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1BE8F-6760-EC4B-B464-492BAB895EDA}"/>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3E96514A-EA41-614E-9DD6-28BBBEFEBF22}"/>
              </a:ext>
            </a:extLst>
          </p:cNvPr>
          <p:cNvSpPr>
            <a:spLocks noGrp="1"/>
          </p:cNvSpPr>
          <p:nvPr>
            <p:ph idx="1"/>
          </p:nvPr>
        </p:nvSpPr>
        <p:spPr>
          <a:xfrm>
            <a:off x="677334" y="1484785"/>
            <a:ext cx="9955170" cy="4556578"/>
          </a:xfrm>
        </p:spPr>
        <p:txBody>
          <a:bodyPr>
            <a:normAutofit/>
          </a:bodyPr>
          <a:lstStyle/>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IBar</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Foo();</a:t>
            </a: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rgbClr val="0033CC"/>
                </a:solidFill>
                <a:latin typeface="Consolas" panose="020B0609020204030204" pitchFamily="49" charset="0"/>
                <a:cs typeface="Consolas" panose="020B0609020204030204" pitchFamily="49" charset="0"/>
              </a:rPr>
              <a:t>interface</a:t>
            </a:r>
            <a:r>
              <a:rPr lang="en-CA" dirty="0">
                <a:solidFill>
                  <a:schemeClr val="tx1"/>
                </a:solidFill>
                <a:latin typeface="Consolas" panose="020B0609020204030204" pitchFamily="49" charset="0"/>
                <a:cs typeface="Consolas" panose="020B0609020204030204" pitchFamily="49" charset="0"/>
              </a:rPr>
              <a:t> </a:t>
            </a:r>
            <a:r>
              <a:rPr lang="en-CA" dirty="0" err="1">
                <a:solidFill>
                  <a:srgbClr val="00B0F0"/>
                </a:solidFill>
                <a:latin typeface="Consolas" panose="020B0609020204030204" pitchFamily="49" charset="0"/>
                <a:cs typeface="Consolas" panose="020B0609020204030204" pitchFamily="49" charset="0"/>
              </a:rPr>
              <a:t>IBaz</a:t>
            </a:r>
            <a:endParaRPr lang="en-CA" dirty="0">
              <a:solidFill>
                <a:srgbClr val="00B0F0"/>
              </a:solidFill>
              <a:latin typeface="Consolas" panose="020B0609020204030204" pitchFamily="49" charset="0"/>
              <a:cs typeface="Consolas" panose="020B0609020204030204" pitchFamily="49" charset="0"/>
            </a:endParaRPr>
          </a:p>
          <a:p>
            <a:pPr marL="0" indent="0">
              <a:buNone/>
            </a:pPr>
            <a:r>
              <a:rPr lang="en-CA" dirty="0">
                <a:solidFill>
                  <a:schemeClr val="tx1"/>
                </a:solidFill>
                <a:latin typeface="Consolas" panose="020B0609020204030204" pitchFamily="49" charset="0"/>
                <a:cs typeface="Consolas" panose="020B0609020204030204" pitchFamily="49" charset="0"/>
              </a:rPr>
              <a:t>{</a:t>
            </a:r>
          </a:p>
          <a:p>
            <a:pPr marL="0" indent="0">
              <a:buNone/>
            </a:pPr>
            <a:r>
              <a:rPr lang="en-CA" dirty="0">
                <a:solidFill>
                  <a:schemeClr val="tx1"/>
                </a:solidFill>
                <a:latin typeface="Consolas" panose="020B0609020204030204" pitchFamily="49" charset="0"/>
                <a:cs typeface="Consolas" panose="020B0609020204030204" pitchFamily="49" charset="0"/>
              </a:rPr>
              <a:t>  </a:t>
            </a:r>
            <a:r>
              <a:rPr lang="en-CA" dirty="0">
                <a:solidFill>
                  <a:srgbClr val="0033CC"/>
                </a:solidFill>
                <a:latin typeface="Consolas" panose="020B0609020204030204" pitchFamily="49" charset="0"/>
                <a:cs typeface="Consolas" panose="020B0609020204030204" pitchFamily="49" charset="0"/>
              </a:rPr>
              <a:t>void</a:t>
            </a:r>
            <a:r>
              <a:rPr lang="en-CA" dirty="0">
                <a:solidFill>
                  <a:schemeClr val="tx1"/>
                </a:solidFill>
                <a:latin typeface="Consolas" panose="020B0609020204030204" pitchFamily="49" charset="0"/>
                <a:cs typeface="Consolas" panose="020B0609020204030204" pitchFamily="49" charset="0"/>
              </a:rPr>
              <a:t> Foo(); </a:t>
            </a:r>
          </a:p>
          <a:p>
            <a:pPr marL="0" indent="0">
              <a:buNone/>
            </a:pPr>
            <a:r>
              <a:rPr lang="en-CA"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187198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17256</TotalTime>
  <Words>1169</Words>
  <Application>Microsoft Macintosh PowerPoint</Application>
  <PresentationFormat>Widescreen</PresentationFormat>
  <Paragraphs>260</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Trebuchet MS</vt:lpstr>
      <vt:lpstr>Wingdings 3</vt:lpstr>
      <vt:lpstr>Facet</vt:lpstr>
      <vt:lpstr>Classes: Interface</vt:lpstr>
      <vt:lpstr>Objectives</vt:lpstr>
      <vt:lpstr>What is an interface?</vt:lpstr>
      <vt:lpstr>What are the uses of an interface?</vt:lpstr>
      <vt:lpstr>Example 1</vt:lpstr>
      <vt:lpstr>PowerPoint Presentation</vt:lpstr>
      <vt:lpstr>PowerPoint Presentation</vt:lpstr>
      <vt:lpstr>PowerPoint Presentation</vt:lpstr>
      <vt:lpstr>Example 2</vt:lpstr>
      <vt:lpstr>PowerPoint Presentation</vt:lpstr>
      <vt:lpstr>Example 3</vt:lpstr>
      <vt:lpstr>Example 4</vt:lpstr>
      <vt:lpstr>PowerPoint Presentation</vt:lpstr>
      <vt:lpstr>Example 5 – Inheritance</vt:lpstr>
      <vt:lpstr>The is operator</vt:lpstr>
      <vt:lpstr>PowerPoint Presentation</vt:lpstr>
      <vt:lpstr>A word of caution</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Microsoft Office User</cp:lastModifiedBy>
  <cp:revision>170</cp:revision>
  <cp:lastPrinted>2014-06-02T13:01:36Z</cp:lastPrinted>
  <dcterms:created xsi:type="dcterms:W3CDTF">2013-05-01T13:47:21Z</dcterms:created>
  <dcterms:modified xsi:type="dcterms:W3CDTF">2019-06-13T14:51:33Z</dcterms:modified>
</cp:coreProperties>
</file>