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ce86937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ce86937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e26670a2f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e26670a2f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e26670a2f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e26670a2f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e26670a2f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e26670a2f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e26670a2f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e26670a2f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e26670a2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e26670a2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e26670a2f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e26670a2f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e26670a2f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e26670a2f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c104e73bb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c104e73bb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time finding datasets for longitudinal text analysis.</a:t>
            </a:r>
            <a:endParaRPr/>
          </a:p>
          <a:p>
            <a:pPr indent="0" lvl="0" marL="0" rtl="0" algn="l">
              <a:spcBef>
                <a:spcPts val="0"/>
              </a:spcBef>
              <a:spcAft>
                <a:spcPts val="0"/>
              </a:spcAft>
              <a:buNone/>
            </a:pPr>
            <a:r>
              <a:rPr lang="en"/>
              <a:t>So we collected our own - about 39 thousand single-author blog posts spanning 17 years.  Some of the stats here.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cfbe0e2b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cfbe0e2b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those posts into a usable format involved many steps, files, and iterations.  The result was two CSVs containing linguistic and psych features.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e26670a2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e26670a2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for those transformations, and everything else in the project, included these.  I’m sure you used many of the same.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cfbe0e2b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cfbe0e2b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did analysis separately due to scheduling constraints.  Techniques I appliedincluded: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e3a388c3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e3a388c3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tables’ low info density make them unhelpful.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thing that stood out in all results was a need for further contextual cleaning.</a:t>
            </a:r>
            <a:endParaRPr/>
          </a:p>
          <a:p>
            <a:pPr indent="0" lvl="0" marL="0" rtl="0" algn="l">
              <a:spcBef>
                <a:spcPts val="0"/>
              </a:spcBef>
              <a:spcAft>
                <a:spcPts val="0"/>
              </a:spcAft>
              <a:buNone/>
            </a:pPr>
            <a:r>
              <a:rPr lang="en"/>
              <a:t>Here March 1’s post has 5 words.  LIWC categorizes 3 as visual/sensory.  60% spike!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It was easier to find spikes like that with visualization.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e3a388c3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e3a388c3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each each row is the top 5 of ~70 dimensions.  Each column sorts them differently.</a:t>
            </a:r>
            <a:br>
              <a:rPr lang="en"/>
            </a:br>
            <a:r>
              <a:rPr lang="en">
                <a:solidFill>
                  <a:schemeClr val="dk1"/>
                </a:solidFill>
              </a:rPr>
              <a:t>Interesting spike in causality references (correlated with cogproc)</a:t>
            </a:r>
            <a:endParaRPr/>
          </a:p>
          <a:p>
            <a:pPr indent="0" lvl="0" marL="0" rtl="0" algn="l">
              <a:spcBef>
                <a:spcPts val="0"/>
              </a:spcBef>
              <a:spcAft>
                <a:spcPts val="0"/>
              </a:spcAft>
              <a:buNone/>
            </a:pPr>
            <a:r>
              <a:rPr lang="en"/>
              <a:t>Clout increased. Authenticity (down right) decreased.</a:t>
            </a:r>
            <a:br>
              <a:rPr lang="en"/>
            </a:br>
            <a:r>
              <a:rPr lang="en"/>
              <a:t>Time focus (two bottom) decreased.</a:t>
            </a:r>
            <a:br>
              <a:rPr lang="en"/>
            </a:br>
            <a:r>
              <a:rPr lang="en"/>
              <a:t>Tentativeness (top) decreased, which makes sense after 17 years of blogging.</a:t>
            </a:r>
            <a:br>
              <a:rPr lang="en"/>
            </a:br>
            <a:r>
              <a:rPr lang="en"/>
              <a:t>These are individual dimensions.  Clustering and visualizing them is also useful.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e26670a2f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e26670a2f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Plotting manual clusters yielded the best results. On the left are correlations within LIWC category clusters.</a:t>
            </a:r>
            <a:endParaRPr/>
          </a:p>
          <a:p>
            <a:pPr indent="0" lvl="0" marL="0" rtl="0" algn="l">
              <a:spcBef>
                <a:spcPts val="0"/>
              </a:spcBef>
              <a:spcAft>
                <a:spcPts val="0"/>
              </a:spcAft>
              <a:buNone/>
            </a:pPr>
            <a:r>
              <a:rPr lang="en"/>
              <a:t>Automated clustering with OPTICS yields ambiguously useful results.</a:t>
            </a:r>
            <a:br>
              <a:rPr lang="en"/>
            </a:br>
            <a:r>
              <a:rPr lang="en"/>
              <a:t>Trying different params, algorithms, and visualizations may help.  On the right are two dimensions visualized in two ways, swapping color and y axis - neither are intuitive.  Next I’d try clustering on fewer dimensions, or a biclustering algorithm, until I find clusters that make sense.  Or re-read the book chaper.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a-laughlin/data-mining-grou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422600"/>
            <a:ext cx="8520600" cy="53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What can we learn about a person from years of writing?</a:t>
            </a:r>
            <a:endParaRPr sz="1800"/>
          </a:p>
        </p:txBody>
      </p:sp>
      <p:sp>
        <p:nvSpPr>
          <p:cNvPr id="55" name="Google Shape;55;p13"/>
          <p:cNvSpPr txBox="1"/>
          <p:nvPr>
            <p:ph type="title"/>
          </p:nvPr>
        </p:nvSpPr>
        <p:spPr>
          <a:xfrm>
            <a:off x="311700" y="1793525"/>
            <a:ext cx="8520600" cy="73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Timeseries + NLP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Techniques: Henry</a:t>
            </a:r>
            <a:endParaRPr/>
          </a:p>
        </p:txBody>
      </p:sp>
      <p:sp>
        <p:nvSpPr>
          <p:cNvPr id="168" name="Google Shape;16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10000"/>
              </a:lnSpc>
              <a:spcBef>
                <a:spcPts val="0"/>
              </a:spcBef>
              <a:spcAft>
                <a:spcPts val="0"/>
              </a:spcAft>
              <a:buClr>
                <a:schemeClr val="dk1"/>
              </a:buClr>
              <a:buSzPts val="1100"/>
              <a:buFont typeface="Arial"/>
              <a:buNone/>
            </a:pPr>
            <a:r>
              <a:rPr lang="en" sz="1100">
                <a:solidFill>
                  <a:schemeClr val="dk1"/>
                </a:solidFill>
                <a:latin typeface="Linux Libertine"/>
                <a:ea typeface="Linux Libertine"/>
                <a:cs typeface="Linux Libertine"/>
                <a:sym typeface="Linux Libertine"/>
              </a:rPr>
              <a:t>Read the data through python pandas, archive the article data of the author for about 40 years, and calculate the emotional value for each article, using the library VADER( VADER (Valence Aware Dictionary and sEntiment Reasoner) is a lexicon and rule-based sentiment analysis tool that is specifically attuned to sentiments expressed in social media, and works well on texts from other domains.), after getting the emotion of each article. By re-sampling the entire data in the monthly dimension, it was found that the author's article was positive for most of the time and the author's frequency of publication was very high, so he was inferred to be a positive and diligent person.</a:t>
            </a:r>
            <a:endParaRPr sz="1100">
              <a:solidFill>
                <a:schemeClr val="dk1"/>
              </a:solidFill>
              <a:latin typeface="Linux Libertine"/>
              <a:ea typeface="Linux Libertine"/>
              <a:cs typeface="Linux Libertine"/>
              <a:sym typeface="Linux Libertine"/>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Henry</a:t>
            </a:r>
            <a:endParaRPr/>
          </a:p>
        </p:txBody>
      </p:sp>
      <p:sp>
        <p:nvSpPr>
          <p:cNvPr id="174" name="Google Shape;174;p23"/>
          <p:cNvSpPr txBox="1"/>
          <p:nvPr>
            <p:ph idx="1" type="body"/>
          </p:nvPr>
        </p:nvSpPr>
        <p:spPr>
          <a:xfrm>
            <a:off x="311700" y="1143600"/>
            <a:ext cx="8520600" cy="3416400"/>
          </a:xfrm>
          <a:prstGeom prst="rect">
            <a:avLst/>
          </a:prstGeom>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lang="en" sz="1100">
                <a:solidFill>
                  <a:schemeClr val="dk1"/>
                </a:solidFill>
                <a:highlight>
                  <a:srgbClr val="FFFFFF"/>
                </a:highlight>
                <a:latin typeface="Linux Libertine"/>
                <a:ea typeface="Linux Libertine"/>
                <a:cs typeface="Linux Libertine"/>
                <a:sym typeface="Linux Libertine"/>
              </a:rPr>
              <a:t>The data shows the author's article was positive for most of the time. So we can think of him as an positive person. At the same time, statistics are made on the author's writing style. Almost all of the author's articles use a lot of scientific data to support their views. Using data to prove the correctness of one's point of view has almost become the author's main rhetorical and writing characteristics. In addition, the author has added pictures or videos to almost all of his articles to help readers understand the views they want to make. Combining articles and pictures to express one's point of view is also a great writing feature of the author.</a:t>
            </a:r>
            <a:endParaRPr sz="1100">
              <a:solidFill>
                <a:schemeClr val="dk1"/>
              </a:solidFill>
              <a:highlight>
                <a:srgbClr val="FFFFFF"/>
              </a:highlight>
              <a:latin typeface="Linux Libertine"/>
              <a:ea typeface="Linux Libertine"/>
              <a:cs typeface="Linux Libertine"/>
              <a:sym typeface="Linux Libertine"/>
            </a:endParaRPr>
          </a:p>
          <a:p>
            <a:pPr indent="0" lvl="0" marL="0" rtl="0" algn="just">
              <a:lnSpc>
                <a:spcPct val="110000"/>
              </a:lnSpc>
              <a:spcBef>
                <a:spcPts val="0"/>
              </a:spcBef>
              <a:spcAft>
                <a:spcPts val="0"/>
              </a:spcAft>
              <a:buClr>
                <a:schemeClr val="dk1"/>
              </a:buClr>
              <a:buSzPts val="1100"/>
              <a:buFont typeface="Arial"/>
              <a:buNone/>
            </a:pPr>
            <a:r>
              <a:t/>
            </a:r>
            <a:endParaRPr sz="1100">
              <a:solidFill>
                <a:schemeClr val="dk1"/>
              </a:solidFill>
              <a:highlight>
                <a:srgbClr val="FFFFFF"/>
              </a:highlight>
              <a:latin typeface="Linux Libertine"/>
              <a:ea typeface="Linux Libertine"/>
              <a:cs typeface="Linux Libertine"/>
              <a:sym typeface="Linux Libertine"/>
            </a:endParaRPr>
          </a:p>
          <a:p>
            <a:pPr indent="0" lvl="0" marL="0" rtl="0" algn="l">
              <a:spcBef>
                <a:spcPts val="0"/>
              </a:spcBef>
              <a:spcAft>
                <a:spcPts val="1600"/>
              </a:spcAft>
              <a:buNone/>
            </a:pPr>
            <a:r>
              <a:t/>
            </a:r>
            <a:endParaRPr/>
          </a:p>
        </p:txBody>
      </p:sp>
      <p:pic>
        <p:nvPicPr>
          <p:cNvPr id="175" name="Google Shape;175;p23"/>
          <p:cNvPicPr preferRelativeResize="0"/>
          <p:nvPr/>
        </p:nvPicPr>
        <p:blipFill>
          <a:blip r:embed="rId3">
            <a:alphaModFix/>
          </a:blip>
          <a:stretch>
            <a:fillRect/>
          </a:stretch>
        </p:blipFill>
        <p:spPr>
          <a:xfrm>
            <a:off x="577425" y="2247500"/>
            <a:ext cx="6200624" cy="2896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Techniques: Kyle</a:t>
            </a:r>
            <a:endParaRPr/>
          </a:p>
        </p:txBody>
      </p:sp>
      <p:sp>
        <p:nvSpPr>
          <p:cNvPr id="181" name="Google Shape;18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10000"/>
              </a:lnSpc>
              <a:spcBef>
                <a:spcPts val="0"/>
              </a:spcBef>
              <a:spcAft>
                <a:spcPts val="0"/>
              </a:spcAft>
              <a:buClr>
                <a:schemeClr val="dk1"/>
              </a:buClr>
              <a:buSzPts val="1100"/>
              <a:buFont typeface="Arial"/>
              <a:buNone/>
            </a:pPr>
            <a:r>
              <a:rPr lang="en" sz="1500">
                <a:solidFill>
                  <a:schemeClr val="dk1"/>
                </a:solidFill>
              </a:rPr>
              <a:t>For my analysis I decided to look at if the author of these blog posts is overall a positive or negative person based on what he writes about. LIWC provides us with two statistics pertaining to this: negative and positive emotion words. So, I read in the data using a pandas dataframe and took the average of many different categories that LIWC provided. However, the easiest to clearly see was the positive and negative emotion words.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Kyle</a:t>
            </a:r>
            <a:endParaRPr/>
          </a:p>
        </p:txBody>
      </p:sp>
      <p:sp>
        <p:nvSpPr>
          <p:cNvPr id="187" name="Google Shape;18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After taking the averages of many columns in the dataframe, I ended up analyzing the positive and negative emotion words. </a:t>
            </a:r>
            <a:r>
              <a:rPr lang="en" sz="1500">
                <a:solidFill>
                  <a:schemeClr val="dk1"/>
                </a:solidFill>
              </a:rPr>
              <a:t>His negative emotion average was 1.48 and his positive emotion average was 2.67, almost double the negative emotion average. This leads me to believe the author is a more positive person overall.</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93" name="Google Shape;19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use our results to make assumptions about the author of these blog posts. Using VADAR and analyzing the positive and negative words we can conclude that he is mostly a positive person. There are countless other applications using Timeseries and NLP, such as analyzing the author’s psychological and linguistic characteristics.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Watching!</a:t>
            </a:r>
            <a:endParaRPr/>
          </a:p>
        </p:txBody>
      </p:sp>
      <p:sp>
        <p:nvSpPr>
          <p:cNvPr id="199" name="Google Shape;199;p27"/>
          <p:cNvSpPr txBox="1"/>
          <p:nvPr>
            <p:ph idx="1" type="body"/>
          </p:nvPr>
        </p:nvSpPr>
        <p:spPr>
          <a:xfrm>
            <a:off x="311700" y="3929475"/>
            <a:ext cx="2277300" cy="870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Linux Libertine"/>
                <a:ea typeface="Linux Libertine"/>
                <a:cs typeface="Linux Libertine"/>
                <a:sym typeface="Linux Libertine"/>
              </a:rPr>
              <a:t>Adam Laughlin</a:t>
            </a:r>
            <a:br>
              <a:rPr lang="en" sz="1200">
                <a:solidFill>
                  <a:schemeClr val="dk1"/>
                </a:solidFill>
                <a:latin typeface="Linux Libertine"/>
                <a:ea typeface="Linux Libertine"/>
                <a:cs typeface="Linux Libertine"/>
                <a:sym typeface="Linux Libertine"/>
              </a:rPr>
            </a:br>
            <a:r>
              <a:rPr lang="en" sz="1200">
                <a:solidFill>
                  <a:schemeClr val="dk1"/>
                </a:solidFill>
                <a:latin typeface="Linux Libertine"/>
                <a:ea typeface="Linux Libertine"/>
                <a:cs typeface="Linux Libertine"/>
                <a:sym typeface="Linux Libertine"/>
              </a:rPr>
              <a:t> Computer Science</a:t>
            </a:r>
            <a:br>
              <a:rPr lang="en" sz="1200">
                <a:solidFill>
                  <a:schemeClr val="dk1"/>
                </a:solidFill>
                <a:latin typeface="Linux Libertine"/>
                <a:ea typeface="Linux Libertine"/>
                <a:cs typeface="Linux Libertine"/>
                <a:sym typeface="Linux Libertine"/>
              </a:rPr>
            </a:br>
            <a:r>
              <a:rPr lang="en" sz="1200">
                <a:solidFill>
                  <a:schemeClr val="dk1"/>
                </a:solidFill>
                <a:latin typeface="Linux Libertine"/>
                <a:ea typeface="Linux Libertine"/>
                <a:cs typeface="Linux Libertine"/>
                <a:sym typeface="Linux Libertine"/>
              </a:rPr>
              <a:t>University of Colorado Boulder</a:t>
            </a:r>
            <a:br>
              <a:rPr lang="en" sz="1200">
                <a:solidFill>
                  <a:schemeClr val="dk1"/>
                </a:solidFill>
                <a:latin typeface="Linux Libertine"/>
                <a:ea typeface="Linux Libertine"/>
                <a:cs typeface="Linux Libertine"/>
                <a:sym typeface="Linux Libertine"/>
              </a:rPr>
            </a:br>
            <a:r>
              <a:rPr lang="en" sz="1200">
                <a:solidFill>
                  <a:schemeClr val="dk1"/>
                </a:solidFill>
                <a:latin typeface="Linux Libertine"/>
                <a:ea typeface="Linux Libertine"/>
                <a:cs typeface="Linux Libertine"/>
                <a:sym typeface="Linux Libertine"/>
              </a:rPr>
              <a:t> adam.laughlin@colorado.edu</a:t>
            </a:r>
            <a:endParaRPr sz="1200">
              <a:solidFill>
                <a:schemeClr val="dk1"/>
              </a:solidFill>
              <a:latin typeface="Times New Roman"/>
              <a:ea typeface="Times New Roman"/>
              <a:cs typeface="Times New Roman"/>
              <a:sym typeface="Times New Roman"/>
            </a:endParaRPr>
          </a:p>
          <a:p>
            <a:pPr indent="0" lvl="0" marL="0" rtl="0" algn="ctr">
              <a:lnSpc>
                <a:spcPct val="100000"/>
              </a:lnSpc>
              <a:spcBef>
                <a:spcPts val="8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ctr">
              <a:lnSpc>
                <a:spcPct val="100000"/>
              </a:lnSpc>
              <a:spcBef>
                <a:spcPts val="800"/>
              </a:spcBef>
              <a:spcAft>
                <a:spcPts val="800"/>
              </a:spcAft>
              <a:buNone/>
            </a:pPr>
            <a:r>
              <a:t/>
            </a:r>
            <a:endParaRPr sz="1200"/>
          </a:p>
        </p:txBody>
      </p:sp>
      <p:sp>
        <p:nvSpPr>
          <p:cNvPr id="200" name="Google Shape;200;p27"/>
          <p:cNvSpPr txBox="1"/>
          <p:nvPr>
            <p:ph idx="1" type="body"/>
          </p:nvPr>
        </p:nvSpPr>
        <p:spPr>
          <a:xfrm>
            <a:off x="3433350" y="3929475"/>
            <a:ext cx="2277300" cy="870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800"/>
              </a:spcAft>
              <a:buNone/>
            </a:pPr>
            <a:r>
              <a:rPr lang="en" sz="1200">
                <a:solidFill>
                  <a:schemeClr val="dk1"/>
                </a:solidFill>
                <a:latin typeface="Linux Libertine"/>
                <a:ea typeface="Linux Libertine"/>
                <a:cs typeface="Linux Libertine"/>
                <a:sym typeface="Linux Libertine"/>
              </a:rPr>
              <a:t>Jiaheng Zhao</a:t>
            </a:r>
            <a:br>
              <a:rPr lang="en" sz="1200">
                <a:solidFill>
                  <a:schemeClr val="dk1"/>
                </a:solidFill>
                <a:latin typeface="Linux Libertine"/>
                <a:ea typeface="Linux Libertine"/>
                <a:cs typeface="Linux Libertine"/>
                <a:sym typeface="Linux Libertine"/>
              </a:rPr>
            </a:br>
            <a:r>
              <a:rPr lang="en" sz="1200">
                <a:solidFill>
                  <a:schemeClr val="dk1"/>
                </a:solidFill>
                <a:latin typeface="Linux Libertine"/>
                <a:ea typeface="Linux Libertine"/>
                <a:cs typeface="Linux Libertine"/>
                <a:sym typeface="Linux Libertine"/>
              </a:rPr>
              <a:t> Computer Science</a:t>
            </a:r>
            <a:br>
              <a:rPr lang="en" sz="1200">
                <a:solidFill>
                  <a:schemeClr val="dk1"/>
                </a:solidFill>
                <a:latin typeface="Linux Libertine"/>
                <a:ea typeface="Linux Libertine"/>
                <a:cs typeface="Linux Libertine"/>
                <a:sym typeface="Linux Libertine"/>
              </a:rPr>
            </a:br>
            <a:r>
              <a:rPr lang="en" sz="1200">
                <a:solidFill>
                  <a:schemeClr val="dk1"/>
                </a:solidFill>
                <a:latin typeface="Linux Libertine"/>
                <a:ea typeface="Linux Libertine"/>
                <a:cs typeface="Linux Libertine"/>
                <a:sym typeface="Linux Libertine"/>
              </a:rPr>
              <a:t>University of Colorado Boulder</a:t>
            </a:r>
            <a:br>
              <a:rPr lang="en" sz="1200">
                <a:solidFill>
                  <a:schemeClr val="dk1"/>
                </a:solidFill>
                <a:latin typeface="Linux Libertine"/>
                <a:ea typeface="Linux Libertine"/>
                <a:cs typeface="Linux Libertine"/>
                <a:sym typeface="Linux Libertine"/>
              </a:rPr>
            </a:br>
            <a:r>
              <a:rPr lang="en" sz="1200">
                <a:solidFill>
                  <a:schemeClr val="dk1"/>
                </a:solidFill>
                <a:latin typeface="Linux Libertine"/>
                <a:ea typeface="Linux Libertine"/>
                <a:cs typeface="Linux Libertine"/>
                <a:sym typeface="Linux Libertine"/>
              </a:rPr>
              <a:t>jizh3194@colorado.com</a:t>
            </a:r>
            <a:endParaRPr sz="1200"/>
          </a:p>
        </p:txBody>
      </p:sp>
      <p:sp>
        <p:nvSpPr>
          <p:cNvPr id="201" name="Google Shape;201;p27"/>
          <p:cNvSpPr txBox="1"/>
          <p:nvPr>
            <p:ph idx="1" type="body"/>
          </p:nvPr>
        </p:nvSpPr>
        <p:spPr>
          <a:xfrm>
            <a:off x="6555000" y="3929475"/>
            <a:ext cx="2277300" cy="870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800"/>
              </a:spcAft>
              <a:buNone/>
            </a:pPr>
            <a:r>
              <a:rPr lang="en" sz="1200">
                <a:solidFill>
                  <a:schemeClr val="dk1"/>
                </a:solidFill>
                <a:latin typeface="Linux Libertine"/>
                <a:ea typeface="Linux Libertine"/>
                <a:cs typeface="Linux Libertine"/>
                <a:sym typeface="Linux Libertine"/>
              </a:rPr>
              <a:t>Kyle Bremont</a:t>
            </a:r>
            <a:br>
              <a:rPr lang="en" sz="1200">
                <a:solidFill>
                  <a:schemeClr val="dk1"/>
                </a:solidFill>
                <a:latin typeface="Linux Libertine"/>
                <a:ea typeface="Linux Libertine"/>
                <a:cs typeface="Linux Libertine"/>
                <a:sym typeface="Linux Libertine"/>
              </a:rPr>
            </a:br>
            <a:r>
              <a:rPr lang="en" sz="1200">
                <a:solidFill>
                  <a:schemeClr val="dk1"/>
                </a:solidFill>
                <a:latin typeface="Linux Libertine"/>
                <a:ea typeface="Linux Libertine"/>
                <a:cs typeface="Linux Libertine"/>
                <a:sym typeface="Linux Libertine"/>
              </a:rPr>
              <a:t> Computer Science</a:t>
            </a:r>
            <a:br>
              <a:rPr lang="en" sz="1200">
                <a:solidFill>
                  <a:schemeClr val="dk1"/>
                </a:solidFill>
                <a:latin typeface="Linux Libertine"/>
                <a:ea typeface="Linux Libertine"/>
                <a:cs typeface="Linux Libertine"/>
                <a:sym typeface="Linux Libertine"/>
              </a:rPr>
            </a:br>
            <a:r>
              <a:rPr lang="en" sz="1200">
                <a:solidFill>
                  <a:schemeClr val="dk1"/>
                </a:solidFill>
                <a:latin typeface="Linux Libertine"/>
                <a:ea typeface="Linux Libertine"/>
                <a:cs typeface="Linux Libertine"/>
                <a:sym typeface="Linux Libertine"/>
              </a:rPr>
              <a:t>University of Colorado Boulder</a:t>
            </a:r>
            <a:br>
              <a:rPr lang="en" sz="1200">
                <a:solidFill>
                  <a:schemeClr val="dk1"/>
                </a:solidFill>
                <a:latin typeface="Linux Libertine"/>
                <a:ea typeface="Linux Libertine"/>
                <a:cs typeface="Linux Libertine"/>
                <a:sym typeface="Linux Libertine"/>
              </a:rPr>
            </a:br>
            <a:r>
              <a:rPr lang="en" sz="1200">
                <a:solidFill>
                  <a:schemeClr val="dk1"/>
                </a:solidFill>
                <a:latin typeface="Linux Libertine"/>
                <a:ea typeface="Linux Libertine"/>
                <a:cs typeface="Linux Libertine"/>
                <a:sym typeface="Linux Libertine"/>
              </a:rPr>
              <a:t> kyle.bremont@colorado.edu</a:t>
            </a:r>
            <a:endParaRPr sz="1200"/>
          </a:p>
        </p:txBody>
      </p:sp>
      <p:sp>
        <p:nvSpPr>
          <p:cNvPr id="202" name="Google Shape;202;p27"/>
          <p:cNvSpPr txBox="1"/>
          <p:nvPr/>
        </p:nvSpPr>
        <p:spPr>
          <a:xfrm>
            <a:off x="2976000" y="2390550"/>
            <a:ext cx="3192000" cy="36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uFill>
                  <a:noFill/>
                </a:uFill>
                <a:hlinkClick r:id="rId3"/>
              </a:rPr>
              <a:t>https://github.com/a-laughlin/data-mining-group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we learn about a person from their writing?</a:t>
            </a:r>
            <a:endParaRPr/>
          </a:p>
          <a:p>
            <a:pPr indent="0" lvl="0" marL="0" rtl="0" algn="l">
              <a:spcBef>
                <a:spcPts val="1600"/>
              </a:spcBef>
              <a:spcAft>
                <a:spcPts val="0"/>
              </a:spcAft>
              <a:buNone/>
            </a:pPr>
            <a:r>
              <a:rPr lang="en"/>
              <a:t>What psychological characterics stand out?</a:t>
            </a:r>
            <a:endParaRPr/>
          </a:p>
          <a:p>
            <a:pPr indent="0" lvl="0" marL="0" rtl="0" algn="l">
              <a:spcBef>
                <a:spcPts val="1600"/>
              </a:spcBef>
              <a:spcAft>
                <a:spcPts val="0"/>
              </a:spcAft>
              <a:buNone/>
            </a:pPr>
            <a:r>
              <a:rPr lang="en"/>
              <a:t>What linguistic characterics stand out?</a:t>
            </a:r>
            <a:endParaRPr/>
          </a:p>
          <a:p>
            <a:pPr indent="0" lvl="0" marL="0" rtl="0" algn="l">
              <a:spcBef>
                <a:spcPts val="1600"/>
              </a:spcBef>
              <a:spcAft>
                <a:spcPts val="0"/>
              </a:spcAft>
              <a:buNone/>
            </a:pPr>
            <a:r>
              <a:rPr lang="en"/>
              <a:t>What psychological patterns are interesting?</a:t>
            </a:r>
            <a:endParaRPr/>
          </a:p>
          <a:p>
            <a:pPr indent="0" lvl="0" marL="0" rtl="0" algn="l">
              <a:spcBef>
                <a:spcPts val="1600"/>
              </a:spcBef>
              <a:spcAft>
                <a:spcPts val="1600"/>
              </a:spcAft>
              <a:buNone/>
            </a:pPr>
            <a:r>
              <a:rPr lang="en"/>
              <a:t>What linguistic patterns are interesting?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67" name="Google Shape;67;p15"/>
          <p:cNvSpPr txBox="1"/>
          <p:nvPr>
            <p:ph idx="1" type="body"/>
          </p:nvPr>
        </p:nvSpPr>
        <p:spPr>
          <a:xfrm>
            <a:off x="311700" y="1152475"/>
            <a:ext cx="8520600" cy="3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Problem: No datasets available for longitudinal text analysis</a:t>
            </a:r>
            <a:endParaRPr sz="1400"/>
          </a:p>
          <a:p>
            <a:pPr indent="0" lvl="0" marL="0" rtl="0" algn="l">
              <a:spcBef>
                <a:spcPts val="1600"/>
              </a:spcBef>
              <a:spcAft>
                <a:spcPts val="0"/>
              </a:spcAft>
              <a:buNone/>
            </a:pPr>
            <a:r>
              <a:rPr lang="en" sz="1400"/>
              <a:t>Solution: </a:t>
            </a:r>
            <a:r>
              <a:rPr lang="en" sz="1400"/>
              <a:t>Collect our own.</a:t>
            </a:r>
            <a:endParaRPr sz="1400"/>
          </a:p>
          <a:p>
            <a:pPr indent="-317500" lvl="0" marL="457200" rtl="0" algn="l">
              <a:spcBef>
                <a:spcPts val="1600"/>
              </a:spcBef>
              <a:spcAft>
                <a:spcPts val="0"/>
              </a:spcAft>
              <a:buSzPts val="1400"/>
              <a:buChar char="●"/>
            </a:pPr>
            <a:r>
              <a:rPr lang="en" sz="1400"/>
              <a:t>1 blog</a:t>
            </a:r>
            <a:endParaRPr sz="1400"/>
          </a:p>
          <a:p>
            <a:pPr indent="-317500" lvl="0" marL="457200" rtl="0" algn="l">
              <a:spcBef>
                <a:spcPts val="0"/>
              </a:spcBef>
              <a:spcAft>
                <a:spcPts val="0"/>
              </a:spcAft>
              <a:buSzPts val="1400"/>
              <a:buChar char="●"/>
            </a:pPr>
            <a:r>
              <a:rPr lang="en" sz="1400"/>
              <a:t>~39k posts spanning 17 years</a:t>
            </a:r>
            <a:endParaRPr sz="1400"/>
          </a:p>
          <a:p>
            <a:pPr indent="-317500" lvl="0" marL="457200" rtl="0" algn="l">
              <a:spcBef>
                <a:spcPts val="0"/>
              </a:spcBef>
              <a:spcAft>
                <a:spcPts val="0"/>
              </a:spcAft>
              <a:buSzPts val="1400"/>
              <a:buChar char="●"/>
            </a:pPr>
            <a:r>
              <a:rPr lang="en" sz="1400"/>
              <a:t>~212mb of content in posts/*txt files</a:t>
            </a:r>
            <a:endParaRPr sz="1400"/>
          </a:p>
          <a:p>
            <a:pPr indent="-317500" lvl="0" marL="457200" rtl="0" algn="l">
              <a:spcBef>
                <a:spcPts val="0"/>
              </a:spcBef>
              <a:spcAft>
                <a:spcPts val="0"/>
              </a:spcAft>
              <a:buSzPts val="1400"/>
              <a:buChar char="●"/>
            </a:pPr>
            <a:r>
              <a:rPr lang="en" sz="1400"/>
              <a:t>~10mb of metadata in scrape_index.json</a:t>
            </a:r>
            <a:endParaRPr sz="1400"/>
          </a:p>
          <a:p>
            <a:pPr indent="-317500" lvl="0" marL="457200" marR="0" rtl="0" algn="l">
              <a:lnSpc>
                <a:spcPct val="115000"/>
              </a:lnSpc>
              <a:spcBef>
                <a:spcPts val="0"/>
              </a:spcBef>
              <a:spcAft>
                <a:spcPts val="0"/>
              </a:spcAft>
              <a:buSzPts val="1400"/>
              <a:buChar char="●"/>
            </a:pPr>
            <a:r>
              <a:rPr lang="en" sz="1400"/>
              <a:t>~40 hours learning + writing + debugging a custom crawler/scraper</a:t>
            </a:r>
            <a:endParaRPr sz="1400"/>
          </a:p>
          <a:p>
            <a:pPr indent="-317500" lvl="0" marL="457200" marR="0" rtl="0" algn="l">
              <a:lnSpc>
                <a:spcPct val="115000"/>
              </a:lnSpc>
              <a:spcBef>
                <a:spcPts val="0"/>
              </a:spcBef>
              <a:spcAft>
                <a:spcPts val="0"/>
              </a:spcAft>
              <a:buSzPts val="1400"/>
              <a:buChar char="●"/>
            </a:pPr>
            <a:r>
              <a:rPr lang="en" sz="1400"/>
              <a:t>~12 hrs crawling time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412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 Pipeline</a:t>
            </a:r>
            <a:endParaRPr/>
          </a:p>
        </p:txBody>
      </p:sp>
      <p:sp>
        <p:nvSpPr>
          <p:cNvPr id="73" name="Google Shape;73;p16"/>
          <p:cNvSpPr txBox="1"/>
          <p:nvPr>
            <p:ph idx="1" type="body"/>
          </p:nvPr>
        </p:nvSpPr>
        <p:spPr>
          <a:xfrm>
            <a:off x="4855515" y="382975"/>
            <a:ext cx="1043700" cy="1613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CCCCCC"/>
                </a:solidFill>
              </a:rPr>
              <a:t>Clean</a:t>
            </a:r>
            <a:br>
              <a:rPr lang="en" sz="1400">
                <a:solidFill>
                  <a:srgbClr val="CCCCCC"/>
                </a:solidFill>
              </a:rPr>
            </a:br>
            <a:r>
              <a:rPr lang="en" sz="1400">
                <a:solidFill>
                  <a:srgbClr val="CCCCCC"/>
                </a:solidFill>
              </a:rPr>
              <a:t>Transform</a:t>
            </a:r>
            <a:br>
              <a:rPr lang="en" sz="1400">
                <a:solidFill>
                  <a:srgbClr val="CCCCCC"/>
                </a:solidFill>
              </a:rPr>
            </a:br>
            <a:r>
              <a:rPr lang="en" sz="1400">
                <a:solidFill>
                  <a:srgbClr val="CCCCCC"/>
                </a:solidFill>
              </a:rPr>
              <a:t>Extract</a:t>
            </a:r>
            <a:br>
              <a:rPr lang="en" sz="1400">
                <a:solidFill>
                  <a:srgbClr val="CCCCCC"/>
                </a:solidFill>
              </a:rPr>
            </a:br>
            <a:r>
              <a:rPr lang="en" sz="1400">
                <a:solidFill>
                  <a:srgbClr val="CCCCCC"/>
                </a:solidFill>
              </a:rPr>
              <a:t>Derive</a:t>
            </a:r>
            <a:br>
              <a:rPr lang="en" sz="1400">
                <a:solidFill>
                  <a:srgbClr val="CCCCCC"/>
                </a:solidFill>
              </a:rPr>
            </a:br>
            <a:r>
              <a:rPr lang="en" sz="1400">
                <a:solidFill>
                  <a:srgbClr val="CCCCCC"/>
                </a:solidFill>
              </a:rPr>
              <a:t>Integrate</a:t>
            </a:r>
            <a:br>
              <a:rPr lang="en" sz="1400">
                <a:solidFill>
                  <a:srgbClr val="CCCCCC"/>
                </a:solidFill>
              </a:rPr>
            </a:br>
            <a:r>
              <a:rPr lang="en" sz="1400">
                <a:solidFill>
                  <a:srgbClr val="CCCCCC"/>
                </a:solidFill>
              </a:rPr>
              <a:t>Normalize</a:t>
            </a:r>
            <a:endParaRPr sz="1400">
              <a:solidFill>
                <a:srgbClr val="CCCCCC"/>
              </a:solidFill>
            </a:endParaRPr>
          </a:p>
        </p:txBody>
      </p:sp>
      <p:cxnSp>
        <p:nvCxnSpPr>
          <p:cNvPr id="74" name="Google Shape;74;p16"/>
          <p:cNvCxnSpPr>
            <a:stCxn id="75" idx="3"/>
            <a:endCxn id="76" idx="2"/>
          </p:cNvCxnSpPr>
          <p:nvPr/>
        </p:nvCxnSpPr>
        <p:spPr>
          <a:xfrm rot="10800000">
            <a:off x="2732002" y="2200489"/>
            <a:ext cx="237300" cy="423900"/>
          </a:xfrm>
          <a:prstGeom prst="bentConnector3">
            <a:avLst>
              <a:gd fmla="val 50014" name="adj1"/>
            </a:avLst>
          </a:prstGeom>
          <a:noFill/>
          <a:ln cap="flat" cmpd="sng" w="9525">
            <a:solidFill>
              <a:srgbClr val="C2C2C2"/>
            </a:solidFill>
            <a:prstDash val="solid"/>
            <a:round/>
            <a:headEnd len="sm" w="sm" type="none"/>
            <a:tailEnd len="sm" w="sm" type="none"/>
          </a:ln>
        </p:spPr>
      </p:cxnSp>
      <p:cxnSp>
        <p:nvCxnSpPr>
          <p:cNvPr id="77" name="Google Shape;77;p16"/>
          <p:cNvCxnSpPr>
            <a:stCxn id="78" idx="3"/>
            <a:endCxn id="79" idx="2"/>
          </p:cNvCxnSpPr>
          <p:nvPr/>
        </p:nvCxnSpPr>
        <p:spPr>
          <a:xfrm flipH="1">
            <a:off x="6307300" y="4256025"/>
            <a:ext cx="296700" cy="482700"/>
          </a:xfrm>
          <a:prstGeom prst="bentConnector3">
            <a:avLst>
              <a:gd fmla="val 49985" name="adj1"/>
            </a:avLst>
          </a:prstGeom>
          <a:noFill/>
          <a:ln cap="flat" cmpd="sng" w="9525">
            <a:solidFill>
              <a:srgbClr val="C2C2C2"/>
            </a:solidFill>
            <a:prstDash val="solid"/>
            <a:round/>
            <a:headEnd len="sm" w="sm" type="none"/>
            <a:tailEnd len="sm" w="sm" type="none"/>
          </a:ln>
        </p:spPr>
      </p:cxnSp>
      <p:sp>
        <p:nvSpPr>
          <p:cNvPr id="80" name="Google Shape;80;p16"/>
          <p:cNvSpPr/>
          <p:nvPr/>
        </p:nvSpPr>
        <p:spPr>
          <a:xfrm flipH="1">
            <a:off x="510650" y="2010388"/>
            <a:ext cx="2069700" cy="35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D3D3D"/>
                </a:solidFill>
                <a:latin typeface="Roboto"/>
                <a:ea typeface="Roboto"/>
                <a:cs typeface="Roboto"/>
                <a:sym typeface="Roboto"/>
              </a:rPr>
              <a:t>LIWC (NLP + Psych Model)</a:t>
            </a:r>
            <a:endParaRPr sz="1200">
              <a:solidFill>
                <a:srgbClr val="3D3D3D"/>
              </a:solidFill>
              <a:latin typeface="Roboto"/>
              <a:ea typeface="Roboto"/>
              <a:cs typeface="Roboto"/>
              <a:sym typeface="Roboto"/>
            </a:endParaRPr>
          </a:p>
        </p:txBody>
      </p:sp>
      <p:sp>
        <p:nvSpPr>
          <p:cNvPr id="76" name="Google Shape;76;p16"/>
          <p:cNvSpPr/>
          <p:nvPr/>
        </p:nvSpPr>
        <p:spPr>
          <a:xfrm flipH="1">
            <a:off x="2539035" y="2103997"/>
            <a:ext cx="192900" cy="1929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flipH="1">
            <a:off x="6604000" y="4079025"/>
            <a:ext cx="1804500" cy="35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D3D3D"/>
                </a:solidFill>
                <a:latin typeface="Roboto"/>
                <a:ea typeface="Roboto"/>
                <a:cs typeface="Roboto"/>
                <a:sym typeface="Roboto"/>
              </a:rPr>
              <a:t>linguistic_features.json</a:t>
            </a:r>
            <a:endParaRPr sz="1200">
              <a:solidFill>
                <a:srgbClr val="3D3D3D"/>
              </a:solidFill>
              <a:latin typeface="Roboto"/>
              <a:ea typeface="Roboto"/>
              <a:cs typeface="Roboto"/>
              <a:sym typeface="Roboto"/>
            </a:endParaRPr>
          </a:p>
        </p:txBody>
      </p:sp>
      <p:sp>
        <p:nvSpPr>
          <p:cNvPr id="81" name="Google Shape;81;p16"/>
          <p:cNvSpPr/>
          <p:nvPr/>
        </p:nvSpPr>
        <p:spPr>
          <a:xfrm flipH="1">
            <a:off x="4622282" y="4551588"/>
            <a:ext cx="1568400" cy="35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D3D3D"/>
                </a:solidFill>
                <a:latin typeface="Roboto"/>
                <a:ea typeface="Roboto"/>
                <a:cs typeface="Roboto"/>
                <a:sym typeface="Roboto"/>
              </a:rPr>
              <a:t>spaCy</a:t>
            </a:r>
            <a:r>
              <a:rPr lang="en" sz="1200">
                <a:solidFill>
                  <a:srgbClr val="3D3D3D"/>
                </a:solidFill>
                <a:latin typeface="Roboto"/>
                <a:ea typeface="Roboto"/>
                <a:cs typeface="Roboto"/>
                <a:sym typeface="Roboto"/>
              </a:rPr>
              <a:t> </a:t>
            </a:r>
            <a:r>
              <a:rPr lang="en" sz="1200">
                <a:solidFill>
                  <a:srgbClr val="3D3D3D"/>
                </a:solidFill>
                <a:latin typeface="Roboto"/>
                <a:ea typeface="Roboto"/>
                <a:cs typeface="Roboto"/>
                <a:sym typeface="Roboto"/>
              </a:rPr>
              <a:t>(NLP model) </a:t>
            </a:r>
            <a:endParaRPr sz="1200">
              <a:solidFill>
                <a:srgbClr val="3D3D3D"/>
              </a:solidFill>
              <a:latin typeface="Roboto"/>
              <a:ea typeface="Roboto"/>
              <a:cs typeface="Roboto"/>
              <a:sym typeface="Roboto"/>
            </a:endParaRPr>
          </a:p>
        </p:txBody>
      </p:sp>
      <p:sp>
        <p:nvSpPr>
          <p:cNvPr id="79" name="Google Shape;79;p16"/>
          <p:cNvSpPr/>
          <p:nvPr/>
        </p:nvSpPr>
        <p:spPr>
          <a:xfrm flipH="1">
            <a:off x="6114491" y="4642280"/>
            <a:ext cx="192900" cy="1929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16"/>
          <p:cNvCxnSpPr>
            <a:stCxn id="83" idx="3"/>
            <a:endCxn id="84" idx="2"/>
          </p:cNvCxnSpPr>
          <p:nvPr/>
        </p:nvCxnSpPr>
        <p:spPr>
          <a:xfrm rot="10800000">
            <a:off x="2729604" y="3062050"/>
            <a:ext cx="239700" cy="419100"/>
          </a:xfrm>
          <a:prstGeom prst="bentConnector3">
            <a:avLst>
              <a:gd fmla="val 49995" name="adj1"/>
            </a:avLst>
          </a:prstGeom>
          <a:noFill/>
          <a:ln cap="flat" cmpd="sng" w="9525">
            <a:solidFill>
              <a:srgbClr val="C2C2C2"/>
            </a:solidFill>
            <a:prstDash val="solid"/>
            <a:round/>
            <a:headEnd len="sm" w="sm" type="none"/>
            <a:tailEnd len="sm" w="sm" type="none"/>
          </a:ln>
        </p:spPr>
      </p:cxnSp>
      <p:sp>
        <p:nvSpPr>
          <p:cNvPr id="75" name="Google Shape;75;p16"/>
          <p:cNvSpPr/>
          <p:nvPr/>
        </p:nvSpPr>
        <p:spPr>
          <a:xfrm flipH="1">
            <a:off x="2969302" y="2447389"/>
            <a:ext cx="1599600" cy="35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D3D3D"/>
                </a:solidFill>
                <a:latin typeface="Roboto"/>
                <a:ea typeface="Roboto"/>
                <a:cs typeface="Roboto"/>
                <a:sym typeface="Roboto"/>
              </a:rPr>
              <a:t>liwc_features.csv</a:t>
            </a:r>
            <a:endParaRPr sz="1200">
              <a:solidFill>
                <a:srgbClr val="3D3D3D"/>
              </a:solidFill>
              <a:latin typeface="Roboto"/>
              <a:ea typeface="Roboto"/>
              <a:cs typeface="Roboto"/>
              <a:sym typeface="Roboto"/>
            </a:endParaRPr>
          </a:p>
        </p:txBody>
      </p:sp>
      <p:sp>
        <p:nvSpPr>
          <p:cNvPr id="85" name="Google Shape;85;p16"/>
          <p:cNvSpPr/>
          <p:nvPr/>
        </p:nvSpPr>
        <p:spPr>
          <a:xfrm flipH="1">
            <a:off x="4338172" y="2527949"/>
            <a:ext cx="192900" cy="1929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16"/>
          <p:cNvCxnSpPr>
            <a:stCxn id="87" idx="3"/>
            <a:endCxn id="88" idx="2"/>
          </p:cNvCxnSpPr>
          <p:nvPr/>
        </p:nvCxnSpPr>
        <p:spPr>
          <a:xfrm flipH="1">
            <a:off x="4531094" y="3068725"/>
            <a:ext cx="192000" cy="412200"/>
          </a:xfrm>
          <a:prstGeom prst="bentConnector3">
            <a:avLst>
              <a:gd fmla="val 50003" name="adj1"/>
            </a:avLst>
          </a:prstGeom>
          <a:noFill/>
          <a:ln cap="flat" cmpd="sng" w="9525">
            <a:solidFill>
              <a:srgbClr val="C2C2C2"/>
            </a:solidFill>
            <a:prstDash val="solid"/>
            <a:round/>
            <a:headEnd len="sm" w="sm" type="none"/>
            <a:tailEnd len="sm" w="sm" type="none"/>
          </a:ln>
        </p:spPr>
      </p:cxnSp>
      <p:sp>
        <p:nvSpPr>
          <p:cNvPr id="89" name="Google Shape;89;p16"/>
          <p:cNvSpPr/>
          <p:nvPr/>
        </p:nvSpPr>
        <p:spPr>
          <a:xfrm flipH="1">
            <a:off x="5212650" y="3664100"/>
            <a:ext cx="903300" cy="35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3D3D3D"/>
                </a:solidFill>
                <a:latin typeface="Roboto"/>
                <a:ea typeface="Roboto"/>
                <a:cs typeface="Roboto"/>
                <a:sym typeface="Roboto"/>
              </a:rPr>
              <a:t>posts.csv</a:t>
            </a:r>
            <a:endParaRPr sz="1200">
              <a:solidFill>
                <a:srgbClr val="3D3D3D"/>
              </a:solidFill>
              <a:latin typeface="Roboto"/>
              <a:ea typeface="Roboto"/>
              <a:cs typeface="Roboto"/>
              <a:sym typeface="Roboto"/>
            </a:endParaRPr>
          </a:p>
        </p:txBody>
      </p:sp>
      <p:sp>
        <p:nvSpPr>
          <p:cNvPr id="90" name="Google Shape;90;p16"/>
          <p:cNvSpPr/>
          <p:nvPr/>
        </p:nvSpPr>
        <p:spPr>
          <a:xfrm flipH="1">
            <a:off x="6115958" y="3744666"/>
            <a:ext cx="192900" cy="1929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flipH="1">
            <a:off x="1641500" y="2891725"/>
            <a:ext cx="903300" cy="35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solidFill>
                  <a:srgbClr val="3D3D3D"/>
                </a:solidFill>
                <a:latin typeface="Roboto"/>
                <a:ea typeface="Roboto"/>
                <a:cs typeface="Roboto"/>
                <a:sym typeface="Roboto"/>
              </a:rPr>
              <a:t>posts/*txt</a:t>
            </a:r>
            <a:endParaRPr sz="1200">
              <a:solidFill>
                <a:srgbClr val="3D3D3D"/>
              </a:solidFill>
              <a:latin typeface="Roboto"/>
              <a:ea typeface="Roboto"/>
              <a:cs typeface="Roboto"/>
              <a:sym typeface="Roboto"/>
            </a:endParaRPr>
          </a:p>
        </p:txBody>
      </p:sp>
      <p:sp>
        <p:nvSpPr>
          <p:cNvPr id="84" name="Google Shape;84;p16"/>
          <p:cNvSpPr/>
          <p:nvPr/>
        </p:nvSpPr>
        <p:spPr>
          <a:xfrm flipH="1">
            <a:off x="2536728" y="2965685"/>
            <a:ext cx="192900" cy="1929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flipH="1">
            <a:off x="2969304" y="3304150"/>
            <a:ext cx="1368900" cy="35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D3D3D"/>
                </a:solidFill>
                <a:latin typeface="Roboto"/>
                <a:ea typeface="Roboto"/>
                <a:cs typeface="Roboto"/>
                <a:sym typeface="Roboto"/>
              </a:rPr>
              <a:t>posts_meta.csv</a:t>
            </a:r>
            <a:endParaRPr sz="1200">
              <a:solidFill>
                <a:srgbClr val="3D3D3D"/>
              </a:solidFill>
              <a:latin typeface="Roboto"/>
              <a:ea typeface="Roboto"/>
              <a:cs typeface="Roboto"/>
              <a:sym typeface="Roboto"/>
            </a:endParaRPr>
          </a:p>
        </p:txBody>
      </p:sp>
      <p:sp>
        <p:nvSpPr>
          <p:cNvPr id="88" name="Google Shape;88;p16"/>
          <p:cNvSpPr/>
          <p:nvPr/>
        </p:nvSpPr>
        <p:spPr>
          <a:xfrm flipH="1">
            <a:off x="4338183" y="3384613"/>
            <a:ext cx="192900" cy="1929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flipH="1">
            <a:off x="4723094" y="2891725"/>
            <a:ext cx="1717200" cy="35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D3D3D"/>
                </a:solidFill>
                <a:latin typeface="Roboto"/>
                <a:ea typeface="Roboto"/>
                <a:cs typeface="Roboto"/>
                <a:sym typeface="Roboto"/>
              </a:rPr>
              <a:t>psych_features.csv</a:t>
            </a:r>
            <a:endParaRPr sz="1200">
              <a:solidFill>
                <a:srgbClr val="3D3D3D"/>
              </a:solidFill>
              <a:latin typeface="Roboto"/>
              <a:ea typeface="Roboto"/>
              <a:cs typeface="Roboto"/>
              <a:sym typeface="Roboto"/>
            </a:endParaRPr>
          </a:p>
        </p:txBody>
      </p:sp>
      <p:cxnSp>
        <p:nvCxnSpPr>
          <p:cNvPr id="92" name="Google Shape;92;p16"/>
          <p:cNvCxnSpPr>
            <a:stCxn id="85" idx="2"/>
            <a:endCxn id="87" idx="3"/>
          </p:cNvCxnSpPr>
          <p:nvPr/>
        </p:nvCxnSpPr>
        <p:spPr>
          <a:xfrm>
            <a:off x="4531072" y="2624399"/>
            <a:ext cx="192000" cy="444300"/>
          </a:xfrm>
          <a:prstGeom prst="bentConnector3">
            <a:avLst>
              <a:gd fmla="val 50006" name="adj1"/>
            </a:avLst>
          </a:prstGeom>
          <a:noFill/>
          <a:ln cap="flat" cmpd="sng" w="9525">
            <a:solidFill>
              <a:srgbClr val="C2C2C2"/>
            </a:solidFill>
            <a:prstDash val="solid"/>
            <a:round/>
            <a:headEnd len="sm" w="sm" type="none"/>
            <a:tailEnd len="sm" w="sm" type="none"/>
          </a:ln>
        </p:spPr>
      </p:cxnSp>
      <p:cxnSp>
        <p:nvCxnSpPr>
          <p:cNvPr id="93" name="Google Shape;93;p16"/>
          <p:cNvCxnSpPr>
            <a:stCxn id="75" idx="3"/>
            <a:endCxn id="84" idx="2"/>
          </p:cNvCxnSpPr>
          <p:nvPr/>
        </p:nvCxnSpPr>
        <p:spPr>
          <a:xfrm flipH="1">
            <a:off x="2729602" y="2624389"/>
            <a:ext cx="239700" cy="437700"/>
          </a:xfrm>
          <a:prstGeom prst="bentConnector3">
            <a:avLst>
              <a:gd fmla="val 49995" name="adj1"/>
            </a:avLst>
          </a:prstGeom>
          <a:noFill/>
          <a:ln cap="flat" cmpd="sng" w="9525">
            <a:solidFill>
              <a:srgbClr val="C2C2C2"/>
            </a:solidFill>
            <a:prstDash val="solid"/>
            <a:round/>
            <a:headEnd len="sm" w="sm" type="none"/>
            <a:tailEnd len="sm" w="sm" type="none"/>
          </a:ln>
        </p:spPr>
      </p:cxnSp>
      <p:sp>
        <p:nvSpPr>
          <p:cNvPr id="94" name="Google Shape;94;p16"/>
          <p:cNvSpPr/>
          <p:nvPr/>
        </p:nvSpPr>
        <p:spPr>
          <a:xfrm flipH="1">
            <a:off x="1104025" y="3656200"/>
            <a:ext cx="1489200" cy="35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D3D3D"/>
                </a:solidFill>
                <a:latin typeface="Roboto"/>
                <a:ea typeface="Roboto"/>
                <a:cs typeface="Roboto"/>
                <a:sym typeface="Roboto"/>
              </a:rPr>
              <a:t>scrape_index.json</a:t>
            </a:r>
            <a:endParaRPr sz="1200">
              <a:solidFill>
                <a:srgbClr val="3D3D3D"/>
              </a:solidFill>
              <a:latin typeface="Roboto"/>
              <a:ea typeface="Roboto"/>
              <a:cs typeface="Roboto"/>
              <a:sym typeface="Roboto"/>
            </a:endParaRPr>
          </a:p>
        </p:txBody>
      </p:sp>
      <p:sp>
        <p:nvSpPr>
          <p:cNvPr id="95" name="Google Shape;95;p16"/>
          <p:cNvSpPr/>
          <p:nvPr/>
        </p:nvSpPr>
        <p:spPr>
          <a:xfrm flipH="1">
            <a:off x="2535008" y="3736663"/>
            <a:ext cx="192900" cy="1929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6"/>
          <p:cNvCxnSpPr>
            <a:stCxn id="83" idx="3"/>
            <a:endCxn id="95" idx="2"/>
          </p:cNvCxnSpPr>
          <p:nvPr/>
        </p:nvCxnSpPr>
        <p:spPr>
          <a:xfrm flipH="1">
            <a:off x="2727804" y="3481150"/>
            <a:ext cx="241500" cy="351900"/>
          </a:xfrm>
          <a:prstGeom prst="bentConnector3">
            <a:avLst>
              <a:gd fmla="val 49979" name="adj1"/>
            </a:avLst>
          </a:prstGeom>
          <a:noFill/>
          <a:ln cap="flat" cmpd="sng" w="9525">
            <a:solidFill>
              <a:srgbClr val="C2C2C2"/>
            </a:solidFill>
            <a:prstDash val="solid"/>
            <a:round/>
            <a:headEnd len="sm" w="sm" type="none"/>
            <a:tailEnd len="sm" w="sm" type="none"/>
          </a:ln>
        </p:spPr>
      </p:cxnSp>
      <p:sp>
        <p:nvSpPr>
          <p:cNvPr id="97" name="Google Shape;97;p16"/>
          <p:cNvSpPr/>
          <p:nvPr/>
        </p:nvSpPr>
        <p:spPr>
          <a:xfrm flipH="1">
            <a:off x="236975" y="3376725"/>
            <a:ext cx="633600" cy="35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D3D3D"/>
                </a:solidFill>
                <a:latin typeface="Roboto"/>
                <a:ea typeface="Roboto"/>
                <a:cs typeface="Roboto"/>
                <a:sym typeface="Roboto"/>
              </a:rPr>
              <a:t>Blog</a:t>
            </a:r>
            <a:endParaRPr sz="1200">
              <a:solidFill>
                <a:srgbClr val="3D3D3D"/>
              </a:solidFill>
              <a:latin typeface="Roboto"/>
              <a:ea typeface="Roboto"/>
              <a:cs typeface="Roboto"/>
              <a:sym typeface="Roboto"/>
            </a:endParaRPr>
          </a:p>
        </p:txBody>
      </p:sp>
      <p:sp>
        <p:nvSpPr>
          <p:cNvPr id="98" name="Google Shape;98;p16"/>
          <p:cNvSpPr/>
          <p:nvPr/>
        </p:nvSpPr>
        <p:spPr>
          <a:xfrm flipH="1">
            <a:off x="794383" y="3457263"/>
            <a:ext cx="192900" cy="1929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 name="Google Shape;99;p16"/>
          <p:cNvCxnSpPr>
            <a:stCxn id="94" idx="3"/>
            <a:endCxn id="98" idx="2"/>
          </p:cNvCxnSpPr>
          <p:nvPr/>
        </p:nvCxnSpPr>
        <p:spPr>
          <a:xfrm rot="10800000">
            <a:off x="987325" y="3553600"/>
            <a:ext cx="116700" cy="279600"/>
          </a:xfrm>
          <a:prstGeom prst="bentConnector3">
            <a:avLst>
              <a:gd fmla="val 50018" name="adj1"/>
            </a:avLst>
          </a:prstGeom>
          <a:noFill/>
          <a:ln cap="flat" cmpd="sng" w="9525">
            <a:solidFill>
              <a:srgbClr val="C2C2C2"/>
            </a:solidFill>
            <a:prstDash val="solid"/>
            <a:round/>
            <a:headEnd len="sm" w="sm" type="none"/>
            <a:tailEnd len="sm" w="sm" type="none"/>
          </a:ln>
        </p:spPr>
      </p:cxnSp>
      <p:cxnSp>
        <p:nvCxnSpPr>
          <p:cNvPr id="100" name="Google Shape;100;p16"/>
          <p:cNvCxnSpPr>
            <a:stCxn id="91" idx="3"/>
            <a:endCxn id="98" idx="2"/>
          </p:cNvCxnSpPr>
          <p:nvPr/>
        </p:nvCxnSpPr>
        <p:spPr>
          <a:xfrm flipH="1">
            <a:off x="987200" y="3068725"/>
            <a:ext cx="654300" cy="485100"/>
          </a:xfrm>
          <a:prstGeom prst="bentConnector3">
            <a:avLst>
              <a:gd fmla="val 91124" name="adj1"/>
            </a:avLst>
          </a:prstGeom>
          <a:noFill/>
          <a:ln cap="flat" cmpd="sng" w="9525">
            <a:solidFill>
              <a:srgbClr val="C2C2C2"/>
            </a:solidFill>
            <a:prstDash val="solid"/>
            <a:round/>
            <a:headEnd len="sm" w="sm" type="none"/>
            <a:tailEnd len="sm" w="sm" type="none"/>
          </a:ln>
        </p:spPr>
      </p:cxnSp>
      <p:sp>
        <p:nvSpPr>
          <p:cNvPr id="101" name="Google Shape;101;p16"/>
          <p:cNvSpPr txBox="1"/>
          <p:nvPr/>
        </p:nvSpPr>
        <p:spPr>
          <a:xfrm>
            <a:off x="5102725" y="4049567"/>
            <a:ext cx="1284000" cy="389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lang="en" sz="1200">
                <a:solidFill>
                  <a:srgbClr val="CCCCCC"/>
                </a:solidFill>
              </a:rPr>
              <a:t>Linguistic Feature Extract + Derive</a:t>
            </a:r>
            <a:endParaRPr sz="1200">
              <a:solidFill>
                <a:srgbClr val="CCCCCC"/>
              </a:solidFill>
            </a:endParaRPr>
          </a:p>
        </p:txBody>
      </p:sp>
      <p:sp>
        <p:nvSpPr>
          <p:cNvPr id="102" name="Google Shape;102;p16"/>
          <p:cNvSpPr txBox="1"/>
          <p:nvPr/>
        </p:nvSpPr>
        <p:spPr>
          <a:xfrm>
            <a:off x="818125" y="2423515"/>
            <a:ext cx="1974000" cy="389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lang="en" sz="1200">
                <a:solidFill>
                  <a:srgbClr val="CCCCCC"/>
                </a:solidFill>
              </a:rPr>
              <a:t>Linguistic Feature Extract + Derive Psych Features</a:t>
            </a:r>
            <a:endParaRPr sz="1200">
              <a:solidFill>
                <a:srgbClr val="CCCCCC"/>
              </a:solidFill>
            </a:endParaRPr>
          </a:p>
        </p:txBody>
      </p:sp>
      <p:sp>
        <p:nvSpPr>
          <p:cNvPr id="103" name="Google Shape;103;p16"/>
          <p:cNvSpPr txBox="1"/>
          <p:nvPr/>
        </p:nvSpPr>
        <p:spPr>
          <a:xfrm>
            <a:off x="1541550" y="3327000"/>
            <a:ext cx="1284000" cy="19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lang="en" sz="1200">
                <a:solidFill>
                  <a:srgbClr val="CCCCCC"/>
                </a:solidFill>
              </a:rPr>
              <a:t>Transform + Clean</a:t>
            </a:r>
            <a:endParaRPr sz="1200">
              <a:solidFill>
                <a:srgbClr val="CCCCCC"/>
              </a:solidFill>
            </a:endParaRPr>
          </a:p>
        </p:txBody>
      </p:sp>
      <p:sp>
        <p:nvSpPr>
          <p:cNvPr id="104" name="Google Shape;104;p16"/>
          <p:cNvSpPr txBox="1"/>
          <p:nvPr/>
        </p:nvSpPr>
        <p:spPr>
          <a:xfrm>
            <a:off x="3901551" y="2965675"/>
            <a:ext cx="633600" cy="19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lang="en" sz="1200">
                <a:solidFill>
                  <a:srgbClr val="CCCCCC"/>
                </a:solidFill>
              </a:rPr>
              <a:t>Integrate</a:t>
            </a:r>
            <a:endParaRPr sz="1200">
              <a:solidFill>
                <a:srgbClr val="CCCCCC"/>
              </a:solidFill>
            </a:endParaRPr>
          </a:p>
        </p:txBody>
      </p:sp>
      <p:sp>
        <p:nvSpPr>
          <p:cNvPr id="105" name="Google Shape;105;p16"/>
          <p:cNvSpPr txBox="1"/>
          <p:nvPr/>
        </p:nvSpPr>
        <p:spPr>
          <a:xfrm>
            <a:off x="198188" y="3806775"/>
            <a:ext cx="789000" cy="606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lang="en" sz="1200">
                <a:solidFill>
                  <a:srgbClr val="CCCCCC"/>
                </a:solidFill>
              </a:rPr>
              <a:t>Extract+</a:t>
            </a:r>
            <a:br>
              <a:rPr lang="en" sz="1200">
                <a:solidFill>
                  <a:srgbClr val="CCCCCC"/>
                </a:solidFill>
              </a:rPr>
            </a:br>
            <a:r>
              <a:rPr lang="en" sz="1200">
                <a:solidFill>
                  <a:srgbClr val="CCCCCC"/>
                </a:solidFill>
              </a:rPr>
              <a:t>Transform+</a:t>
            </a:r>
            <a:br>
              <a:rPr lang="en" sz="1200">
                <a:solidFill>
                  <a:srgbClr val="CCCCCC"/>
                </a:solidFill>
              </a:rPr>
            </a:br>
            <a:r>
              <a:rPr lang="en" sz="1200">
                <a:solidFill>
                  <a:srgbClr val="CCCCCC"/>
                </a:solidFill>
              </a:rPr>
              <a:t>Clean</a:t>
            </a:r>
            <a:endParaRPr sz="1200">
              <a:solidFill>
                <a:srgbClr val="CCCCCC"/>
              </a:solidFill>
            </a:endParaRPr>
          </a:p>
        </p:txBody>
      </p:sp>
      <p:sp>
        <p:nvSpPr>
          <p:cNvPr id="106" name="Google Shape;106;p16"/>
          <p:cNvSpPr txBox="1"/>
          <p:nvPr/>
        </p:nvSpPr>
        <p:spPr>
          <a:xfrm>
            <a:off x="5995325" y="1071175"/>
            <a:ext cx="1401000" cy="237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lang="en" sz="1200">
                <a:solidFill>
                  <a:srgbClr val="CCCCCC"/>
                </a:solidFill>
              </a:rPr>
              <a:t>… in varying orders</a:t>
            </a:r>
            <a:endParaRPr sz="1200">
              <a:solidFill>
                <a:srgbClr val="CCCCCC"/>
              </a:solidFill>
            </a:endParaRPr>
          </a:p>
        </p:txBody>
      </p:sp>
      <p:sp>
        <p:nvSpPr>
          <p:cNvPr id="107" name="Google Shape;107;p16"/>
          <p:cNvSpPr txBox="1"/>
          <p:nvPr/>
        </p:nvSpPr>
        <p:spPr>
          <a:xfrm>
            <a:off x="7396400" y="3166450"/>
            <a:ext cx="943200" cy="828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200">
                <a:solidFill>
                  <a:srgbClr val="CCCCCC"/>
                </a:solidFill>
              </a:rPr>
              <a:t>Integrate</a:t>
            </a:r>
            <a:br>
              <a:rPr lang="en" sz="1200">
                <a:solidFill>
                  <a:srgbClr val="CCCCCC"/>
                </a:solidFill>
              </a:rPr>
            </a:br>
            <a:r>
              <a:rPr lang="en" sz="1200">
                <a:solidFill>
                  <a:srgbClr val="CCCCCC"/>
                </a:solidFill>
              </a:rPr>
              <a:t>Derive</a:t>
            </a:r>
            <a:br>
              <a:rPr lang="en" sz="1200">
                <a:solidFill>
                  <a:srgbClr val="CCCCCC"/>
                </a:solidFill>
              </a:rPr>
            </a:br>
            <a:r>
              <a:rPr lang="en" sz="1200">
                <a:solidFill>
                  <a:srgbClr val="CCCCCC"/>
                </a:solidFill>
              </a:rPr>
              <a:t>Normalize</a:t>
            </a:r>
            <a:br>
              <a:rPr lang="en" sz="1200">
                <a:solidFill>
                  <a:srgbClr val="CCCCCC"/>
                </a:solidFill>
              </a:rPr>
            </a:br>
            <a:r>
              <a:rPr lang="en" sz="1200">
                <a:solidFill>
                  <a:srgbClr val="CCCCCC"/>
                </a:solidFill>
              </a:rPr>
              <a:t>… continued</a:t>
            </a:r>
            <a:endParaRPr sz="1200">
              <a:solidFill>
                <a:srgbClr val="CCCCCC"/>
              </a:solidFill>
            </a:endParaRPr>
          </a:p>
          <a:p>
            <a:pPr indent="0" lvl="0" marL="0" rtl="0" algn="l">
              <a:lnSpc>
                <a:spcPct val="115000"/>
              </a:lnSpc>
              <a:spcBef>
                <a:spcPts val="1600"/>
              </a:spcBef>
              <a:spcAft>
                <a:spcPts val="0"/>
              </a:spcAft>
              <a:buNone/>
            </a:pPr>
            <a:r>
              <a:t/>
            </a:r>
            <a:endParaRPr sz="1200">
              <a:solidFill>
                <a:srgbClr val="CCCCCC"/>
              </a:solidFill>
            </a:endParaRPr>
          </a:p>
          <a:p>
            <a:pPr indent="0" lvl="0" marL="0" rtl="0" algn="l">
              <a:lnSpc>
                <a:spcPct val="115000"/>
              </a:lnSpc>
              <a:spcBef>
                <a:spcPts val="1600"/>
              </a:spcBef>
              <a:spcAft>
                <a:spcPts val="1600"/>
              </a:spcAft>
              <a:buNone/>
            </a:pPr>
            <a:r>
              <a:t/>
            </a:r>
            <a:endParaRPr sz="1200">
              <a:solidFill>
                <a:srgbClr val="CCCCCC"/>
              </a:solidFill>
            </a:endParaRPr>
          </a:p>
        </p:txBody>
      </p:sp>
      <p:cxnSp>
        <p:nvCxnSpPr>
          <p:cNvPr id="108" name="Google Shape;108;p16"/>
          <p:cNvCxnSpPr>
            <a:stCxn id="89" idx="3"/>
            <a:endCxn id="88" idx="2"/>
          </p:cNvCxnSpPr>
          <p:nvPr/>
        </p:nvCxnSpPr>
        <p:spPr>
          <a:xfrm rot="10800000">
            <a:off x="4531050" y="3481100"/>
            <a:ext cx="681600" cy="360000"/>
          </a:xfrm>
          <a:prstGeom prst="bentConnector3">
            <a:avLst>
              <a:gd fmla="val 85783" name="adj1"/>
            </a:avLst>
          </a:prstGeom>
          <a:noFill/>
          <a:ln cap="flat" cmpd="sng" w="9525">
            <a:solidFill>
              <a:srgbClr val="C2C2C2"/>
            </a:solidFill>
            <a:prstDash val="solid"/>
            <a:round/>
            <a:headEnd len="sm" w="sm" type="none"/>
            <a:tailEnd len="sm" w="sm" type="none"/>
          </a:ln>
        </p:spPr>
      </p:cxnSp>
      <p:cxnSp>
        <p:nvCxnSpPr>
          <p:cNvPr id="109" name="Google Shape;109;p16"/>
          <p:cNvCxnSpPr>
            <a:stCxn id="90" idx="2"/>
            <a:endCxn id="78" idx="3"/>
          </p:cNvCxnSpPr>
          <p:nvPr/>
        </p:nvCxnSpPr>
        <p:spPr>
          <a:xfrm>
            <a:off x="6308858" y="3841116"/>
            <a:ext cx="295200" cy="414900"/>
          </a:xfrm>
          <a:prstGeom prst="bentConnector3">
            <a:avLst>
              <a:gd fmla="val 49990" name="adj1"/>
            </a:avLst>
          </a:prstGeom>
          <a:noFill/>
          <a:ln cap="flat" cmpd="sng" w="9525">
            <a:solidFill>
              <a:srgbClr val="C2C2C2"/>
            </a:solidFill>
            <a:prstDash val="solid"/>
            <a:round/>
            <a:headEnd len="sm" w="sm" type="none"/>
            <a:tailEnd len="sm" w="sm" type="none"/>
          </a:ln>
        </p:spPr>
      </p:cxnSp>
      <p:sp>
        <p:nvSpPr>
          <p:cNvPr id="110" name="Google Shape;110;p16"/>
          <p:cNvSpPr txBox="1"/>
          <p:nvPr/>
        </p:nvSpPr>
        <p:spPr>
          <a:xfrm>
            <a:off x="3901539" y="3718463"/>
            <a:ext cx="633600" cy="19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lang="en" sz="1200">
                <a:solidFill>
                  <a:srgbClr val="CCCCCC"/>
                </a:solidFill>
              </a:rPr>
              <a:t>Integrate</a:t>
            </a:r>
            <a:endParaRPr sz="1200">
              <a:solidFill>
                <a:srgbClr val="CCCCCC"/>
              </a:solidFill>
            </a:endParaRPr>
          </a:p>
        </p:txBody>
      </p:sp>
      <p:sp>
        <p:nvSpPr>
          <p:cNvPr id="111" name="Google Shape;111;p16"/>
          <p:cNvSpPr/>
          <p:nvPr/>
        </p:nvSpPr>
        <p:spPr>
          <a:xfrm flipH="1">
            <a:off x="3447013" y="4056142"/>
            <a:ext cx="903300" cy="35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3D3D3D"/>
                </a:solidFill>
                <a:latin typeface="Roboto"/>
                <a:ea typeface="Roboto"/>
                <a:cs typeface="Roboto"/>
                <a:sym typeface="Roboto"/>
              </a:rPr>
              <a:t>posts/*txt</a:t>
            </a:r>
            <a:endParaRPr sz="1200">
              <a:solidFill>
                <a:srgbClr val="3D3D3D"/>
              </a:solidFill>
              <a:latin typeface="Roboto"/>
              <a:ea typeface="Roboto"/>
              <a:cs typeface="Roboto"/>
              <a:sym typeface="Roboto"/>
            </a:endParaRPr>
          </a:p>
        </p:txBody>
      </p:sp>
      <p:sp>
        <p:nvSpPr>
          <p:cNvPr id="112" name="Google Shape;112;p16"/>
          <p:cNvSpPr/>
          <p:nvPr/>
        </p:nvSpPr>
        <p:spPr>
          <a:xfrm flipH="1">
            <a:off x="4342240" y="4130103"/>
            <a:ext cx="192900" cy="1929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16"/>
          <p:cNvCxnSpPr>
            <a:stCxn id="89" idx="3"/>
            <a:endCxn id="112" idx="2"/>
          </p:cNvCxnSpPr>
          <p:nvPr/>
        </p:nvCxnSpPr>
        <p:spPr>
          <a:xfrm flipH="1">
            <a:off x="4535250" y="3841100"/>
            <a:ext cx="677400" cy="385500"/>
          </a:xfrm>
          <a:prstGeom prst="bentConnector3">
            <a:avLst>
              <a:gd fmla="val 86315" name="adj1"/>
            </a:avLst>
          </a:prstGeom>
          <a:noFill/>
          <a:ln cap="flat" cmpd="sng" w="9525">
            <a:solidFill>
              <a:srgbClr val="C2C2C2"/>
            </a:solidFill>
            <a:prstDash val="solid"/>
            <a:round/>
            <a:headEnd len="sm" w="sm" type="none"/>
            <a:tailEnd len="sm" w="sm" type="none"/>
          </a:ln>
        </p:spPr>
      </p:cxnSp>
      <p:sp>
        <p:nvSpPr>
          <p:cNvPr id="114" name="Google Shape;114;p16"/>
          <p:cNvSpPr/>
          <p:nvPr/>
        </p:nvSpPr>
        <p:spPr>
          <a:xfrm flipH="1">
            <a:off x="6190683" y="2965666"/>
            <a:ext cx="192900" cy="1929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flipH="1">
            <a:off x="8324008" y="4165991"/>
            <a:ext cx="192900" cy="1929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16"/>
          <p:cNvCxnSpPr>
            <a:stCxn id="114" idx="2"/>
            <a:endCxn id="117" idx="3"/>
          </p:cNvCxnSpPr>
          <p:nvPr/>
        </p:nvCxnSpPr>
        <p:spPr>
          <a:xfrm>
            <a:off x="6383583" y="3062116"/>
            <a:ext cx="2112900" cy="474000"/>
          </a:xfrm>
          <a:prstGeom prst="bentConnector3">
            <a:avLst>
              <a:gd fmla="val 96491" name="adj1"/>
            </a:avLst>
          </a:prstGeom>
          <a:noFill/>
          <a:ln cap="flat" cmpd="sng" w="9525">
            <a:solidFill>
              <a:srgbClr val="C2C2C2"/>
            </a:solidFill>
            <a:prstDash val="solid"/>
            <a:round/>
            <a:headEnd len="sm" w="sm" type="none"/>
            <a:tailEnd len="sm" w="sm" type="none"/>
          </a:ln>
        </p:spPr>
      </p:cxnSp>
      <p:sp>
        <p:nvSpPr>
          <p:cNvPr id="117" name="Google Shape;117;p16"/>
          <p:cNvSpPr/>
          <p:nvPr/>
        </p:nvSpPr>
        <p:spPr>
          <a:xfrm flipH="1">
            <a:off x="8496600" y="3378875"/>
            <a:ext cx="471300" cy="314700"/>
          </a:xfrm>
          <a:prstGeom prst="roundRect">
            <a:avLst>
              <a:gd fmla="val 16667" name="adj"/>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1200">
                <a:solidFill>
                  <a:srgbClr val="3D3D3D"/>
                </a:solidFill>
                <a:latin typeface="Roboto"/>
                <a:ea typeface="Roboto"/>
                <a:cs typeface="Roboto"/>
                <a:sym typeface="Roboto"/>
              </a:rPr>
              <a:t>...</a:t>
            </a:r>
            <a:endParaRPr b="1" sz="1200">
              <a:solidFill>
                <a:srgbClr val="3D3D3D"/>
              </a:solidFill>
              <a:latin typeface="Roboto"/>
              <a:ea typeface="Roboto"/>
              <a:cs typeface="Roboto"/>
              <a:sym typeface="Roboto"/>
            </a:endParaRPr>
          </a:p>
        </p:txBody>
      </p:sp>
      <p:cxnSp>
        <p:nvCxnSpPr>
          <p:cNvPr id="118" name="Google Shape;118;p16"/>
          <p:cNvCxnSpPr>
            <a:stCxn id="115" idx="0"/>
            <a:endCxn id="117" idx="3"/>
          </p:cNvCxnSpPr>
          <p:nvPr/>
        </p:nvCxnSpPr>
        <p:spPr>
          <a:xfrm rot="-5400000">
            <a:off x="8143708" y="3813041"/>
            <a:ext cx="629700" cy="76200"/>
          </a:xfrm>
          <a:prstGeom prst="bentConnector2">
            <a:avLst/>
          </a:prstGeom>
          <a:noFill/>
          <a:ln cap="flat" cmpd="sng" w="9525">
            <a:solidFill>
              <a:srgbClr val="C2C2C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a:t>
            </a:r>
            <a:endParaRPr/>
          </a:p>
        </p:txBody>
      </p:sp>
      <p:sp>
        <p:nvSpPr>
          <p:cNvPr id="124" name="Google Shape;124;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Coord: Github, Trello, Slack, Zoom</a:t>
            </a:r>
            <a:br>
              <a:rPr lang="en"/>
            </a:br>
            <a:br>
              <a:rPr lang="en"/>
            </a:br>
            <a:r>
              <a:rPr lang="en"/>
              <a:t>Writing: Google Docs, Slides, VPN</a:t>
            </a:r>
            <a:br>
              <a:rPr lang="en"/>
            </a:br>
            <a:br>
              <a:rPr lang="en"/>
            </a:br>
            <a:r>
              <a:rPr lang="en"/>
              <a:t>Scraping: Puppeteer (Chromium), CSS, Chrome Dev Tools, </a:t>
            </a:r>
            <a:r>
              <a:rPr lang="en"/>
              <a:t>Node.js, custom JS</a:t>
            </a:r>
            <a:endParaRPr/>
          </a:p>
          <a:p>
            <a:pPr indent="0" lvl="0" marL="0" rtl="0" algn="l">
              <a:spcBef>
                <a:spcPts val="1600"/>
              </a:spcBef>
              <a:spcAft>
                <a:spcPts val="0"/>
              </a:spcAft>
              <a:buClr>
                <a:schemeClr val="dk1"/>
              </a:buClr>
              <a:buSzPts val="1100"/>
              <a:buFont typeface="Arial"/>
              <a:buNone/>
            </a:pPr>
            <a:r>
              <a:rPr lang="en"/>
              <a:t>Cleaning / Integration: </a:t>
            </a:r>
            <a:r>
              <a:rPr lang="en"/>
              <a:t>Funcy, Pandas, Custom Python</a:t>
            </a:r>
            <a:endParaRPr/>
          </a:p>
          <a:p>
            <a:pPr indent="0" lvl="0" marL="0" rtl="0" algn="l">
              <a:spcBef>
                <a:spcPts val="1600"/>
              </a:spcBef>
              <a:spcAft>
                <a:spcPts val="1600"/>
              </a:spcAft>
              <a:buClr>
                <a:schemeClr val="dk1"/>
              </a:buClr>
              <a:buSzPts val="1100"/>
              <a:buFont typeface="Arial"/>
              <a:buNone/>
            </a:pPr>
            <a:r>
              <a:t/>
            </a:r>
            <a:endParaRPr/>
          </a:p>
        </p:txBody>
      </p:sp>
      <p:sp>
        <p:nvSpPr>
          <p:cNvPr id="125" name="Google Shape;125;p17"/>
          <p:cNvSpPr txBox="1"/>
          <p:nvPr>
            <p:ph idx="1" type="body"/>
          </p:nvPr>
        </p:nvSpPr>
        <p:spPr>
          <a:xfrm>
            <a:off x="4572000" y="1152475"/>
            <a:ext cx="4260300" cy="356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Normalizing: Pandas + sklearn</a:t>
            </a:r>
            <a:br>
              <a:rPr lang="en"/>
            </a:br>
            <a:br>
              <a:rPr lang="en"/>
            </a:br>
            <a:r>
              <a:rPr lang="en"/>
              <a:t>Feature Extraction: spaCy (NLP model)  and LIWC2015 (Psych + NLP Model)</a:t>
            </a:r>
            <a:br>
              <a:rPr lang="en"/>
            </a:br>
            <a:br>
              <a:rPr lang="en"/>
            </a:br>
            <a:r>
              <a:rPr lang="en"/>
              <a:t>Classification: LIWC </a:t>
            </a:r>
            <a:r>
              <a:rPr lang="en" sz="1400"/>
              <a:t>(Linguistic Inquiry and Word Count)</a:t>
            </a:r>
            <a:br>
              <a:rPr lang="en" sz="1400"/>
            </a:br>
            <a:br>
              <a:rPr lang="en"/>
            </a:br>
            <a:r>
              <a:rPr lang="en"/>
              <a:t>Dimension reduction: LIWC, pandas, sklearn</a:t>
            </a:r>
            <a:br>
              <a:rPr lang="en"/>
            </a:br>
            <a:br>
              <a:rPr lang="en"/>
            </a:br>
            <a:r>
              <a:rPr lang="en"/>
              <a:t>Vis: Pandas, Seaborn, Matplotlib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Techniques: Adam</a:t>
            </a:r>
            <a:endParaRPr/>
          </a:p>
        </p:txBody>
      </p:sp>
      <p:sp>
        <p:nvSpPr>
          <p:cNvPr id="131" name="Google Shape;13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All those in the data pipeline.  Plus:</a:t>
            </a:r>
            <a:endParaRPr sz="1400"/>
          </a:p>
          <a:p>
            <a:pPr indent="-317500" lvl="0" marL="457200" rtl="0" algn="l">
              <a:spcBef>
                <a:spcPts val="1600"/>
              </a:spcBef>
              <a:spcAft>
                <a:spcPts val="0"/>
              </a:spcAft>
              <a:buSzPts val="1400"/>
              <a:buChar char="-"/>
            </a:pPr>
            <a:r>
              <a:rPr lang="en" sz="1400"/>
              <a:t>Dimensionality Reduction: Manual removal</a:t>
            </a:r>
            <a:endParaRPr sz="1400"/>
          </a:p>
          <a:p>
            <a:pPr indent="-317500" lvl="0" marL="457200" rtl="0" algn="l">
              <a:spcBef>
                <a:spcPts val="0"/>
              </a:spcBef>
              <a:spcAft>
                <a:spcPts val="0"/>
              </a:spcAft>
              <a:buSzPts val="1400"/>
              <a:buChar char="-"/>
            </a:pPr>
            <a:r>
              <a:rPr lang="en" sz="1400"/>
              <a:t>Dimensionality Reduction: Subsets by </a:t>
            </a:r>
            <a:r>
              <a:rPr lang="en" sz="1400"/>
              <a:t>LIWC class, year, month </a:t>
            </a:r>
            <a:endParaRPr sz="1400"/>
          </a:p>
          <a:p>
            <a:pPr indent="-317500" lvl="0" marL="457200" rtl="0" algn="l">
              <a:spcBef>
                <a:spcPts val="0"/>
              </a:spcBef>
              <a:spcAft>
                <a:spcPts val="0"/>
              </a:spcAft>
              <a:buSzPts val="1400"/>
              <a:buChar char="-"/>
            </a:pPr>
            <a:r>
              <a:rPr lang="en" sz="1400"/>
              <a:t>Visualization</a:t>
            </a:r>
            <a:endParaRPr sz="1400"/>
          </a:p>
          <a:p>
            <a:pPr indent="-317500" lvl="0" marL="457200" rtl="0" algn="l">
              <a:spcBef>
                <a:spcPts val="0"/>
              </a:spcBef>
              <a:spcAft>
                <a:spcPts val="0"/>
              </a:spcAft>
              <a:buSzPts val="1400"/>
              <a:buChar char="-"/>
            </a:pPr>
            <a:r>
              <a:rPr lang="en" sz="1400"/>
              <a:t>Clustering: Automated - Sklearn OPTICS</a:t>
            </a:r>
            <a:endParaRPr sz="1400"/>
          </a:p>
          <a:p>
            <a:pPr indent="-317500" lvl="0" marL="457200" rtl="0" algn="l">
              <a:spcBef>
                <a:spcPts val="0"/>
              </a:spcBef>
              <a:spcAft>
                <a:spcPts val="0"/>
              </a:spcAft>
              <a:buSzPts val="1400"/>
              <a:buChar char="-"/>
            </a:pPr>
            <a:r>
              <a:rPr lang="en" sz="1400"/>
              <a:t>Correlation Analysis</a:t>
            </a:r>
            <a:endParaRPr sz="1400"/>
          </a:p>
          <a:p>
            <a:pPr indent="-317500" lvl="0" marL="457200" rtl="0" algn="l">
              <a:spcBef>
                <a:spcPts val="0"/>
              </a:spcBef>
              <a:spcAft>
                <a:spcPts val="0"/>
              </a:spcAft>
              <a:buSzPts val="1400"/>
              <a:buChar char="-"/>
            </a:pPr>
            <a:r>
              <a:rPr lang="en" sz="1400"/>
              <a:t>Correlation Change Analysis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idx="1" type="body"/>
          </p:nvPr>
        </p:nvSpPr>
        <p:spPr>
          <a:xfrm>
            <a:off x="311700" y="1152475"/>
            <a:ext cx="6133200" cy="208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Correlation Analysis (Meh.  Plotting dimensions is more useful.)</a:t>
            </a:r>
            <a:br>
              <a:rPr lang="en" sz="1400"/>
            </a:br>
            <a:r>
              <a:rPr lang="en" sz="1400"/>
              <a:t>Correlation Change Analysis (Ditto)</a:t>
            </a:r>
            <a:br>
              <a:rPr lang="en" sz="1400"/>
            </a:br>
            <a:br>
              <a:rPr lang="en" sz="1400"/>
            </a:br>
            <a:r>
              <a:rPr lang="en" sz="1400"/>
              <a:t>More cleaning needed.  Especially contextual outlier handling for scenarios</a:t>
            </a:r>
            <a:br>
              <a:rPr lang="en" sz="1400"/>
            </a:br>
            <a:r>
              <a:rPr lang="en" sz="1400"/>
              <a:t>like few-word-posts in few-post-months.</a:t>
            </a:r>
            <a:endParaRPr sz="1400"/>
          </a:p>
        </p:txBody>
      </p:sp>
      <p:sp>
        <p:nvSpPr>
          <p:cNvPr id="137" name="Google Shape;13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Adam</a:t>
            </a:r>
            <a:endParaRPr/>
          </a:p>
        </p:txBody>
      </p:sp>
      <p:pic>
        <p:nvPicPr>
          <p:cNvPr id="138" name="Google Shape;138;p19"/>
          <p:cNvPicPr preferRelativeResize="0"/>
          <p:nvPr/>
        </p:nvPicPr>
        <p:blipFill rotWithShape="1">
          <a:blip r:embed="rId3">
            <a:alphaModFix/>
          </a:blip>
          <a:srcRect b="6130" l="0" r="0" t="-6129"/>
          <a:stretch/>
        </p:blipFill>
        <p:spPr>
          <a:xfrm>
            <a:off x="1308625" y="3730848"/>
            <a:ext cx="3110975" cy="1001125"/>
          </a:xfrm>
          <a:prstGeom prst="rect">
            <a:avLst/>
          </a:prstGeom>
          <a:noFill/>
          <a:ln>
            <a:noFill/>
          </a:ln>
        </p:spPr>
      </p:pic>
      <p:pic>
        <p:nvPicPr>
          <p:cNvPr id="139" name="Google Shape;139;p19"/>
          <p:cNvPicPr preferRelativeResize="0"/>
          <p:nvPr/>
        </p:nvPicPr>
        <p:blipFill>
          <a:blip r:embed="rId4">
            <a:alphaModFix/>
          </a:blip>
          <a:stretch>
            <a:fillRect/>
          </a:stretch>
        </p:blipFill>
        <p:spPr>
          <a:xfrm>
            <a:off x="6814725" y="1925375"/>
            <a:ext cx="2079225" cy="3001698"/>
          </a:xfrm>
          <a:prstGeom prst="rect">
            <a:avLst/>
          </a:prstGeom>
          <a:noFill/>
          <a:ln>
            <a:noFill/>
          </a:ln>
        </p:spPr>
      </p:pic>
      <p:cxnSp>
        <p:nvCxnSpPr>
          <p:cNvPr id="140" name="Google Shape;140;p19"/>
          <p:cNvCxnSpPr/>
          <p:nvPr/>
        </p:nvCxnSpPr>
        <p:spPr>
          <a:xfrm flipH="1" rot="10800000">
            <a:off x="4578150" y="2472050"/>
            <a:ext cx="2527500" cy="1941600"/>
          </a:xfrm>
          <a:prstGeom prst="straightConnector1">
            <a:avLst/>
          </a:prstGeom>
          <a:noFill/>
          <a:ln cap="flat" cmpd="sng" w="9525">
            <a:solidFill>
              <a:srgbClr val="980000"/>
            </a:solidFill>
            <a:prstDash val="solid"/>
            <a:round/>
            <a:headEnd len="med" w="med" type="none"/>
            <a:tailEnd len="med" w="med" type="triangle"/>
          </a:ln>
        </p:spPr>
      </p:cxnSp>
      <p:sp>
        <p:nvSpPr>
          <p:cNvPr id="141" name="Google Shape;141;p19"/>
          <p:cNvSpPr txBox="1"/>
          <p:nvPr/>
        </p:nvSpPr>
        <p:spPr>
          <a:xfrm rot="-2778">
            <a:off x="532733" y="3876181"/>
            <a:ext cx="7425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All </a:t>
            </a:r>
            <a:r>
              <a:rPr lang="en">
                <a:solidFill>
                  <a:schemeClr val="dk2"/>
                </a:solidFill>
              </a:rPr>
              <a:t>March</a:t>
            </a:r>
            <a:r>
              <a:rPr lang="en">
                <a:solidFill>
                  <a:schemeClr val="dk2"/>
                </a:solidFill>
              </a:rPr>
              <a:t> Posts</a:t>
            </a:r>
            <a:endParaRPr>
              <a:solidFill>
                <a:schemeClr val="dk2"/>
              </a:solidFill>
            </a:endParaRPr>
          </a:p>
        </p:txBody>
      </p:sp>
      <p:sp>
        <p:nvSpPr>
          <p:cNvPr id="142" name="Google Shape;142;p19"/>
          <p:cNvSpPr txBox="1"/>
          <p:nvPr/>
        </p:nvSpPr>
        <p:spPr>
          <a:xfrm rot="-1454">
            <a:off x="5846248" y="4106650"/>
            <a:ext cx="14187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More </a:t>
            </a:r>
            <a:r>
              <a:rPr lang="en">
                <a:solidFill>
                  <a:srgbClr val="980000"/>
                </a:solidFill>
              </a:rPr>
              <a:t>outlier!</a:t>
            </a:r>
            <a:endParaRPr>
              <a:solidFill>
                <a:srgbClr val="980000"/>
              </a:solidFill>
            </a:endParaRPr>
          </a:p>
        </p:txBody>
      </p:sp>
      <p:cxnSp>
        <p:nvCxnSpPr>
          <p:cNvPr id="143" name="Google Shape;143;p19"/>
          <p:cNvCxnSpPr/>
          <p:nvPr/>
        </p:nvCxnSpPr>
        <p:spPr>
          <a:xfrm>
            <a:off x="4578150" y="4420450"/>
            <a:ext cx="2534400" cy="40800"/>
          </a:xfrm>
          <a:prstGeom prst="straightConnector1">
            <a:avLst/>
          </a:prstGeom>
          <a:noFill/>
          <a:ln cap="flat" cmpd="sng" w="9525">
            <a:solidFill>
              <a:srgbClr val="980000"/>
            </a:solidFill>
            <a:prstDash val="solid"/>
            <a:round/>
            <a:headEnd len="med" w="med" type="none"/>
            <a:tailEnd len="med" w="med" type="triangle"/>
          </a:ln>
        </p:spPr>
      </p:cxnSp>
      <p:sp>
        <p:nvSpPr>
          <p:cNvPr id="144" name="Google Shape;144;p19"/>
          <p:cNvSpPr txBox="1"/>
          <p:nvPr/>
        </p:nvSpPr>
        <p:spPr>
          <a:xfrm rot="-1454">
            <a:off x="6289073" y="3249063"/>
            <a:ext cx="14187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More Variable</a:t>
            </a:r>
            <a:endParaRPr>
              <a:solidFill>
                <a:schemeClr val="dk2"/>
              </a:solidFill>
            </a:endParaRPr>
          </a:p>
        </p:txBody>
      </p:sp>
      <p:sp>
        <p:nvSpPr>
          <p:cNvPr id="145" name="Google Shape;145;p19"/>
          <p:cNvSpPr txBox="1"/>
          <p:nvPr/>
        </p:nvSpPr>
        <p:spPr>
          <a:xfrm rot="-2559">
            <a:off x="4286457" y="3744927"/>
            <a:ext cx="12090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(Word Count)</a:t>
            </a:r>
            <a:endParaRPr sz="800">
              <a:solidFill>
                <a:schemeClr val="dk2"/>
              </a:solidFill>
            </a:endParaRPr>
          </a:p>
        </p:txBody>
      </p:sp>
      <p:sp>
        <p:nvSpPr>
          <p:cNvPr id="146" name="Google Shape;146;p19"/>
          <p:cNvSpPr txBox="1"/>
          <p:nvPr/>
        </p:nvSpPr>
        <p:spPr>
          <a:xfrm rot="-904236">
            <a:off x="3947038" y="3529424"/>
            <a:ext cx="1209189" cy="35439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(Sensory Category)</a:t>
            </a:r>
            <a:endParaRPr sz="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311700" y="445025"/>
            <a:ext cx="2747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Adam</a:t>
            </a:r>
            <a:endParaRPr/>
          </a:p>
        </p:txBody>
      </p:sp>
      <p:pic>
        <p:nvPicPr>
          <p:cNvPr id="152" name="Google Shape;152;p20"/>
          <p:cNvPicPr preferRelativeResize="0"/>
          <p:nvPr/>
        </p:nvPicPr>
        <p:blipFill>
          <a:blip r:embed="rId3">
            <a:alphaModFix/>
          </a:blip>
          <a:stretch>
            <a:fillRect/>
          </a:stretch>
        </p:blipFill>
        <p:spPr>
          <a:xfrm>
            <a:off x="988027" y="1107248"/>
            <a:ext cx="6464825" cy="4036250"/>
          </a:xfrm>
          <a:prstGeom prst="rect">
            <a:avLst/>
          </a:prstGeom>
          <a:noFill/>
          <a:ln>
            <a:noFill/>
          </a:ln>
        </p:spPr>
      </p:pic>
      <p:sp>
        <p:nvSpPr>
          <p:cNvPr id="153" name="Google Shape;153;p20"/>
          <p:cNvSpPr txBox="1"/>
          <p:nvPr>
            <p:ph idx="1" type="body"/>
          </p:nvPr>
        </p:nvSpPr>
        <p:spPr>
          <a:xfrm>
            <a:off x="2975425" y="239575"/>
            <a:ext cx="6168600" cy="86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Infinite ways to slice and visualize.</a:t>
            </a:r>
            <a:br>
              <a:rPr lang="en" sz="1400"/>
            </a:br>
            <a:r>
              <a:rPr lang="en" sz="1400"/>
              <a:t>Simple FTW. </a:t>
            </a:r>
            <a:r>
              <a:rPr lang="en" sz="1400"/>
              <a:t>Manual clustering + vis by year + month.</a:t>
            </a:r>
            <a:br>
              <a:rPr lang="en" sz="1400"/>
            </a:br>
            <a:r>
              <a:rPr lang="en" sz="1400"/>
              <a:t>Measurement ranges matter. Month increase/decrease == Year variability.</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1"/>
          <p:cNvPicPr preferRelativeResize="0"/>
          <p:nvPr/>
        </p:nvPicPr>
        <p:blipFill>
          <a:blip r:embed="rId3">
            <a:alphaModFix/>
          </a:blip>
          <a:stretch>
            <a:fillRect/>
          </a:stretch>
        </p:blipFill>
        <p:spPr>
          <a:xfrm>
            <a:off x="195900" y="1927400"/>
            <a:ext cx="5138475" cy="2772650"/>
          </a:xfrm>
          <a:prstGeom prst="rect">
            <a:avLst/>
          </a:prstGeom>
          <a:noFill/>
          <a:ln>
            <a:noFill/>
          </a:ln>
        </p:spPr>
      </p:pic>
      <p:sp>
        <p:nvSpPr>
          <p:cNvPr id="159" name="Google Shape;159;p21"/>
          <p:cNvSpPr txBox="1"/>
          <p:nvPr>
            <p:ph idx="1" type="body"/>
          </p:nvPr>
        </p:nvSpPr>
        <p:spPr>
          <a:xfrm>
            <a:off x="311700" y="1152475"/>
            <a:ext cx="3326400" cy="42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Manual dimensionality reduction</a:t>
            </a:r>
            <a:br>
              <a:rPr lang="en" sz="1400"/>
            </a:br>
            <a:r>
              <a:rPr lang="en" sz="1400"/>
              <a:t>(by LIWC group, grouped by year)</a:t>
            </a:r>
            <a:endParaRPr sz="1400"/>
          </a:p>
        </p:txBody>
      </p:sp>
      <p:sp>
        <p:nvSpPr>
          <p:cNvPr id="160" name="Google Shape;16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Adam</a:t>
            </a:r>
            <a:endParaRPr/>
          </a:p>
        </p:txBody>
      </p:sp>
      <p:sp>
        <p:nvSpPr>
          <p:cNvPr id="161" name="Google Shape;161;p21"/>
          <p:cNvSpPr txBox="1"/>
          <p:nvPr/>
        </p:nvSpPr>
        <p:spPr>
          <a:xfrm>
            <a:off x="5344200" y="176425"/>
            <a:ext cx="3488100" cy="157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rPr>
              <a:t>Clustering: Automated - Sklearn OPTICS</a:t>
            </a:r>
            <a:br>
              <a:rPr lang="en">
                <a:solidFill>
                  <a:schemeClr val="dk2"/>
                </a:solidFill>
              </a:rPr>
            </a:br>
            <a:r>
              <a:rPr lang="en">
                <a:solidFill>
                  <a:schemeClr val="dk2"/>
                </a:solidFill>
              </a:rPr>
              <a:t>- 210 clusters</a:t>
            </a:r>
            <a:br>
              <a:rPr lang="en">
                <a:solidFill>
                  <a:schemeClr val="dk2"/>
                </a:solidFill>
              </a:rPr>
            </a:br>
            <a:r>
              <a:rPr lang="en">
                <a:solidFill>
                  <a:schemeClr val="dk2"/>
                </a:solidFill>
              </a:rPr>
              <a:t>- 90% of data points non-clustered</a:t>
            </a:r>
            <a:br>
              <a:rPr lang="en">
                <a:solidFill>
                  <a:schemeClr val="dk2"/>
                </a:solidFill>
              </a:rPr>
            </a:br>
            <a:r>
              <a:rPr lang="en">
                <a:solidFill>
                  <a:schemeClr val="dk2"/>
                </a:solidFill>
              </a:rPr>
              <a:t>- Unclear clustering results</a:t>
            </a:r>
            <a:br>
              <a:rPr lang="en">
                <a:solidFill>
                  <a:schemeClr val="dk2"/>
                </a:solidFill>
              </a:rPr>
            </a:br>
            <a:r>
              <a:rPr lang="en">
                <a:solidFill>
                  <a:schemeClr val="dk2"/>
                </a:solidFill>
              </a:rPr>
              <a:t>- Unclear vis from </a:t>
            </a:r>
            <a:r>
              <a:rPr lang="en">
                <a:solidFill>
                  <a:schemeClr val="dk2"/>
                </a:solidFill>
              </a:rPr>
              <a:t>many clusters + dims</a:t>
            </a:r>
            <a:endParaRPr>
              <a:solidFill>
                <a:schemeClr val="dk2"/>
              </a:solidFill>
            </a:endParaRPr>
          </a:p>
        </p:txBody>
      </p:sp>
      <p:pic>
        <p:nvPicPr>
          <p:cNvPr id="162" name="Google Shape;162;p21"/>
          <p:cNvPicPr preferRelativeResize="0"/>
          <p:nvPr/>
        </p:nvPicPr>
        <p:blipFill>
          <a:blip r:embed="rId4">
            <a:alphaModFix/>
          </a:blip>
          <a:stretch>
            <a:fillRect/>
          </a:stretch>
        </p:blipFill>
        <p:spPr>
          <a:xfrm>
            <a:off x="5882926" y="1580874"/>
            <a:ext cx="2949375" cy="339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