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310" r:id="rId3"/>
    <p:sldId id="257" r:id="rId4"/>
    <p:sldId id="258" r:id="rId5"/>
    <p:sldId id="289" r:id="rId6"/>
    <p:sldId id="267" r:id="rId7"/>
    <p:sldId id="263" r:id="rId8"/>
    <p:sldId id="277" r:id="rId9"/>
    <p:sldId id="311" r:id="rId10"/>
    <p:sldId id="298" r:id="rId11"/>
    <p:sldId id="259" r:id="rId12"/>
    <p:sldId id="260" r:id="rId13"/>
    <p:sldId id="288" r:id="rId14"/>
    <p:sldId id="262" r:id="rId15"/>
    <p:sldId id="261" r:id="rId16"/>
    <p:sldId id="268" r:id="rId17"/>
    <p:sldId id="266" r:id="rId18"/>
    <p:sldId id="265" r:id="rId19"/>
    <p:sldId id="299" r:id="rId20"/>
    <p:sldId id="309"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06" d="100"/>
          <a:sy n="106" d="100"/>
        </p:scale>
        <p:origin x="7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这是针对这个问题的一些</a:t>
            </a:r>
            <a:r>
              <a:rPr lang="en-US" altLang="zh-CN"/>
              <a:t>brain storm</a:t>
            </a:r>
            <a:r>
              <a:rPr lang="zh-CN" altLang="en-US"/>
              <a:t>。我们考虑的是怎么样在不同应用下使用语言模型更经济这个问题。不同应用场景对应的就是</a:t>
            </a:r>
            <a:r>
              <a:rPr lang="en-US" altLang="zh-CN"/>
              <a:t>data</a:t>
            </a:r>
            <a:r>
              <a:rPr lang="zh-CN" altLang="en-US"/>
              <a:t>和</a:t>
            </a:r>
            <a:r>
              <a:rPr lang="en-US" altLang="zh-CN"/>
              <a:t>model</a:t>
            </a:r>
            <a:r>
              <a:rPr lang="zh-CN" altLang="en-US"/>
              <a:t>的不同。这里每项列举了几个可能因素。然后结合实际应用。我们在</a:t>
            </a:r>
            <a:r>
              <a:rPr lang="en-US" altLang="zh-CN"/>
              <a:t>finetune</a:t>
            </a:r>
            <a:r>
              <a:rPr lang="zh-CN" altLang="en-US"/>
              <a:t>整个模型时更倾向于考虑不同操作的经济性。所以我这里主要就是考虑</a:t>
            </a:r>
            <a:r>
              <a:rPr lang="en-US" altLang="zh-CN"/>
              <a:t>finetune</a:t>
            </a:r>
            <a:r>
              <a:rPr lang="zh-CN" altLang="en-US"/>
              <a:t>全模型。</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所以我们有了这些问题，下面的实验就是针对这些问题一一回答</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dataset</a:t>
            </a:r>
            <a:r>
              <a:rPr lang="zh-CN" altLang="en-US"/>
              <a:t>都是</a:t>
            </a:r>
            <a:r>
              <a:rPr lang="en-US" altLang="zh-CN"/>
              <a:t>classification </a:t>
            </a:r>
            <a:r>
              <a:rPr lang="zh-CN" altLang="en-US"/>
              <a:t>民商法刑法国际法宪法行政法都有</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两点发现：初始</a:t>
            </a:r>
            <a:r>
              <a:rPr lang="en-US" altLang="zh-CN"/>
              <a:t>accuracy</a:t>
            </a:r>
            <a:r>
              <a:rPr lang="zh-CN" altLang="en-US"/>
              <a:t>更高，</a:t>
            </a:r>
            <a:r>
              <a:rPr lang="en-US" altLang="zh-CN"/>
              <a:t>loss</a:t>
            </a:r>
            <a:r>
              <a:rPr lang="zh-CN" altLang="en-US"/>
              <a:t>更低。最终</a:t>
            </a:r>
            <a:r>
              <a:rPr lang="en-US" altLang="zh-CN"/>
              <a:t>performance</a:t>
            </a:r>
            <a:r>
              <a:rPr lang="zh-CN" altLang="en-US"/>
              <a:t>也会有少量变优</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但是我们之前的结论对于两个相差悬殊的数据集而言便不成立了。</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这种现象当数据集体量相差过大时消失了，性能甚至会有略微下降</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反过来，如果在</a:t>
            </a:r>
            <a:r>
              <a:rPr lang="en-US" altLang="zh-CN"/>
              <a:t>large dataset</a:t>
            </a:r>
            <a:r>
              <a:rPr lang="zh-CN" altLang="en-US"/>
              <a:t>上训练，再在小数据集上</a:t>
            </a:r>
            <a:r>
              <a:rPr lang="en-US" altLang="zh-CN"/>
              <a:t>finetune</a:t>
            </a:r>
            <a:r>
              <a:rPr lang="zh-CN" altLang="en-US"/>
              <a:t>，仍会有提升效果</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对比</a:t>
            </a:r>
            <a:r>
              <a:rPr lang="en-US" altLang="zh-CN"/>
              <a:t>legal bert</a:t>
            </a:r>
            <a:r>
              <a:rPr lang="zh-CN" altLang="en-US"/>
              <a:t>和</a:t>
            </a:r>
            <a:r>
              <a:rPr lang="en-US" altLang="zh-CN"/>
              <a:t>deberta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2024/6/3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2024/6/3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huggingface/transformers/blob/main/examples/pytorch/text-classification/run_glue.py%0d" TargetMode="External"/><Relationship Id="rId2" Type="http://schemas.openxmlformats.org/officeDocument/2006/relationships/hyperlink" Target="https://github.com/a-little-hoof" TargetMode="External"/><Relationship Id="rId1" Type="http://schemas.openxmlformats.org/officeDocument/2006/relationships/slideLayout" Target="../slideLayouts/slideLayout2.xml"/><Relationship Id="rId6" Type="http://schemas.openxmlformats.org/officeDocument/2006/relationships/hyperlink" Target="https://wandb.ai/site" TargetMode="External"/><Relationship Id="rId5" Type="http://schemas.openxmlformats.org/officeDocument/2006/relationships/hyperlink" Target="https://huggingface.co/docs/peft/index" TargetMode="External"/><Relationship Id="rId4" Type="http://schemas.openxmlformats.org/officeDocument/2006/relationships/hyperlink" Target="https://huggingface.co/docs/datasets/inde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8738"/>
            <a:ext cx="9144000" cy="2387600"/>
          </a:xfrm>
        </p:spPr>
        <p:txBody>
          <a:bodyPr/>
          <a:lstStyle/>
          <a:p>
            <a:r>
              <a:rPr lang="zh-CN" altLang="en-US" dirty="0"/>
              <a:t>Can we teach the model twice?</a:t>
            </a:r>
            <a:endParaRPr lang="en-US" altLang="zh-CN" dirty="0"/>
          </a:p>
        </p:txBody>
      </p:sp>
      <p:sp>
        <p:nvSpPr>
          <p:cNvPr id="3" name="副标题 2"/>
          <p:cNvSpPr>
            <a:spLocks noGrp="1"/>
          </p:cNvSpPr>
          <p:nvPr>
            <p:ph type="subTitle" idx="1"/>
          </p:nvPr>
        </p:nvSpPr>
        <p:spPr>
          <a:xfrm>
            <a:off x="1524000" y="4030663"/>
            <a:ext cx="9144000" cy="1655762"/>
          </a:xfrm>
        </p:spPr>
        <p:txBody>
          <a:bodyPr/>
          <a:lstStyle/>
          <a:p>
            <a:r>
              <a:rPr lang="zh-CN" altLang="en-US" dirty="0"/>
              <a:t>严绍波</a:t>
            </a:r>
            <a:r>
              <a:rPr lang="en-US" altLang="zh-CN" dirty="0"/>
              <a:t> </a:t>
            </a:r>
            <a:r>
              <a:rPr lang="zh-CN" altLang="en-US" dirty="0"/>
              <a:t> 王翼飞</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custDataLst>
              <p:tags r:id="rId1"/>
            </p:custDataLst>
          </p:nvPr>
        </p:nvPicPr>
        <p:blipFill>
          <a:blip r:embed="rId3"/>
          <a:stretch>
            <a:fillRect/>
          </a:stretch>
        </p:blipFill>
        <p:spPr>
          <a:xfrm>
            <a:off x="3418522" y="1919605"/>
            <a:ext cx="5354955" cy="4351655"/>
          </a:xfrm>
          <a:prstGeom prst="rect">
            <a:avLst/>
          </a:prstGeom>
        </p:spPr>
      </p:pic>
      <p:sp>
        <p:nvSpPr>
          <p:cNvPr id="5" name="标题 1">
            <a:extLst>
              <a:ext uri="{FF2B5EF4-FFF2-40B4-BE49-F238E27FC236}">
                <a16:creationId xmlns:a16="http://schemas.microsoft.com/office/drawing/2014/main" id="{F60DAB7D-FC3B-1843-A50B-60AD6C7D5489}"/>
              </a:ext>
            </a:extLst>
          </p:cNvPr>
          <p:cNvSpPr txBox="1">
            <a:spLocks/>
          </p:cNvSpPr>
          <p:nvPr/>
        </p:nvSpPr>
        <p:spPr>
          <a:xfrm>
            <a:off x="838200" y="7080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Training Details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227BB59-6025-E54B-82ED-FBF2DAE974FA}"/>
              </a:ext>
            </a:extLst>
          </p:cNvPr>
          <p:cNvSpPr txBox="1">
            <a:spLocks/>
          </p:cNvSpPr>
          <p:nvPr/>
        </p:nvSpPr>
        <p:spPr>
          <a:xfrm>
            <a:off x="838200" y="7080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sym typeface="+mn-ea"/>
              </a:rPr>
              <a:t>Finetune A after finetuning B </a:t>
            </a:r>
            <a:r>
              <a:rPr lang="en-US" altLang="zh-CN" sz="3600" dirty="0" err="1">
                <a:sym typeface="+mn-ea"/>
              </a:rPr>
              <a:t>v.s</a:t>
            </a:r>
            <a:r>
              <a:rPr lang="en-US" altLang="zh-CN" sz="3600" dirty="0">
                <a:sym typeface="+mn-ea"/>
              </a:rPr>
              <a:t>. Finetune A directly</a:t>
            </a:r>
            <a:endParaRPr lang="en-US" altLang="zh-CN" sz="3600" dirty="0"/>
          </a:p>
        </p:txBody>
      </p:sp>
      <p:pic>
        <p:nvPicPr>
          <p:cNvPr id="11" name="内容占位符 3">
            <a:extLst>
              <a:ext uri="{FF2B5EF4-FFF2-40B4-BE49-F238E27FC236}">
                <a16:creationId xmlns:a16="http://schemas.microsoft.com/office/drawing/2014/main" id="{4ABE3D44-30D1-C94F-A120-2CE1D68C00CE}"/>
              </a:ext>
            </a:extLst>
          </p:cNvPr>
          <p:cNvPicPr>
            <a:picLocks noChangeAspect="1"/>
          </p:cNvPicPr>
          <p:nvPr>
            <p:custDataLst>
              <p:tags r:id="rId1"/>
            </p:custDataLst>
          </p:nvPr>
        </p:nvPicPr>
        <p:blipFill>
          <a:blip r:embed="rId3"/>
          <a:stretch>
            <a:fillRect/>
          </a:stretch>
        </p:blipFill>
        <p:spPr>
          <a:xfrm>
            <a:off x="2323465" y="1747838"/>
            <a:ext cx="7545070" cy="49815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978BA1FA-B381-1A4A-8E49-4C7AF002DC34}"/>
              </a:ext>
            </a:extLst>
          </p:cNvPr>
          <p:cNvSpPr txBox="1">
            <a:spLocks/>
          </p:cNvSpPr>
          <p:nvPr/>
        </p:nvSpPr>
        <p:spPr>
          <a:xfrm>
            <a:off x="838200" y="7080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sym typeface="+mn-ea"/>
              </a:rPr>
              <a:t>Finetune A after finetuning B </a:t>
            </a:r>
            <a:r>
              <a:rPr lang="en-US" altLang="zh-CN" sz="3600" dirty="0" err="1">
                <a:sym typeface="+mn-ea"/>
              </a:rPr>
              <a:t>v.s</a:t>
            </a:r>
            <a:r>
              <a:rPr lang="en-US" altLang="zh-CN" sz="3600" dirty="0">
                <a:sym typeface="+mn-ea"/>
              </a:rPr>
              <a:t>. Finetune A directly</a:t>
            </a:r>
            <a:endParaRPr lang="en-US" altLang="zh-CN" sz="3600" dirty="0"/>
          </a:p>
        </p:txBody>
      </p:sp>
      <p:pic>
        <p:nvPicPr>
          <p:cNvPr id="8" name="内容占位符 3">
            <a:extLst>
              <a:ext uri="{FF2B5EF4-FFF2-40B4-BE49-F238E27FC236}">
                <a16:creationId xmlns:a16="http://schemas.microsoft.com/office/drawing/2014/main" id="{DA7FEEAA-4BC0-964E-A2EF-98AA6276CA43}"/>
              </a:ext>
            </a:extLst>
          </p:cNvPr>
          <p:cNvPicPr>
            <a:picLocks noChangeAspect="1"/>
          </p:cNvPicPr>
          <p:nvPr>
            <p:custDataLst>
              <p:tags r:id="rId1"/>
            </p:custDataLst>
          </p:nvPr>
        </p:nvPicPr>
        <p:blipFill>
          <a:blip r:embed="rId4"/>
          <a:stretch>
            <a:fillRect/>
          </a:stretch>
        </p:blipFill>
        <p:spPr>
          <a:xfrm>
            <a:off x="2299018" y="1807916"/>
            <a:ext cx="7593964" cy="493578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501890" y="2796857"/>
            <a:ext cx="4582795" cy="2306955"/>
          </a:xfrm>
          <a:prstGeom prst="rect">
            <a:avLst/>
          </a:prstGeom>
          <a:noFill/>
        </p:spPr>
        <p:txBody>
          <a:bodyPr wrap="square" rtlCol="0">
            <a:spAutoFit/>
          </a:bodyPr>
          <a:lstStyle/>
          <a:p>
            <a:r>
              <a:rPr lang="en-US" altLang="zh-CN" dirty="0" err="1"/>
              <a:t>unfair_tos:The</a:t>
            </a:r>
            <a:r>
              <a:rPr lang="en-US" altLang="zh-CN" dirty="0"/>
              <a:t> UNFAIR-</a:t>
            </a:r>
            <a:r>
              <a:rPr lang="en-US" altLang="zh-CN" dirty="0" err="1"/>
              <a:t>ToS</a:t>
            </a:r>
            <a:r>
              <a:rPr lang="en-US" altLang="zh-CN" dirty="0"/>
              <a:t> dataset contains </a:t>
            </a:r>
            <a:r>
              <a:rPr lang="en-US" altLang="zh-CN" dirty="0">
                <a:solidFill>
                  <a:srgbClr val="FF0000"/>
                </a:solidFill>
              </a:rPr>
              <a:t>50 Terms of Service</a:t>
            </a:r>
            <a:r>
              <a:rPr lang="en-US" altLang="zh-CN" dirty="0"/>
              <a:t> (</a:t>
            </a:r>
            <a:r>
              <a:rPr lang="en-US" altLang="zh-CN" dirty="0" err="1"/>
              <a:t>ToS</a:t>
            </a:r>
            <a:r>
              <a:rPr lang="en-US" altLang="zh-CN" dirty="0"/>
              <a:t>) from on-line platforms (e.g., YouTube, </a:t>
            </a:r>
            <a:r>
              <a:rPr lang="en-US" altLang="zh-CN" dirty="0" err="1"/>
              <a:t>Ebay</a:t>
            </a:r>
            <a:r>
              <a:rPr lang="en-US" altLang="zh-CN" dirty="0"/>
              <a:t>, Facebook, etc.). The dataset has been annotated on the sentence-level with 8 types of unfair contractual terms (sentences), meaning terms that potentially violate user rights according to </a:t>
            </a:r>
            <a:r>
              <a:rPr lang="en-US" altLang="zh-CN" dirty="0">
                <a:solidFill>
                  <a:srgbClr val="FF0000"/>
                </a:solidFill>
              </a:rPr>
              <a:t>the European consumer law</a:t>
            </a:r>
            <a:r>
              <a:rPr lang="en-US" altLang="zh-CN" dirty="0"/>
              <a:t>.</a:t>
            </a:r>
          </a:p>
        </p:txBody>
      </p:sp>
      <p:pic>
        <p:nvPicPr>
          <p:cNvPr id="7" name="图片 6"/>
          <p:cNvPicPr>
            <a:picLocks noChangeAspect="1"/>
          </p:cNvPicPr>
          <p:nvPr>
            <p:custDataLst>
              <p:tags r:id="rId1"/>
            </p:custDataLst>
          </p:nvPr>
        </p:nvPicPr>
        <p:blipFill>
          <a:blip r:embed="rId4"/>
          <a:stretch>
            <a:fillRect/>
          </a:stretch>
        </p:blipFill>
        <p:spPr>
          <a:xfrm>
            <a:off x="270827" y="1890077"/>
            <a:ext cx="7077075" cy="4553585"/>
          </a:xfrm>
          <a:prstGeom prst="rect">
            <a:avLst/>
          </a:prstGeom>
        </p:spPr>
      </p:pic>
      <p:sp>
        <p:nvSpPr>
          <p:cNvPr id="8" name="标题 1">
            <a:extLst>
              <a:ext uri="{FF2B5EF4-FFF2-40B4-BE49-F238E27FC236}">
                <a16:creationId xmlns:a16="http://schemas.microsoft.com/office/drawing/2014/main" id="{7AA699E3-DE36-044B-A855-7110B8670C3D}"/>
              </a:ext>
            </a:extLst>
          </p:cNvPr>
          <p:cNvSpPr txBox="1">
            <a:spLocks/>
          </p:cNvSpPr>
          <p:nvPr/>
        </p:nvSpPr>
        <p:spPr>
          <a:xfrm>
            <a:off x="838200" y="7080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Relevant </a:t>
            </a:r>
            <a:r>
              <a:rPr lang="en-US" altLang="zh-CN" dirty="0" err="1"/>
              <a:t>v.s</a:t>
            </a:r>
            <a:r>
              <a:rPr lang="en-US" altLang="zh-CN" dirty="0"/>
              <a:t>. Irrelevant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98B1FB26-BAD3-0E49-BB7F-A9724FACA664}"/>
              </a:ext>
            </a:extLst>
          </p:cNvPr>
          <p:cNvSpPr txBox="1">
            <a:spLocks/>
          </p:cNvSpPr>
          <p:nvPr/>
        </p:nvSpPr>
        <p:spPr>
          <a:xfrm>
            <a:off x="838200" y="7080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ym typeface="+mn-ea"/>
              </a:rPr>
              <a:t>Small dataset </a:t>
            </a:r>
            <a:r>
              <a:rPr lang="en-US" altLang="zh-CN" dirty="0" err="1">
                <a:sym typeface="+mn-ea"/>
              </a:rPr>
              <a:t>v.s</a:t>
            </a:r>
            <a:r>
              <a:rPr lang="en-US" altLang="zh-CN" dirty="0">
                <a:sym typeface="+mn-ea"/>
              </a:rPr>
              <a:t>. Huge dataset</a:t>
            </a:r>
            <a:endParaRPr lang="en-US" altLang="zh-CN" dirty="0"/>
          </a:p>
        </p:txBody>
      </p:sp>
      <p:pic>
        <p:nvPicPr>
          <p:cNvPr id="9" name="内容占位符 3">
            <a:extLst>
              <a:ext uri="{FF2B5EF4-FFF2-40B4-BE49-F238E27FC236}">
                <a16:creationId xmlns:a16="http://schemas.microsoft.com/office/drawing/2014/main" id="{DD5592DC-E062-C74E-ADEF-0FDD0EB29E3A}"/>
              </a:ext>
            </a:extLst>
          </p:cNvPr>
          <p:cNvPicPr>
            <a:picLocks noChangeAspect="1"/>
          </p:cNvPicPr>
          <p:nvPr>
            <p:custDataLst>
              <p:tags r:id="rId1"/>
            </p:custDataLst>
          </p:nvPr>
        </p:nvPicPr>
        <p:blipFill>
          <a:blip r:embed="rId4"/>
          <a:stretch>
            <a:fillRect/>
          </a:stretch>
        </p:blipFill>
        <p:spPr>
          <a:xfrm>
            <a:off x="2299018" y="1815638"/>
            <a:ext cx="7593964" cy="491829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C5DDE25-DD89-D347-91FA-608E80D765D5}"/>
              </a:ext>
            </a:extLst>
          </p:cNvPr>
          <p:cNvSpPr txBox="1">
            <a:spLocks/>
          </p:cNvSpPr>
          <p:nvPr/>
        </p:nvSpPr>
        <p:spPr>
          <a:xfrm>
            <a:off x="838200" y="7080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ym typeface="+mn-ea"/>
              </a:rPr>
              <a:t>The other way around</a:t>
            </a:r>
            <a:endParaRPr lang="en-US" altLang="zh-CN" dirty="0"/>
          </a:p>
        </p:txBody>
      </p:sp>
      <p:pic>
        <p:nvPicPr>
          <p:cNvPr id="7" name="内容占位符 5">
            <a:extLst>
              <a:ext uri="{FF2B5EF4-FFF2-40B4-BE49-F238E27FC236}">
                <a16:creationId xmlns:a16="http://schemas.microsoft.com/office/drawing/2014/main" id="{F7B89E28-BCF1-FE49-8AA6-5AE4876978D6}"/>
              </a:ext>
            </a:extLst>
          </p:cNvPr>
          <p:cNvPicPr>
            <a:picLocks noChangeAspect="1"/>
          </p:cNvPicPr>
          <p:nvPr>
            <p:custDataLst>
              <p:tags r:id="rId1"/>
            </p:custDataLst>
          </p:nvPr>
        </p:nvPicPr>
        <p:blipFill>
          <a:blip r:embed="rId4"/>
          <a:stretch>
            <a:fillRect/>
          </a:stretch>
        </p:blipFill>
        <p:spPr>
          <a:xfrm>
            <a:off x="2336324" y="1872788"/>
            <a:ext cx="7519352" cy="48730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93CAE8D8-51A5-8B44-B105-7F1A02E2B338}"/>
              </a:ext>
            </a:extLst>
          </p:cNvPr>
          <p:cNvSpPr txBox="1">
            <a:spLocks/>
          </p:cNvSpPr>
          <p:nvPr/>
        </p:nvSpPr>
        <p:spPr>
          <a:xfrm>
            <a:off x="838200" y="7080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ym typeface="+mn-ea"/>
              </a:rPr>
              <a:t>Same label </a:t>
            </a:r>
            <a:r>
              <a:rPr lang="en-US" altLang="zh-CN" dirty="0" err="1">
                <a:sym typeface="+mn-ea"/>
              </a:rPr>
              <a:t>v.s</a:t>
            </a:r>
            <a:r>
              <a:rPr lang="en-US" altLang="zh-CN" dirty="0">
                <a:sym typeface="+mn-ea"/>
              </a:rPr>
              <a:t>. Different label</a:t>
            </a:r>
            <a:endParaRPr lang="en-US" altLang="zh-CN" dirty="0"/>
          </a:p>
        </p:txBody>
      </p:sp>
      <p:pic>
        <p:nvPicPr>
          <p:cNvPr id="7" name="内容占位符 3">
            <a:extLst>
              <a:ext uri="{FF2B5EF4-FFF2-40B4-BE49-F238E27FC236}">
                <a16:creationId xmlns:a16="http://schemas.microsoft.com/office/drawing/2014/main" id="{40875E01-C9B3-2B4D-B7E9-4E5BDC9E585F}"/>
              </a:ext>
            </a:extLst>
          </p:cNvPr>
          <p:cNvPicPr>
            <a:picLocks noChangeAspect="1"/>
          </p:cNvPicPr>
          <p:nvPr>
            <p:custDataLst>
              <p:tags r:id="rId1"/>
            </p:custDataLst>
          </p:nvPr>
        </p:nvPicPr>
        <p:blipFill>
          <a:blip r:embed="rId3"/>
          <a:stretch>
            <a:fillRect/>
          </a:stretch>
        </p:blipFill>
        <p:spPr>
          <a:xfrm>
            <a:off x="2274571" y="1744577"/>
            <a:ext cx="7642858" cy="498819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4C0CF293-B9C9-1443-8157-E1A0C5479334}"/>
              </a:ext>
            </a:extLst>
          </p:cNvPr>
          <p:cNvSpPr txBox="1">
            <a:spLocks/>
          </p:cNvSpPr>
          <p:nvPr/>
        </p:nvSpPr>
        <p:spPr>
          <a:xfrm>
            <a:off x="0" y="708025"/>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a:sym typeface="+mn-ea"/>
              </a:rPr>
              <a:t>Model with expert knowledge </a:t>
            </a:r>
            <a:r>
              <a:rPr lang="en-US" altLang="zh-CN" sz="3600" dirty="0" err="1">
                <a:sym typeface="+mn-ea"/>
              </a:rPr>
              <a:t>v.s</a:t>
            </a:r>
            <a:r>
              <a:rPr lang="en-US" altLang="zh-CN" sz="3600" dirty="0">
                <a:sym typeface="+mn-ea"/>
              </a:rPr>
              <a:t>. General large language model</a:t>
            </a:r>
            <a:endParaRPr lang="en-US" altLang="zh-CN" sz="3600" dirty="0"/>
          </a:p>
        </p:txBody>
      </p:sp>
      <p:pic>
        <p:nvPicPr>
          <p:cNvPr id="8" name="内容占位符 3">
            <a:extLst>
              <a:ext uri="{FF2B5EF4-FFF2-40B4-BE49-F238E27FC236}">
                <a16:creationId xmlns:a16="http://schemas.microsoft.com/office/drawing/2014/main" id="{E1592FF5-DD4A-6046-B981-1E821EA24E92}"/>
              </a:ext>
            </a:extLst>
          </p:cNvPr>
          <p:cNvPicPr>
            <a:picLocks noChangeAspect="1"/>
          </p:cNvPicPr>
          <p:nvPr>
            <p:custDataLst>
              <p:tags r:id="rId1"/>
            </p:custDataLst>
          </p:nvPr>
        </p:nvPicPr>
        <p:blipFill>
          <a:blip r:embed="rId4"/>
          <a:stretch>
            <a:fillRect/>
          </a:stretch>
        </p:blipFill>
        <p:spPr>
          <a:xfrm>
            <a:off x="2299018" y="1799546"/>
            <a:ext cx="7593964" cy="49401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2BAF994D-38B0-5A48-82D7-831DC11BF152}"/>
              </a:ext>
            </a:extLst>
          </p:cNvPr>
          <p:cNvSpPr txBox="1">
            <a:spLocks/>
          </p:cNvSpPr>
          <p:nvPr/>
        </p:nvSpPr>
        <p:spPr>
          <a:xfrm>
            <a:off x="0" y="708025"/>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dirty="0">
                <a:sym typeface="+mn-ea"/>
              </a:rPr>
              <a:t>Model with expert knowledge </a:t>
            </a:r>
            <a:r>
              <a:rPr lang="en-US" altLang="zh-CN" sz="3600" dirty="0" err="1">
                <a:sym typeface="+mn-ea"/>
              </a:rPr>
              <a:t>v.s</a:t>
            </a:r>
            <a:r>
              <a:rPr lang="en-US" altLang="zh-CN" sz="3600" dirty="0">
                <a:sym typeface="+mn-ea"/>
              </a:rPr>
              <a:t>. General large language model</a:t>
            </a:r>
            <a:endParaRPr lang="en-US" altLang="zh-CN" sz="3600" dirty="0"/>
          </a:p>
        </p:txBody>
      </p:sp>
      <p:pic>
        <p:nvPicPr>
          <p:cNvPr id="6" name="内容占位符 3">
            <a:extLst>
              <a:ext uri="{FF2B5EF4-FFF2-40B4-BE49-F238E27FC236}">
                <a16:creationId xmlns:a16="http://schemas.microsoft.com/office/drawing/2014/main" id="{A4DB35CC-5559-2846-979B-A05C2EABB082}"/>
              </a:ext>
            </a:extLst>
          </p:cNvPr>
          <p:cNvPicPr>
            <a:picLocks noChangeAspect="1"/>
          </p:cNvPicPr>
          <p:nvPr>
            <p:custDataLst>
              <p:tags r:id="rId1"/>
            </p:custDataLst>
          </p:nvPr>
        </p:nvPicPr>
        <p:blipFill>
          <a:blip r:embed="rId3"/>
          <a:stretch>
            <a:fillRect/>
          </a:stretch>
        </p:blipFill>
        <p:spPr>
          <a:xfrm>
            <a:off x="2299018" y="1758488"/>
            <a:ext cx="7593964" cy="49817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988661"/>
            <a:ext cx="10515600" cy="4351338"/>
          </a:xfrm>
        </p:spPr>
        <p:txBody>
          <a:bodyPr/>
          <a:lstStyle/>
          <a:p>
            <a:r>
              <a:rPr lang="en-US" altLang="zh-CN" dirty="0"/>
              <a:t>Using a tuned model give us a good </a:t>
            </a:r>
            <a:r>
              <a:rPr lang="en-US" altLang="zh-CN" dirty="0" err="1"/>
              <a:t>initializaion</a:t>
            </a:r>
            <a:endParaRPr lang="en-US" altLang="zh-CN" dirty="0"/>
          </a:p>
          <a:p>
            <a:r>
              <a:rPr lang="en-US" altLang="zh-CN" dirty="0"/>
              <a:t>Model that tuned on a small dataset makes the initial distribution peak</a:t>
            </a:r>
          </a:p>
        </p:txBody>
      </p:sp>
      <p:pic>
        <p:nvPicPr>
          <p:cNvPr id="4" name="图片 3" descr="distribution"/>
          <p:cNvPicPr>
            <a:picLocks noChangeAspect="1"/>
          </p:cNvPicPr>
          <p:nvPr/>
        </p:nvPicPr>
        <p:blipFill>
          <a:blip r:embed="rId2"/>
          <a:stretch>
            <a:fillRect/>
          </a:stretch>
        </p:blipFill>
        <p:spPr>
          <a:xfrm>
            <a:off x="3959810" y="3146938"/>
            <a:ext cx="4272380" cy="2316555"/>
          </a:xfrm>
          <a:prstGeom prst="rect">
            <a:avLst/>
          </a:prstGeom>
        </p:spPr>
      </p:pic>
      <p:sp>
        <p:nvSpPr>
          <p:cNvPr id="5" name="标题 1">
            <a:extLst>
              <a:ext uri="{FF2B5EF4-FFF2-40B4-BE49-F238E27FC236}">
                <a16:creationId xmlns:a16="http://schemas.microsoft.com/office/drawing/2014/main" id="{6D16DF8E-BB1E-6D47-B506-166480764934}"/>
              </a:ext>
            </a:extLst>
          </p:cNvPr>
          <p:cNvSpPr txBox="1">
            <a:spLocks/>
          </p:cNvSpPr>
          <p:nvPr/>
        </p:nvSpPr>
        <p:spPr>
          <a:xfrm>
            <a:off x="838200" y="7080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Some Guesses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08025"/>
            <a:ext cx="10515600" cy="1325563"/>
          </a:xfrm>
        </p:spPr>
        <p:txBody>
          <a:bodyPr/>
          <a:lstStyle/>
          <a:p>
            <a:r>
              <a:rPr lang="en-US" altLang="zh-CN" dirty="0"/>
              <a:t>Experiment Setting</a:t>
            </a:r>
          </a:p>
        </p:txBody>
      </p:sp>
      <p:sp>
        <p:nvSpPr>
          <p:cNvPr id="3" name="内容占位符 2"/>
          <p:cNvSpPr>
            <a:spLocks noGrp="1"/>
          </p:cNvSpPr>
          <p:nvPr>
            <p:ph idx="1"/>
          </p:nvPr>
        </p:nvSpPr>
        <p:spPr>
          <a:xfrm>
            <a:off x="838200" y="2168525"/>
            <a:ext cx="10515600" cy="3875088"/>
          </a:xfrm>
        </p:spPr>
        <p:txBody>
          <a:bodyPr/>
          <a:lstStyle/>
          <a:p>
            <a:r>
              <a:rPr lang="en-US" altLang="zh-CN" dirty="0"/>
              <a:t>As a project manager for a company, you have finetuned GPT-2 to meet Demand #1. Now, your boss has assigned you Demand #2, and you need to decide which approach will be more effective:</a:t>
            </a:r>
          </a:p>
          <a:p>
            <a:endParaRPr lang="en-US" altLang="zh-CN" dirty="0"/>
          </a:p>
          <a:p>
            <a:r>
              <a:rPr lang="en-US" altLang="zh-CN" dirty="0"/>
              <a:t>Finetune the original GPT-2 model again for Demand #2.</a:t>
            </a:r>
          </a:p>
          <a:p>
            <a:endParaRPr lang="en-US" altLang="zh-CN" dirty="0"/>
          </a:p>
          <a:p>
            <a:r>
              <a:rPr lang="en-US" altLang="zh-CN" dirty="0"/>
              <a:t>Finetune the previously finetuned model (from Demand #1) on Demand #2.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8"/>
            <a:ext cx="10515600" cy="1325563"/>
          </a:xfrm>
        </p:spPr>
        <p:txBody>
          <a:bodyPr>
            <a:normAutofit/>
          </a:bodyPr>
          <a:lstStyle/>
          <a:p>
            <a:pPr algn="ctr"/>
            <a:r>
              <a:rPr lang="en-US" altLang="zh-CN" sz="7200" dirty="0"/>
              <a:t>Thanks</a:t>
            </a:r>
            <a:r>
              <a:rPr lang="zh-CN" altLang="en-US" sz="72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3">
            <a:extLst>
              <a:ext uri="{FF2B5EF4-FFF2-40B4-BE49-F238E27FC236}">
                <a16:creationId xmlns:a16="http://schemas.microsoft.com/office/drawing/2014/main" id="{56D2434F-1497-A042-873A-485B385E11E6}"/>
              </a:ext>
            </a:extLst>
          </p:cNvPr>
          <p:cNvPicPr>
            <a:picLocks noGrp="1" noChangeAspect="1"/>
          </p:cNvPicPr>
          <p:nvPr>
            <p:ph idx="1"/>
          </p:nvPr>
        </p:nvPicPr>
        <p:blipFill>
          <a:blip r:embed="rId3"/>
          <a:stretch>
            <a:fillRect/>
          </a:stretch>
        </p:blipFill>
        <p:spPr>
          <a:xfrm>
            <a:off x="172085" y="134302"/>
            <a:ext cx="9731375" cy="65893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33013E2-4146-8147-8B56-E03F9EF508A9}"/>
              </a:ext>
            </a:extLst>
          </p:cNvPr>
          <p:cNvSpPr txBox="1">
            <a:spLocks/>
          </p:cNvSpPr>
          <p:nvPr/>
        </p:nvSpPr>
        <p:spPr>
          <a:xfrm>
            <a:off x="838200" y="7080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Questions</a:t>
            </a:r>
          </a:p>
        </p:txBody>
      </p:sp>
      <p:sp>
        <p:nvSpPr>
          <p:cNvPr id="5" name="内容占位符 2">
            <a:extLst>
              <a:ext uri="{FF2B5EF4-FFF2-40B4-BE49-F238E27FC236}">
                <a16:creationId xmlns:a16="http://schemas.microsoft.com/office/drawing/2014/main" id="{AA7D0DB3-DAF2-4140-8C26-BE834BAFA59D}"/>
              </a:ext>
            </a:extLst>
          </p:cNvPr>
          <p:cNvSpPr txBox="1">
            <a:spLocks/>
          </p:cNvSpPr>
          <p:nvPr/>
        </p:nvSpPr>
        <p:spPr>
          <a:xfrm>
            <a:off x="838200" y="2168525"/>
            <a:ext cx="10515600" cy="3875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Finetune A after finetuning B </a:t>
            </a:r>
            <a:r>
              <a:rPr lang="en-US" altLang="zh-CN" dirty="0" err="1"/>
              <a:t>v.s</a:t>
            </a:r>
            <a:r>
              <a:rPr lang="en-US" altLang="zh-CN" dirty="0"/>
              <a:t>. finetune A directly (or the other way around)</a:t>
            </a:r>
          </a:p>
          <a:p>
            <a:r>
              <a:rPr lang="en-US" altLang="zh-CN" dirty="0">
                <a:sym typeface="+mn-ea"/>
              </a:rPr>
              <a:t>Small dataset </a:t>
            </a:r>
            <a:r>
              <a:rPr lang="en-US" altLang="zh-CN" dirty="0" err="1">
                <a:sym typeface="+mn-ea"/>
              </a:rPr>
              <a:t>v.s</a:t>
            </a:r>
            <a:r>
              <a:rPr lang="en-US" altLang="zh-CN" dirty="0">
                <a:sym typeface="+mn-ea"/>
              </a:rPr>
              <a:t>. huge dataset</a:t>
            </a:r>
            <a:endParaRPr lang="en-US" altLang="zh-CN" dirty="0"/>
          </a:p>
          <a:p>
            <a:r>
              <a:rPr lang="en-US" altLang="zh-CN" dirty="0"/>
              <a:t>Model with expert knowledge </a:t>
            </a:r>
            <a:r>
              <a:rPr lang="en-US" altLang="zh-CN" dirty="0" err="1"/>
              <a:t>v.s</a:t>
            </a:r>
            <a:r>
              <a:rPr lang="en-US" altLang="zh-CN" dirty="0"/>
              <a:t>. general large language model</a:t>
            </a:r>
          </a:p>
          <a:p>
            <a:r>
              <a:rPr lang="en-US" altLang="zh-CN" dirty="0"/>
              <a:t>Same label </a:t>
            </a:r>
            <a:r>
              <a:rPr lang="en-US" altLang="zh-CN" dirty="0" err="1"/>
              <a:t>v.s</a:t>
            </a:r>
            <a:r>
              <a:rPr lang="en-US" altLang="zh-CN" dirty="0"/>
              <a:t>. different label</a:t>
            </a:r>
          </a:p>
          <a:p>
            <a:r>
              <a:rPr lang="en-US" altLang="zh-CN" dirty="0"/>
              <a:t>Relevant dataset </a:t>
            </a:r>
            <a:r>
              <a:rPr lang="en-US" altLang="zh-CN" dirty="0" err="1"/>
              <a:t>v.s</a:t>
            </a:r>
            <a:r>
              <a:rPr lang="en-US" altLang="zh-CN" dirty="0"/>
              <a:t>. irrelevant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33601"/>
            <a:ext cx="10515600" cy="4351338"/>
          </a:xfrm>
        </p:spPr>
        <p:txBody>
          <a:bodyPr>
            <a:normAutofit fontScale="90000" lnSpcReduction="20000"/>
          </a:bodyPr>
          <a:lstStyle/>
          <a:p>
            <a:r>
              <a:rPr lang="en-US" altLang="zh-CN" dirty="0"/>
              <a:t>We did a thorough research on how to finetune LLMs under different circumstances. We found that:</a:t>
            </a:r>
          </a:p>
          <a:p>
            <a:pPr marL="685800" lvl="1" indent="-228600">
              <a:buFont typeface="Arial" panose="020B0604020202020204" pitchFamily="34" charset="0"/>
              <a:buChar char="•"/>
            </a:pPr>
            <a:r>
              <a:rPr lang="en-US" altLang="zh-CN" sz="2800" dirty="0">
                <a:solidFill>
                  <a:schemeClr val="tx1"/>
                </a:solidFill>
              </a:rPr>
              <a:t>When having datasets of </a:t>
            </a:r>
            <a:r>
              <a:rPr lang="en-US" altLang="zh-CN" sz="2800" dirty="0">
                <a:solidFill>
                  <a:srgbClr val="FF0000"/>
                </a:solidFill>
              </a:rPr>
              <a:t>similar sizes</a:t>
            </a:r>
            <a:r>
              <a:rPr lang="en-US" altLang="zh-CN" sz="2800" dirty="0">
                <a:solidFill>
                  <a:schemeClr val="tx1"/>
                </a:solidFill>
              </a:rPr>
              <a:t>, it is more efficient for us to use a tuned model rather than the original model.</a:t>
            </a:r>
          </a:p>
          <a:p>
            <a:pPr marL="685800" lvl="1" indent="-228600">
              <a:buFont typeface="Arial" panose="020B0604020202020204" pitchFamily="34" charset="0"/>
              <a:buChar char="•"/>
            </a:pPr>
            <a:r>
              <a:rPr lang="en-US" altLang="zh-CN" sz="2800" dirty="0">
                <a:solidFill>
                  <a:schemeClr val="tx1"/>
                </a:solidFill>
              </a:rPr>
              <a:t>When we want to tune the model on an rather </a:t>
            </a:r>
            <a:r>
              <a:rPr lang="en-US" altLang="zh-CN" sz="2800" dirty="0">
                <a:solidFill>
                  <a:srgbClr val="FF0000"/>
                </a:solidFill>
              </a:rPr>
              <a:t>large dataset</a:t>
            </a:r>
            <a:r>
              <a:rPr lang="en-US" altLang="zh-CN" sz="2800" dirty="0">
                <a:solidFill>
                  <a:schemeClr val="tx1"/>
                </a:solidFill>
              </a:rPr>
              <a:t>, we’d better start from the original model</a:t>
            </a:r>
          </a:p>
          <a:p>
            <a:pPr marL="685800" lvl="1" indent="-228600">
              <a:buFont typeface="Arial" panose="020B0604020202020204" pitchFamily="34" charset="0"/>
              <a:buChar char="•"/>
            </a:pPr>
            <a:r>
              <a:rPr lang="en-US" altLang="zh-CN" sz="2800" dirty="0">
                <a:solidFill>
                  <a:schemeClr val="tx1"/>
                </a:solidFill>
              </a:rPr>
              <a:t>The final performance depends on </a:t>
            </a:r>
            <a:r>
              <a:rPr lang="en-US" altLang="zh-CN" sz="2800" dirty="0">
                <a:solidFill>
                  <a:srgbClr val="FF0000"/>
                </a:solidFill>
              </a:rPr>
              <a:t>whether the two tasks are relevant </a:t>
            </a:r>
            <a:r>
              <a:rPr lang="en-US" altLang="zh-CN" sz="2800" dirty="0">
                <a:solidFill>
                  <a:schemeClr val="tx1"/>
                </a:solidFill>
              </a:rPr>
              <a:t>or not.</a:t>
            </a:r>
          </a:p>
          <a:p>
            <a:pPr marL="685800" lvl="1" indent="-228600">
              <a:buFont typeface="Arial" panose="020B0604020202020204" pitchFamily="34" charset="0"/>
              <a:buChar char="•"/>
            </a:pPr>
            <a:r>
              <a:rPr lang="en-US" altLang="zh-CN" sz="2800" dirty="0">
                <a:solidFill>
                  <a:srgbClr val="FF0000"/>
                </a:solidFill>
              </a:rPr>
              <a:t>Label type and model type</a:t>
            </a:r>
            <a:r>
              <a:rPr lang="en-US" altLang="zh-CN" sz="2800" dirty="0">
                <a:solidFill>
                  <a:schemeClr val="tx1"/>
                </a:solidFill>
              </a:rPr>
              <a:t> doesn’t affect the result.</a:t>
            </a:r>
          </a:p>
          <a:p>
            <a:pPr marL="685800" lvl="1" indent="-228600">
              <a:buFont typeface="Arial" panose="020B0604020202020204" pitchFamily="34" charset="0"/>
              <a:buChar char="•"/>
            </a:pPr>
            <a:r>
              <a:rPr lang="en-US" altLang="zh-CN" sz="2800" dirty="0">
                <a:solidFill>
                  <a:schemeClr val="tx1"/>
                </a:solidFill>
              </a:rPr>
              <a:t>We should select the model that fits our tasks best.</a:t>
            </a:r>
          </a:p>
          <a:p>
            <a:pPr marL="685800" lvl="1" indent="-228600">
              <a:buFont typeface="Arial" panose="020B0604020202020204" pitchFamily="34" charset="0"/>
              <a:buChar char="•"/>
            </a:pPr>
            <a:r>
              <a:rPr lang="en-US" altLang="zh-CN" sz="2800" dirty="0">
                <a:solidFill>
                  <a:schemeClr val="tx1"/>
                </a:solidFill>
              </a:rPr>
              <a:t>Theoretically speaking, a finetuned model provides a better initialization for us, thus helping us adapt to new tasks faster and better. (This needs to be further explored)</a:t>
            </a:r>
          </a:p>
        </p:txBody>
      </p:sp>
      <p:sp>
        <p:nvSpPr>
          <p:cNvPr id="6" name="标题 1">
            <a:extLst>
              <a:ext uri="{FF2B5EF4-FFF2-40B4-BE49-F238E27FC236}">
                <a16:creationId xmlns:a16="http://schemas.microsoft.com/office/drawing/2014/main" id="{522AC5C1-7F98-A24C-BC57-B8FF36E3A913}"/>
              </a:ext>
            </a:extLst>
          </p:cNvPr>
          <p:cNvSpPr txBox="1">
            <a:spLocks/>
          </p:cNvSpPr>
          <p:nvPr/>
        </p:nvSpPr>
        <p:spPr>
          <a:xfrm>
            <a:off x="838200" y="7080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Conclusion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992947"/>
            <a:ext cx="10515600" cy="4351338"/>
          </a:xfrm>
        </p:spPr>
        <p:txBody>
          <a:bodyPr>
            <a:normAutofit/>
          </a:bodyPr>
          <a:lstStyle/>
          <a:p>
            <a:r>
              <a:rPr lang="zh-CN" altLang="en-US" dirty="0">
                <a:solidFill>
                  <a:srgbClr val="FF0000"/>
                </a:solidFill>
              </a:rPr>
              <a:t>LEGAL-BERT</a:t>
            </a:r>
            <a:r>
              <a:rPr lang="zh-CN" altLang="en-US" dirty="0"/>
              <a:t> is a family of BERT models for the legal domain, intended to assist legal NLP research, computational law, and legal technology applications. </a:t>
            </a:r>
          </a:p>
          <a:p>
            <a:pPr marL="685800" lvl="1" indent="-228600">
              <a:buFont typeface="Arial" panose="020B0604020202020204" pitchFamily="34" charset="0"/>
              <a:buChar char="•"/>
            </a:pPr>
            <a:r>
              <a:rPr lang="zh-CN" altLang="en-US" sz="2800" dirty="0">
                <a:sym typeface="+mn-ea"/>
              </a:rPr>
              <a:t>To pre-train the different variations of LEGAL-BERT, we collected 12 GB of diverse English legal text from several fields (e.g., legislation, court cases, contracts) scraped from publicly available resources. </a:t>
            </a:r>
          </a:p>
          <a:p>
            <a:pPr marL="228600" lvl="0" indent="-228600">
              <a:buFont typeface="Arial" panose="020B0604020202020204" pitchFamily="34" charset="0"/>
              <a:buChar char="•"/>
            </a:pPr>
            <a:r>
              <a:rPr lang="zh-CN" altLang="en-US" dirty="0">
                <a:solidFill>
                  <a:srgbClr val="FF0000"/>
                </a:solidFill>
              </a:rPr>
              <a:t>DeBERTa</a:t>
            </a:r>
            <a:r>
              <a:rPr lang="zh-CN" altLang="en-US" dirty="0">
                <a:solidFill>
                  <a:schemeClr val="tx1"/>
                </a:solidFill>
              </a:rPr>
              <a:t> improves the BERT and RoBERTa models using disentangled attention and enhanced mask decoder. With those two improvements, DeBERTa out perform RoBERTa on a majority of NLU tasks with 80GB training data.</a:t>
            </a:r>
          </a:p>
        </p:txBody>
      </p:sp>
      <p:pic>
        <p:nvPicPr>
          <p:cNvPr id="4" name="图片 3"/>
          <p:cNvPicPr>
            <a:picLocks noChangeAspect="1"/>
          </p:cNvPicPr>
          <p:nvPr>
            <p:custDataLst>
              <p:tags r:id="rId1"/>
            </p:custDataLst>
          </p:nvPr>
        </p:nvPicPr>
        <p:blipFill>
          <a:blip r:embed="rId4"/>
          <a:stretch>
            <a:fillRect/>
          </a:stretch>
        </p:blipFill>
        <p:spPr>
          <a:xfrm>
            <a:off x="8114565" y="0"/>
            <a:ext cx="1095375" cy="1838960"/>
          </a:xfrm>
          <a:prstGeom prst="rect">
            <a:avLst/>
          </a:prstGeom>
        </p:spPr>
      </p:pic>
      <p:sp>
        <p:nvSpPr>
          <p:cNvPr id="10" name="标题 1">
            <a:extLst>
              <a:ext uri="{FF2B5EF4-FFF2-40B4-BE49-F238E27FC236}">
                <a16:creationId xmlns:a16="http://schemas.microsoft.com/office/drawing/2014/main" id="{ECCE00BF-5A3A-414A-91DA-AFB89DD4F600}"/>
              </a:ext>
            </a:extLst>
          </p:cNvPr>
          <p:cNvSpPr txBox="1">
            <a:spLocks/>
          </p:cNvSpPr>
          <p:nvPr/>
        </p:nvSpPr>
        <p:spPr>
          <a:xfrm>
            <a:off x="838200" y="7080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Model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025650"/>
            <a:ext cx="10515600" cy="4351338"/>
          </a:xfrm>
        </p:spPr>
        <p:txBody>
          <a:bodyPr>
            <a:normAutofit fontScale="90000" lnSpcReduction="20000"/>
          </a:bodyPr>
          <a:lstStyle/>
          <a:p>
            <a:r>
              <a:rPr lang="en-US" altLang="zh-CN" dirty="0" err="1"/>
              <a:t>Ledgar</a:t>
            </a:r>
            <a:endParaRPr lang="en-US" altLang="zh-CN" dirty="0"/>
          </a:p>
          <a:p>
            <a:pPr marL="685800" lvl="1" indent="-228600">
              <a:buFont typeface="Arial" panose="020B0604020202020204" pitchFamily="34" charset="0"/>
              <a:buChar char="•"/>
            </a:pPr>
            <a:r>
              <a:rPr lang="en-US" altLang="zh-CN" sz="2800" dirty="0">
                <a:solidFill>
                  <a:schemeClr val="tx1"/>
                </a:solidFill>
              </a:rPr>
              <a:t>LEDGAR dataset aims </a:t>
            </a:r>
            <a:r>
              <a:rPr lang="en-US" altLang="zh-CN" sz="2800" dirty="0">
                <a:solidFill>
                  <a:srgbClr val="FF0000"/>
                </a:solidFill>
              </a:rPr>
              <a:t>contract provision (paragraph) classification</a:t>
            </a:r>
            <a:r>
              <a:rPr lang="en-US" altLang="zh-CN" sz="2800" dirty="0">
                <a:solidFill>
                  <a:schemeClr val="tx1"/>
                </a:solidFill>
              </a:rPr>
              <a:t>. The contract provisions come from contracts obtained from the US Securities and Exchange Commission (SEC) filings, which are publicly available from EDGAR. Each label represents the single main topic (theme) of the corresponding contract provision.</a:t>
            </a:r>
          </a:p>
          <a:p>
            <a:r>
              <a:rPr lang="en-US" altLang="zh-CN" dirty="0"/>
              <a:t>Scotus</a:t>
            </a:r>
          </a:p>
          <a:p>
            <a:pPr marL="685800" lvl="1" indent="-228600">
              <a:buFont typeface="Arial" panose="020B0604020202020204" pitchFamily="34" charset="0"/>
              <a:buChar char="•"/>
            </a:pPr>
            <a:r>
              <a:rPr lang="en-US" altLang="zh-CN" sz="2800" dirty="0">
                <a:solidFill>
                  <a:schemeClr val="tx1"/>
                </a:solidFill>
              </a:rPr>
              <a:t>The US Supreme Court (SCOTUS) is the highest federal court in the United States of America and generally hears only the most </a:t>
            </a:r>
            <a:r>
              <a:rPr lang="en-US" altLang="zh-CN" sz="2800" dirty="0">
                <a:solidFill>
                  <a:srgbClr val="FF0000"/>
                </a:solidFill>
              </a:rPr>
              <a:t>controversial or otherwise complex cases</a:t>
            </a:r>
            <a:r>
              <a:rPr lang="en-US" altLang="zh-CN" sz="2800" dirty="0">
                <a:solidFill>
                  <a:schemeClr val="tx1"/>
                </a:solidFill>
              </a:rPr>
              <a:t> which have not been sufficiently well solved by lower courts. This is a single-label multi-class classification task, where given a document (court opinion), the task is to predict the relevant issue areas. The 14 issue areas cluster 278 issues whose focus is on the subject matter of the controversy (dispute).</a:t>
            </a:r>
          </a:p>
        </p:txBody>
      </p:sp>
      <p:sp>
        <p:nvSpPr>
          <p:cNvPr id="4" name="标题 1">
            <a:extLst>
              <a:ext uri="{FF2B5EF4-FFF2-40B4-BE49-F238E27FC236}">
                <a16:creationId xmlns:a16="http://schemas.microsoft.com/office/drawing/2014/main" id="{27E3D9FC-1799-904A-9854-750C324444BE}"/>
              </a:ext>
            </a:extLst>
          </p:cNvPr>
          <p:cNvSpPr txBox="1">
            <a:spLocks/>
          </p:cNvSpPr>
          <p:nvPr/>
        </p:nvSpPr>
        <p:spPr>
          <a:xfrm>
            <a:off x="838200" y="7080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Datasets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033588"/>
            <a:ext cx="10515600" cy="4351338"/>
          </a:xfrm>
        </p:spPr>
        <p:txBody>
          <a:bodyPr>
            <a:normAutofit fontScale="85000" lnSpcReduction="20000"/>
          </a:bodyPr>
          <a:lstStyle/>
          <a:p>
            <a:r>
              <a:rPr lang="en-US" altLang="zh-CN" dirty="0" err="1"/>
              <a:t>ledgar</a:t>
            </a:r>
            <a:endParaRPr lang="en-US" altLang="zh-CN" dirty="0"/>
          </a:p>
          <a:p>
            <a:pPr marL="685800" lvl="1" indent="-228600">
              <a:buFont typeface="Arial" panose="020B0604020202020204" pitchFamily="34" charset="0"/>
              <a:buChar char="•"/>
            </a:pPr>
            <a:r>
              <a:rPr lang="en-US" altLang="zh-CN" sz="2800" dirty="0">
                <a:solidFill>
                  <a:schemeClr val="tx1"/>
                </a:solidFill>
              </a:rPr>
              <a:t>{</a:t>
            </a:r>
          </a:p>
          <a:p>
            <a:pPr marL="457200" lvl="1" indent="0">
              <a:buFont typeface="Arial" panose="020B0604020202020204" pitchFamily="34" charset="0"/>
              <a:buNone/>
            </a:pPr>
            <a:r>
              <a:rPr lang="en-US" altLang="zh-CN" sz="2800" dirty="0">
                <a:solidFill>
                  <a:schemeClr val="tx1"/>
                </a:solidFill>
              </a:rPr>
              <a:t>  "text": "All Taxes shall be the financial responsibility of the party obligated to pay such Taxes as determined by applicable law and neither party is or shall be liable at any time for any of the other party ...","label": 32</a:t>
            </a:r>
          </a:p>
          <a:p>
            <a:pPr marL="457200" lvl="1" indent="0">
              <a:buFont typeface="Arial" panose="020B0604020202020204" pitchFamily="34" charset="0"/>
              <a:buNone/>
            </a:pPr>
            <a:r>
              <a:rPr lang="en-US" altLang="zh-CN" sz="2800" dirty="0">
                <a:solidFill>
                  <a:schemeClr val="tx1"/>
                </a:solidFill>
              </a:rPr>
              <a:t>}</a:t>
            </a:r>
          </a:p>
          <a:p>
            <a:r>
              <a:rPr lang="en-US" altLang="zh-CN" dirty="0"/>
              <a:t>Scotus</a:t>
            </a:r>
          </a:p>
          <a:p>
            <a:pPr marL="685800" lvl="1" indent="-228600">
              <a:buFont typeface="Arial" panose="020B0604020202020204" pitchFamily="34" charset="0"/>
              <a:buChar char="•"/>
            </a:pPr>
            <a:r>
              <a:rPr lang="en-US" altLang="zh-CN" sz="2800" dirty="0">
                <a:solidFill>
                  <a:schemeClr val="tx1"/>
                </a:solidFill>
              </a:rPr>
              <a:t>{</a:t>
            </a:r>
          </a:p>
          <a:p>
            <a:pPr marL="457200" lvl="1" indent="0">
              <a:buFont typeface="Arial" panose="020B0604020202020204" pitchFamily="34" charset="0"/>
              <a:buNone/>
            </a:pPr>
            <a:r>
              <a:rPr lang="en-US" altLang="zh-CN" sz="2800" dirty="0">
                <a:solidFill>
                  <a:schemeClr val="tx1"/>
                </a:solidFill>
              </a:rPr>
              <a:t>  "text": "Per </a:t>
            </a:r>
            <a:r>
              <a:rPr lang="en-US" altLang="zh-CN" sz="2800" dirty="0" err="1">
                <a:solidFill>
                  <a:schemeClr val="tx1"/>
                </a:solidFill>
              </a:rPr>
              <a:t>Curiam</a:t>
            </a:r>
            <a:r>
              <a:rPr lang="en-US" altLang="zh-CN" sz="2800" dirty="0">
                <a:solidFill>
                  <a:schemeClr val="tx1"/>
                </a:solidFill>
              </a:rPr>
              <a:t>\</a:t>
            </a:r>
            <a:r>
              <a:rPr lang="en-US" altLang="zh-CN" sz="2800" dirty="0" err="1">
                <a:solidFill>
                  <a:schemeClr val="tx1"/>
                </a:solidFill>
              </a:rPr>
              <a:t>nSUPREME</a:t>
            </a:r>
            <a:r>
              <a:rPr lang="en-US" altLang="zh-CN" sz="2800" dirty="0">
                <a:solidFill>
                  <a:schemeClr val="tx1"/>
                </a:solidFill>
              </a:rPr>
              <a:t> COURT OF THE UNITED STATES\</a:t>
            </a:r>
            <a:r>
              <a:rPr lang="en-US" altLang="zh-CN" sz="2800" dirty="0" err="1">
                <a:solidFill>
                  <a:schemeClr val="tx1"/>
                </a:solidFill>
              </a:rPr>
              <a:t>nRANDY</a:t>
            </a:r>
            <a:r>
              <a:rPr lang="en-US" altLang="zh-CN" sz="2800" dirty="0">
                <a:solidFill>
                  <a:schemeClr val="tx1"/>
                </a:solidFill>
              </a:rPr>
              <a:t> WHITE, WARDEN v. ROGER L. WHEELER\n Decided December 14, 2015\</a:t>
            </a:r>
            <a:r>
              <a:rPr lang="en-US" altLang="zh-CN" sz="2800" dirty="0" err="1">
                <a:solidFill>
                  <a:schemeClr val="tx1"/>
                </a:solidFill>
              </a:rPr>
              <a:t>nPER</a:t>
            </a:r>
            <a:r>
              <a:rPr lang="en-US" altLang="zh-CN" sz="2800" dirty="0">
                <a:solidFill>
                  <a:schemeClr val="tx1"/>
                </a:solidFill>
              </a:rPr>
              <a:t> CURIAM.\</a:t>
            </a:r>
            <a:r>
              <a:rPr lang="en-US" altLang="zh-CN" sz="2800" dirty="0" err="1">
                <a:solidFill>
                  <a:schemeClr val="tx1"/>
                </a:solidFill>
              </a:rPr>
              <a:t>nA</a:t>
            </a:r>
            <a:r>
              <a:rPr lang="en-US" altLang="zh-CN" sz="2800" dirty="0">
                <a:solidFill>
                  <a:schemeClr val="tx1"/>
                </a:solidFill>
              </a:rPr>
              <a:t> death sentence imposed by a Kentucky trial court and\</a:t>
            </a:r>
            <a:r>
              <a:rPr lang="en-US" altLang="zh-CN" sz="2800" dirty="0" err="1">
                <a:solidFill>
                  <a:schemeClr val="tx1"/>
                </a:solidFill>
              </a:rPr>
              <a:t>naffirmed</a:t>
            </a:r>
            <a:r>
              <a:rPr lang="en-US" altLang="zh-CN" sz="2800" dirty="0">
                <a:solidFill>
                  <a:schemeClr val="tx1"/>
                </a:solidFill>
              </a:rPr>
              <a:t> by the ...",</a:t>
            </a:r>
          </a:p>
          <a:p>
            <a:pPr marL="457200" lvl="1" indent="0">
              <a:buFont typeface="Arial" panose="020B0604020202020204" pitchFamily="34" charset="0"/>
              <a:buNone/>
            </a:pPr>
            <a:r>
              <a:rPr lang="en-US" altLang="zh-CN" sz="2800" dirty="0">
                <a:solidFill>
                  <a:schemeClr val="tx1"/>
                </a:solidFill>
              </a:rPr>
              <a:t> "label": 8</a:t>
            </a:r>
          </a:p>
          <a:p>
            <a:pPr marL="457200" lvl="1" indent="0">
              <a:buFont typeface="Arial" panose="020B0604020202020204" pitchFamily="34" charset="0"/>
              <a:buNone/>
            </a:pPr>
            <a:r>
              <a:rPr lang="en-US" altLang="zh-CN" sz="2800" dirty="0">
                <a:solidFill>
                  <a:schemeClr val="tx1"/>
                </a:solidFill>
              </a:rPr>
              <a:t>}</a:t>
            </a:r>
          </a:p>
        </p:txBody>
      </p:sp>
      <p:sp>
        <p:nvSpPr>
          <p:cNvPr id="6" name="标题 1">
            <a:extLst>
              <a:ext uri="{FF2B5EF4-FFF2-40B4-BE49-F238E27FC236}">
                <a16:creationId xmlns:a16="http://schemas.microsoft.com/office/drawing/2014/main" id="{CD469BC8-8C6C-2F46-B0B3-819DE9000140}"/>
              </a:ext>
            </a:extLst>
          </p:cNvPr>
          <p:cNvSpPr txBox="1">
            <a:spLocks/>
          </p:cNvSpPr>
          <p:nvPr/>
        </p:nvSpPr>
        <p:spPr>
          <a:xfrm>
            <a:off x="838200" y="7080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Datasets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033588"/>
            <a:ext cx="10515600" cy="4351338"/>
          </a:xfrm>
        </p:spPr>
        <p:txBody>
          <a:bodyPr/>
          <a:lstStyle/>
          <a:p>
            <a:r>
              <a:rPr lang="en-US" altLang="zh-CN" dirty="0"/>
              <a:t>Our code can be found at </a:t>
            </a:r>
            <a:r>
              <a:rPr lang="en-US" altLang="zh-CN" dirty="0">
                <a:hlinkClick r:id="rId2" action="ppaction://hlinkfile"/>
              </a:rPr>
              <a:t>this</a:t>
            </a:r>
            <a:r>
              <a:rPr lang="en-US" altLang="zh-CN" dirty="0"/>
              <a:t> </a:t>
            </a:r>
            <a:r>
              <a:rPr lang="en-US" altLang="zh-CN" dirty="0" err="1"/>
              <a:t>github</a:t>
            </a:r>
            <a:r>
              <a:rPr lang="en-US" altLang="zh-CN" dirty="0"/>
              <a:t> repository.</a:t>
            </a:r>
          </a:p>
          <a:p>
            <a:endParaRPr lang="en-US" altLang="zh-CN" dirty="0"/>
          </a:p>
          <a:p>
            <a:r>
              <a:rPr lang="en-US" altLang="zh-CN" dirty="0"/>
              <a:t>We adapted our code from the example code of the </a:t>
            </a:r>
            <a:r>
              <a:rPr lang="en-US" altLang="zh-CN" dirty="0">
                <a:hlinkClick r:id="rId3" action="ppaction://hlinkfile"/>
              </a:rPr>
              <a:t>Transformers</a:t>
            </a:r>
            <a:r>
              <a:rPr lang="en-US" altLang="zh-CN" dirty="0"/>
              <a:t> library.</a:t>
            </a:r>
          </a:p>
          <a:p>
            <a:endParaRPr lang="en-US" altLang="zh-CN" u="sng" dirty="0">
              <a:solidFill>
                <a:schemeClr val="accent1"/>
              </a:solidFill>
            </a:endParaRPr>
          </a:p>
          <a:p>
            <a:r>
              <a:rPr lang="en-US" altLang="zh-CN" dirty="0">
                <a:solidFill>
                  <a:schemeClr val="tx1"/>
                </a:solidFill>
              </a:rPr>
              <a:t>We also used the helper functions provides by </a:t>
            </a:r>
            <a:r>
              <a:rPr lang="en-US" altLang="zh-CN" dirty="0" err="1">
                <a:solidFill>
                  <a:schemeClr val="tx1"/>
                </a:solidFill>
              </a:rPr>
              <a:t>huggingface</a:t>
            </a:r>
            <a:r>
              <a:rPr lang="en-US" altLang="zh-CN" dirty="0">
                <a:solidFill>
                  <a:schemeClr val="tx1"/>
                </a:solidFill>
              </a:rPr>
              <a:t> </a:t>
            </a:r>
            <a:r>
              <a:rPr lang="en-US" altLang="zh-CN" dirty="0">
                <a:solidFill>
                  <a:schemeClr val="tx1"/>
                </a:solidFill>
                <a:hlinkClick r:id="rId4" action="ppaction://hlinkfile"/>
              </a:rPr>
              <a:t>Datasets</a:t>
            </a:r>
            <a:r>
              <a:rPr lang="en-US" altLang="zh-CN" dirty="0">
                <a:solidFill>
                  <a:schemeClr val="tx1"/>
                </a:solidFill>
              </a:rPr>
              <a:t> and </a:t>
            </a:r>
            <a:r>
              <a:rPr lang="en-US" altLang="zh-CN" dirty="0">
                <a:solidFill>
                  <a:schemeClr val="tx1"/>
                </a:solidFill>
                <a:hlinkClick r:id="rId5" action="ppaction://hlinkfile"/>
              </a:rPr>
              <a:t>PEFT</a:t>
            </a:r>
            <a:r>
              <a:rPr lang="en-US" altLang="zh-CN" dirty="0">
                <a:solidFill>
                  <a:schemeClr val="tx1"/>
                </a:solidFill>
              </a:rPr>
              <a:t> library.</a:t>
            </a:r>
          </a:p>
          <a:p>
            <a:endParaRPr lang="en-US" altLang="zh-CN" dirty="0">
              <a:solidFill>
                <a:schemeClr val="tx1"/>
              </a:solidFill>
            </a:endParaRPr>
          </a:p>
          <a:p>
            <a:r>
              <a:rPr lang="en-US" altLang="zh-CN" dirty="0">
                <a:solidFill>
                  <a:schemeClr val="tx1"/>
                </a:solidFill>
              </a:rPr>
              <a:t>Our visualized results can be found in our </a:t>
            </a:r>
            <a:r>
              <a:rPr lang="en-US" altLang="zh-CN" dirty="0">
                <a:solidFill>
                  <a:schemeClr val="tx1"/>
                </a:solidFill>
                <a:hlinkClick r:id="rId6" action="ppaction://hlinkfile"/>
              </a:rPr>
              <a:t>Wandb</a:t>
            </a:r>
            <a:r>
              <a:rPr lang="en-US" altLang="zh-CN" dirty="0">
                <a:solidFill>
                  <a:schemeClr val="tx1"/>
                </a:solidFill>
              </a:rPr>
              <a:t> account.</a:t>
            </a:r>
          </a:p>
        </p:txBody>
      </p:sp>
      <p:sp>
        <p:nvSpPr>
          <p:cNvPr id="4" name="标题 1">
            <a:extLst>
              <a:ext uri="{FF2B5EF4-FFF2-40B4-BE49-F238E27FC236}">
                <a16:creationId xmlns:a16="http://schemas.microsoft.com/office/drawing/2014/main" id="{7B158E0B-8422-EF42-9DE6-3F885D1B5FD1}"/>
              </a:ext>
            </a:extLst>
          </p:cNvPr>
          <p:cNvSpPr txBox="1">
            <a:spLocks/>
          </p:cNvSpPr>
          <p:nvPr/>
        </p:nvSpPr>
        <p:spPr>
          <a:xfrm>
            <a:off x="838200" y="7080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Code Availability</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k1OThkYmZkMjNlMTgwMTg5ZDJjMjA2NGUyZGYyYjE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1031</Words>
  <Application>Microsoft Macintosh PowerPoint</Application>
  <PresentationFormat>宽屏</PresentationFormat>
  <Paragraphs>71</Paragraphs>
  <Slides>20</Slides>
  <Notes>9</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20</vt:i4>
      </vt:variant>
    </vt:vector>
  </HeadingPairs>
  <TitlesOfParts>
    <vt:vector size="23" baseType="lpstr">
      <vt:lpstr>Arial</vt:lpstr>
      <vt:lpstr>Calibri</vt:lpstr>
      <vt:lpstr>WPS</vt:lpstr>
      <vt:lpstr>Can we teach the model twice?</vt:lpstr>
      <vt:lpstr>Experiment Setting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we teach the model twice?</dc:title>
  <dc:subject/>
  <dc:creator/>
  <cp:keywords/>
  <dc:description/>
  <cp:lastModifiedBy>Microsoft Office User</cp:lastModifiedBy>
  <cp:revision>21</cp:revision>
  <dcterms:created xsi:type="dcterms:W3CDTF">2023-08-09T12:44:00Z</dcterms:created>
  <dcterms:modified xsi:type="dcterms:W3CDTF">2024-06-03T15:57:26Z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2052-12.1.0.16929</vt:lpwstr>
  </property>
</Properties>
</file>