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8" r:id="rId3"/>
    <p:sldId id="329" r:id="rId4"/>
  </p:sldIdLst>
  <p:sldSz cx="10625138" cy="1440021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4253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0:06:01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24575,'86'-7'0,"72"-3"0,60 1 0,39 2 0,23 2-4307,6 2 4307,-12 8 0,-28 7 226,-41 9-226,-56 1-4110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hyperlink" Target="https://download.qt.io/official_releases/online_installers/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hyperlink" Target="https://doc.qt.io/qtcreator/quick-projects.html" TargetMode="External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hyperlink" Target="https://doc.qt.io/qt-6/qtquick-qmlmodu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QML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之美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C33EFD48-19CD-9922-E518-F28E55376480}"/>
              </a:ext>
            </a:extLst>
          </p:cNvPr>
          <p:cNvSpPr txBox="1"/>
          <p:nvPr/>
        </p:nvSpPr>
        <p:spPr>
          <a:xfrm>
            <a:off x="392542" y="6945036"/>
            <a:ext cx="9687248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Qt QML模块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为QML应用程序提供了基础框架。</a:t>
            </a:r>
            <a:endParaRPr lang="en-US" altLang="zh-CN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Qt QML</a:t>
            </a:r>
            <a:r>
              <a:rPr lang="zh-CN" altLang="en-US">
                <a:solidFill>
                  <a:schemeClr val="bg1"/>
                </a:solidFill>
              </a:rPr>
              <a:t>模块提供</a:t>
            </a:r>
            <a:r>
              <a:rPr lang="en-US" altLang="zh-CN">
                <a:solidFill>
                  <a:schemeClr val="bg1"/>
                </a:solidFill>
              </a:rPr>
              <a:t>QML API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C++API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Qt Quick模块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提供了许多可视化组件、模型视图支持、动画框架，以及更多用于构建用户界面的功能。</a:t>
            </a:r>
            <a:endParaRPr lang="en-US" altLang="zh-CN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Qt Quick</a:t>
            </a:r>
            <a:r>
              <a:rPr lang="zh-CN" altLang="en-US">
                <a:solidFill>
                  <a:schemeClr val="bg1"/>
                </a:solidFill>
              </a:rPr>
              <a:t>模块提供</a:t>
            </a:r>
            <a:r>
              <a:rPr lang="en-US" altLang="zh-CN">
                <a:solidFill>
                  <a:schemeClr val="bg1"/>
                </a:solidFill>
              </a:rPr>
              <a:t>QML API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C++API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7EEC91-32E3-95E1-7ED4-DBBCACC51745}"/>
              </a:ext>
            </a:extLst>
          </p:cNvPr>
          <p:cNvSpPr/>
          <p:nvPr/>
        </p:nvSpPr>
        <p:spPr>
          <a:xfrm>
            <a:off x="865106" y="3719817"/>
            <a:ext cx="5579541" cy="603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highlight>
                  <a:srgbClr val="FF0000"/>
                </a:highlight>
              </a:rPr>
              <a:t>通过例子感受一下</a:t>
            </a:r>
            <a:r>
              <a:rPr lang="en-US" altLang="zh-CN">
                <a:highlight>
                  <a:srgbClr val="FF0000"/>
                </a:highlight>
              </a:rPr>
              <a:t>QML</a:t>
            </a:r>
            <a:r>
              <a:rPr lang="zh-CN" altLang="en-US">
                <a:highlight>
                  <a:srgbClr val="FF0000"/>
                </a:highlight>
              </a:rPr>
              <a:t>之美</a:t>
            </a:r>
            <a:endParaRPr lang="en-US" altLang="zh-CN">
              <a:highlight>
                <a:srgbClr val="FF0000"/>
              </a:highlight>
            </a:endParaRPr>
          </a:p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3372116" y="200818"/>
            <a:ext cx="394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QML</a:t>
            </a:r>
            <a:r>
              <a:rPr lang="zh-CN" altLang="en-US" sz="2000" b="1">
                <a:solidFill>
                  <a:schemeClr val="accent3"/>
                </a:solidFill>
              </a:rPr>
              <a:t>（</a:t>
            </a:r>
            <a:r>
              <a:rPr lang="en-US" altLang="zh-CN" sz="2000" b="1">
                <a:solidFill>
                  <a:schemeClr val="accent3"/>
                </a:solidFill>
              </a:rPr>
              <a:t>Qt Meta-Object Language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306E35-2D6B-35B8-F1AA-3C4D74CF8D53}"/>
              </a:ext>
            </a:extLst>
          </p:cNvPr>
          <p:cNvSpPr txBox="1"/>
          <p:nvPr/>
        </p:nvSpPr>
        <p:spPr>
          <a:xfrm>
            <a:off x="776451" y="1999835"/>
            <a:ext cx="5668196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highlight>
                  <a:srgbClr val="FF00FF"/>
                </a:highlight>
              </a:rPr>
              <a:t>一个简单的</a:t>
            </a:r>
            <a:r>
              <a:rPr lang="en-US" altLang="zh-CN">
                <a:solidFill>
                  <a:schemeClr val="bg1"/>
                </a:solidFill>
                <a:highlight>
                  <a:srgbClr val="FF00FF"/>
                </a:highlight>
              </a:rPr>
              <a:t>QML</a:t>
            </a:r>
            <a:r>
              <a:rPr lang="zh-CN" altLang="en-US">
                <a:solidFill>
                  <a:schemeClr val="bg1"/>
                </a:solidFill>
                <a:highlight>
                  <a:srgbClr val="FF00FF"/>
                </a:highlight>
              </a:rPr>
              <a:t>实例！</a:t>
            </a:r>
            <a:endParaRPr lang="en-US" altLang="zh-CN">
              <a:solidFill>
                <a:schemeClr val="bg1"/>
              </a:solidFill>
              <a:highlight>
                <a:srgbClr val="FF00FF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使用Qt Quick创建一个简单的用户界面，它展示了QML语言的一些方面。最后，我们将有一个带旋转叶片的纸风车。</a:t>
            </a:r>
          </a:p>
        </p:txBody>
      </p:sp>
      <p:pic>
        <p:nvPicPr>
          <p:cNvPr id="25" name="20220827_183928">
            <a:hlinkClick r:id="" action="ppaction://media"/>
            <a:extLst>
              <a:ext uri="{FF2B5EF4-FFF2-40B4-BE49-F238E27FC236}">
                <a16:creationId xmlns:a16="http://schemas.microsoft.com/office/drawing/2014/main" id="{D6B453E3-08BA-DD4C-2397-28FE39125C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80021" y="2102307"/>
            <a:ext cx="3202988" cy="25903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83184D7-3CB0-A653-8179-EACD9721837B}"/>
              </a:ext>
            </a:extLst>
          </p:cNvPr>
          <p:cNvSpPr/>
          <p:nvPr/>
        </p:nvSpPr>
        <p:spPr>
          <a:xfrm>
            <a:off x="5236166" y="7132475"/>
            <a:ext cx="4675171" cy="330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QML</a:t>
            </a:r>
            <a:r>
              <a:rPr lang="zh-CN" altLang="en-US" b="1"/>
              <a:t>和</a:t>
            </a:r>
            <a:r>
              <a:rPr lang="en-US" altLang="zh-CN" b="1"/>
              <a:t>Qt Quick</a:t>
            </a:r>
            <a:r>
              <a:rPr lang="zh-CN" altLang="en-US" b="1"/>
              <a:t>的关系就像</a:t>
            </a:r>
            <a:r>
              <a:rPr lang="en-US" altLang="zh-CN" b="1"/>
              <a:t>C++</a:t>
            </a:r>
            <a:r>
              <a:rPr lang="zh-CN" altLang="en-US" b="1"/>
              <a:t>与</a:t>
            </a:r>
            <a:r>
              <a:rPr lang="en-US" altLang="zh-CN" b="1"/>
              <a:t>C++</a:t>
            </a:r>
            <a:r>
              <a:rPr lang="zh-CN" altLang="en-US" b="1"/>
              <a:t>标准库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E7CFF4-9D00-E650-73CD-D432CF1A470A}"/>
              </a:ext>
            </a:extLst>
          </p:cNvPr>
          <p:cNvSpPr txBox="1"/>
          <p:nvPr/>
        </p:nvSpPr>
        <p:spPr>
          <a:xfrm>
            <a:off x="632503" y="4769592"/>
            <a:ext cx="942395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altLang="zh-CN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1</a:t>
            </a:r>
            <a:r>
              <a:rPr lang="zh-CN" altLang="en-US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、创建</a:t>
            </a:r>
            <a:r>
              <a:rPr lang="en-US" altLang="zh-CN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 Qt Quick UI </a:t>
            </a:r>
            <a:r>
              <a:rPr lang="zh-CN" altLang="en-US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工程：</a:t>
            </a:r>
            <a:endParaRPr lang="en-US" altLang="zh-CN" b="1" i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FF"/>
              </a:highlight>
              <a:latin typeface="Titillium Web" panose="020B0604020202020204" pitchFamily="2" charset="0"/>
            </a:endParaRPr>
          </a:p>
          <a:p>
            <a:pPr algn="l" fontAlgn="base"/>
            <a:r>
              <a:rPr lang="zh-CN" altLang="en-US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对于测试或原型化用户界面非常有用，或者仅用于</a:t>
            </a:r>
            <a:r>
              <a:rPr lang="en-US" altLang="zh-CN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QML</a:t>
            </a:r>
            <a:r>
              <a:rPr lang="zh-CN" altLang="en-US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编辑的单独项目。不能将它们用于应用程序开发，因为它们不包含：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C++</a:t>
            </a:r>
            <a:r>
              <a:rPr lang="zh-CN" altLang="en-US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代码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资源文件（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.qrc</a:t>
            </a:r>
            <a:r>
              <a:rPr lang="zh-CN" altLang="en-US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）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Titillium Web" panose="020B0604020202020204" pitchFamily="2" charset="0"/>
              </a:rPr>
              <a:t>将应用程序部署到设备所需的代码</a:t>
            </a:r>
            <a:endParaRPr lang="en-US" altLang="zh-CN" b="0" i="0">
              <a:solidFill>
                <a:schemeClr val="bg1"/>
              </a:solidFill>
              <a:effectLst/>
              <a:latin typeface="Titillium Web" panose="020B0604020202020204" pitchFamily="2" charset="0"/>
            </a:endParaRPr>
          </a:p>
          <a:p>
            <a:pPr algn="l" fontAlgn="base"/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、敲代码，感受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QML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Titillium Web" panose="020B0604020202020204" pitchFamily="2" charset="0"/>
              </a:rPr>
              <a:t>的魅力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FF"/>
              </a:highlight>
              <a:latin typeface="Titillium Web" panose="020B06040202020202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92AB74-C3DE-85DB-8A37-35047BB5DA8C}"/>
              </a:ext>
            </a:extLst>
          </p:cNvPr>
          <p:cNvSpPr txBox="1"/>
          <p:nvPr/>
        </p:nvSpPr>
        <p:spPr>
          <a:xfrm>
            <a:off x="4365247" y="4376834"/>
            <a:ext cx="2236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linkClick r:id="rId5"/>
              </a:rPr>
              <a:t>关于工程文件创建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48FA6E6F-BDCA-C357-535C-E75C5D3B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4" y="9688056"/>
            <a:ext cx="48291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E1DA83E-3003-4CF2-C34C-B78C37604820}"/>
              </a:ext>
            </a:extLst>
          </p:cNvPr>
          <p:cNvSpPr txBox="1"/>
          <p:nvPr/>
        </p:nvSpPr>
        <p:spPr>
          <a:xfrm>
            <a:off x="545348" y="9822532"/>
            <a:ext cx="4699448" cy="2340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</a:rPr>
              <a:t>Qt Quick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Qt 6</a:t>
            </a:r>
            <a:r>
              <a:rPr lang="zh-CN" altLang="en-US" sz="2000">
                <a:solidFill>
                  <a:schemeClr val="tx1"/>
                </a:solidFill>
              </a:rPr>
              <a:t>中用户界面技术的总称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Qt 4</a:t>
            </a:r>
            <a:r>
              <a:rPr lang="zh-CN" altLang="en-US" sz="2000">
                <a:solidFill>
                  <a:schemeClr val="tx1"/>
                </a:solidFill>
              </a:rPr>
              <a:t>中引入。是几种技术的集合：</a:t>
            </a:r>
            <a:endParaRPr lang="en-US" altLang="zh-CN" sz="2000">
              <a:solidFill>
                <a:schemeClr val="tx1"/>
              </a:solidFill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QML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：用户界面的标记语言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：动态脚本语言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Qt C++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：高度可移植的增强型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BE6D822-3A4C-E453-CC44-AD4B733B6E21}"/>
              </a:ext>
            </a:extLst>
          </p:cNvPr>
          <p:cNvSpPr txBox="1"/>
          <p:nvPr/>
        </p:nvSpPr>
        <p:spPr>
          <a:xfrm>
            <a:off x="901859" y="884216"/>
            <a:ext cx="88214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highlight>
                  <a:srgbClr val="00FF00"/>
                </a:highlight>
              </a:rPr>
              <a:t>Qt6</a:t>
            </a:r>
            <a:r>
              <a:rPr lang="zh-CN" altLang="en-US" b="1">
                <a:highlight>
                  <a:srgbClr val="00FF00"/>
                </a:highlight>
              </a:rPr>
              <a:t>如何安装</a:t>
            </a:r>
            <a:r>
              <a:rPr lang="en-US" altLang="zh-CN" b="1">
                <a:highlight>
                  <a:srgbClr val="00FF00"/>
                </a:highlight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在线安装包下载地址：</a:t>
            </a:r>
            <a:r>
              <a:rPr lang="en-US" altLang="zh-CN">
                <a:hlinkClick r:id="rId7"/>
              </a:rPr>
              <a:t>Index of /official_releases/online_installers (qt.io)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只需要安装需要使用的组件，后期可以添加删除。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Qt Creator</a:t>
            </a:r>
            <a:r>
              <a:rPr lang="zh-CN" altLang="en-US"/>
              <a:t>，打开一个自带例子进行测试。</a:t>
            </a:r>
            <a:endParaRPr lang="en-US" altLang="zh-CN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9EB2CF7-7668-6D8D-C48D-654016ADB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754" y="1494332"/>
            <a:ext cx="2295525" cy="304800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BFA775-5062-7940-6680-9583C0BE901D}"/>
              </a:ext>
            </a:extLst>
          </p:cNvPr>
          <p:cNvCxnSpPr/>
          <p:nvPr/>
        </p:nvCxnSpPr>
        <p:spPr>
          <a:xfrm>
            <a:off x="6262529" y="1646732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C5A2E00-AB82-5DE4-71C7-34F9C40FD554}"/>
              </a:ext>
            </a:extLst>
          </p:cNvPr>
          <p:cNvSpPr txBox="1"/>
          <p:nvPr/>
        </p:nvSpPr>
        <p:spPr>
          <a:xfrm>
            <a:off x="5563166" y="7749999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linkClick r:id="rId9"/>
              </a:rPr>
              <a:t>关于</a:t>
            </a:r>
            <a:r>
              <a:rPr lang="en-US" altLang="zh-CN" sz="2000">
                <a:solidFill>
                  <a:schemeClr val="bg1"/>
                </a:solidFill>
                <a:hlinkClick r:id="rId9"/>
              </a:rPr>
              <a:t>Qt Quick</a:t>
            </a:r>
            <a:r>
              <a:rPr lang="zh-CN" altLang="en-US" sz="2000">
                <a:solidFill>
                  <a:schemeClr val="bg1"/>
                </a:solidFill>
                <a:hlinkClick r:id="rId9"/>
              </a:rPr>
              <a:t>命名空间下的</a:t>
            </a:r>
            <a:r>
              <a:rPr lang="en-US" altLang="zh-CN" sz="2000">
                <a:solidFill>
                  <a:schemeClr val="bg1"/>
                </a:solidFill>
                <a:hlinkClick r:id="rId9"/>
              </a:rPr>
              <a:t>QML</a:t>
            </a:r>
            <a:r>
              <a:rPr lang="zh-CN" altLang="en-US" sz="2000">
                <a:solidFill>
                  <a:schemeClr val="bg1"/>
                </a:solidFill>
                <a:hlinkClick r:id="rId9"/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E2D390-2B40-99F0-DC0F-8C4A2425F6E8}"/>
              </a:ext>
            </a:extLst>
          </p:cNvPr>
          <p:cNvSpPr txBox="1"/>
          <p:nvPr/>
        </p:nvSpPr>
        <p:spPr>
          <a:xfrm>
            <a:off x="5894527" y="9538771"/>
            <a:ext cx="39149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QML file  </a:t>
            </a:r>
            <a:r>
              <a:rPr lang="zh-CN" altLang="en-US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：</a:t>
            </a:r>
            <a:r>
              <a:rPr lang="en-US" altLang="zh-CN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called “document” in QML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10BF5E-DF3C-49AD-08F4-B5C49BDCED6C}"/>
              </a:ext>
            </a:extLst>
          </p:cNvPr>
          <p:cNvSpPr/>
          <p:nvPr/>
        </p:nvSpPr>
        <p:spPr>
          <a:xfrm>
            <a:off x="1420813" y="4058995"/>
            <a:ext cx="1287780" cy="251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声明式</a:t>
            </a:r>
            <a:r>
              <a:rPr lang="en-US" altLang="zh-CN"/>
              <a:t>UI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340A0F-3F84-EDF6-8B14-C4E5FC3FD25A}"/>
              </a:ext>
            </a:extLst>
          </p:cNvPr>
          <p:cNvSpPr/>
          <p:nvPr/>
        </p:nvSpPr>
        <p:spPr>
          <a:xfrm>
            <a:off x="3076637" y="4060653"/>
            <a:ext cx="1287780" cy="251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自动更新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FD9DDC2-0E67-5EF6-3B53-9C9E5919FD99}"/>
              </a:ext>
            </a:extLst>
          </p:cNvPr>
          <p:cNvSpPr/>
          <p:nvPr/>
        </p:nvSpPr>
        <p:spPr>
          <a:xfrm>
            <a:off x="2708593" y="4117554"/>
            <a:ext cx="368044" cy="10902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A9146E-B0DB-822B-1568-B7C6CA7B3F41}"/>
              </a:ext>
            </a:extLst>
          </p:cNvPr>
          <p:cNvSpPr/>
          <p:nvPr/>
        </p:nvSpPr>
        <p:spPr>
          <a:xfrm>
            <a:off x="4732461" y="4060654"/>
            <a:ext cx="1287780" cy="251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绑定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CC96DC2-F205-D12A-D07C-EA38750D2F2F}"/>
              </a:ext>
            </a:extLst>
          </p:cNvPr>
          <p:cNvSpPr/>
          <p:nvPr/>
        </p:nvSpPr>
        <p:spPr>
          <a:xfrm>
            <a:off x="4364417" y="4117555"/>
            <a:ext cx="368044" cy="10902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5" name="墨迹 554">
                <a:extLst>
                  <a:ext uri="{FF2B5EF4-FFF2-40B4-BE49-F238E27FC236}">
                    <a16:creationId xmlns:a16="http://schemas.microsoft.com/office/drawing/2014/main" id="{080671AD-216C-28CE-5ABB-FEB8FE9F7968}"/>
                  </a:ext>
                </a:extLst>
              </p14:cNvPr>
              <p14:cNvContentPartPr/>
              <p14:nvPr/>
            </p14:nvContentPartPr>
            <p14:xfrm>
              <a:off x="8953320" y="7406520"/>
              <a:ext cx="777600" cy="22320"/>
            </p14:xfrm>
          </p:contentPart>
        </mc:Choice>
        <mc:Fallback>
          <p:pic>
            <p:nvPicPr>
              <p:cNvPr id="555" name="墨迹 554">
                <a:extLst>
                  <a:ext uri="{FF2B5EF4-FFF2-40B4-BE49-F238E27FC236}">
                    <a16:creationId xmlns:a16="http://schemas.microsoft.com/office/drawing/2014/main" id="{080671AD-216C-28CE-5ABB-FEB8FE9F79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4320" y="7397880"/>
                <a:ext cx="795240" cy="3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98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2374</TotalTime>
  <Words>330</Words>
  <Application>Microsoft Office PowerPoint</Application>
  <PresentationFormat>自定义</PresentationFormat>
  <Paragraphs>36</Paragraphs>
  <Slides>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-apple-system</vt:lpstr>
      <vt:lpstr>等线</vt:lpstr>
      <vt:lpstr>华文琥珀</vt:lpstr>
      <vt:lpstr>Arial</vt:lpstr>
      <vt:lpstr>Calibri</vt:lpstr>
      <vt:lpstr>Cambria</vt:lpstr>
      <vt:lpstr>Titillium Web</vt:lpstr>
      <vt:lpstr>第一PPT，www.1ppt.com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1445</cp:revision>
  <dcterms:created xsi:type="dcterms:W3CDTF">2020-06-26T01:00:00Z</dcterms:created>
  <dcterms:modified xsi:type="dcterms:W3CDTF">2022-08-29T10:32:04Z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