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58" r:id="rId3"/>
    <p:sldId id="331" r:id="rId4"/>
    <p:sldId id="332" r:id="rId5"/>
    <p:sldId id="333" r:id="rId6"/>
    <p:sldId id="334" r:id="rId7"/>
    <p:sldId id="335" r:id="rId8"/>
  </p:sldIdLst>
  <p:sldSz cx="10625138" cy="14400213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3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480" y="-1094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227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4208-A716-42FF-80CF-57B00CE66560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86B2-45FA-46FD-932F-E74808AB1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9T03:07:02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24575,'0'4'0,"0"4"0,0 5 0,4 0 0,0-6 0,1-8 0,2-3 0,0-5 0,3-1 0,-1-2 0,2 1 0,-1 2-8191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657" y="160559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59041" y="213096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17" y="253896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05701" y="306433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customXml" Target="../ink/ink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cs typeface="+mn-ea"/>
                <a:sym typeface="+mn-lt"/>
              </a:rPr>
              <a:t>Qt Quick 3D</a:t>
            </a:r>
            <a:endParaRPr lang="zh-CN" altLang="en-US" sz="4000" b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3446304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QT6 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QML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开发教程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12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575027" y="34870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基础场景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19AE81-AF17-6FB9-9436-C41AA6B952DB}"/>
              </a:ext>
            </a:extLst>
          </p:cNvPr>
          <p:cNvSpPr txBox="1"/>
          <p:nvPr/>
        </p:nvSpPr>
        <p:spPr>
          <a:xfrm>
            <a:off x="615462" y="748818"/>
            <a:ext cx="95660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Qt Quick 3D</a:t>
            </a:r>
            <a:r>
              <a:rPr lang="zh-CN" altLang="en-US">
                <a:solidFill>
                  <a:schemeClr val="bg1"/>
                </a:solidFill>
              </a:rPr>
              <a:t>的场景由几个标准元素组成：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View3D</a:t>
            </a:r>
            <a:r>
              <a:rPr lang="zh-CN" altLang="en-US">
                <a:solidFill>
                  <a:schemeClr val="bg1"/>
                </a:solidFill>
              </a:rPr>
              <a:t>是表示整个</a:t>
            </a:r>
            <a:r>
              <a:rPr lang="en-US" altLang="zh-CN">
                <a:solidFill>
                  <a:schemeClr val="bg1"/>
                </a:solidFill>
              </a:rPr>
              <a:t>3D</a:t>
            </a:r>
            <a:r>
              <a:rPr lang="zh-CN" altLang="en-US">
                <a:solidFill>
                  <a:schemeClr val="bg1"/>
                </a:solidFill>
              </a:rPr>
              <a:t>场景的顶级</a:t>
            </a:r>
            <a:r>
              <a:rPr lang="en-US" altLang="zh-CN">
                <a:solidFill>
                  <a:schemeClr val="bg1"/>
                </a:solidFill>
              </a:rPr>
              <a:t>QML</a:t>
            </a:r>
            <a:r>
              <a:rPr lang="zh-CN" altLang="en-US">
                <a:solidFill>
                  <a:schemeClr val="bg1"/>
                </a:solidFill>
              </a:rPr>
              <a:t>元素。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SceneEnvironment</a:t>
            </a:r>
            <a:r>
              <a:rPr lang="zh-CN" altLang="en-US">
                <a:solidFill>
                  <a:schemeClr val="bg1"/>
                </a:solidFill>
              </a:rPr>
              <a:t>控制场景的渲染方式，包括背景或天空盒的渲染方式。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PerspectiveCamera</a:t>
            </a:r>
            <a:r>
              <a:rPr lang="zh-CN" altLang="en-US">
                <a:solidFill>
                  <a:schemeClr val="bg1"/>
                </a:solidFill>
              </a:rPr>
              <a:t>是场景中的摄影机。也可以是</a:t>
            </a:r>
            <a:r>
              <a:rPr lang="en-US" altLang="zh-CN">
                <a:solidFill>
                  <a:schemeClr val="bg1"/>
                </a:solidFill>
              </a:rPr>
              <a:t>OrthographicCamera</a:t>
            </a:r>
            <a:r>
              <a:rPr lang="zh-CN" altLang="en-US">
                <a:solidFill>
                  <a:schemeClr val="bg1"/>
                </a:solidFill>
              </a:rPr>
              <a:t>，甚至可以是带有自定义投影矩阵的自定义相机。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除此之外，场景通常包含表示三维空间中对象的模型实例和灯光。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FA7557-229F-6A5E-A6C3-21723A4D71A2}"/>
              </a:ext>
            </a:extLst>
          </p:cNvPr>
          <p:cNvSpPr/>
          <p:nvPr/>
        </p:nvSpPr>
        <p:spPr>
          <a:xfrm>
            <a:off x="978325" y="2503144"/>
            <a:ext cx="8825432" cy="111482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QtQuick3D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Window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640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visible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title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qsTr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"Basic Scene"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View3D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environment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SceneEnvironment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clearColor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"#222222"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backgroundMode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SceneEnvironment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Color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position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scale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1.25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"#Cone"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materials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[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PrincipledMaterial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baseColor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"yellow"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position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50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"#Sphere"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materials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[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PrincipledMaterial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baseColor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"green"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DirectionalLight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eulerRotation.x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eulerRotation.y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110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castsShadow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PerspectiveCamera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position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Component.onCompleted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lookAt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730E1145-FC0D-D439-31CD-39700FE7C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991" y="2307981"/>
            <a:ext cx="4397634" cy="35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03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575027" y="34870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使用模型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19AE81-AF17-6FB9-9436-C41AA6B952DB}"/>
              </a:ext>
            </a:extLst>
          </p:cNvPr>
          <p:cNvSpPr txBox="1"/>
          <p:nvPr/>
        </p:nvSpPr>
        <p:spPr>
          <a:xfrm>
            <a:off x="615462" y="748818"/>
            <a:ext cx="95660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Qt Quick 3D</a:t>
            </a:r>
            <a:r>
              <a:rPr lang="zh-CN" altLang="en-US">
                <a:solidFill>
                  <a:schemeClr val="bg1"/>
                </a:solidFill>
              </a:rPr>
              <a:t>附带</a:t>
            </a:r>
            <a:r>
              <a:rPr lang="en-US" altLang="zh-CN">
                <a:solidFill>
                  <a:schemeClr val="bg1"/>
                </a:solidFill>
              </a:rPr>
              <a:t>Balsam</a:t>
            </a:r>
            <a:r>
              <a:rPr lang="zh-CN" altLang="en-US">
                <a:solidFill>
                  <a:schemeClr val="bg1"/>
                </a:solidFill>
              </a:rPr>
              <a:t>导入工具，用于将常见格式转换为</a:t>
            </a:r>
            <a:r>
              <a:rPr lang="en-US" altLang="zh-CN">
                <a:solidFill>
                  <a:schemeClr val="bg1"/>
                </a:solidFill>
              </a:rPr>
              <a:t>Qt Quick3D</a:t>
            </a:r>
            <a:r>
              <a:rPr lang="zh-CN" altLang="en-US">
                <a:solidFill>
                  <a:schemeClr val="bg1"/>
                </a:solidFill>
              </a:rPr>
              <a:t>支持的格式。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Balsam</a:t>
            </a:r>
            <a:r>
              <a:rPr lang="zh-CN" altLang="en-US">
                <a:solidFill>
                  <a:schemeClr val="bg1"/>
                </a:solidFill>
              </a:rPr>
              <a:t>的目的是让可以轻松获取在常用工具（如</a:t>
            </a:r>
            <a:r>
              <a:rPr lang="en-US" altLang="zh-CN">
                <a:solidFill>
                  <a:schemeClr val="bg1"/>
                </a:solidFill>
              </a:rPr>
              <a:t>Blender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Maya</a:t>
            </a:r>
            <a:r>
              <a:rPr lang="zh-CN" altLang="en-US">
                <a:solidFill>
                  <a:schemeClr val="bg1"/>
                </a:solidFill>
              </a:rPr>
              <a:t>或</a:t>
            </a:r>
            <a:r>
              <a:rPr lang="en-US" altLang="zh-CN">
                <a:solidFill>
                  <a:schemeClr val="bg1"/>
                </a:solidFill>
              </a:rPr>
              <a:t>3ds Max</a:t>
            </a:r>
            <a:r>
              <a:rPr lang="zh-CN" altLang="en-US">
                <a:solidFill>
                  <a:schemeClr val="bg1"/>
                </a:solidFill>
              </a:rPr>
              <a:t>）中创建的资源，并从</a:t>
            </a:r>
            <a:r>
              <a:rPr lang="en-US" altLang="zh-CN">
                <a:solidFill>
                  <a:schemeClr val="bg1"/>
                </a:solidFill>
              </a:rPr>
              <a:t>Qt Quick 3D</a:t>
            </a:r>
            <a:r>
              <a:rPr lang="zh-CN" altLang="en-US">
                <a:solidFill>
                  <a:schemeClr val="bg1"/>
                </a:solidFill>
              </a:rPr>
              <a:t>中使用它们。</a:t>
            </a:r>
            <a:r>
              <a:rPr lang="en-US" altLang="zh-CN">
                <a:solidFill>
                  <a:schemeClr val="bg1"/>
                </a:solidFill>
              </a:rPr>
              <a:t>Balsam</a:t>
            </a:r>
            <a:r>
              <a:rPr lang="zh-CN" altLang="en-US">
                <a:solidFill>
                  <a:schemeClr val="bg1"/>
                </a:solidFill>
              </a:rPr>
              <a:t>支持以下资产类型：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COLLADA</a:t>
            </a:r>
            <a:r>
              <a:rPr lang="zh-CN" altLang="en-US">
                <a:solidFill>
                  <a:schemeClr val="bg1"/>
                </a:solidFill>
              </a:rPr>
              <a:t>（*</a:t>
            </a:r>
            <a:r>
              <a:rPr lang="en-US" altLang="zh-CN">
                <a:solidFill>
                  <a:schemeClr val="bg1"/>
                </a:solidFill>
              </a:rPr>
              <a:t>.dae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FBX</a:t>
            </a:r>
            <a:r>
              <a:rPr lang="zh-CN" altLang="en-US">
                <a:solidFill>
                  <a:schemeClr val="bg1"/>
                </a:solidFill>
              </a:rPr>
              <a:t>（*</a:t>
            </a:r>
            <a:r>
              <a:rPr lang="en-US" altLang="zh-CN">
                <a:solidFill>
                  <a:schemeClr val="bg1"/>
                </a:solidFill>
              </a:rPr>
              <a:t>.FBX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GLTF2</a:t>
            </a:r>
            <a:r>
              <a:rPr lang="zh-CN" altLang="en-US">
                <a:solidFill>
                  <a:schemeClr val="bg1"/>
                </a:solidFill>
              </a:rPr>
              <a:t>（*</a:t>
            </a:r>
            <a:r>
              <a:rPr lang="en-US" altLang="zh-CN">
                <a:solidFill>
                  <a:schemeClr val="bg1"/>
                </a:solidFill>
              </a:rPr>
              <a:t>.gltf</a:t>
            </a:r>
            <a:r>
              <a:rPr lang="zh-CN" altLang="en-US">
                <a:solidFill>
                  <a:schemeClr val="bg1"/>
                </a:solidFill>
              </a:rPr>
              <a:t>，*</a:t>
            </a:r>
            <a:r>
              <a:rPr lang="en-US" altLang="zh-CN">
                <a:solidFill>
                  <a:schemeClr val="bg1"/>
                </a:solidFill>
              </a:rPr>
              <a:t>.glb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STL</a:t>
            </a:r>
            <a:r>
              <a:rPr lang="zh-CN" altLang="en-US">
                <a:solidFill>
                  <a:schemeClr val="bg1"/>
                </a:solidFill>
              </a:rPr>
              <a:t>（*</a:t>
            </a:r>
            <a:r>
              <a:rPr lang="en-US" altLang="zh-CN">
                <a:solidFill>
                  <a:schemeClr val="bg1"/>
                </a:solidFill>
              </a:rPr>
              <a:t>.STL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Wavefront </a:t>
            </a:r>
            <a:r>
              <a:rPr lang="zh-CN" altLang="en-US">
                <a:solidFill>
                  <a:schemeClr val="bg1"/>
                </a:solidFill>
              </a:rPr>
              <a:t>（*</a:t>
            </a:r>
            <a:r>
              <a:rPr lang="en-US" altLang="zh-CN">
                <a:solidFill>
                  <a:schemeClr val="bg1"/>
                </a:solidFill>
              </a:rPr>
              <a:t>.obj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32A9C225-35B6-B929-E94C-8603A0D47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19" y="3193148"/>
            <a:ext cx="4240419" cy="454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AF3D4818-ACEF-74C3-C031-9A391F344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569" y="1723161"/>
            <a:ext cx="4697107" cy="624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D35E72A-3C20-59EA-00F2-56583AB7BC6D}"/>
              </a:ext>
            </a:extLst>
          </p:cNvPr>
          <p:cNvSpPr/>
          <p:nvPr/>
        </p:nvSpPr>
        <p:spPr>
          <a:xfrm>
            <a:off x="878619" y="8405991"/>
            <a:ext cx="9040885" cy="2801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View3D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environment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SceneEnvironment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clearColor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"#222222"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backgroundMode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SceneEnvironment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Color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Monkey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{}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FF0000"/>
              </a:highlight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A55C96-5790-0596-B301-9F74C97E9C0B}"/>
              </a:ext>
            </a:extLst>
          </p:cNvPr>
          <p:cNvSpPr txBox="1"/>
          <p:nvPr/>
        </p:nvSpPr>
        <p:spPr>
          <a:xfrm>
            <a:off x="878619" y="7919855"/>
            <a:ext cx="4402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通过</a:t>
            </a:r>
            <a:r>
              <a:rPr lang="en-US" altLang="zh-CN" sz="2000">
                <a:solidFill>
                  <a:schemeClr val="bg1"/>
                </a:solidFill>
              </a:rPr>
              <a:t>balsamui</a:t>
            </a:r>
            <a:r>
              <a:rPr lang="zh-CN" altLang="en-US" sz="2000">
                <a:solidFill>
                  <a:schemeClr val="bg1"/>
                </a:solidFill>
              </a:rPr>
              <a:t>导出</a:t>
            </a:r>
            <a:r>
              <a:rPr lang="en-US" altLang="zh-CN" sz="2000">
                <a:solidFill>
                  <a:schemeClr val="bg1"/>
                </a:solidFill>
              </a:rPr>
              <a:t>mesh</a:t>
            </a:r>
            <a:r>
              <a:rPr lang="zh-CN" altLang="en-US" sz="2000">
                <a:solidFill>
                  <a:schemeClr val="bg1"/>
                </a:solidFill>
              </a:rPr>
              <a:t>文件和</a:t>
            </a:r>
            <a:r>
              <a:rPr lang="en-US" altLang="zh-CN" sz="2000">
                <a:solidFill>
                  <a:schemeClr val="bg1"/>
                </a:solidFill>
              </a:rPr>
              <a:t>qml</a:t>
            </a:r>
            <a:r>
              <a:rPr lang="zh-CN" altLang="en-US" sz="2000">
                <a:solidFill>
                  <a:schemeClr val="bg1"/>
                </a:solidFill>
              </a:rPr>
              <a:t>文件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031" name="Picture 7" descr="image">
            <a:extLst>
              <a:ext uri="{FF2B5EF4-FFF2-40B4-BE49-F238E27FC236}">
                <a16:creationId xmlns:a16="http://schemas.microsoft.com/office/drawing/2014/main" id="{539D3ED5-288D-8C08-C00B-6EA393578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87" y="8119910"/>
            <a:ext cx="3873689" cy="31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image">
            <a:extLst>
              <a:ext uri="{FF2B5EF4-FFF2-40B4-BE49-F238E27FC236}">
                <a16:creationId xmlns:a16="http://schemas.microsoft.com/office/drawing/2014/main" id="{27D1F0A4-A133-3886-8815-9B83F310B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15" y="10859826"/>
            <a:ext cx="3343715" cy="268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3BD61AA-96C2-5417-F8B6-E91F25964FD1}"/>
              </a:ext>
            </a:extLst>
          </p:cNvPr>
          <p:cNvSpPr/>
          <p:nvPr/>
        </p:nvSpPr>
        <p:spPr>
          <a:xfrm>
            <a:off x="4489152" y="11207065"/>
            <a:ext cx="5261664" cy="22686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/>
              <a:t>可以按原样导入整个场景，即使用</a:t>
            </a:r>
            <a:r>
              <a:rPr lang="en-US" altLang="zh-CN"/>
              <a:t>Monkey.qml</a:t>
            </a:r>
            <a:r>
              <a:rPr lang="zh-CN" altLang="en-US"/>
              <a:t>，或仅使用模型，例如</a:t>
            </a:r>
            <a:r>
              <a:rPr lang="en-US" altLang="zh-CN"/>
              <a:t>suzanne.mesh</a:t>
            </a:r>
            <a:r>
              <a:rPr lang="zh-CN" altLang="en-US"/>
              <a:t>。这使得能够在简单导入场景和增加复杂性之间进行权衡，通过在</a:t>
            </a:r>
            <a:r>
              <a:rPr lang="en-US" altLang="zh-CN"/>
              <a:t>QML</a:t>
            </a:r>
            <a:r>
              <a:rPr lang="zh-CN" altLang="en-US"/>
              <a:t>中设置场景获得灵活性。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902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575027" y="348708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材质与光照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19AE81-AF17-6FB9-9436-C41AA6B952DB}"/>
              </a:ext>
            </a:extLst>
          </p:cNvPr>
          <p:cNvSpPr txBox="1"/>
          <p:nvPr/>
        </p:nvSpPr>
        <p:spPr>
          <a:xfrm>
            <a:off x="615462" y="748818"/>
            <a:ext cx="95660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Qt Quick 3D</a:t>
            </a:r>
            <a:r>
              <a:rPr lang="zh-CN" altLang="en-US">
                <a:solidFill>
                  <a:schemeClr val="bg1"/>
                </a:solidFill>
              </a:rPr>
              <a:t>附带三种材质类型：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highlight>
                  <a:srgbClr val="FF0000"/>
                </a:highlight>
              </a:rPr>
              <a:t>DefaultMaterial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通过</a:t>
            </a:r>
            <a:r>
              <a:rPr lang="zh-CN" altLang="en-US">
                <a:solidFill>
                  <a:schemeClr val="bg1"/>
                </a:solidFill>
                <a:highlight>
                  <a:srgbClr val="FF0000"/>
                </a:highlight>
              </a:rPr>
              <a:t>镜面反射、粗糙度和漫反射颜色</a:t>
            </a:r>
            <a:r>
              <a:rPr lang="zh-CN" altLang="en-US">
                <a:solidFill>
                  <a:schemeClr val="bg1"/>
                </a:solidFill>
              </a:rPr>
              <a:t>属性控制外观。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PrincipledMaterial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通过</a:t>
            </a:r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金属度、粗糙度和基础颜</a:t>
            </a:r>
            <a:r>
              <a:rPr lang="zh-CN" altLang="en-US">
                <a:solidFill>
                  <a:schemeClr val="bg1"/>
                </a:solidFill>
              </a:rPr>
              <a:t>色属性控制外观。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CustomMaterial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允许通过提供</a:t>
            </a:r>
            <a:r>
              <a:rPr lang="zh-CN" altLang="en-US">
                <a:solidFill>
                  <a:schemeClr val="bg1"/>
                </a:solidFill>
                <a:highlight>
                  <a:srgbClr val="008080"/>
                </a:highlight>
              </a:rPr>
              <a:t>自己的顶点和片段着色器</a:t>
            </a:r>
            <a:r>
              <a:rPr lang="zh-CN" altLang="en-US">
                <a:solidFill>
                  <a:schemeClr val="bg1"/>
                </a:solidFill>
              </a:rPr>
              <a:t>来创建真正的自定义材质。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下面可以看到这两种材质类型的示例，左边是</a:t>
            </a:r>
            <a:r>
              <a:rPr lang="en-US" altLang="zh-CN">
                <a:solidFill>
                  <a:schemeClr val="bg1"/>
                </a:solidFill>
              </a:rPr>
              <a:t>PrincipledMaterial</a:t>
            </a:r>
            <a:r>
              <a:rPr lang="zh-CN" altLang="en-US">
                <a:solidFill>
                  <a:schemeClr val="bg1"/>
                </a:solidFill>
              </a:rPr>
              <a:t>，右边是</a:t>
            </a:r>
            <a:r>
              <a:rPr lang="en-US" altLang="zh-CN">
                <a:solidFill>
                  <a:schemeClr val="bg1"/>
                </a:solidFill>
              </a:rPr>
              <a:t>DefaultMaterial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6CB1551-EFE3-B916-7BB8-96EAE0295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28" y="3019641"/>
            <a:ext cx="5009541" cy="402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588C22F-3920-C587-AF8F-32C839C5696B}"/>
              </a:ext>
            </a:extLst>
          </p:cNvPr>
          <p:cNvSpPr/>
          <p:nvPr/>
        </p:nvSpPr>
        <p:spPr>
          <a:xfrm>
            <a:off x="5398477" y="3019641"/>
            <a:ext cx="4386805" cy="1990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materials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[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DefaultMaterial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diffuseColor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"yellow"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specularTint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"red"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specularAmount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0.7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9F1849-81F3-6E69-83A7-EB4C7EF263C7}"/>
              </a:ext>
            </a:extLst>
          </p:cNvPr>
          <p:cNvSpPr/>
          <p:nvPr/>
        </p:nvSpPr>
        <p:spPr>
          <a:xfrm>
            <a:off x="5398476" y="5022062"/>
            <a:ext cx="4386805" cy="1990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materials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[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PrincipledMaterial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baseColor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"yellow"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metalness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roughness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9" descr="image">
            <a:extLst>
              <a:ext uri="{FF2B5EF4-FFF2-40B4-BE49-F238E27FC236}">
                <a16:creationId xmlns:a16="http://schemas.microsoft.com/office/drawing/2014/main" id="{A1BF6473-D812-AF9F-3591-74798C9FA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99" y="6920620"/>
            <a:ext cx="4611470" cy="370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image">
            <a:extLst>
              <a:ext uri="{FF2B5EF4-FFF2-40B4-BE49-F238E27FC236}">
                <a16:creationId xmlns:a16="http://schemas.microsoft.com/office/drawing/2014/main" id="{FB94CF80-1790-B523-1B1A-CD2262A28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663" y="6920620"/>
            <a:ext cx="4611470" cy="370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9ED5148-350B-D03B-4223-4410CDEA02E7}"/>
              </a:ext>
            </a:extLst>
          </p:cNvPr>
          <p:cNvSpPr txBox="1"/>
          <p:nvPr/>
        </p:nvSpPr>
        <p:spPr>
          <a:xfrm>
            <a:off x="5764915" y="10478285"/>
            <a:ext cx="3620872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/>
              <a:t>金属度从左到右：0.8、0.5、0.2</a:t>
            </a:r>
          </a:p>
          <a:p>
            <a:pPr algn="ctr"/>
            <a:r>
              <a:rPr lang="zh-CN" altLang="en-US"/>
              <a:t>粗糙度从上到下：0.9、0.6、0.3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C43ADF9-1DC9-E53F-357E-74CC3FA2026F}"/>
              </a:ext>
            </a:extLst>
          </p:cNvPr>
          <p:cNvSpPr txBox="1"/>
          <p:nvPr/>
        </p:nvSpPr>
        <p:spPr>
          <a:xfrm>
            <a:off x="701099" y="10478286"/>
            <a:ext cx="452556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/>
              <a:t>镜面反射量从左到右：0.8、0.5、0.2</a:t>
            </a:r>
          </a:p>
          <a:p>
            <a:pPr algn="ctr"/>
            <a:r>
              <a:rPr lang="zh-CN" altLang="en-US"/>
              <a:t>镜面反射粗糙度从上到下：0.</a:t>
            </a:r>
            <a:r>
              <a:rPr lang="en-US" altLang="zh-CN"/>
              <a:t>0</a:t>
            </a:r>
            <a:r>
              <a:rPr lang="zh-CN" altLang="en-US"/>
              <a:t>、0.</a:t>
            </a:r>
            <a:r>
              <a:rPr lang="en-US" altLang="zh-CN"/>
              <a:t>4</a:t>
            </a:r>
            <a:r>
              <a:rPr lang="zh-CN" altLang="en-US"/>
              <a:t>、0.</a:t>
            </a:r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995711-C3A1-2C15-3393-9D9F844BBECC}"/>
              </a:ext>
            </a:extLst>
          </p:cNvPr>
          <p:cNvSpPr/>
          <p:nvPr/>
        </p:nvSpPr>
        <p:spPr>
          <a:xfrm>
            <a:off x="5312569" y="11380572"/>
            <a:ext cx="4974688" cy="23246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environment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SceneEnvironment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clearColor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"#222222"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backgroundMode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SceneEnvironment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SkyBox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lightProbe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Texture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"maps/skybox.jpg“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7EC699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probeExposure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0.75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1403119-5155-37FC-D9E9-F152F8219711}"/>
              </a:ext>
            </a:extLst>
          </p:cNvPr>
          <p:cNvSpPr txBox="1"/>
          <p:nvPr/>
        </p:nvSpPr>
        <p:spPr>
          <a:xfrm>
            <a:off x="615461" y="11474528"/>
            <a:ext cx="4525562" cy="212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天空盒子：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将Texture指定给SceneEnvironment的lightProbe属性，这意味着场景接收基于图像的光，即天空盒用于照亮场景。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probeExposure用于控制场景的亮度。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7FF7F72-DCCD-AC52-4131-A4933CCBB3A4}"/>
              </a:ext>
            </a:extLst>
          </p:cNvPr>
          <p:cNvSpPr/>
          <p:nvPr/>
        </p:nvSpPr>
        <p:spPr>
          <a:xfrm>
            <a:off x="615461" y="3437681"/>
            <a:ext cx="1954119" cy="32756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3986A6F-FCC1-48A7-06D3-E9F19B7EED21}"/>
              </a:ext>
            </a:extLst>
          </p:cNvPr>
          <p:cNvSpPr/>
          <p:nvPr/>
        </p:nvSpPr>
        <p:spPr>
          <a:xfrm>
            <a:off x="2878242" y="3458613"/>
            <a:ext cx="1954119" cy="327563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93" name="墨迹 1192">
                <a:extLst>
                  <a:ext uri="{FF2B5EF4-FFF2-40B4-BE49-F238E27FC236}">
                    <a16:creationId xmlns:a16="http://schemas.microsoft.com/office/drawing/2014/main" id="{912B4C74-3EEE-DC40-412A-B5083BAA3C6C}"/>
                  </a:ext>
                </a:extLst>
              </p14:cNvPr>
              <p14:cNvContentPartPr/>
              <p14:nvPr/>
            </p14:nvContentPartPr>
            <p14:xfrm>
              <a:off x="2445960" y="8446260"/>
              <a:ext cx="24480" cy="20520"/>
            </p14:xfrm>
          </p:contentPart>
        </mc:Choice>
        <mc:Fallback xmlns="">
          <p:pic>
            <p:nvPicPr>
              <p:cNvPr id="1193" name="墨迹 1192">
                <a:extLst>
                  <a:ext uri="{FF2B5EF4-FFF2-40B4-BE49-F238E27FC236}">
                    <a16:creationId xmlns:a16="http://schemas.microsoft.com/office/drawing/2014/main" id="{912B4C74-3EEE-DC40-412A-B5083BAA3C6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36960" y="8437620"/>
                <a:ext cx="4212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095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789977" y="27758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骨骼动画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19AE81-AF17-6FB9-9436-C41AA6B952DB}"/>
              </a:ext>
            </a:extLst>
          </p:cNvPr>
          <p:cNvSpPr txBox="1"/>
          <p:nvPr/>
        </p:nvSpPr>
        <p:spPr>
          <a:xfrm>
            <a:off x="615462" y="748818"/>
            <a:ext cx="95660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骨骼动画有时被称为顶点蒙皮。骨骼被放置在网格内，网格的顶点被绑定到骨骼。这样，当移动骨骼时，网格会变形各种姿势。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下面的屏幕截图显示了</a:t>
            </a:r>
            <a:r>
              <a:rPr lang="en-US" altLang="zh-CN">
                <a:solidFill>
                  <a:schemeClr val="bg1"/>
                </a:solidFill>
              </a:rPr>
              <a:t>Suzanne</a:t>
            </a:r>
            <a:r>
              <a:rPr lang="zh-CN" altLang="en-US">
                <a:solidFill>
                  <a:schemeClr val="bg1"/>
                </a:solidFill>
              </a:rPr>
              <a:t>和骨骼。骨骼已经命名，因此可以从</a:t>
            </a:r>
            <a:r>
              <a:rPr lang="en-US" altLang="zh-CN">
                <a:solidFill>
                  <a:schemeClr val="bg1"/>
                </a:solidFill>
              </a:rPr>
              <a:t>QML</a:t>
            </a:r>
            <a:r>
              <a:rPr lang="zh-CN" altLang="en-US">
                <a:solidFill>
                  <a:schemeClr val="bg1"/>
                </a:solidFill>
              </a:rPr>
              <a:t>中识别它们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8FAFB8-9F72-0481-DF2A-CA2CAFA21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03" y="1743268"/>
            <a:ext cx="8642076" cy="463721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405E390-E299-56AC-41DC-8349435FCCE2}"/>
              </a:ext>
            </a:extLst>
          </p:cNvPr>
          <p:cNvSpPr txBox="1"/>
          <p:nvPr/>
        </p:nvSpPr>
        <p:spPr>
          <a:xfrm>
            <a:off x="757703" y="6522720"/>
            <a:ext cx="8650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使用</a:t>
            </a:r>
            <a:r>
              <a:rPr lang="en-US" altLang="zh-CN" sz="2000">
                <a:solidFill>
                  <a:schemeClr val="bg1"/>
                </a:solidFill>
              </a:rPr>
              <a:t>balsamui.exe</a:t>
            </a:r>
            <a:r>
              <a:rPr lang="zh-CN" altLang="en-US" sz="2000">
                <a:solidFill>
                  <a:schemeClr val="bg1"/>
                </a:solidFill>
              </a:rPr>
              <a:t>将骨骼动画转换为</a:t>
            </a:r>
            <a:r>
              <a:rPr lang="en-US" altLang="zh-CN" sz="2000">
                <a:solidFill>
                  <a:schemeClr val="bg1"/>
                </a:solidFill>
              </a:rPr>
              <a:t>mesh</a:t>
            </a:r>
            <a:r>
              <a:rPr lang="zh-CN" altLang="en-US" sz="2000">
                <a:solidFill>
                  <a:schemeClr val="bg1"/>
                </a:solidFill>
              </a:rPr>
              <a:t>文件和</a:t>
            </a:r>
            <a:r>
              <a:rPr lang="en-US" altLang="zh-CN" sz="2000">
                <a:solidFill>
                  <a:schemeClr val="bg1"/>
                </a:solidFill>
              </a:rPr>
              <a:t>qml</a:t>
            </a:r>
            <a:r>
              <a:rPr lang="zh-CN" altLang="en-US" sz="2000">
                <a:solidFill>
                  <a:schemeClr val="bg1"/>
                </a:solidFill>
              </a:rPr>
              <a:t>文件。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然后创建了一个由两个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NumberAnimation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组成的动画，</a:t>
            </a:r>
            <a:r>
              <a:rPr lang="zh-CN" altLang="en-US" sz="2000">
                <a:solidFill>
                  <a:schemeClr val="bg1"/>
                </a:solidFill>
                <a:latin typeface="Arial Unicode MS"/>
              </a:rPr>
              <a:t>使得</a:t>
            </a:r>
            <a:r>
              <a:rPr lang="zh-CN" altLang="en-US" sz="2000">
                <a:solidFill>
                  <a:schemeClr val="bg1"/>
                </a:solidFill>
              </a:rPr>
              <a:t>耳朵前后翻动。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5CD6E4-2EAF-2B4E-51E4-9BFA99A70577}"/>
              </a:ext>
            </a:extLst>
          </p:cNvPr>
          <p:cNvSpPr/>
          <p:nvPr/>
        </p:nvSpPr>
        <p:spPr>
          <a:xfrm>
            <a:off x="757703" y="7261622"/>
            <a:ext cx="8717280" cy="5595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SequentialAnimation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NumberAnimation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monkey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"left_ear_euler"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1000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from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-30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60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easing.type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Easing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.InOutQuad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endParaRPr lang="en-US" altLang="zh-CN">
              <a:solidFill>
                <a:schemeClr val="tx1"/>
              </a:solidFill>
              <a:latin typeface="Arial Unicode MS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NumberAnimation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monkey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"left_ear_euler"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1000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from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60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-30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easing.type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Easing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.InOutQuad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loops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.Infinite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running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64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575027" y="348708"/>
            <a:ext cx="2058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混合</a:t>
            </a:r>
            <a:r>
              <a:rPr lang="en-US" altLang="zh-CN" sz="2000" b="1">
                <a:solidFill>
                  <a:schemeClr val="accent3"/>
                </a:solidFill>
              </a:rPr>
              <a:t>2D</a:t>
            </a:r>
            <a:r>
              <a:rPr lang="zh-CN" altLang="en-US" sz="2000" b="1">
                <a:solidFill>
                  <a:schemeClr val="accent3"/>
                </a:solidFill>
              </a:rPr>
              <a:t>与</a:t>
            </a:r>
            <a:r>
              <a:rPr lang="en-US" altLang="zh-CN" sz="2000" b="1">
                <a:solidFill>
                  <a:schemeClr val="accent3"/>
                </a:solidFill>
              </a:rPr>
              <a:t>3D</a:t>
            </a:r>
            <a:r>
              <a:rPr lang="zh-CN" altLang="en-US" sz="2000" b="1">
                <a:solidFill>
                  <a:schemeClr val="accent3"/>
                </a:solidFill>
              </a:rPr>
              <a:t>内容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19AE81-AF17-6FB9-9436-C41AA6B952DB}"/>
              </a:ext>
            </a:extLst>
          </p:cNvPr>
          <p:cNvSpPr txBox="1"/>
          <p:nvPr/>
        </p:nvSpPr>
        <p:spPr>
          <a:xfrm>
            <a:off x="615462" y="748818"/>
            <a:ext cx="95660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将</a:t>
            </a:r>
            <a:r>
              <a:rPr lang="en-US" altLang="zh-CN">
                <a:solidFill>
                  <a:schemeClr val="bg1"/>
                </a:solidFill>
              </a:rPr>
              <a:t>3D</a:t>
            </a:r>
            <a:r>
              <a:rPr lang="zh-CN" altLang="en-US">
                <a:solidFill>
                  <a:schemeClr val="bg1"/>
                </a:solidFill>
              </a:rPr>
              <a:t>内容放入</a:t>
            </a:r>
            <a:r>
              <a:rPr lang="en-US" altLang="zh-CN">
                <a:solidFill>
                  <a:schemeClr val="bg1"/>
                </a:solidFill>
              </a:rPr>
              <a:t>2D</a:t>
            </a:r>
            <a:r>
              <a:rPr lang="zh-CN" altLang="en-US">
                <a:solidFill>
                  <a:schemeClr val="bg1"/>
                </a:solidFill>
              </a:rPr>
              <a:t>场景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View3D</a:t>
            </a:r>
            <a:r>
              <a:rPr lang="zh-CN" altLang="en-US">
                <a:solidFill>
                  <a:schemeClr val="bg1"/>
                </a:solidFill>
              </a:rPr>
              <a:t>元素表示一个</a:t>
            </a:r>
            <a:r>
              <a:rPr lang="en-US" altLang="zh-CN">
                <a:solidFill>
                  <a:schemeClr val="bg1"/>
                </a:solidFill>
              </a:rPr>
              <a:t>2D</a:t>
            </a:r>
            <a:r>
              <a:rPr lang="zh-CN" altLang="en-US">
                <a:solidFill>
                  <a:schemeClr val="bg1"/>
                </a:solidFill>
              </a:rPr>
              <a:t>表面即可</a:t>
            </a:r>
            <a:endParaRPr lang="en-US" altLang="zh-CN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修改</a:t>
            </a:r>
            <a:r>
              <a:rPr lang="en-US" altLang="zh-CN">
                <a:solidFill>
                  <a:schemeClr val="bg1"/>
                </a:solidFill>
              </a:rPr>
              <a:t>View3D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renderMode</a:t>
            </a:r>
            <a:r>
              <a:rPr lang="zh-CN" altLang="en-US">
                <a:solidFill>
                  <a:schemeClr val="bg1"/>
                </a:solidFill>
              </a:rPr>
              <a:t>属性可以控制融合的顺序（默认为：</a:t>
            </a:r>
            <a:r>
              <a:rPr lang="en-US" altLang="zh-CN">
                <a:solidFill>
                  <a:schemeClr val="bg1"/>
                </a:solidFill>
              </a:rPr>
              <a:t>View3D.Offscreen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将</a:t>
            </a:r>
            <a:r>
              <a:rPr lang="en-US" altLang="zh-CN">
                <a:solidFill>
                  <a:schemeClr val="bg1"/>
                </a:solidFill>
              </a:rPr>
              <a:t>2D</a:t>
            </a:r>
            <a:r>
              <a:rPr lang="zh-CN" altLang="en-US">
                <a:solidFill>
                  <a:schemeClr val="bg1"/>
                </a:solidFill>
              </a:rPr>
              <a:t>内容放入</a:t>
            </a:r>
            <a:r>
              <a:rPr lang="en-US" altLang="zh-CN">
                <a:solidFill>
                  <a:schemeClr val="bg1"/>
                </a:solidFill>
              </a:rPr>
              <a:t>3D</a:t>
            </a:r>
            <a:r>
              <a:rPr lang="zh-CN" altLang="en-US">
                <a:solidFill>
                  <a:schemeClr val="bg1"/>
                </a:solidFill>
              </a:rPr>
              <a:t>场景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Qt Quick 3D Texture </a:t>
            </a:r>
            <a:r>
              <a:rPr lang="zh-CN" altLang="en-US">
                <a:solidFill>
                  <a:schemeClr val="bg1"/>
                </a:solidFill>
              </a:rPr>
              <a:t>元素的</a:t>
            </a:r>
            <a:r>
              <a:rPr lang="en-US" altLang="zh-CN">
                <a:solidFill>
                  <a:schemeClr val="bg1"/>
                </a:solidFill>
              </a:rPr>
              <a:t>sourceItem</a:t>
            </a:r>
            <a:r>
              <a:rPr lang="zh-CN" altLang="en-US">
                <a:solidFill>
                  <a:schemeClr val="bg1"/>
                </a:solidFill>
              </a:rPr>
              <a:t>属性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将</a:t>
            </a:r>
            <a:r>
              <a:rPr lang="en-US" altLang="zh-CN">
                <a:solidFill>
                  <a:schemeClr val="bg1"/>
                </a:solidFill>
              </a:rPr>
              <a:t>2D</a:t>
            </a:r>
            <a:r>
              <a:rPr lang="zh-CN" altLang="en-US">
                <a:solidFill>
                  <a:schemeClr val="bg1"/>
                </a:solidFill>
              </a:rPr>
              <a:t>元素直接放入</a:t>
            </a:r>
            <a:r>
              <a:rPr lang="en-US" altLang="zh-CN">
                <a:solidFill>
                  <a:schemeClr val="bg1"/>
                </a:solidFill>
              </a:rPr>
              <a:t>3D</a:t>
            </a:r>
            <a:r>
              <a:rPr lang="zh-CN" altLang="en-US">
                <a:solidFill>
                  <a:schemeClr val="bg1"/>
                </a:solidFill>
              </a:rPr>
              <a:t>场景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86C635-FCC1-CAE6-DA94-978B88206C0A}"/>
              </a:ext>
            </a:extLst>
          </p:cNvPr>
          <p:cNvSpPr/>
          <p:nvPr/>
        </p:nvSpPr>
        <p:spPr>
          <a:xfrm>
            <a:off x="1227797" y="7072620"/>
            <a:ext cx="8341360" cy="5344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Node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eulerRotation.y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anchors.horizontalCenter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horizontalCenter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"orange"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anchors.centerIn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text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"I'm Suzanne"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font.pointSize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"black"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5" descr="image">
            <a:extLst>
              <a:ext uri="{FF2B5EF4-FFF2-40B4-BE49-F238E27FC236}">
                <a16:creationId xmlns:a16="http://schemas.microsoft.com/office/drawing/2014/main" id="{F89E704B-949D-ACAC-4A48-D12A6748DD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59375" y="70469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A478BA8-8621-89E1-42EB-DA6B5E801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24" y="2317586"/>
            <a:ext cx="6552381" cy="526666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5EDB476-1263-4D6E-FA72-EEF29AF785B6}"/>
              </a:ext>
            </a:extLst>
          </p:cNvPr>
          <p:cNvSpPr/>
          <p:nvPr/>
        </p:nvSpPr>
        <p:spPr>
          <a:xfrm>
            <a:off x="3965146" y="7072620"/>
            <a:ext cx="5604011" cy="451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 a Node that serves as an anchor point in the 3D scene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416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FjYTU0NWJkMWQ1YTMwMTViZThhYTk5YTFlZGRhMzgifQ=="/>
</p:tagLst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32437</TotalTime>
  <Words>1011</Words>
  <Application>Microsoft Office PowerPoint</Application>
  <PresentationFormat>自定义</PresentationFormat>
  <Paragraphs>159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 Unicode MS</vt:lpstr>
      <vt:lpstr>等线</vt:lpstr>
      <vt:lpstr>华文琥珀</vt:lpstr>
      <vt:lpstr>Arial</vt:lpstr>
      <vt:lpstr>Calibri</vt:lpstr>
      <vt:lpstr>Cambria</vt:lpstr>
      <vt:lpstr>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1595</cp:revision>
  <dcterms:created xsi:type="dcterms:W3CDTF">2020-06-26T01:00:00Z</dcterms:created>
  <dcterms:modified xsi:type="dcterms:W3CDTF">2022-10-30T03:34:36Z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35C8A0B9FA4B4BC7B03E97E74C2317FB</vt:lpwstr>
  </property>
</Properties>
</file>