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8" r:id="rId3"/>
    <p:sldId id="331" r:id="rId4"/>
    <p:sldId id="332" r:id="rId5"/>
    <p:sldId id="333" r:id="rId6"/>
    <p:sldId id="334" r:id="rId7"/>
    <p:sldId id="335" r:id="rId8"/>
    <p:sldId id="336" r:id="rId9"/>
  </p:sldIdLst>
  <p:sldSz cx="10625138" cy="1440021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50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网络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13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200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通过</a:t>
            </a:r>
            <a:r>
              <a:rPr lang="en-US" altLang="zh-CN" sz="2000" b="1">
                <a:solidFill>
                  <a:schemeClr val="accent3"/>
                </a:solidFill>
              </a:rPr>
              <a:t>HTTP</a:t>
            </a:r>
            <a:r>
              <a:rPr lang="zh-CN" altLang="en-US" sz="2000" b="1">
                <a:solidFill>
                  <a:schemeClr val="accent3"/>
                </a:solidFill>
              </a:rPr>
              <a:t>使用</a:t>
            </a:r>
            <a:r>
              <a:rPr lang="en-US" altLang="zh-CN" sz="2000" b="1">
                <a:solidFill>
                  <a:schemeClr val="accent3"/>
                </a:solidFill>
              </a:rPr>
              <a:t>UI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要通过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加载一个简单的用户界面，我们需要一个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服务器，它为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文档提供服务。我们从使用</a:t>
            </a:r>
            <a:r>
              <a:rPr lang="en-US" altLang="zh-CN">
                <a:solidFill>
                  <a:schemeClr val="bg1"/>
                </a:solidFill>
              </a:rPr>
              <a:t>python </a:t>
            </a:r>
            <a:r>
              <a:rPr lang="zh-CN" altLang="en-US">
                <a:solidFill>
                  <a:schemeClr val="bg1"/>
                </a:solidFill>
              </a:rPr>
              <a:t>简单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服务器开始。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A7557-229F-6A5E-A6C3-21723A4D71A2}"/>
              </a:ext>
            </a:extLst>
          </p:cNvPr>
          <p:cNvSpPr/>
          <p:nvPr/>
        </p:nvSpPr>
        <p:spPr>
          <a:xfrm>
            <a:off x="985760" y="1510102"/>
            <a:ext cx="9037915" cy="29386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LocalHostExample.qml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Loader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'http://localhost:8080/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RemoteComponent.qml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onLoaded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50FD00-A9D1-11E4-6253-FB6131F3EB40}"/>
              </a:ext>
            </a:extLst>
          </p:cNvPr>
          <p:cNvSpPr/>
          <p:nvPr/>
        </p:nvSpPr>
        <p:spPr>
          <a:xfrm>
            <a:off x="4365567" y="1183318"/>
            <a:ext cx="5658108" cy="538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PROJECT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python -m http.server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AB76B7-1D35-436D-E99F-F53A105B2826}"/>
              </a:ext>
            </a:extLst>
          </p:cNvPr>
          <p:cNvSpPr txBox="1"/>
          <p:nvPr/>
        </p:nvSpPr>
        <p:spPr>
          <a:xfrm>
            <a:off x="615462" y="7924551"/>
            <a:ext cx="7023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通过定义</a:t>
            </a:r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qmldir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文件</a:t>
            </a:r>
            <a:r>
              <a:rPr lang="zh-CN" altLang="en-US" sz="2000">
                <a:solidFill>
                  <a:schemeClr val="bg1"/>
                </a:solidFill>
              </a:rPr>
              <a:t>，还可以直接从远程存储库导入组件库：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7CF0FA-3C97-00FB-76A2-FCBE2ACF8A6F}"/>
              </a:ext>
            </a:extLst>
          </p:cNvPr>
          <p:cNvSpPr/>
          <p:nvPr/>
        </p:nvSpPr>
        <p:spPr>
          <a:xfrm>
            <a:off x="985759" y="8324661"/>
            <a:ext cx="9037915" cy="4360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"http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//localhost:8080" as Remote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'blue’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Remote.Button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'Quit’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quit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C880D8-1CC5-CD3E-4672-CC7504DAE90E}"/>
              </a:ext>
            </a:extLst>
          </p:cNvPr>
          <p:cNvSpPr/>
          <p:nvPr/>
        </p:nvSpPr>
        <p:spPr>
          <a:xfrm>
            <a:off x="5787342" y="8324661"/>
            <a:ext cx="4236333" cy="538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# qmldir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Button 1.0 Button.qml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30D9A2-0769-8371-5D54-5366A7453D87}"/>
              </a:ext>
            </a:extLst>
          </p:cNvPr>
          <p:cNvSpPr/>
          <p:nvPr/>
        </p:nvSpPr>
        <p:spPr>
          <a:xfrm>
            <a:off x="985760" y="4499806"/>
            <a:ext cx="9037915" cy="3327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// RemoteComponent.qml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'#ff0000’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'Click Me’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quit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FE02766-0474-F92E-173A-F7CEAFE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56" y="4848825"/>
            <a:ext cx="1866900" cy="223837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33C5691-9805-7913-2469-DBC2B072C4C3}"/>
              </a:ext>
            </a:extLst>
          </p:cNvPr>
          <p:cNvSpPr/>
          <p:nvPr/>
        </p:nvSpPr>
        <p:spPr>
          <a:xfrm>
            <a:off x="5787342" y="8863277"/>
            <a:ext cx="4236333" cy="1252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remote/Button.qml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QtQuick.Controls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D29648F-3BFD-688C-5ED2-EB3C8366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16" y="9552688"/>
            <a:ext cx="2609941" cy="28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690635" y="244536"/>
            <a:ext cx="124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HTTP</a:t>
            </a:r>
            <a:r>
              <a:rPr lang="zh-CN" altLang="en-US" sz="2000" b="1">
                <a:solidFill>
                  <a:schemeClr val="accent3"/>
                </a:solidFill>
              </a:rPr>
              <a:t>请求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529553" y="644646"/>
            <a:ext cx="956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Hyper Text Transfer Protocol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）：超文本传输协议是一个简单的请求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响应协议</a:t>
            </a:r>
            <a:endParaRPr lang="en-US" altLang="zh-CN" b="0" i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javascript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XMLHttpRequest</a:t>
            </a:r>
            <a:r>
              <a:rPr lang="zh-CN" altLang="en-US">
                <a:solidFill>
                  <a:schemeClr val="bg1"/>
                </a:solidFill>
              </a:rPr>
              <a:t>对象允许用户注册响应处理函数。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8A0031-0220-2B77-FF70-C0CC3C139965}"/>
              </a:ext>
            </a:extLst>
          </p:cNvPr>
          <p:cNvSpPr/>
          <p:nvPr/>
        </p:nvSpPr>
        <p:spPr>
          <a:xfrm>
            <a:off x="717367" y="1271314"/>
            <a:ext cx="9220887" cy="4486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xhr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onreadystatechange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readyState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HEADERS_RECEIVED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'HEADERS_RECEIVED’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readyState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DONE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'DONE’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lang="en-US" altLang="zh-CN">
                <a:solidFill>
                  <a:schemeClr val="accent1"/>
                </a:solidFill>
                <a:highlight>
                  <a:srgbClr val="00FF00"/>
                </a:highlight>
                <a:latin typeface="Arial Unicode MS"/>
                <a:ea typeface="source-code-pro"/>
              </a:rPr>
              <a:t>//</a:t>
            </a:r>
            <a:r>
              <a:rPr lang="zh-CN" altLang="en-US">
                <a:solidFill>
                  <a:schemeClr val="accent1"/>
                </a:solidFill>
                <a:highlight>
                  <a:srgbClr val="00FF00"/>
                </a:highlight>
                <a:latin typeface="Arial Unicode MS"/>
                <a:ea typeface="source-code-pro"/>
              </a:rPr>
              <a:t>解析图片，文字等等</a:t>
            </a:r>
            <a:r>
              <a:rPr lang="en-US" altLang="zh-CN">
                <a:solidFill>
                  <a:schemeClr val="accent1"/>
                </a:solidFill>
                <a:highlight>
                  <a:srgbClr val="00FF00"/>
                </a:highlight>
                <a:latin typeface="Arial Unicode MS"/>
                <a:ea typeface="source-code-pro"/>
              </a:rPr>
              <a:t>…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highlight>
                <a:srgbClr val="00FF00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open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"GET"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"http://</a:t>
            </a:r>
            <a:r>
              <a:rPr lang="en-US" altLang="zh-CN">
                <a:solidFill>
                  <a:srgbClr val="7EC699"/>
                </a:solidFill>
                <a:latin typeface="Arial Unicode MS"/>
              </a:rPr>
              <a:t>xx</a:t>
            </a:r>
            <a:r>
              <a:rPr lang="zh-CN" altLang="zh-CN">
                <a:solidFill>
                  <a:srgbClr val="7EC699"/>
                </a:solidFill>
                <a:latin typeface="Arial Unicode MS"/>
              </a:rPr>
              <a:t>.com</a:t>
            </a:r>
            <a:r>
              <a:rPr lang="en-US" altLang="zh-CN">
                <a:solidFill>
                  <a:srgbClr val="7EC699"/>
                </a:solidFill>
                <a:latin typeface="Arial Unicode MS"/>
              </a:rPr>
              <a:t>?return=json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3A2C36-968D-BDB4-AD37-CA3765C04616}"/>
              </a:ext>
            </a:extLst>
          </p:cNvPr>
          <p:cNvSpPr txBox="1"/>
          <p:nvPr/>
        </p:nvSpPr>
        <p:spPr>
          <a:xfrm>
            <a:off x="1136441" y="5851827"/>
            <a:ext cx="469953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调用随机图片网站：</a:t>
            </a:r>
          </a:p>
          <a:p>
            <a:r>
              <a:rPr lang="zh-CN" altLang="en-US"/>
              <a:t>风景：</a:t>
            </a:r>
            <a:r>
              <a:rPr lang="en-US" altLang="zh-CN"/>
              <a:t>https://api.ixiaowai.cn/gqapi/gqapi.php</a:t>
            </a:r>
          </a:p>
          <a:p>
            <a:endParaRPr lang="en-US" altLang="zh-CN"/>
          </a:p>
          <a:p>
            <a:r>
              <a:rPr lang="zh-CN" altLang="en-US"/>
              <a:t>参数：</a:t>
            </a:r>
          </a:p>
          <a:p>
            <a:r>
              <a:rPr lang="en-US" altLang="zh-CN"/>
              <a:t>JSON</a:t>
            </a:r>
            <a:r>
              <a:rPr lang="zh-CN" altLang="en-US"/>
              <a:t>数据 </a:t>
            </a:r>
            <a:r>
              <a:rPr lang="en-US" altLang="zh-CN"/>
              <a:t>{</a:t>
            </a:r>
          </a:p>
          <a:p>
            <a:r>
              <a:rPr lang="en-US" altLang="zh-CN"/>
              <a:t>“code”:”200″ #</a:t>
            </a:r>
            <a:r>
              <a:rPr lang="zh-CN" altLang="en-US"/>
              <a:t>图片状态码</a:t>
            </a:r>
          </a:p>
          <a:p>
            <a:r>
              <a:rPr lang="zh-CN" altLang="en-US"/>
              <a:t>“</a:t>
            </a:r>
            <a:r>
              <a:rPr lang="en-US" altLang="zh-CN"/>
              <a:t>imgurl”:”XXXXX.jpg” #</a:t>
            </a:r>
            <a:r>
              <a:rPr lang="zh-CN" altLang="en-US"/>
              <a:t>图片地址</a:t>
            </a:r>
          </a:p>
          <a:p>
            <a:r>
              <a:rPr lang="zh-CN" altLang="en-US"/>
              <a:t>“</a:t>
            </a:r>
            <a:r>
              <a:rPr lang="en-US" altLang="zh-CN"/>
              <a:t>width”:”2048″ #</a:t>
            </a:r>
            <a:r>
              <a:rPr lang="zh-CN" altLang="en-US"/>
              <a:t>图片宽</a:t>
            </a:r>
          </a:p>
          <a:p>
            <a:r>
              <a:rPr lang="zh-CN" altLang="en-US"/>
              <a:t>“</a:t>
            </a:r>
            <a:r>
              <a:rPr lang="en-US" altLang="zh-CN"/>
              <a:t>height”:”1152″ #</a:t>
            </a:r>
            <a:r>
              <a:rPr lang="zh-CN" altLang="en-US"/>
              <a:t>图片高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919054-1894-63B8-636B-E166A6E5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095" y="2960042"/>
            <a:ext cx="3777676" cy="59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690635" y="2445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本地文件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529553" y="722714"/>
            <a:ext cx="9566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可以使用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XMLHttpRequest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加载本地（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XML/JSON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）文件。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8A0031-0220-2B77-FF70-C0CC3C139965}"/>
              </a:ext>
            </a:extLst>
          </p:cNvPr>
          <p:cNvSpPr/>
          <p:nvPr/>
        </p:nvSpPr>
        <p:spPr>
          <a:xfrm>
            <a:off x="702125" y="1122824"/>
            <a:ext cx="9220887" cy="5825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open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"GET"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"colors.json"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7DE2E-786A-2E6F-E70A-78DA7A67A424}"/>
              </a:ext>
            </a:extLst>
          </p:cNvPr>
          <p:cNvSpPr txBox="1"/>
          <p:nvPr/>
        </p:nvSpPr>
        <p:spPr>
          <a:xfrm>
            <a:off x="529553" y="1814198"/>
            <a:ext cx="9566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使用它来读取颜色表并将其显示为网格。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9D829-0D2F-2E2D-39B3-AD67F87A263B}"/>
              </a:ext>
            </a:extLst>
          </p:cNvPr>
          <p:cNvSpPr/>
          <p:nvPr/>
        </p:nvSpPr>
        <p:spPr>
          <a:xfrm>
            <a:off x="688691" y="2214308"/>
            <a:ext cx="9220887" cy="7412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GridView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cellWidth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cellHeight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cellWidth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var modelData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cellWidth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cellHeight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modelData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value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8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xhr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onreadystatechange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readyState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HEADERS_RECEIVED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'HEADERS_RECEIVED’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readyState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DONE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'DONE’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response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JSON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parse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responseText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toString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model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 response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colors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80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open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"GET"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"colors.json"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0346E0-2614-E5B6-FADA-BD583FC7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847" y="2292376"/>
            <a:ext cx="3720731" cy="4036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796A0A-D366-6845-A850-070CFA714DC7}"/>
              </a:ext>
            </a:extLst>
          </p:cNvPr>
          <p:cNvSpPr txBox="1"/>
          <p:nvPr/>
        </p:nvSpPr>
        <p:spPr>
          <a:xfrm>
            <a:off x="688691" y="9627182"/>
            <a:ext cx="956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默认情况下，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QML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引擎禁用对本地文件使用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。要克服此限制，可以将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QML_XHR_ALLOW_FILE_READ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环境变量设置为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2362EE-FFE7-0B6F-8258-3F89C854834F}"/>
              </a:ext>
            </a:extLst>
          </p:cNvPr>
          <p:cNvSpPr/>
          <p:nvPr/>
        </p:nvSpPr>
        <p:spPr>
          <a:xfrm>
            <a:off x="688690" y="10351580"/>
            <a:ext cx="9220887" cy="783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ource-code-pro"/>
              </a:rPr>
              <a:t>set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QML_XHR_ALLOW_FILE_READ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qml localfiles.qml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529553" y="644646"/>
            <a:ext cx="9566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除了使用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XMLHttpRequest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，还可以使用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XmlListModel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访问本地文件。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8A0031-0220-2B77-FF70-C0CC3C139965}"/>
              </a:ext>
            </a:extLst>
          </p:cNvPr>
          <p:cNvSpPr/>
          <p:nvPr/>
        </p:nvSpPr>
        <p:spPr>
          <a:xfrm>
            <a:off x="641165" y="1013978"/>
            <a:ext cx="9220887" cy="98369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QtQml.XmlListModel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'#000’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GridView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cellWidth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cellHeight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cellWidth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 xmlModel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80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var 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cellWidth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cellHeight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 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value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80"/>
              </a:highlight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 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80"/>
              </a:highlight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XmlListModel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 xmlModel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80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"colors.xml"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query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"/colors/color"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XmlListModelRole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'name'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elementName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'name’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XmlListModelRole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'value'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elementName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'value’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140A06-A2F6-125E-FD7C-3565CC51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87" y="1013978"/>
            <a:ext cx="4276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59814A-E385-0A0B-4888-E171DEBF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9" y="2519486"/>
            <a:ext cx="9022080" cy="52756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1D974-928F-A7CA-044B-BA2DC1FD652C}"/>
              </a:ext>
            </a:extLst>
          </p:cNvPr>
          <p:cNvSpPr txBox="1"/>
          <p:nvPr/>
        </p:nvSpPr>
        <p:spPr>
          <a:xfrm>
            <a:off x="4690635" y="244536"/>
            <a:ext cx="11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REST API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029934-474C-DC83-1402-E3634F9F6DBC}"/>
              </a:ext>
            </a:extLst>
          </p:cNvPr>
          <p:cNvSpPr txBox="1"/>
          <p:nvPr/>
        </p:nvSpPr>
        <p:spPr>
          <a:xfrm>
            <a:off x="744318" y="713831"/>
            <a:ext cx="8398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表述性状态转移</a:t>
            </a:r>
            <a:r>
              <a:rPr lang="en-US" altLang="zh-CN" sz="2000">
                <a:solidFill>
                  <a:schemeClr val="bg1"/>
                </a:solidFill>
              </a:rPr>
              <a:t>(REST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en-US" altLang="zh-CN" sz="2000" b="1" i="0">
                <a:solidFill>
                  <a:srgbClr val="FF0000"/>
                </a:solidFill>
                <a:effectLst/>
                <a:latin typeface="-apple-system"/>
              </a:rPr>
              <a:t>Re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presentational </a:t>
            </a:r>
            <a:r>
              <a:rPr lang="en-US" altLang="zh-CN" sz="2000" b="1" i="0">
                <a:solidFill>
                  <a:srgbClr val="FF0000"/>
                </a:solidFill>
                <a:effectLst/>
                <a:latin typeface="-apple-system"/>
              </a:rPr>
              <a:t>S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tate</a:t>
            </a:r>
            <a:r>
              <a:rPr lang="en-US" altLang="zh-CN" sz="2000" b="0" i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zh-CN" sz="2000" b="1" i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ransfer</a:t>
            </a:r>
            <a:r>
              <a:rPr lang="en-US" altLang="zh-CN" sz="2000">
                <a:solidFill>
                  <a:schemeClr val="bg1"/>
                </a:solidFill>
              </a:rPr>
              <a:t>),</a:t>
            </a:r>
            <a:r>
              <a:rPr lang="zh-CN" altLang="en-US" sz="2000">
                <a:solidFill>
                  <a:schemeClr val="bg1"/>
                </a:solidFill>
              </a:rPr>
              <a:t>是一种架构风格</a:t>
            </a:r>
            <a:endParaRPr lang="en-US" altLang="zh-CN" sz="2000" b="0" i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对服务器端的数据进行增删改查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61BCF6-1978-6F70-88CE-940D60797707}"/>
              </a:ext>
            </a:extLst>
          </p:cNvPr>
          <p:cNvSpPr txBox="1"/>
          <p:nvPr/>
        </p:nvSpPr>
        <p:spPr>
          <a:xfrm>
            <a:off x="744318" y="14730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服务器搭建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52D726-018D-B8E2-FD39-27611C6E067E}"/>
              </a:ext>
            </a:extLst>
          </p:cNvPr>
          <p:cNvSpPr txBox="1"/>
          <p:nvPr/>
        </p:nvSpPr>
        <p:spPr>
          <a:xfrm>
            <a:off x="801529" y="1873155"/>
            <a:ext cx="880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使用Flask(</a:t>
            </a:r>
            <a:r>
              <a:rPr lang="zh-CN" altLang="en-US">
                <a:solidFill>
                  <a:schemeClr val="bg1"/>
                </a:solidFill>
                <a:hlinkClick r:id="rId3"/>
              </a:rPr>
              <a:t>https://flask.palletsprojects.com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搭建一个基于python的简单HTTP应用服务器，用于创建一个简单的彩色web服务，可以接受和返回JSON数据。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7140DF-E696-4BBE-41B7-E6FBE41A979C}"/>
              </a:ext>
            </a:extLst>
          </p:cNvPr>
          <p:cNvSpPr txBox="1"/>
          <p:nvPr/>
        </p:nvSpPr>
        <p:spPr>
          <a:xfrm>
            <a:off x="801529" y="78293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客户端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77681C-7437-AD0E-FBBA-3C9976947386}"/>
              </a:ext>
            </a:extLst>
          </p:cNvPr>
          <p:cNvSpPr/>
          <p:nvPr/>
        </p:nvSpPr>
        <p:spPr>
          <a:xfrm>
            <a:off x="801529" y="8229413"/>
            <a:ext cx="9022080" cy="5608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endpoint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'request: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verb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endpoint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'/'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endpoint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‘’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xhr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onreadystatechange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'xhr: on ready state change: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readyState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readyState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XMLHttpRequest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DONE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JSON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parse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responseText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toString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open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endpoint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'/'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endpoint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‘’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setRequestHeader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'Content-Type'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'application/json’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setRequestHeader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'Accept'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'application/json’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data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obj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JSON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stringify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‘’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xhr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getColors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'GET'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634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E1D974-928F-A7CA-044B-BA2DC1FD652C}"/>
              </a:ext>
            </a:extLst>
          </p:cNvPr>
          <p:cNvSpPr txBox="1"/>
          <p:nvPr/>
        </p:nvSpPr>
        <p:spPr>
          <a:xfrm>
            <a:off x="4690635" y="244536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网络套接字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ACCC4-3BD6-9CF9-7080-F3CEB8F19A7E}"/>
              </a:ext>
            </a:extLst>
          </p:cNvPr>
          <p:cNvSpPr txBox="1"/>
          <p:nvPr/>
        </p:nvSpPr>
        <p:spPr>
          <a:xfrm>
            <a:off x="675782" y="723682"/>
            <a:ext cx="6755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WebSockets模块为WebSocket客户端和服务器提供WebSocket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协议的实现。允许使用全双工通信信道发送字符串和二进制消息。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在Qt/QML中，可以简单地使用WebSocket和WebSocketServer对象来创建直接的WebSocket连接。WebSocket协议使用“ws” URL模式或“wss”进行安全连接。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6B57E-9B39-C395-F43B-AAF3EFBF970C}"/>
              </a:ext>
            </a:extLst>
          </p:cNvPr>
          <p:cNvSpPr/>
          <p:nvPr/>
        </p:nvSpPr>
        <p:spPr>
          <a:xfrm>
            <a:off x="7430947" y="644646"/>
            <a:ext cx="2645333" cy="17362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QtWebSockets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WebSocket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socket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803FC2-B01B-B9C1-2E94-B00A172600A3}"/>
              </a:ext>
            </a:extLst>
          </p:cNvPr>
          <p:cNvSpPr txBox="1"/>
          <p:nvPr/>
        </p:nvSpPr>
        <p:spPr>
          <a:xfrm>
            <a:off x="675782" y="2398972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WS 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服务器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AFCED0-AB11-FFB2-91AA-B1A22A70A293}"/>
              </a:ext>
            </a:extLst>
          </p:cNvPr>
          <p:cNvSpPr txBox="1"/>
          <p:nvPr/>
        </p:nvSpPr>
        <p:spPr>
          <a:xfrm>
            <a:off x="675782" y="8744544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WS 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客户端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C22307-0C3D-B2C3-6274-E0D280E070A0}"/>
              </a:ext>
            </a:extLst>
          </p:cNvPr>
          <p:cNvSpPr txBox="1"/>
          <p:nvPr/>
        </p:nvSpPr>
        <p:spPr>
          <a:xfrm>
            <a:off x="675782" y="2845158"/>
            <a:ext cx="67551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在本例中，将使用基于</a:t>
            </a:r>
            <a:r>
              <a:rPr lang="en-US" altLang="zh-CN">
                <a:solidFill>
                  <a:schemeClr val="bg1"/>
                </a:solidFill>
              </a:rPr>
              <a:t>Node JS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套接字服务器，使用</a:t>
            </a:r>
            <a:r>
              <a:rPr lang="en-US" altLang="zh-CN">
                <a:solidFill>
                  <a:schemeClr val="bg1"/>
                </a:solidFill>
              </a:rPr>
              <a:t>ws</a:t>
            </a:r>
            <a:r>
              <a:rPr lang="zh-CN" altLang="en-US">
                <a:solidFill>
                  <a:schemeClr val="bg1"/>
                </a:solidFill>
              </a:rPr>
              <a:t>模块。为此，首先需要安装</a:t>
            </a:r>
            <a:r>
              <a:rPr lang="en-US" altLang="zh-CN">
                <a:hlinkClick r:id="rId2"/>
              </a:rPr>
              <a:t>Node.js (nodejs.org)</a:t>
            </a:r>
            <a:r>
              <a:rPr lang="zh-CN" altLang="en-US">
                <a:solidFill>
                  <a:schemeClr val="bg1"/>
                </a:solidFill>
              </a:rPr>
              <a:t>。然后，创建</a:t>
            </a:r>
            <a:r>
              <a:rPr lang="en-US" altLang="zh-CN">
                <a:solidFill>
                  <a:schemeClr val="bg1"/>
                </a:solidFill>
              </a:rPr>
              <a:t>ws_server</a:t>
            </a:r>
            <a:r>
              <a:rPr lang="zh-CN" altLang="en-US">
                <a:solidFill>
                  <a:schemeClr val="bg1"/>
                </a:solidFill>
              </a:rPr>
              <a:t>文件夹并使用节点包管理器（</a:t>
            </a:r>
            <a:r>
              <a:rPr lang="en-US" altLang="zh-CN">
                <a:solidFill>
                  <a:schemeClr val="bg1"/>
                </a:solidFill>
              </a:rPr>
              <a:t>npm</a:t>
            </a:r>
            <a:r>
              <a:rPr lang="zh-CN" altLang="en-US">
                <a:solidFill>
                  <a:schemeClr val="bg1"/>
                </a:solidFill>
              </a:rPr>
              <a:t>）安装</a:t>
            </a:r>
            <a:r>
              <a:rPr lang="en-US" altLang="zh-CN">
                <a:solidFill>
                  <a:schemeClr val="bg1"/>
                </a:solidFill>
              </a:rPr>
              <a:t>ws</a:t>
            </a:r>
            <a:r>
              <a:rPr lang="zh-CN" altLang="en-US">
                <a:solidFill>
                  <a:schemeClr val="bg1"/>
                </a:solidFill>
              </a:rPr>
              <a:t>包。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npm</a:t>
            </a:r>
            <a:r>
              <a:rPr lang="zh-CN" altLang="en-US">
                <a:solidFill>
                  <a:schemeClr val="bg1"/>
                </a:solidFill>
              </a:rPr>
              <a:t>工具将</a:t>
            </a:r>
            <a:r>
              <a:rPr lang="en-US" altLang="zh-CN">
                <a:solidFill>
                  <a:schemeClr val="bg1"/>
                </a:solidFill>
              </a:rPr>
              <a:t>ws</a:t>
            </a:r>
            <a:r>
              <a:rPr lang="zh-CN" altLang="en-US">
                <a:solidFill>
                  <a:schemeClr val="bg1"/>
                </a:solidFill>
              </a:rPr>
              <a:t>包和依赖项下载并安装到本地文件夹中。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server.js</a:t>
            </a:r>
            <a:r>
              <a:rPr lang="zh-CN" altLang="en-US">
                <a:solidFill>
                  <a:schemeClr val="bg1"/>
                </a:solidFill>
              </a:rPr>
              <a:t>文件是服务器实现。服务器代码将在端口</a:t>
            </a:r>
            <a:r>
              <a:rPr lang="en-US" altLang="zh-CN">
                <a:solidFill>
                  <a:schemeClr val="bg1"/>
                </a:solidFill>
              </a:rPr>
              <a:t>3000</a:t>
            </a:r>
            <a:r>
              <a:rPr lang="zh-CN" altLang="en-US">
                <a:solidFill>
                  <a:schemeClr val="bg1"/>
                </a:solidFill>
              </a:rPr>
              <a:t>上创建一个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套接字服务器，并侦听传入连接。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619D51-44C9-2F74-4DDA-EE0E672D8446}"/>
              </a:ext>
            </a:extLst>
          </p:cNvPr>
          <p:cNvSpPr/>
          <p:nvPr/>
        </p:nvSpPr>
        <p:spPr>
          <a:xfrm>
            <a:off x="7535119" y="3243561"/>
            <a:ext cx="2645333" cy="728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ws_server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npm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install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B24EE2-D218-C5DD-BE90-93D1952F1317}"/>
              </a:ext>
            </a:extLst>
          </p:cNvPr>
          <p:cNvSpPr/>
          <p:nvPr/>
        </p:nvSpPr>
        <p:spPr>
          <a:xfrm>
            <a:off x="939425" y="4645561"/>
            <a:ext cx="8977504" cy="3965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WebSocketServer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require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'ws'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Server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server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WebSocketServer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port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server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'connection'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'client connected’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'message'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msg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'Message: %s'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msg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msg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toString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'Welcome to Awesome Chat’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'listening on port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server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options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C914D2-F338-B61A-1986-FCFD2F58E4AE}"/>
              </a:ext>
            </a:extLst>
          </p:cNvPr>
          <p:cNvSpPr/>
          <p:nvPr/>
        </p:nvSpPr>
        <p:spPr>
          <a:xfrm>
            <a:off x="6817886" y="5335017"/>
            <a:ext cx="2645333" cy="1032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 Unicode MS"/>
                <a:ea typeface="source-code-pro"/>
              </a:rPr>
              <a:t>//</a:t>
            </a:r>
            <a:r>
              <a:rPr lang="zh-CN" altLang="en-US" sz="1800">
                <a:solidFill>
                  <a:schemeClr val="bg1">
                    <a:lumMod val="75000"/>
                  </a:schemeClr>
                </a:solidFill>
              </a:rPr>
              <a:t>启动服务器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ws_server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node server.js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3DAF94-2614-0180-0E71-9A4DF660672A}"/>
              </a:ext>
            </a:extLst>
          </p:cNvPr>
          <p:cNvSpPr/>
          <p:nvPr/>
        </p:nvSpPr>
        <p:spPr>
          <a:xfrm>
            <a:off x="823817" y="9173760"/>
            <a:ext cx="8977504" cy="4778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WebSocket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socket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url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"ws://localhost:3000"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active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onTextMessageReceived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message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'&lt;'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message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onStatusChanged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WebSocket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Error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'socket error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errorString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WebSocket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Open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'socket open’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WebSocket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Closed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'socket closed’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image">
            <a:extLst>
              <a:ext uri="{FF2B5EF4-FFF2-40B4-BE49-F238E27FC236}">
                <a16:creationId xmlns:a16="http://schemas.microsoft.com/office/drawing/2014/main" id="{64A9A2FC-0C30-BE37-F1D1-FECF605D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61" y="7750353"/>
            <a:ext cx="3900753" cy="41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83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34708</TotalTime>
  <Words>1443</Words>
  <Application>Microsoft Office PowerPoint</Application>
  <PresentationFormat>自定义</PresentationFormat>
  <Paragraphs>226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-apple-system</vt:lpstr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1605</cp:revision>
  <dcterms:created xsi:type="dcterms:W3CDTF">2020-06-26T01:00:00Z</dcterms:created>
  <dcterms:modified xsi:type="dcterms:W3CDTF">2022-11-04T08:01:51Z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