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58" r:id="rId3"/>
    <p:sldId id="331" r:id="rId4"/>
    <p:sldId id="332" r:id="rId5"/>
    <p:sldId id="333" r:id="rId6"/>
    <p:sldId id="334" r:id="rId7"/>
    <p:sldId id="335" r:id="rId8"/>
  </p:sldIdLst>
  <p:sldSz cx="10625138" cy="14400213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3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480" y="-5011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227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4208-A716-42FF-80CF-57B00CE6656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86B2-45FA-46FD-932F-E74808AB1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8T01:37:51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24575,'56'-6'0,"1"2"0,108 8 0,-49 1 0,552-25 0,78 0 0,-528 17 0,112-7 0,79 0 0,-10 14 0,-3 27 0,-352-26-682,48-1-1,-81-4-6143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8T01:37:52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692 0 24575,'-3'1'0,"0"1"0,0-1 0,0 1 0,1 0 0,-1-1 0,0 1 0,1 1 0,-1-1 0,1 0 0,0 0 0,0 1 0,0 0 0,0-1 0,-2 4 0,-20 47 0,12-25 0,-11 18 0,-3-1 0,-1-2 0,-3 0 0,-37 41 0,-149 140 0,39-44 0,171-174 0,0 0 0,0 1 0,1-1 0,0 1 0,0 0 0,0 0 0,-6 13 0,11-19 0,0 0 0,-1 0 0,1 0 0,0 0 0,0 0 0,0 0 0,0 0 0,0 0 0,0 0 0,0 0 0,0 0 0,0-1 0,0 1 0,1 0 0,-1 0 0,0 0 0,1 0 0,-1 0 0,1 0 0,-1 0 0,1-1 0,-1 1 0,1 0 0,-1 0 0,1-1 0,0 1 0,-1 0 0,1-1 0,0 1 0,0 0 0,0-1 0,-1 1 0,1-1 0,0 0 0,0 1 0,1-1 0,37 10 0,-37-10 0,60 5 0,1-3 0,106-10 0,-79 2 0,43 0 5,1229-91-613,-13 15 608,-1290 83-101,1-1-481,102-10 0,-118 1-5741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8T01:37:53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24575,'45'2'0,"-1"2"0,78 18 0,-47-8 0,675 87 0,-560-90 0,378-25 0,-225-28 0,-131 13 0,247-1 0,-444 30 0,-5 0 0,0-1 0,0 2 0,0-1 0,0 1 0,0 1 0,0 0 0,0 0 0,0 1 0,11 5 0,-19-7 0,-1 0 0,0-1 0,0 1 0,0 1 0,1-1 0,-1 0 0,0 0 0,-1 0 0,1 0 0,0 1 0,0-1 0,0 0 0,-1 1 0,1-1 0,-1 1 0,1-1 0,-1 1 0,1-1 0,-1 1 0,0-1 0,0 1 0,0-1 0,0 1 0,0-1 0,0 1 0,0 0 0,0-1 0,-1 1 0,1-1 0,-1 1 0,1-1 0,-1 0 0,0 3 0,-4 6 0,0 1 0,-1-1 0,-10 15 0,7-10 0,-271 398 120,207-322-615,-3-4 0,-112 97 0,139-141-6331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657" y="160559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59041" y="21309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17" y="253896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05701" y="306433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动态</a:t>
            </a:r>
            <a:r>
              <a:rPr lang="en-US" altLang="zh-CN" sz="4000" b="1">
                <a:solidFill>
                  <a:schemeClr val="bg1"/>
                </a:solidFill>
                <a:cs typeface="+mn-ea"/>
                <a:sym typeface="+mn-lt"/>
              </a:rPr>
              <a:t>QML</a:t>
            </a:r>
            <a:endParaRPr lang="zh-CN" altLang="en-US" sz="4000" b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3446304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QT6 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QML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开发教程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15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704069" y="324507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动态加载组件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19AE81-AF17-6FB9-9436-C41AA6B952DB}"/>
              </a:ext>
            </a:extLst>
          </p:cNvPr>
          <p:cNvSpPr txBox="1"/>
          <p:nvPr/>
        </p:nvSpPr>
        <p:spPr>
          <a:xfrm>
            <a:off x="834261" y="814056"/>
            <a:ext cx="9142231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动态加载</a:t>
            </a:r>
            <a:r>
              <a:rPr lang="en-US" altLang="zh-CN">
                <a:solidFill>
                  <a:schemeClr val="bg1"/>
                </a:solidFill>
              </a:rPr>
              <a:t>QML</a:t>
            </a:r>
            <a:r>
              <a:rPr lang="zh-CN" altLang="en-US">
                <a:solidFill>
                  <a:schemeClr val="bg1"/>
                </a:solidFill>
              </a:rPr>
              <a:t>组件的最简单方法是使用</a:t>
            </a:r>
            <a:r>
              <a:rPr lang="en-US" altLang="zh-CN">
                <a:solidFill>
                  <a:schemeClr val="bg1"/>
                </a:solidFill>
              </a:rPr>
              <a:t>Loader</a:t>
            </a:r>
            <a:r>
              <a:rPr lang="zh-CN" altLang="en-US">
                <a:solidFill>
                  <a:schemeClr val="bg1"/>
                </a:solidFill>
              </a:rPr>
              <a:t>元素。它用作正在加载的项的占位符。要加载的项通过</a:t>
            </a:r>
            <a:r>
              <a:rPr lang="en-US" altLang="zh-CN">
                <a:solidFill>
                  <a:schemeClr val="bg1"/>
                </a:solidFill>
              </a:rPr>
              <a:t>source</a:t>
            </a:r>
            <a:r>
              <a:rPr lang="zh-CN" altLang="en-US">
                <a:solidFill>
                  <a:schemeClr val="bg1"/>
                </a:solidFill>
              </a:rPr>
              <a:t>属性或</a:t>
            </a:r>
            <a:r>
              <a:rPr lang="en-US" altLang="zh-CN">
                <a:solidFill>
                  <a:schemeClr val="bg1"/>
                </a:solidFill>
              </a:rPr>
              <a:t>sourceComponent</a:t>
            </a:r>
            <a:r>
              <a:rPr lang="zh-CN" altLang="en-US">
                <a:solidFill>
                  <a:schemeClr val="bg1"/>
                </a:solidFill>
              </a:rPr>
              <a:t>属性进行控制。前者从给定的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加载项，而后者实例化组件。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4D5A559-BBA1-5959-69E4-30E6A75E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951" y="2194874"/>
            <a:ext cx="4522538" cy="301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8695006E-30B1-A626-9E39-F63B5BD0C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38" y="2194874"/>
            <a:ext cx="4522538" cy="301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A1BC900-3D1B-B0E5-81FA-E5E5FDA1DA61}"/>
              </a:ext>
            </a:extLst>
          </p:cNvPr>
          <p:cNvSpPr txBox="1"/>
          <p:nvPr/>
        </p:nvSpPr>
        <p:spPr>
          <a:xfrm>
            <a:off x="734992" y="5304068"/>
            <a:ext cx="9323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第一步是声明Loader元素。省略了</a:t>
            </a:r>
            <a:r>
              <a:rPr lang="en-US" altLang="zh-CN">
                <a:solidFill>
                  <a:schemeClr val="bg1"/>
                </a:solidFill>
              </a:rPr>
              <a:t>source</a:t>
            </a:r>
            <a:r>
              <a:rPr lang="zh-CN" altLang="en-US">
                <a:solidFill>
                  <a:schemeClr val="bg1"/>
                </a:solidFill>
              </a:rPr>
              <a:t>属性，</a:t>
            </a:r>
            <a:r>
              <a:rPr lang="en-US" altLang="zh-CN">
                <a:solidFill>
                  <a:schemeClr val="bg1"/>
                </a:solidFill>
              </a:rPr>
              <a:t>souce</a:t>
            </a:r>
            <a:r>
              <a:rPr lang="zh-CN" altLang="en-US">
                <a:solidFill>
                  <a:schemeClr val="bg1"/>
                </a:solidFill>
              </a:rPr>
              <a:t>取决于用户界面的状态。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A395D1-2F35-CCF8-B14E-8AC03A7F037E}"/>
              </a:ext>
            </a:extLst>
          </p:cNvPr>
          <p:cNvSpPr/>
          <p:nvPr/>
        </p:nvSpPr>
        <p:spPr>
          <a:xfrm>
            <a:off x="834261" y="5661826"/>
            <a:ext cx="9323407" cy="68272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Loader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dialLoader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FF0000"/>
              </a:highlight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onLoaded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binder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target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dialLoader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item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FF"/>
                </a:highlight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FF"/>
              </a:highlight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states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"analog"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PropertyChanges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analogButton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"green"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PropertyChanges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dialLoader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"Analog.qml"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"digital"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PropertyChanges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digitalButton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"green"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PropertyChanges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dialLoader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"Digital.qml"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altLang="zh-CN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Binding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FF"/>
              </a:highlight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binder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FF"/>
              </a:highlight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"speed"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FF"/>
              </a:highlight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value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speed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FF"/>
              </a:highlight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FF"/>
                </a:highlight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0000FF"/>
              </a:highlight>
              <a:latin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21CA26-7806-2162-710F-0150A09DE22A}"/>
              </a:ext>
            </a:extLst>
          </p:cNvPr>
          <p:cNvSpPr txBox="1"/>
          <p:nvPr/>
        </p:nvSpPr>
        <p:spPr>
          <a:xfrm>
            <a:off x="4114800" y="10982654"/>
            <a:ext cx="5492187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为了使加载的内容生效，它的</a:t>
            </a:r>
            <a:r>
              <a:rPr lang="en-US" altLang="zh-CN"/>
              <a:t>speed</a:t>
            </a:r>
            <a:r>
              <a:rPr lang="zh-CN" altLang="en-US"/>
              <a:t>属性必须绑定到</a:t>
            </a:r>
            <a:r>
              <a:rPr lang="en-US" altLang="zh-CN"/>
              <a:t>root</a:t>
            </a:r>
            <a:r>
              <a:rPr lang="zh-CN" altLang="en-US"/>
              <a:t>的</a:t>
            </a:r>
            <a:r>
              <a:rPr lang="en-US" altLang="zh-CN"/>
              <a:t>speed</a:t>
            </a:r>
            <a:r>
              <a:rPr lang="zh-CN" altLang="en-US"/>
              <a:t>属性。必须使用Binding元素。每次Loader触发onLoaded信号时，绑定的目标属性都会更改。</a:t>
            </a:r>
          </a:p>
        </p:txBody>
      </p:sp>
    </p:spTree>
    <p:extLst>
      <p:ext uri="{BB962C8B-B14F-4D97-AF65-F5344CB8AC3E}">
        <p14:creationId xmlns:p14="http://schemas.microsoft.com/office/powerpoint/2010/main" val="427403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796876" y="301357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间接连接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19AE81-AF17-6FB9-9436-C41AA6B952DB}"/>
              </a:ext>
            </a:extLst>
          </p:cNvPr>
          <p:cNvSpPr txBox="1"/>
          <p:nvPr/>
        </p:nvSpPr>
        <p:spPr>
          <a:xfrm>
            <a:off x="834261" y="814056"/>
            <a:ext cx="9142231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可以使用</a:t>
            </a:r>
            <a:r>
              <a:rPr lang="en-US" altLang="zh-CN">
                <a:solidFill>
                  <a:schemeClr val="bg1"/>
                </a:solidFill>
              </a:rPr>
              <a:t>Connections</a:t>
            </a:r>
            <a:r>
              <a:rPr lang="zh-CN" altLang="en-US">
                <a:solidFill>
                  <a:schemeClr val="bg1"/>
                </a:solidFill>
              </a:rPr>
              <a:t>元素间接连接信号和处理程序，在设置了</a:t>
            </a:r>
            <a:r>
              <a:rPr lang="en-US" altLang="zh-CN">
                <a:solidFill>
                  <a:schemeClr val="bg1"/>
                </a:solidFill>
              </a:rPr>
              <a:t>Connections</a:t>
            </a:r>
            <a:r>
              <a:rPr lang="zh-CN" altLang="en-US">
                <a:solidFill>
                  <a:schemeClr val="bg1"/>
                </a:solidFill>
              </a:rPr>
              <a:t>元素的</a:t>
            </a:r>
            <a:r>
              <a:rPr lang="en-US" altLang="zh-CN">
                <a:solidFill>
                  <a:schemeClr val="bg1"/>
                </a:solidFill>
              </a:rPr>
              <a:t>target</a:t>
            </a:r>
            <a:r>
              <a:rPr lang="zh-CN" altLang="en-US">
                <a:solidFill>
                  <a:schemeClr val="bg1"/>
                </a:solidFill>
              </a:rPr>
              <a:t>属性之后，即可使用</a:t>
            </a:r>
            <a:r>
              <a:rPr lang="en-US" altLang="zh-CN">
                <a:solidFill>
                  <a:schemeClr val="bg1"/>
                </a:solidFill>
              </a:rPr>
              <a:t>onSignalName</a:t>
            </a:r>
            <a:r>
              <a:rPr lang="zh-CN" altLang="en-US">
                <a:solidFill>
                  <a:schemeClr val="bg1"/>
                </a:solidFill>
              </a:rPr>
              <a:t>方法连接信号。通过改变</a:t>
            </a:r>
            <a:r>
              <a:rPr lang="en-US" altLang="zh-CN">
                <a:solidFill>
                  <a:schemeClr val="bg1"/>
                </a:solidFill>
              </a:rPr>
              <a:t>target</a:t>
            </a:r>
            <a:r>
              <a:rPr lang="zh-CN" altLang="en-US">
                <a:solidFill>
                  <a:schemeClr val="bg1"/>
                </a:solidFill>
              </a:rPr>
              <a:t>属性，可以在不同的时间使用不同的元素。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32557E3A-4FE0-52E5-C18C-9817A5B8C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30" y="2159401"/>
            <a:ext cx="8553691" cy="580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1C647A9-A42F-4469-B9E5-47442BC0089D}"/>
              </a:ext>
            </a:extLst>
          </p:cNvPr>
          <p:cNvSpPr/>
          <p:nvPr/>
        </p:nvSpPr>
        <p:spPr>
          <a:xfrm>
            <a:off x="908401" y="8624414"/>
            <a:ext cx="8715736" cy="42826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Connections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connections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onClicked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activeClickedAnimation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start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states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"left"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StateChangeScript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script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connections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target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leftMouseArea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"right"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StateChangeScript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script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connections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target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rightMouseArea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21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280709" y="321677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动态加载和实例化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19AE81-AF17-6FB9-9436-C41AA6B952DB}"/>
              </a:ext>
            </a:extLst>
          </p:cNvPr>
          <p:cNvSpPr txBox="1"/>
          <p:nvPr/>
        </p:nvSpPr>
        <p:spPr>
          <a:xfrm>
            <a:off x="834261" y="814056"/>
            <a:ext cx="9244459" cy="3368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Loader</a:t>
            </a:r>
            <a:r>
              <a:rPr lang="zh-CN" altLang="en-US">
                <a:solidFill>
                  <a:schemeClr val="bg1"/>
                </a:solidFill>
              </a:rPr>
              <a:t>元素可以动态填充用户界面的一部分。然而，界面的总体结构仍然是静态的。通过</a:t>
            </a:r>
            <a:r>
              <a:rPr lang="en-US" altLang="zh-CN">
                <a:solidFill>
                  <a:schemeClr val="bg1"/>
                </a:solidFill>
              </a:rPr>
              <a:t>JavaScript</a:t>
            </a:r>
            <a:r>
              <a:rPr lang="zh-CN" altLang="en-US">
                <a:solidFill>
                  <a:schemeClr val="bg1"/>
                </a:solidFill>
              </a:rPr>
              <a:t>，可以完全动态地实例化</a:t>
            </a:r>
            <a:r>
              <a:rPr lang="en-US" altLang="zh-CN">
                <a:solidFill>
                  <a:schemeClr val="bg1"/>
                </a:solidFill>
              </a:rPr>
              <a:t>QML</a:t>
            </a:r>
            <a:r>
              <a:rPr lang="zh-CN" altLang="en-US">
                <a:solidFill>
                  <a:schemeClr val="bg1"/>
                </a:solidFill>
              </a:rPr>
              <a:t>元素。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加载一段QML代码并从中实例化项目包含两个阶段。</a:t>
            </a:r>
            <a:endParaRPr lang="en-US" altLang="zh-CN">
              <a:solidFill>
                <a:schemeClr val="bg1"/>
              </a:solidFill>
              <a:highlight>
                <a:srgbClr val="0000FF"/>
              </a:highlight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将QML代码解析为一个组件。</a:t>
            </a:r>
            <a:endParaRPr lang="en-US" altLang="zh-CN">
              <a:solidFill>
                <a:schemeClr val="bg1"/>
              </a:solidFill>
              <a:highlight>
                <a:srgbClr val="0000FF"/>
              </a:highlight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使用组件实例化对象。</a:t>
            </a:r>
            <a:endParaRPr lang="en-US" altLang="zh-CN">
              <a:solidFill>
                <a:schemeClr val="bg1"/>
              </a:solidFill>
              <a:highlight>
                <a:srgbClr val="0000FF"/>
              </a:highligh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正在创建的组件的状态可以通过其</a:t>
            </a:r>
            <a:r>
              <a:rPr lang="en-US" altLang="zh-CN">
                <a:solidFill>
                  <a:schemeClr val="bg1"/>
                </a:solidFill>
              </a:rPr>
              <a:t>status</a:t>
            </a:r>
            <a:r>
              <a:rPr lang="zh-CN" altLang="en-US">
                <a:solidFill>
                  <a:schemeClr val="bg1"/>
                </a:solidFill>
              </a:rPr>
              <a:t>属性进行跟踪。可用值有：</a:t>
            </a:r>
            <a:r>
              <a:rPr lang="en-US" altLang="zh-CN">
                <a:solidFill>
                  <a:schemeClr val="bg1"/>
                </a:solidFill>
              </a:rPr>
              <a:t>Component.Null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Component.Loading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Component.Ready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Component.Error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当组件的状态更改为“</a:t>
            </a:r>
            <a:r>
              <a:rPr lang="en-US" altLang="zh-CN">
                <a:solidFill>
                  <a:schemeClr val="bg1"/>
                </a:solidFill>
              </a:rPr>
              <a:t>Ready</a:t>
            </a:r>
            <a:r>
              <a:rPr lang="zh-CN" altLang="en-US">
                <a:solidFill>
                  <a:schemeClr val="bg1"/>
                </a:solidFill>
              </a:rPr>
              <a:t>”时，该组件可用于实例化对象。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7C4492-E2D0-68E0-3406-D60A6DC62AFF}"/>
              </a:ext>
            </a:extLst>
          </p:cNvPr>
          <p:cNvSpPr/>
          <p:nvPr/>
        </p:nvSpPr>
        <p:spPr>
          <a:xfrm>
            <a:off x="690339" y="4134790"/>
            <a:ext cx="9244459" cy="5854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var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component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endParaRPr lang="en-US" altLang="zh-CN">
              <a:solidFill>
                <a:srgbClr val="FFFFFF"/>
              </a:solidFill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createImageObject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ea typeface="source-code-pro"/>
              </a:rPr>
              <a:t>component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highlight>
                  <a:srgbClr val="0000FF"/>
                </a:highlight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ea typeface="source-code-pro"/>
              </a:rPr>
              <a:t> 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highlight>
                  <a:srgbClr val="0000FF"/>
                </a:highlight>
                <a:ea typeface="source-code-pro"/>
              </a:rPr>
              <a:t>createComponent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highlight>
                  <a:srgbClr val="0000FF"/>
                </a:highlight>
                <a:ea typeface="source-code-pro"/>
              </a:rPr>
              <a:t>“dynamic-image.qml”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ea typeface="source-code-pro"/>
              </a:rPr>
              <a:t>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ea typeface="source-code-pro"/>
              </a:rPr>
              <a:t>//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ea typeface="source-code-pro"/>
              </a:rPr>
              <a:t>第一阶段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FF"/>
              </a:highlight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component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status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===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Component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Ready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||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component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status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===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Component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Error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finishCreation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else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component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statusChanged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connect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finishCreation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endParaRPr lang="en-US" altLang="zh-CN">
              <a:solidFill>
                <a:srgbClr val="FFFFFF"/>
              </a:solidFill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finishCreation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component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status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===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Component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Ready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var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image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ea typeface="source-code-pro"/>
              </a:rPr>
              <a:t>component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highlight>
                  <a:srgbClr val="0000FF"/>
                </a:highlight>
                <a:ea typeface="source-code-pro"/>
              </a:rPr>
              <a:t>createObject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ea typeface="source-code-pro"/>
              </a:rPr>
              <a:t>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highlight>
                  <a:srgbClr val="0000FF"/>
                </a:highlight>
                <a:ea typeface="source-code-pro"/>
              </a:rPr>
              <a:t>“x”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highlight>
                  <a:srgbClr val="0000FF"/>
                </a:highlight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highlight>
                  <a:srgbClr val="0000FF"/>
                </a:highlight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highlight>
                  <a:srgbClr val="0000FF"/>
                </a:highlight>
                <a:ea typeface="source-code-pro"/>
              </a:rPr>
              <a:t>“y”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highlight>
                  <a:srgbClr val="0000FF"/>
                </a:highlight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highlight>
                  <a:srgbClr val="0000FF"/>
                </a:highlight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ea typeface="source-code-pro"/>
              </a:rPr>
              <a:t>});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ea typeface="source-code-pro"/>
              </a:rPr>
              <a:t>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ea typeface="source-code-pro"/>
              </a:rPr>
              <a:t>//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ea typeface="source-code-pro"/>
              </a:rPr>
              <a:t>第二阶段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FF"/>
              </a:highlight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image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===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null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console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log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"Error creating image"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else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component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status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===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Component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Error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console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log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"Error loading component:"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component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errorString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());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0B52B1-AD9D-F6C0-76C1-3539577C6D6B}"/>
              </a:ext>
            </a:extLst>
          </p:cNvPr>
          <p:cNvSpPr/>
          <p:nvPr/>
        </p:nvSpPr>
        <p:spPr>
          <a:xfrm>
            <a:off x="690339" y="10221789"/>
            <a:ext cx="9244459" cy="28469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"create-component.js"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as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ImageCreator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1024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600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Component.onCompleted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ImageCreator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createImageObject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66CEC8-25F3-19CB-C061-884D668E4E41}"/>
              </a:ext>
            </a:extLst>
          </p:cNvPr>
          <p:cNvSpPr txBox="1"/>
          <p:nvPr/>
        </p:nvSpPr>
        <p:spPr>
          <a:xfrm>
            <a:off x="3439160" y="6563975"/>
            <a:ext cx="674116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createObject函数接受两个参数。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Item类型的</a:t>
            </a:r>
            <a:r>
              <a:rPr lang="en-US" altLang="zh-CN"/>
              <a:t>parent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格式为｛“name”：value，“name”:value｝的属性和值列表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0E27141-DE73-C5C3-E226-F7A19710B0F9}"/>
              </a:ext>
            </a:extLst>
          </p:cNvPr>
          <p:cNvCxnSpPr>
            <a:endCxn id="12" idx="2"/>
          </p:cNvCxnSpPr>
          <p:nvPr/>
        </p:nvCxnSpPr>
        <p:spPr>
          <a:xfrm flipV="1">
            <a:off x="6809740" y="7487305"/>
            <a:ext cx="0" cy="39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62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619AE81-AF17-6FB9-9436-C41AA6B952DB}"/>
              </a:ext>
            </a:extLst>
          </p:cNvPr>
          <p:cNvSpPr txBox="1"/>
          <p:nvPr/>
        </p:nvSpPr>
        <p:spPr>
          <a:xfrm>
            <a:off x="438021" y="684516"/>
            <a:ext cx="9244459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有时，能够从</a:t>
            </a:r>
            <a:r>
              <a:rPr lang="en-US" altLang="zh-CN">
                <a:solidFill>
                  <a:schemeClr val="bg1"/>
                </a:solidFill>
              </a:rPr>
              <a:t>QML</a:t>
            </a:r>
            <a:r>
              <a:rPr lang="zh-CN" altLang="en-US">
                <a:solidFill>
                  <a:schemeClr val="bg1"/>
                </a:solidFill>
              </a:rPr>
              <a:t>的文本字符串实例化对象是很方便的，比将代码放在单独的源文件中更快。为此，可以使用</a:t>
            </a:r>
            <a:r>
              <a:rPr lang="en-US" altLang="zh-CN">
                <a:solidFill>
                  <a:schemeClr val="bg1"/>
                </a:solidFill>
              </a:rPr>
              <a:t>Qt.createQmlObject</a:t>
            </a:r>
            <a:r>
              <a:rPr lang="zh-CN" altLang="en-US">
                <a:solidFill>
                  <a:schemeClr val="bg1"/>
                </a:solidFill>
              </a:rPr>
              <a:t>函数。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7C4492-E2D0-68E0-3406-D60A6DC62AFF}"/>
              </a:ext>
            </a:extLst>
          </p:cNvPr>
          <p:cNvSpPr/>
          <p:nvPr/>
        </p:nvSpPr>
        <p:spPr>
          <a:xfrm>
            <a:off x="538798" y="1628977"/>
            <a:ext cx="9890757" cy="45051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endParaRPr lang="en-US" altLang="zh-CN">
              <a:solidFill>
                <a:srgbClr val="FFFFFF"/>
              </a:solidFill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Item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root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1024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600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createItem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createQmlObject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"import QtQuick 2.5; Rectangle { x: 100; y: 100; width: 100; height: 100; color: \"blue\" }"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"dynamicItem“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7EC699"/>
              </a:solidFill>
              <a:effectLst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Component.onCompleted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createItem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C32C2F-C0F8-04BB-45D1-656B6DDB6CD1}"/>
              </a:ext>
            </a:extLst>
          </p:cNvPr>
          <p:cNvSpPr txBox="1"/>
          <p:nvPr/>
        </p:nvSpPr>
        <p:spPr>
          <a:xfrm>
            <a:off x="4371340" y="1628977"/>
            <a:ext cx="6058215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该函数有三个参数：qml、parent和filepath。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qml：包含要实例化的qml代码字符串。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parent</a:t>
            </a:r>
            <a:r>
              <a:rPr lang="zh-CN" altLang="en-US"/>
              <a:t>：为新创建的对象提供父对象。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filepath：当报告对象创建过程中的任何错误时需要使用。</a:t>
            </a:r>
          </a:p>
        </p:txBody>
      </p:sp>
    </p:spTree>
    <p:extLst>
      <p:ext uri="{BB962C8B-B14F-4D97-AF65-F5344CB8AC3E}">
        <p14:creationId xmlns:p14="http://schemas.microsoft.com/office/powerpoint/2010/main" val="165308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280709" y="321677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跟踪动态对象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19AE81-AF17-6FB9-9436-C41AA6B952DB}"/>
              </a:ext>
            </a:extLst>
          </p:cNvPr>
          <p:cNvSpPr txBox="1"/>
          <p:nvPr/>
        </p:nvSpPr>
        <p:spPr>
          <a:xfrm>
            <a:off x="690339" y="681574"/>
            <a:ext cx="9244459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使用动态对象时，通常需要跟踪创建的对象。另一个常见特性是能够存储和恢复动态对象的状态。这两个任务都可以使用</a:t>
            </a:r>
            <a:r>
              <a:rPr lang="en-US" altLang="zh-CN">
                <a:solidFill>
                  <a:schemeClr val="bg1"/>
                </a:solidFill>
              </a:rPr>
              <a:t>XmlListModel</a:t>
            </a:r>
            <a:r>
              <a:rPr lang="zh-CN" altLang="en-US">
                <a:solidFill>
                  <a:schemeClr val="bg1"/>
                </a:solidFill>
              </a:rPr>
              <a:t>轻松处理。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FE0A7F-1FB2-513A-4553-C89287227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76" y="1557455"/>
            <a:ext cx="7362825" cy="42672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F93522B-11D5-69F1-6D89-362A795E47C5}"/>
              </a:ext>
            </a:extLst>
          </p:cNvPr>
          <p:cNvSpPr/>
          <p:nvPr/>
        </p:nvSpPr>
        <p:spPr>
          <a:xfrm>
            <a:off x="750457" y="5523815"/>
            <a:ext cx="9124221" cy="88763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XmlListModel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xmlModel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query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"/scene/item"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XmlListModelRole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"source"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elementName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"source"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XmlListModelRole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"x"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elementName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"x"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XmlListModelRole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elementName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serialize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var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res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"&lt;?xml version=\"1.0\" encoding=\"utf-8\"?&gt;\n&lt;scene&gt;\n"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for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var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ii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ii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objectsModel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count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++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ii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var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i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objectsModel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ii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res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+=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 &lt;item&gt;\n &lt;source&gt;"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source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"&lt;/source&gt;\n &lt;x&gt;"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/>
            <a:r>
              <a:rPr lang="en-US" altLang="zh-CN">
                <a:solidFill>
                  <a:srgbClr val="FFFFFF"/>
                </a:solidFill>
                <a:ea typeface="source-code-pro"/>
              </a:rPr>
              <a:t>			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obj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"&lt;/x&gt;\n &lt;y&gt;"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obj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y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"&lt;/y&gt;\n &lt;/item&gt;\n"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res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+=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"&lt;/scene&gt;"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return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res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en-US" altLang="zh-CN">
              <a:solidFill>
                <a:srgbClr val="FFFFFF"/>
              </a:solidFill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deserialize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dsIndex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CreateObject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create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xmlModel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dsIndex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).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dsItemAdded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endParaRPr lang="en-US" altLang="zh-CN">
              <a:solidFill>
                <a:srgbClr val="FFFFFF"/>
              </a:solidFill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dsItemAdded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obj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itemAdded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obj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obj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xmlModel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dsIndex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).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x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obj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y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xmlModel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dsIndex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).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y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dsIndex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++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dsIndex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xmlModel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count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CreateObject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create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xmlModel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dsIndex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).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dsItemAdded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CAB49C3-FC1E-4168-6679-BF94C037ACA9}"/>
              </a:ext>
            </a:extLst>
          </p:cNvPr>
          <p:cNvSpPr txBox="1"/>
          <p:nvPr/>
        </p:nvSpPr>
        <p:spPr>
          <a:xfrm>
            <a:off x="4140200" y="5200650"/>
            <a:ext cx="45466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目前，Qt6的XmlListModel缺少使序列化和反序列化工作所需的xml属性和get（）函数。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69" name="墨迹 568">
                <a:extLst>
                  <a:ext uri="{FF2B5EF4-FFF2-40B4-BE49-F238E27FC236}">
                    <a16:creationId xmlns:a16="http://schemas.microsoft.com/office/drawing/2014/main" id="{2FA91E51-1F6E-8BD1-95B4-6670A47B3168}"/>
                  </a:ext>
                </a:extLst>
              </p14:cNvPr>
              <p14:cNvContentPartPr/>
              <p14:nvPr/>
            </p14:nvContentPartPr>
            <p14:xfrm>
              <a:off x="800040" y="5859360"/>
              <a:ext cx="1334880" cy="23400"/>
            </p14:xfrm>
          </p:contentPart>
        </mc:Choice>
        <mc:Fallback>
          <p:pic>
            <p:nvPicPr>
              <p:cNvPr id="569" name="墨迹 568">
                <a:extLst>
                  <a:ext uri="{FF2B5EF4-FFF2-40B4-BE49-F238E27FC236}">
                    <a16:creationId xmlns:a16="http://schemas.microsoft.com/office/drawing/2014/main" id="{2FA91E51-1F6E-8BD1-95B4-6670A47B31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1040" y="5850360"/>
                <a:ext cx="13525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70" name="墨迹 569">
                <a:extLst>
                  <a:ext uri="{FF2B5EF4-FFF2-40B4-BE49-F238E27FC236}">
                    <a16:creationId xmlns:a16="http://schemas.microsoft.com/office/drawing/2014/main" id="{37568C43-3FE1-D0A0-E7C6-5F8EE2B2A87D}"/>
                  </a:ext>
                </a:extLst>
              </p14:cNvPr>
              <p14:cNvContentPartPr/>
              <p14:nvPr/>
            </p14:nvContentPartPr>
            <p14:xfrm>
              <a:off x="1419600" y="5852160"/>
              <a:ext cx="1299960" cy="321480"/>
            </p14:xfrm>
          </p:contentPart>
        </mc:Choice>
        <mc:Fallback>
          <p:pic>
            <p:nvPicPr>
              <p:cNvPr id="570" name="墨迹 569">
                <a:extLst>
                  <a:ext uri="{FF2B5EF4-FFF2-40B4-BE49-F238E27FC236}">
                    <a16:creationId xmlns:a16="http://schemas.microsoft.com/office/drawing/2014/main" id="{37568C43-3FE1-D0A0-E7C6-5F8EE2B2A8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0960" y="5843160"/>
                <a:ext cx="131760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71" name="墨迹 570">
                <a:extLst>
                  <a:ext uri="{FF2B5EF4-FFF2-40B4-BE49-F238E27FC236}">
                    <a16:creationId xmlns:a16="http://schemas.microsoft.com/office/drawing/2014/main" id="{A2AB1C51-AE0A-6CB0-7870-E3531725D427}"/>
                  </a:ext>
                </a:extLst>
              </p14:cNvPr>
              <p14:cNvContentPartPr/>
              <p14:nvPr/>
            </p14:nvContentPartPr>
            <p14:xfrm>
              <a:off x="1737120" y="5790960"/>
              <a:ext cx="1062720" cy="358200"/>
            </p14:xfrm>
          </p:contentPart>
        </mc:Choice>
        <mc:Fallback>
          <p:pic>
            <p:nvPicPr>
              <p:cNvPr id="571" name="墨迹 570">
                <a:extLst>
                  <a:ext uri="{FF2B5EF4-FFF2-40B4-BE49-F238E27FC236}">
                    <a16:creationId xmlns:a16="http://schemas.microsoft.com/office/drawing/2014/main" id="{A2AB1C51-AE0A-6CB0-7870-E3531725D4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28120" y="5781960"/>
                <a:ext cx="1080360" cy="37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89710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FjYTU0NWJkMWQ1YTMwMTViZThhYTk5YTFlZGRhMzgifQ=="/>
</p:tagLst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37623</TotalTime>
  <Words>1144</Words>
  <Application>Microsoft Office PowerPoint</Application>
  <PresentationFormat>自定义</PresentationFormat>
  <Paragraphs>146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 Unicode MS</vt:lpstr>
      <vt:lpstr>等线</vt:lpstr>
      <vt:lpstr>华文琥珀</vt:lpstr>
      <vt:lpstr>Arial</vt:lpstr>
      <vt:lpstr>Calibri</vt:lpstr>
      <vt:lpstr>Cambria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1612</cp:revision>
  <dcterms:created xsi:type="dcterms:W3CDTF">2020-06-26T01:00:00Z</dcterms:created>
  <dcterms:modified xsi:type="dcterms:W3CDTF">2022-11-08T14:07:52Z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35C8A0B9FA4B4BC7B03E97E74C2317FB</vt:lpwstr>
  </property>
</Properties>
</file>