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8" r:id="rId3"/>
    <p:sldId id="331" r:id="rId4"/>
    <p:sldId id="332" r:id="rId5"/>
    <p:sldId id="333" r:id="rId6"/>
    <p:sldId id="334" r:id="rId7"/>
    <p:sldId id="335" r:id="rId8"/>
  </p:sldIdLst>
  <p:sldSz cx="10625138" cy="144002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480" y="-8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2:02:0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Qt C++</a:t>
            </a:r>
            <a:endParaRPr lang="zh-CN" altLang="en-US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17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124872A-62D3-5734-1863-65848E685CBE}"/>
              </a:ext>
            </a:extLst>
          </p:cNvPr>
          <p:cNvSpPr/>
          <p:nvPr/>
        </p:nvSpPr>
        <p:spPr>
          <a:xfrm>
            <a:off x="712043" y="9361083"/>
            <a:ext cx="9143157" cy="24409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main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argv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QApplication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argc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argv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MainWindow win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setVisible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app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exec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81DDFE-B79B-4AED-21AA-3A4057232F69}"/>
              </a:ext>
            </a:extLst>
          </p:cNvPr>
          <p:cNvSpPr/>
          <p:nvPr/>
        </p:nvSpPr>
        <p:spPr>
          <a:xfrm>
            <a:off x="712043" y="12000704"/>
            <a:ext cx="9143157" cy="152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QWidget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m_button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QPushButton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"Store Content"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setCentralWidget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m_button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connect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m_button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QPushButton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storeContent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10823" y="268521"/>
            <a:ext cx="902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C++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95A0D9-9869-CAA7-6F2C-55C6CAD86DB6}"/>
              </a:ext>
            </a:extLst>
          </p:cNvPr>
          <p:cNvSpPr txBox="1"/>
          <p:nvPr/>
        </p:nvSpPr>
        <p:spPr>
          <a:xfrm>
            <a:off x="640923" y="710980"/>
            <a:ext cx="901107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Qt有许多语言</a:t>
            </a:r>
            <a:r>
              <a:rPr lang="en-US" altLang="zh-CN">
                <a:solidFill>
                  <a:schemeClr val="bg1"/>
                </a:solidFill>
              </a:rPr>
              <a:t>binding</a:t>
            </a:r>
            <a:r>
              <a:rPr lang="zh-CN" altLang="en-US">
                <a:solidFill>
                  <a:schemeClr val="bg1"/>
                </a:solidFill>
              </a:rPr>
              <a:t>，但Qt本身是用C++开发的。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，可以扩展和控制提供给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的执行环境。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907DA5-1BC6-F393-7766-B3FAA4DB6E2D}"/>
              </a:ext>
            </a:extLst>
          </p:cNvPr>
          <p:cNvSpPr/>
          <p:nvPr/>
        </p:nvSpPr>
        <p:spPr>
          <a:xfrm>
            <a:off x="712043" y="1923439"/>
            <a:ext cx="9143157" cy="6633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&lt;QString&gt;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&lt;QFile&gt;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&lt;QDir&gt;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&lt;QTextStream&gt;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main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argv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[])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QString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message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"Hello World!"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zh-CN" altLang="zh-CN">
                <a:solidFill>
                  <a:srgbClr val="999999"/>
                </a:solidFill>
                <a:latin typeface="Arial Unicode MS"/>
                <a:ea typeface="source-code-pro"/>
              </a:rPr>
              <a:t>// prepare the message</a:t>
            </a:r>
            <a:r>
              <a:rPr lang="zh-CN" altLang="zh-CN">
                <a:solidFill>
                  <a:srgbClr val="FFFFFF"/>
                </a:solidFill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prepare a file in the users home directory named out.txt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QFile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file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QDir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home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absoluteFilePath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"out.txt"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!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open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QIODevice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WriteOnly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lang="zh-CN" altLang="zh-CN">
                <a:solidFill>
                  <a:srgbClr val="FFFFFF"/>
                </a:solidFill>
                <a:latin typeface="Arial Unicode MS"/>
                <a:ea typeface="source-code-pro"/>
              </a:rPr>
              <a:t>  </a:t>
            </a:r>
            <a:r>
              <a:rPr lang="zh-CN" altLang="zh-CN">
                <a:solidFill>
                  <a:srgbClr val="999999"/>
                </a:solidFill>
                <a:latin typeface="Arial Unicode MS"/>
                <a:ea typeface="source-code-pro"/>
              </a:rPr>
              <a:t>// try to open the file in write mode</a:t>
            </a:r>
            <a:r>
              <a:rPr lang="zh-CN" altLang="zh-CN">
                <a:solidFill>
                  <a:srgbClr val="FFFFFF"/>
                </a:solidFill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qWarning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"Can not open file with write access"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as we handle text we need to use proper text codecs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QTextStream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stream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file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stream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message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zh-CN" altLang="zh-CN">
                <a:solidFill>
                  <a:srgbClr val="999999"/>
                </a:solidFill>
                <a:latin typeface="Arial Unicode MS"/>
                <a:ea typeface="source-code-pro"/>
              </a:rPr>
              <a:t>// write message to file via the text stream</a:t>
            </a:r>
            <a:r>
              <a:rPr lang="zh-CN" altLang="zh-CN">
                <a:solidFill>
                  <a:srgbClr val="FFFFFF"/>
                </a:solidFill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no need to close file, closes automatically when scope ends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5C095C-7235-AD3A-8351-3B22080CE171}"/>
              </a:ext>
            </a:extLst>
          </p:cNvPr>
          <p:cNvSpPr txBox="1"/>
          <p:nvPr/>
        </p:nvSpPr>
        <p:spPr>
          <a:xfrm>
            <a:off x="569803" y="15334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控制台程序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194513-2D76-35B2-591D-C3FCA8E35916}"/>
              </a:ext>
            </a:extLst>
          </p:cNvPr>
          <p:cNvSpPr txBox="1"/>
          <p:nvPr/>
        </p:nvSpPr>
        <p:spPr>
          <a:xfrm>
            <a:off x="640923" y="8962364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UI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程序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12B57DD7-024D-EBFF-59CC-A2CE367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70" y="9181081"/>
            <a:ext cx="3143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03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10823" y="26852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自定义</a:t>
            </a:r>
            <a:r>
              <a:rPr lang="en-US" altLang="zh-CN" sz="2000" b="1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7F2C83-A8E7-67E7-094A-21E9E7E83C6C}"/>
              </a:ext>
            </a:extLst>
          </p:cNvPr>
          <p:cNvSpPr txBox="1"/>
          <p:nvPr/>
        </p:nvSpPr>
        <p:spPr>
          <a:xfrm>
            <a:off x="758142" y="668631"/>
            <a:ext cx="9439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视图使用委托作为模板呈现模型中的条目。模型是视图的数据提供程序。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对于处理来自C++或大量数据的数据，C++模型比这种纯QML方法更适合。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对于来自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的模型，需要遵循特定的协议。该协议在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QAbstractItemModel</a:t>
            </a:r>
            <a:r>
              <a:rPr lang="zh-CN" altLang="en-US">
                <a:solidFill>
                  <a:schemeClr val="bg1"/>
                </a:solidFill>
              </a:rPr>
              <a:t>中定义。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03E54-9327-4DC4-6A4F-7ACF53399F53}"/>
              </a:ext>
            </a:extLst>
          </p:cNvPr>
          <p:cNvSpPr txBox="1"/>
          <p:nvPr/>
        </p:nvSpPr>
        <p:spPr>
          <a:xfrm>
            <a:off x="758142" y="1591961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一个简单的</a:t>
            </a:r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Model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AD8E71-B73B-F761-6EE9-4F2D0922AE51}"/>
              </a:ext>
            </a:extLst>
          </p:cNvPr>
          <p:cNvSpPr/>
          <p:nvPr/>
        </p:nvSpPr>
        <p:spPr>
          <a:xfrm>
            <a:off x="844951" y="2083444"/>
            <a:ext cx="8588415" cy="37501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&lt;QtCore&gt;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#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&lt;QtGui&gt;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class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QAbstractListModel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Q_OBJECT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explicit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QObject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QAbstractItemModel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 interface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rowCount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QVariant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private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QList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944ED6-BB54-8175-AB02-4397181214B6}"/>
              </a:ext>
            </a:extLst>
          </p:cNvPr>
          <p:cNvSpPr/>
          <p:nvPr/>
        </p:nvSpPr>
        <p:spPr>
          <a:xfrm>
            <a:off x="844952" y="6040759"/>
            <a:ext cx="8588415" cy="7837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QObject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QAbstractListModel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initialize our data (QList&lt;QString&gt;) with a list of color names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m_data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QColor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colorNames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rowCount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return our data 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QVariant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the index returns the requested row and column information.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we ignore the column and only use the row information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boundary check for the 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row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||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row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&gt;=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QVariant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A model can return data for different roles.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The default role is the display role.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it can be accesses in QML with "model.display"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switch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case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DisplayRole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Return the color name for the particular row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Qt automatically converts it to the QVariant 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The view asked for other data, just return an empty QVariant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ea typeface="source-code-pro"/>
              </a:rPr>
              <a:t>QVariant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9A25A3-EDD4-21D5-81E1-465D9CC4E3A7}"/>
              </a:ext>
            </a:extLst>
          </p:cNvPr>
          <p:cNvSpPr txBox="1"/>
          <p:nvPr/>
        </p:nvSpPr>
        <p:spPr>
          <a:xfrm>
            <a:off x="3350870" y="5648930"/>
            <a:ext cx="608249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可以忽略rowCount中的</a:t>
            </a:r>
            <a:r>
              <a:rPr lang="en-US" altLang="zh-CN"/>
              <a:t>parent</a:t>
            </a:r>
            <a:r>
              <a:rPr lang="zh-CN" altLang="en-US"/>
              <a:t>，因为它只在树形结构中使用。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DC2E21-9CE4-15F3-8815-197E3B569E95}"/>
              </a:ext>
            </a:extLst>
          </p:cNvPr>
          <p:cNvSpPr txBox="1"/>
          <p:nvPr/>
        </p:nvSpPr>
        <p:spPr>
          <a:xfrm>
            <a:off x="3194614" y="2083444"/>
            <a:ext cx="658557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QAbstractListModel</a:t>
            </a:r>
            <a:r>
              <a:rPr lang="zh-CN" altLang="en-US"/>
              <a:t>在</a:t>
            </a:r>
            <a:r>
              <a:rPr lang="en-US" altLang="zh-CN"/>
              <a:t>QtCore</a:t>
            </a:r>
            <a:r>
              <a:rPr lang="zh-CN" altLang="en-US"/>
              <a:t>中定义，但</a:t>
            </a:r>
            <a:r>
              <a:rPr lang="en-US" altLang="zh-CN"/>
              <a:t>QtGui</a:t>
            </a:r>
            <a:r>
              <a:rPr lang="zh-CN" altLang="en-US"/>
              <a:t>中定义了</a:t>
            </a:r>
            <a:r>
              <a:rPr lang="en-US" altLang="zh-CN"/>
              <a:t>QColor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QML</a:t>
            </a:r>
            <a:r>
              <a:rPr lang="zh-CN" altLang="en-US"/>
              <a:t>应用程序，可以依赖</a:t>
            </a:r>
            <a:r>
              <a:rPr lang="en-US" altLang="zh-CN"/>
              <a:t>QtGui</a:t>
            </a:r>
            <a:r>
              <a:rPr lang="zh-CN" altLang="en-US"/>
              <a:t>，但通常不应依赖</a:t>
            </a:r>
            <a:r>
              <a:rPr lang="en-US" altLang="zh-CN"/>
              <a:t>QtWidgets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45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F2C83-A8E7-67E7-094A-21E9E7E83C6C}"/>
              </a:ext>
            </a:extLst>
          </p:cNvPr>
          <p:cNvSpPr txBox="1"/>
          <p:nvPr/>
        </p:nvSpPr>
        <p:spPr>
          <a:xfrm>
            <a:off x="758142" y="668631"/>
            <a:ext cx="943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通过调用</a:t>
            </a:r>
            <a:r>
              <a:rPr lang="en-US" altLang="zh-CN">
                <a:solidFill>
                  <a:schemeClr val="bg1"/>
                </a:solidFill>
              </a:rPr>
              <a:t>qmlRegisterType</a:t>
            </a:r>
            <a:r>
              <a:rPr lang="zh-CN" altLang="en-US">
                <a:solidFill>
                  <a:schemeClr val="bg1"/>
                </a:solidFill>
              </a:rPr>
              <a:t>，在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文件被加载前向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提供模型。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944ED6-BB54-8175-AB02-4397181214B6}"/>
              </a:ext>
            </a:extLst>
          </p:cNvPr>
          <p:cNvSpPr/>
          <p:nvPr/>
        </p:nvSpPr>
        <p:spPr>
          <a:xfrm>
            <a:off x="911681" y="1069426"/>
            <a:ext cx="8588415" cy="28482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main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argv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[])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QGuiApplication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argc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argv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register the type 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under the url "org.example" in version 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under the name "DataEntryModel"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qmlRegisterType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"org.example"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"DataEntryModel"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QQmlApplicationEngine 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engine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load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QUrl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QStringLiteral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"qrc:/main.qml"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app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exec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9C40B-431A-DBC0-D1BA-4A6FEC21821E}"/>
              </a:ext>
            </a:extLst>
          </p:cNvPr>
          <p:cNvSpPr txBox="1"/>
          <p:nvPr/>
        </p:nvSpPr>
        <p:spPr>
          <a:xfrm>
            <a:off x="758142" y="3917675"/>
            <a:ext cx="943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现在，可以使用</a:t>
            </a:r>
            <a:r>
              <a:rPr lang="en-US" altLang="zh-CN">
                <a:solidFill>
                  <a:schemeClr val="bg1"/>
                </a:solidFill>
              </a:rPr>
              <a:t>import org.example 1.0</a:t>
            </a:r>
            <a:r>
              <a:rPr lang="zh-CN" altLang="en-US">
                <a:solidFill>
                  <a:schemeClr val="bg1"/>
                </a:solidFill>
              </a:rPr>
              <a:t>导入</a:t>
            </a:r>
            <a:r>
              <a:rPr lang="en-US" altLang="zh-CN">
                <a:solidFill>
                  <a:schemeClr val="bg1"/>
                </a:solidFill>
              </a:rPr>
              <a:t>DataEntryModel</a:t>
            </a:r>
            <a:r>
              <a:rPr lang="zh-CN" altLang="en-US">
                <a:solidFill>
                  <a:schemeClr val="bg1"/>
                </a:solidFill>
              </a:rPr>
              <a:t>，并像使用其他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项一样使用它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675CB9-C2E3-1B6E-D717-6E26EC300711}"/>
              </a:ext>
            </a:extLst>
          </p:cNvPr>
          <p:cNvSpPr/>
          <p:nvPr/>
        </p:nvSpPr>
        <p:spPr>
          <a:xfrm>
            <a:off x="911680" y="4233002"/>
            <a:ext cx="8588415" cy="3303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org.example 1.0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DataEntryModel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ListDelegate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ea typeface="source-code-pro"/>
              </a:rPr>
              <a:t>// use the defined model role "display"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display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highlight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ea typeface="source-code-pro"/>
              </a:rPr>
              <a:t>ListHighlight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5C8A5D-07F5-CBA1-AC3E-056250AC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74" y="4287007"/>
            <a:ext cx="4524794" cy="48167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83BA4C11-AC38-4295-9AF8-1B2F5B8E147B}"/>
                  </a:ext>
                </a:extLst>
              </p14:cNvPr>
              <p14:cNvContentPartPr/>
              <p14:nvPr/>
            </p14:nvContentPartPr>
            <p14:xfrm>
              <a:off x="9882840" y="3223080"/>
              <a:ext cx="1800" cy="36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83BA4C11-AC38-4295-9AF8-1B2F5B8E14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3840" y="3214080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01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F2C83-A8E7-67E7-094A-21E9E7E83C6C}"/>
              </a:ext>
            </a:extLst>
          </p:cNvPr>
          <p:cNvSpPr txBox="1"/>
          <p:nvPr/>
        </p:nvSpPr>
        <p:spPr>
          <a:xfrm>
            <a:off x="758142" y="1068741"/>
            <a:ext cx="9439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该模型不仅可以提供作为十六进制字符串的颜色，还可以提供来自</a:t>
            </a:r>
            <a:r>
              <a:rPr lang="en-US" altLang="zh-CN">
                <a:solidFill>
                  <a:schemeClr val="bg1"/>
                </a:solidFill>
              </a:rPr>
              <a:t>HSV</a:t>
            </a:r>
            <a:r>
              <a:rPr lang="zh-CN" altLang="en-US">
                <a:solidFill>
                  <a:schemeClr val="bg1"/>
                </a:solidFill>
              </a:rPr>
              <a:t>颜色模型的色调、饱和度和亮度作为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中的“</a:t>
            </a:r>
            <a:r>
              <a:rPr lang="en-US" altLang="zh-CN">
                <a:solidFill>
                  <a:schemeClr val="bg1"/>
                </a:solidFill>
              </a:rPr>
              <a:t>model.hue”</a:t>
            </a:r>
            <a:r>
              <a:rPr lang="zh-CN" altLang="en-US">
                <a:solidFill>
                  <a:schemeClr val="bg1"/>
                </a:solidFill>
              </a:rPr>
              <a:t>、“</a:t>
            </a:r>
            <a:r>
              <a:rPr lang="en-US" altLang="zh-CN">
                <a:solidFill>
                  <a:schemeClr val="bg1"/>
                </a:solidFill>
              </a:rPr>
              <a:t>model.saturation”</a:t>
            </a:r>
            <a:r>
              <a:rPr lang="zh-CN" altLang="en-US">
                <a:solidFill>
                  <a:schemeClr val="bg1"/>
                </a:solidFill>
              </a:rPr>
              <a:t>和“</a:t>
            </a:r>
            <a:r>
              <a:rPr lang="en-US" altLang="zh-CN">
                <a:solidFill>
                  <a:schemeClr val="bg1"/>
                </a:solidFill>
              </a:rPr>
              <a:t>model.brightness”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03E54-9327-4DC4-6A4F-7ACF53399F53}"/>
              </a:ext>
            </a:extLst>
          </p:cNvPr>
          <p:cNvSpPr txBox="1"/>
          <p:nvPr/>
        </p:nvSpPr>
        <p:spPr>
          <a:xfrm>
            <a:off x="659082" y="66863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添加数据角色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AD8E71-B73B-F761-6EE9-4F2D0922AE51}"/>
              </a:ext>
            </a:extLst>
          </p:cNvPr>
          <p:cNvSpPr/>
          <p:nvPr/>
        </p:nvSpPr>
        <p:spPr>
          <a:xfrm>
            <a:off x="867812" y="1715072"/>
            <a:ext cx="8588415" cy="6712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class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RoleEntryModel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QAbstractListModel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Q_OBJECT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Define the role names to be used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enum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RoleNames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NameRole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UserRole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HueRole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UserRole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SaturationRole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UserRole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BrightnessRole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UserRole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};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explicit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RoleEntryModel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QObject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67CDCC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QAbstractItemModel interface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rowCount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override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QVariant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QModelIndex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override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protected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// return the roles mapping to be used by 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QHash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QByteArray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roleNames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override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private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QList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QHash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QByteArray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m_roleNames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SV颜色空间模型（圆锥模型）">
            <a:extLst>
              <a:ext uri="{FF2B5EF4-FFF2-40B4-BE49-F238E27FC236}">
                <a16:creationId xmlns:a16="http://schemas.microsoft.com/office/drawing/2014/main" id="{89C51F7E-3AA9-09D5-5EAC-C13C46BF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82" y="1916791"/>
            <a:ext cx="23050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84CF40-FE68-BC15-78D9-6EC366B7CC3E}"/>
              </a:ext>
            </a:extLst>
          </p:cNvPr>
          <p:cNvSpPr txBox="1"/>
          <p:nvPr/>
        </p:nvSpPr>
        <p:spPr>
          <a:xfrm>
            <a:off x="5810057" y="7325975"/>
            <a:ext cx="364617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当QML现在尝试从模型访问属性（例如“model.name”）时，列表视图将查找“name”的映射，并使用NameRole向模型请求数据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A43464-739E-9E24-4109-5D46C4B4CFDF}"/>
              </a:ext>
            </a:extLst>
          </p:cNvPr>
          <p:cNvSpPr/>
          <p:nvPr/>
        </p:nvSpPr>
        <p:spPr>
          <a:xfrm>
            <a:off x="867811" y="8629439"/>
            <a:ext cx="8588415" cy="39435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ListView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view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RoleEntryModel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{}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'hsv(‘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Number(model.hue).toFixed(2) +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’ +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Number(model.saturation).toFixed() + 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’ +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Number(model.brightness).toFixed() + ')’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name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highlight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ListHighlight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D7B51E8-D42A-14A3-4511-8F433DAD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19" y="8781839"/>
            <a:ext cx="2913221" cy="30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F2C83-A8E7-67E7-094A-21E9E7E83C6C}"/>
              </a:ext>
            </a:extLst>
          </p:cNvPr>
          <p:cNvSpPr txBox="1"/>
          <p:nvPr/>
        </p:nvSpPr>
        <p:spPr>
          <a:xfrm>
            <a:off x="758142" y="1068741"/>
            <a:ext cx="9439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动态数据包括从模型中插入、删除和清除数据。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在头文件中添加以下函数。这些函数使用</a:t>
            </a:r>
            <a:r>
              <a:rPr lang="en-US" altLang="zh-CN">
                <a:solidFill>
                  <a:schemeClr val="bg1"/>
                </a:solidFill>
              </a:rPr>
              <a:t>Q_INVOKABLE</a:t>
            </a:r>
            <a:r>
              <a:rPr lang="zh-CN" altLang="en-US">
                <a:solidFill>
                  <a:schemeClr val="bg1"/>
                </a:solidFill>
              </a:rPr>
              <a:t>声明，以便能够从</a:t>
            </a: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调用它们。另一种方法是将它们声明为</a:t>
            </a:r>
            <a:r>
              <a:rPr lang="en-US" altLang="zh-CN">
                <a:solidFill>
                  <a:schemeClr val="bg1"/>
                </a:solidFill>
              </a:rPr>
              <a:t>public slots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03E54-9327-4DC4-6A4F-7ACF53399F53}"/>
              </a:ext>
            </a:extLst>
          </p:cNvPr>
          <p:cNvSpPr txBox="1"/>
          <p:nvPr/>
        </p:nvSpPr>
        <p:spPr>
          <a:xfrm>
            <a:off x="659082" y="66863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添加动态数据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AD8E71-B73B-F761-6EE9-4F2D0922AE51}"/>
              </a:ext>
            </a:extLst>
          </p:cNvPr>
          <p:cNvSpPr/>
          <p:nvPr/>
        </p:nvSpPr>
        <p:spPr>
          <a:xfrm>
            <a:off x="1183511" y="1992071"/>
            <a:ext cx="8588415" cy="2539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inserts a color at the index (0 at begining, count-1 at end)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Q_INVOKABLE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insert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uses insert to insert a color at the 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Q_INVOKABLE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append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removes a color from the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Q_INVOKABLE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remove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clear the whole model (e.g. reset)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Q_INVOKABLE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clear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C00B26-5F48-780E-CD3B-39FE2AA0F43F}"/>
              </a:ext>
            </a:extLst>
          </p:cNvPr>
          <p:cNvSpPr txBox="1"/>
          <p:nvPr/>
        </p:nvSpPr>
        <p:spPr>
          <a:xfrm>
            <a:off x="758142" y="4645061"/>
            <a:ext cx="943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定义</a:t>
            </a:r>
            <a:r>
              <a:rPr lang="en-US" altLang="zh-CN">
                <a:solidFill>
                  <a:schemeClr val="bg1"/>
                </a:solidFill>
              </a:rPr>
              <a:t>count</a:t>
            </a:r>
            <a:r>
              <a:rPr lang="zh-CN" altLang="en-US">
                <a:solidFill>
                  <a:schemeClr val="bg1"/>
                </a:solidFill>
              </a:rPr>
              <a:t>属性来获取模型的大小，并定义了一种</a:t>
            </a:r>
            <a:r>
              <a:rPr lang="en-US" altLang="zh-CN">
                <a:solidFill>
                  <a:schemeClr val="bg1"/>
                </a:solidFill>
              </a:rPr>
              <a:t>get</a:t>
            </a:r>
            <a:r>
              <a:rPr lang="zh-CN" altLang="en-US">
                <a:solidFill>
                  <a:schemeClr val="bg1"/>
                </a:solidFill>
              </a:rPr>
              <a:t>方法来获取给定索引处的颜色。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6A6FF1-40CD-55F9-D6E0-A60E45C6BCFF}"/>
              </a:ext>
            </a:extLst>
          </p:cNvPr>
          <p:cNvSpPr/>
          <p:nvPr/>
        </p:nvSpPr>
        <p:spPr>
          <a:xfrm>
            <a:off x="1183511" y="5014393"/>
            <a:ext cx="8588415" cy="1289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gives the size of the 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Q_PROPERTY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count READ count NOTIFY countChanged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gets a color at the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Q_INVOKABLE QColor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3710F3-2069-ED12-5284-AA5042FB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FBEB24-1650-591A-5F6A-04F09532EB59}"/>
              </a:ext>
            </a:extLst>
          </p:cNvPr>
          <p:cNvSpPr/>
          <p:nvPr/>
        </p:nvSpPr>
        <p:spPr>
          <a:xfrm>
            <a:off x="1183511" y="6831724"/>
            <a:ext cx="8588415" cy="3965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DynamicEntryModel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insert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QString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||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QColor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!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isValid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view protocol (begin =&gt; manipulate =&gt; end]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emit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beginInsertRows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QModelIndex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insert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emit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endInsertRows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update our count 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emit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countChanged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m_data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count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C0B0EF9-C042-CD4C-B92E-5A8A308C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215949-CE5E-6425-46EC-E254DD3983F0}"/>
              </a:ext>
            </a:extLst>
          </p:cNvPr>
          <p:cNvSpPr txBox="1"/>
          <p:nvPr/>
        </p:nvSpPr>
        <p:spPr>
          <a:xfrm>
            <a:off x="758142" y="6414886"/>
            <a:ext cx="943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插入、删除和清除数据这些函数的实现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必须遵循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model/view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框架的要求</a:t>
            </a: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82801543-4933-03A6-2E24-DA89340C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1" y="7342049"/>
            <a:ext cx="2956560" cy="309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34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39858</TotalTime>
  <Words>1495</Words>
  <Application>Microsoft Office PowerPoint</Application>
  <PresentationFormat>自定义</PresentationFormat>
  <Paragraphs>187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1618</cp:revision>
  <dcterms:created xsi:type="dcterms:W3CDTF">2020-06-26T01:00:00Z</dcterms:created>
  <dcterms:modified xsi:type="dcterms:W3CDTF">2022-11-13T07:57:51Z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