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6"/>
  </p:notesMasterIdLst>
  <p:handoutMasterIdLst>
    <p:handoutMasterId r:id="rId7"/>
  </p:handoutMasterIdLst>
  <p:sldIdLst>
    <p:sldId id="258" r:id="rId3"/>
    <p:sldId id="331" r:id="rId4"/>
    <p:sldId id="332" r:id="rId5"/>
  </p:sldIdLst>
  <p:sldSz cx="10625138" cy="14400213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3" autoAdjust="0"/>
    <p:restoredTop sz="95244" autoAdjust="0"/>
  </p:normalViewPr>
  <p:slideViewPr>
    <p:cSldViewPr snapToGrid="0" showGuides="1">
      <p:cViewPr>
        <p:scale>
          <a:sx n="75" d="100"/>
          <a:sy n="75" d="100"/>
        </p:scale>
        <p:origin x="1315" y="-2779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227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4208-A716-42FF-80CF-57B00CE6656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86B2-45FA-46FD-932F-E74808AB1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657" y="160559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59041" y="213096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17" y="253896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05701" y="306433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cs typeface="+mn-ea"/>
                <a:sym typeface="+mn-lt"/>
              </a:rPr>
              <a:t>QML</a:t>
            </a:r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扩展</a:t>
            </a: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3446304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QT6 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QML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开发教程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18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910823" y="26852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QML</a:t>
            </a:r>
            <a:r>
              <a:rPr lang="zh-CN" altLang="en-US" sz="2000" b="1">
                <a:solidFill>
                  <a:schemeClr val="accent3"/>
                </a:solidFill>
              </a:rPr>
              <a:t>扩展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3256F4-930D-4DE4-DAFA-5EA0BC7E6099}"/>
              </a:ext>
            </a:extLst>
          </p:cNvPr>
          <p:cNvSpPr txBox="1"/>
          <p:nvPr/>
        </p:nvSpPr>
        <p:spPr>
          <a:xfrm>
            <a:off x="796022" y="668631"/>
            <a:ext cx="8229601" cy="170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一般情况下扩展QML的不同方法：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设置上下文属性</a:t>
            </a:r>
            <a:r>
              <a:rPr lang="zh-CN" altLang="en-US">
                <a:solidFill>
                  <a:schemeClr val="bg1"/>
                </a:solidFill>
              </a:rPr>
              <a:t>：setContextProperty（）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highlight>
                  <a:srgbClr val="FF0000"/>
                </a:highlight>
              </a:rPr>
              <a:t>向引擎注册</a:t>
            </a:r>
            <a:r>
              <a:rPr lang="en-US" altLang="zh-CN">
                <a:solidFill>
                  <a:schemeClr val="bg1"/>
                </a:solidFill>
                <a:highlight>
                  <a:srgbClr val="FF0000"/>
                </a:highlight>
              </a:rPr>
              <a:t>QML</a:t>
            </a:r>
            <a:r>
              <a:rPr lang="zh-CN" altLang="en-US">
                <a:solidFill>
                  <a:schemeClr val="bg1"/>
                </a:solidFill>
                <a:highlight>
                  <a:srgbClr val="FF0000"/>
                </a:highlight>
              </a:rPr>
              <a:t>类型</a:t>
            </a:r>
            <a:r>
              <a:rPr lang="zh-CN" altLang="en-US">
                <a:solidFill>
                  <a:schemeClr val="bg1"/>
                </a:solidFill>
              </a:rPr>
              <a:t>：在main.cpp中调用qmlRegisterType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highlight>
                  <a:srgbClr val="008080"/>
                </a:highlight>
              </a:rPr>
              <a:t>QML扩展插件</a:t>
            </a:r>
            <a:r>
              <a:rPr lang="zh-CN" altLang="en-US">
                <a:solidFill>
                  <a:schemeClr val="bg1"/>
                </a:solidFill>
              </a:rPr>
              <a:t>：能够发挥最大的灵活性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A595E7-7787-6A51-4849-D7C6231E2D41}"/>
              </a:ext>
            </a:extLst>
          </p:cNvPr>
          <p:cNvSpPr txBox="1"/>
          <p:nvPr/>
        </p:nvSpPr>
        <p:spPr>
          <a:xfrm>
            <a:off x="796022" y="2400188"/>
            <a:ext cx="91244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设置上下文属性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适用于小型应用程序。只需使用某种全局对象公开系统API即可。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1CFA70-FA8A-DFF8-BF85-39D804815342}"/>
              </a:ext>
            </a:extLst>
          </p:cNvPr>
          <p:cNvSpPr/>
          <p:nvPr/>
        </p:nvSpPr>
        <p:spPr>
          <a:xfrm>
            <a:off x="887379" y="3046519"/>
            <a:ext cx="9033094" cy="12576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QScopedPointer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CurrentTime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current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new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CurrentTime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QQmlApplicationEngine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engine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engine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rootContext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setContextProperty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highlight>
                  <a:srgbClr val="FF00FF"/>
                </a:highlight>
                <a:latin typeface="Arial Unicode MS"/>
                <a:ea typeface="source-code-pro"/>
              </a:rPr>
              <a:t>current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current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value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engine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load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2943F5-71EF-13FF-3A9D-88EC9CFB14B0}"/>
              </a:ext>
            </a:extLst>
          </p:cNvPr>
          <p:cNvSpPr/>
          <p:nvPr/>
        </p:nvSpPr>
        <p:spPr>
          <a:xfrm>
            <a:off x="887379" y="4562899"/>
            <a:ext cx="9033094" cy="18062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Window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visible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512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Component.onCompleted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console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log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'current: 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FF"/>
                </a:highlight>
                <a:latin typeface="Arial Unicode MS"/>
                <a:ea typeface="source-code-pro"/>
              </a:rPr>
              <a:t>current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8819BB2-7B78-F3F6-4F15-8B5FE9F71827}"/>
              </a:ext>
            </a:extLst>
          </p:cNvPr>
          <p:cNvSpPr/>
          <p:nvPr/>
        </p:nvSpPr>
        <p:spPr>
          <a:xfrm>
            <a:off x="8328660" y="3046519"/>
            <a:ext cx="1591813" cy="373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main.cpp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2E6EB6-B17B-6FF0-AE8B-E467788745C3}"/>
              </a:ext>
            </a:extLst>
          </p:cNvPr>
          <p:cNvSpPr/>
          <p:nvPr/>
        </p:nvSpPr>
        <p:spPr>
          <a:xfrm>
            <a:off x="8328660" y="4576770"/>
            <a:ext cx="1591813" cy="373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main.qml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3738A0E-C418-BF76-4B6F-53F05034AC2C}"/>
              </a:ext>
            </a:extLst>
          </p:cNvPr>
          <p:cNvSpPr txBox="1"/>
          <p:nvPr/>
        </p:nvSpPr>
        <p:spPr>
          <a:xfrm>
            <a:off x="796021" y="6476104"/>
            <a:ext cx="91244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highlight>
                  <a:srgbClr val="FF0000"/>
                </a:highlight>
              </a:rPr>
              <a:t>向引擎注册</a:t>
            </a:r>
            <a:r>
              <a:rPr lang="en-US" altLang="zh-CN">
                <a:solidFill>
                  <a:schemeClr val="bg1"/>
                </a:solidFill>
                <a:highlight>
                  <a:srgbClr val="FF0000"/>
                </a:highlight>
              </a:rPr>
              <a:t>QML</a:t>
            </a:r>
            <a:r>
              <a:rPr lang="zh-CN" altLang="en-US">
                <a:solidFill>
                  <a:schemeClr val="bg1"/>
                </a:solidFill>
                <a:highlight>
                  <a:srgbClr val="FF0000"/>
                </a:highlight>
              </a:rPr>
              <a:t>类型</a:t>
            </a:r>
            <a:endParaRPr lang="en-US" altLang="zh-CN">
              <a:solidFill>
                <a:schemeClr val="bg1"/>
              </a:solidFill>
              <a:highlight>
                <a:srgbClr val="FF0000"/>
              </a:highlight>
            </a:endParaRPr>
          </a:p>
          <a:p>
            <a:r>
              <a:rPr lang="zh-CN" altLang="en-US">
                <a:solidFill>
                  <a:schemeClr val="bg1"/>
                </a:solidFill>
              </a:rPr>
              <a:t>允许用户从</a:t>
            </a:r>
            <a:r>
              <a:rPr lang="en-US" altLang="zh-CN">
                <a:solidFill>
                  <a:schemeClr val="bg1"/>
                </a:solidFill>
              </a:rPr>
              <a:t>QML</a:t>
            </a:r>
            <a:r>
              <a:rPr lang="zh-CN" altLang="en-US">
                <a:solidFill>
                  <a:schemeClr val="bg1"/>
                </a:solidFill>
              </a:rPr>
              <a:t>控制</a:t>
            </a:r>
            <a:r>
              <a:rPr lang="en-US" altLang="zh-CN">
                <a:solidFill>
                  <a:schemeClr val="bg1"/>
                </a:solidFill>
              </a:rPr>
              <a:t>C++</a:t>
            </a:r>
            <a:r>
              <a:rPr lang="zh-CN" altLang="en-US">
                <a:solidFill>
                  <a:schemeClr val="bg1"/>
                </a:solidFill>
              </a:rPr>
              <a:t>对象的生命周期。对于</a:t>
            </a:r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设置上下文属性</a:t>
            </a:r>
            <a:r>
              <a:rPr lang="zh-CN" altLang="en-US">
                <a:solidFill>
                  <a:schemeClr val="bg1"/>
                </a:solidFill>
              </a:rPr>
              <a:t>，这是不可能的。而且，它不会污染全局命名空间。尽管如此，所有类型都需要首先注册，因此，所有库都需要在应用程序启动时链接，这在大多数情况下都不是问题。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1D040FB-CFA1-A3AD-820A-F0200256F3F8}"/>
              </a:ext>
            </a:extLst>
          </p:cNvPr>
          <p:cNvSpPr/>
          <p:nvPr/>
        </p:nvSpPr>
        <p:spPr>
          <a:xfrm>
            <a:off x="887379" y="7677882"/>
            <a:ext cx="9033094" cy="10024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QQmlApplicationEngine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engine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qmlRegisterType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CurrentTime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org.example"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"CurrentTime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engine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load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B1BC227-BB5F-DDC6-BC6E-590C327FC1BE}"/>
              </a:ext>
            </a:extLst>
          </p:cNvPr>
          <p:cNvSpPr/>
          <p:nvPr/>
        </p:nvSpPr>
        <p:spPr>
          <a:xfrm>
            <a:off x="8328660" y="7677882"/>
            <a:ext cx="1591813" cy="373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main.cpp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5EDDDEB-FF92-339C-44A5-D97A4834197D}"/>
              </a:ext>
            </a:extLst>
          </p:cNvPr>
          <p:cNvSpPr/>
          <p:nvPr/>
        </p:nvSpPr>
        <p:spPr>
          <a:xfrm>
            <a:off x="887379" y="8855299"/>
            <a:ext cx="9033094" cy="11433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org.example 1.0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FF0000"/>
              </a:highlight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CurrentTime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access properties, functions, signals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D0DD341-C83F-6CB5-C20C-9F83911A2B85}"/>
              </a:ext>
            </a:extLst>
          </p:cNvPr>
          <p:cNvSpPr/>
          <p:nvPr/>
        </p:nvSpPr>
        <p:spPr>
          <a:xfrm>
            <a:off x="8328660" y="8869170"/>
            <a:ext cx="1591813" cy="373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main.qml</a:t>
            </a:r>
            <a:endParaRPr lang="zh-CN" altLang="en-US"/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73D3C5CD-A3CA-4DDF-9D9A-041DD4696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82B131A-E1A1-0DD4-0EB5-30C67D36E60F}"/>
              </a:ext>
            </a:extLst>
          </p:cNvPr>
          <p:cNvSpPr txBox="1"/>
          <p:nvPr/>
        </p:nvSpPr>
        <p:spPr>
          <a:xfrm>
            <a:off x="796020" y="10065238"/>
            <a:ext cx="84165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highlight>
                  <a:srgbClr val="008080"/>
                </a:highlight>
              </a:rPr>
              <a:t>QML扩展插件</a:t>
            </a:r>
            <a:endParaRPr lang="en-US" altLang="zh-CN">
              <a:solidFill>
                <a:schemeClr val="bg1"/>
              </a:solidFill>
              <a:highlight>
                <a:srgbClr val="008080"/>
              </a:highlight>
            </a:endParaRPr>
          </a:p>
          <a:p>
            <a:r>
              <a:rPr lang="zh-CN" altLang="en-US">
                <a:solidFill>
                  <a:schemeClr val="bg1"/>
                </a:solidFill>
              </a:rPr>
              <a:t>插件允许跨项目重用模块。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0EED586-CDE0-7E5B-75AD-FC88D81F3A12}"/>
              </a:ext>
            </a:extLst>
          </p:cNvPr>
          <p:cNvSpPr/>
          <p:nvPr/>
        </p:nvSpPr>
        <p:spPr>
          <a:xfrm>
            <a:off x="887379" y="10736248"/>
            <a:ext cx="4212941" cy="3152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2.5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QtQuick.Window 2.2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Window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visible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512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anchors.centerIn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"Hello World!"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8FF82DE-A9E1-A926-E942-B10DA6BBE4A6}"/>
              </a:ext>
            </a:extLst>
          </p:cNvPr>
          <p:cNvSpPr/>
          <p:nvPr/>
        </p:nvSpPr>
        <p:spPr>
          <a:xfrm>
            <a:off x="3831263" y="10783176"/>
            <a:ext cx="1269057" cy="373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main.qml</a:t>
            </a:r>
            <a:endParaRPr lang="zh-CN" altLang="en-US"/>
          </a:p>
        </p:txBody>
      </p:sp>
      <p:pic>
        <p:nvPicPr>
          <p:cNvPr id="1028" name="图片 1027">
            <a:extLst>
              <a:ext uri="{FF2B5EF4-FFF2-40B4-BE49-F238E27FC236}">
                <a16:creationId xmlns:a16="http://schemas.microsoft.com/office/drawing/2014/main" id="{6663E137-9E5B-4691-C873-30DDB162A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024" y="10469740"/>
            <a:ext cx="5142473" cy="3431125"/>
          </a:xfrm>
          <a:prstGeom prst="rect">
            <a:avLst/>
          </a:prstGeom>
        </p:spPr>
      </p:pic>
      <p:sp>
        <p:nvSpPr>
          <p:cNvPr id="1025" name="文本框 1024">
            <a:extLst>
              <a:ext uri="{FF2B5EF4-FFF2-40B4-BE49-F238E27FC236}">
                <a16:creationId xmlns:a16="http://schemas.microsoft.com/office/drawing/2014/main" id="{9DD34E73-905C-3077-1C15-E6783F96AA7D}"/>
              </a:ext>
            </a:extLst>
          </p:cNvPr>
          <p:cNvSpPr txBox="1"/>
          <p:nvPr/>
        </p:nvSpPr>
        <p:spPr>
          <a:xfrm>
            <a:off x="6332914" y="11727346"/>
            <a:ext cx="4059583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导入QtQuick和QtQuick.Window时，需要告诉QML运行时查找相应的QML扩展插件并加载。这由QML引擎通过在QML导入路径中查找这些模块来完成。</a:t>
            </a:r>
          </a:p>
        </p:txBody>
      </p:sp>
    </p:spTree>
    <p:extLst>
      <p:ext uri="{BB962C8B-B14F-4D97-AF65-F5344CB8AC3E}">
        <p14:creationId xmlns:p14="http://schemas.microsoft.com/office/powerpoint/2010/main" val="427403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910823" y="26852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创建插件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3256F4-930D-4DE4-DAFA-5EA0BC7E6099}"/>
              </a:ext>
            </a:extLst>
          </p:cNvPr>
          <p:cNvSpPr txBox="1"/>
          <p:nvPr/>
        </p:nvSpPr>
        <p:spPr>
          <a:xfrm>
            <a:off x="796022" y="668631"/>
            <a:ext cx="9350301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Qt Creator</a:t>
            </a:r>
            <a:r>
              <a:rPr lang="zh-CN" altLang="en-US">
                <a:solidFill>
                  <a:schemeClr val="bg1"/>
                </a:solidFill>
              </a:rPr>
              <a:t>包含一个向导，用于创建</a:t>
            </a:r>
            <a:r>
              <a:rPr lang="en-US" altLang="zh-CN">
                <a:solidFill>
                  <a:schemeClr val="bg1"/>
                </a:solidFill>
              </a:rPr>
              <a:t>QtQuick 2 QML</a:t>
            </a:r>
            <a:r>
              <a:rPr lang="zh-CN" altLang="en-US">
                <a:solidFill>
                  <a:schemeClr val="bg1"/>
                </a:solidFill>
              </a:rPr>
              <a:t>扩展插件，在创建新项目时可以在</a:t>
            </a:r>
            <a:r>
              <a:rPr lang="en-US" altLang="zh-CN">
                <a:solidFill>
                  <a:schemeClr val="bg1"/>
                </a:solidFill>
              </a:rPr>
              <a:t>Library</a:t>
            </a:r>
            <a:r>
              <a:rPr lang="zh-CN" altLang="en-US">
                <a:solidFill>
                  <a:schemeClr val="bg1"/>
                </a:solidFill>
              </a:rPr>
              <a:t>下找到。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73D3C5CD-A3CA-4DDF-9D9A-041DD4696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291BFF-1CC2-355E-2553-22082966DC30}"/>
              </a:ext>
            </a:extLst>
          </p:cNvPr>
          <p:cNvSpPr txBox="1"/>
          <p:nvPr/>
        </p:nvSpPr>
        <p:spPr>
          <a:xfrm>
            <a:off x="2189261" y="1529175"/>
            <a:ext cx="624661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当前向导生成基于QMake的项目。没有</a:t>
            </a:r>
            <a:r>
              <a:rPr lang="en-US" altLang="zh-CN"/>
              <a:t>CMake</a:t>
            </a:r>
            <a:r>
              <a:rPr lang="zh-CN" altLang="en-US"/>
              <a:t>的向导。</a:t>
            </a:r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F0DB79-14BB-75D6-4E26-7FD1B9E75C04}"/>
              </a:ext>
            </a:extLst>
          </p:cNvPr>
          <p:cNvSpPr txBox="1"/>
          <p:nvPr/>
        </p:nvSpPr>
        <p:spPr>
          <a:xfrm>
            <a:off x="796021" y="2224344"/>
            <a:ext cx="9350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qmldir</a:t>
            </a:r>
            <a:r>
              <a:rPr lang="zh-CN" altLang="en-US">
                <a:solidFill>
                  <a:schemeClr val="bg1"/>
                </a:solidFill>
              </a:rPr>
              <a:t>文件指定插件</a:t>
            </a:r>
            <a:r>
              <a:rPr lang="en-US" altLang="zh-CN">
                <a:solidFill>
                  <a:schemeClr val="bg1"/>
                </a:solidFill>
              </a:rPr>
              <a:t>QML</a:t>
            </a:r>
            <a:r>
              <a:rPr lang="zh-CN" altLang="en-US">
                <a:solidFill>
                  <a:schemeClr val="bg1"/>
                </a:solidFill>
              </a:rPr>
              <a:t>端的内容。</a:t>
            </a:r>
            <a:r>
              <a:rPr lang="en-US" altLang="zh-CN">
                <a:solidFill>
                  <a:schemeClr val="bg1"/>
                </a:solidFill>
              </a:rPr>
              <a:t>qmldir</a:t>
            </a:r>
            <a:r>
              <a:rPr lang="zh-CN" altLang="en-US">
                <a:solidFill>
                  <a:schemeClr val="bg1"/>
                </a:solidFill>
              </a:rPr>
              <a:t>文件应该如下所示：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E1C69FB-8DF0-3BD9-A4B5-57F6227DC644}"/>
              </a:ext>
            </a:extLst>
          </p:cNvPr>
          <p:cNvSpPr/>
          <p:nvPr/>
        </p:nvSpPr>
        <p:spPr>
          <a:xfrm>
            <a:off x="937184" y="2618557"/>
            <a:ext cx="8998219" cy="7850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module org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example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io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plugin fileio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44EF947-797E-FD73-C9DC-206202B811D5}"/>
              </a:ext>
            </a:extLst>
          </p:cNvPr>
          <p:cNvSpPr txBox="1"/>
          <p:nvPr/>
        </p:nvSpPr>
        <p:spPr>
          <a:xfrm>
            <a:off x="843400" y="3636584"/>
            <a:ext cx="93503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创建正确的qmldir文件的更简单方法是在CMakeLists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r>
              <a:rPr lang="zh-CN" altLang="en-US">
                <a:solidFill>
                  <a:schemeClr val="bg1"/>
                </a:solidFill>
              </a:rPr>
              <a:t>txt，在qt_add_qml_module宏中。这里，URI参数用于指定插件的URI，例如org.example.io。这样，qmldir文件在构建项目时生成：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F8E497-326D-1123-AF6F-EBED930E19CD}"/>
              </a:ext>
            </a:extLst>
          </p:cNvPr>
          <p:cNvSpPr/>
          <p:nvPr/>
        </p:nvSpPr>
        <p:spPr>
          <a:xfrm>
            <a:off x="878277" y="4272755"/>
            <a:ext cx="8998219" cy="28392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qt_add_qml_module(fileio PLUGIN_TARGET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VERSION 1.0.0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URI "org.example.io"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FF0000"/>
              </a:highlight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OUTPUT_DIRECTORY "${CMAKE_CURRENT_BINARY_DIR}/imports/org/example/io/"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SOURCES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fileio.cpp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fileio.h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fileio_plugin.cpp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E50833E-108E-75D9-9A7D-7DF664A544EF}"/>
              </a:ext>
            </a:extLst>
          </p:cNvPr>
          <p:cNvSpPr txBox="1"/>
          <p:nvPr/>
        </p:nvSpPr>
        <p:spPr>
          <a:xfrm>
            <a:off x="808523" y="7288213"/>
            <a:ext cx="93503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导入名为</a:t>
            </a:r>
            <a:r>
              <a:rPr lang="en-US" altLang="zh-CN">
                <a:solidFill>
                  <a:schemeClr val="bg1"/>
                </a:solidFill>
              </a:rPr>
              <a:t>org.example.io</a:t>
            </a:r>
            <a:r>
              <a:rPr lang="zh-CN" altLang="en-US">
                <a:solidFill>
                  <a:schemeClr val="bg1"/>
                </a:solidFill>
              </a:rPr>
              <a:t>的模块时。</a:t>
            </a:r>
            <a:r>
              <a:rPr lang="en-US" altLang="zh-CN">
                <a:solidFill>
                  <a:schemeClr val="bg1"/>
                </a:solidFill>
              </a:rPr>
              <a:t>QML</a:t>
            </a:r>
            <a:r>
              <a:rPr lang="zh-CN" altLang="en-US">
                <a:solidFill>
                  <a:schemeClr val="bg1"/>
                </a:solidFill>
              </a:rPr>
              <a:t>引擎将查找导入路径，例如</a:t>
            </a:r>
            <a:r>
              <a:rPr lang="en-US" altLang="zh-CN">
                <a:solidFill>
                  <a:schemeClr val="bg1"/>
                </a:solidFill>
              </a:rPr>
              <a:t>QML2_import_PATH</a:t>
            </a:r>
            <a:r>
              <a:rPr lang="zh-CN" altLang="en-US">
                <a:solidFill>
                  <a:schemeClr val="bg1"/>
                </a:solidFill>
              </a:rPr>
              <a:t>环境变量，并尝试使用</a:t>
            </a:r>
            <a:r>
              <a:rPr lang="en-US" altLang="zh-CN">
                <a:solidFill>
                  <a:schemeClr val="bg1"/>
                </a:solidFill>
              </a:rPr>
              <a:t>qmldir</a:t>
            </a:r>
            <a:r>
              <a:rPr lang="zh-CN" altLang="en-US">
                <a:solidFill>
                  <a:schemeClr val="bg1"/>
                </a:solidFill>
              </a:rPr>
              <a:t>文件查找</a:t>
            </a:r>
            <a:r>
              <a:rPr lang="en-US" altLang="zh-CN">
                <a:solidFill>
                  <a:schemeClr val="bg1"/>
                </a:solidFill>
              </a:rPr>
              <a:t>org/example/io</a:t>
            </a:r>
            <a:r>
              <a:rPr lang="zh-CN" altLang="en-US">
                <a:solidFill>
                  <a:schemeClr val="bg1"/>
                </a:solidFill>
              </a:rPr>
              <a:t>路径。</a:t>
            </a:r>
            <a:r>
              <a:rPr lang="en-US" altLang="zh-CN">
                <a:solidFill>
                  <a:schemeClr val="bg1"/>
                </a:solidFill>
              </a:rPr>
              <a:t>qmldir</a:t>
            </a:r>
            <a:r>
              <a:rPr lang="zh-CN" altLang="en-US">
                <a:solidFill>
                  <a:schemeClr val="bg1"/>
                </a:solidFill>
              </a:rPr>
              <a:t>文件将告诉引擎加载哪个插件：</a:t>
            </a:r>
          </a:p>
        </p:txBody>
      </p:sp>
      <p:sp>
        <p:nvSpPr>
          <p:cNvPr id="1024" name="矩形 1023">
            <a:extLst>
              <a:ext uri="{FF2B5EF4-FFF2-40B4-BE49-F238E27FC236}">
                <a16:creationId xmlns:a16="http://schemas.microsoft.com/office/drawing/2014/main" id="{A852980F-542E-B980-FADD-61534AC0BD35}"/>
              </a:ext>
            </a:extLst>
          </p:cNvPr>
          <p:cNvSpPr/>
          <p:nvPr/>
        </p:nvSpPr>
        <p:spPr>
          <a:xfrm>
            <a:off x="878276" y="7934544"/>
            <a:ext cx="8998219" cy="5961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QML2_IMPORT_PATH=/home/.../ch18-extensions/src/fileio/imports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9" name="文本框 1028">
            <a:extLst>
              <a:ext uri="{FF2B5EF4-FFF2-40B4-BE49-F238E27FC236}">
                <a16:creationId xmlns:a16="http://schemas.microsoft.com/office/drawing/2014/main" id="{41AD42AC-7D7B-168C-BCE7-D4FA4618D6FE}"/>
              </a:ext>
            </a:extLst>
          </p:cNvPr>
          <p:cNvSpPr txBox="1"/>
          <p:nvPr/>
        </p:nvSpPr>
        <p:spPr>
          <a:xfrm>
            <a:off x="974136" y="8906332"/>
            <a:ext cx="880649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QML2_IMPORT_PATH指向</a:t>
            </a:r>
            <a:r>
              <a:rPr lang="en-US" altLang="zh-CN"/>
              <a:t>imports</a:t>
            </a:r>
            <a:r>
              <a:rPr lang="zh-CN" altLang="en-US"/>
              <a:t>目录，org/example/io子路径通过org.example</a:t>
            </a:r>
            <a:r>
              <a:rPr lang="en-US" altLang="zh-CN"/>
              <a:t>.io</a:t>
            </a:r>
            <a:r>
              <a:rPr lang="zh-CN" altLang="en-US"/>
              <a:t>找到。</a:t>
            </a:r>
          </a:p>
        </p:txBody>
      </p:sp>
      <p:sp>
        <p:nvSpPr>
          <p:cNvPr id="1030" name="文本框 1029">
            <a:extLst>
              <a:ext uri="{FF2B5EF4-FFF2-40B4-BE49-F238E27FC236}">
                <a16:creationId xmlns:a16="http://schemas.microsoft.com/office/drawing/2014/main" id="{00EA4D64-5272-D2DD-1AC2-F81BC9659456}"/>
              </a:ext>
            </a:extLst>
          </p:cNvPr>
          <p:cNvSpPr txBox="1"/>
          <p:nvPr/>
        </p:nvSpPr>
        <p:spPr>
          <a:xfrm>
            <a:off x="974136" y="10117298"/>
            <a:ext cx="8806498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ource-code-pro"/>
              </a:rPr>
              <a:t>TableViewColumn </a:t>
            </a:r>
            <a:r>
              <a:rPr lang="zh-CN" altLang="en-US">
                <a:solidFill>
                  <a:schemeClr val="tx1"/>
                </a:solidFill>
                <a:latin typeface="Arial Unicode MS"/>
                <a:ea typeface="source-code-pro"/>
              </a:rPr>
              <a:t>在</a:t>
            </a:r>
            <a:r>
              <a:rPr lang="en-US" altLang="zh-CN">
                <a:solidFill>
                  <a:schemeClr val="tx1"/>
                </a:solidFill>
                <a:latin typeface="Arial Unicode MS"/>
                <a:ea typeface="source-code-pro"/>
              </a:rPr>
              <a:t>QML6</a:t>
            </a:r>
            <a:r>
              <a:rPr lang="zh-CN" altLang="en-US">
                <a:solidFill>
                  <a:schemeClr val="tx1"/>
                </a:solidFill>
                <a:latin typeface="Arial Unicode MS"/>
                <a:ea typeface="source-code-pro"/>
              </a:rPr>
              <a:t>中不存在，官方实例无法正常运行。作为示例，我们将使用上一章的内容，将其转为插件形式。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7142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FjYTU0NWJkMWQ1YTMwMTViZThhYTk5YTFlZGRhMzgifQ=="/>
</p:tagLst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40331</TotalTime>
  <Words>647</Words>
  <Application>Microsoft Office PowerPoint</Application>
  <PresentationFormat>自定义</PresentationFormat>
  <Paragraphs>68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 Unicode MS</vt:lpstr>
      <vt:lpstr>等线</vt:lpstr>
      <vt:lpstr>华文琥珀</vt:lpstr>
      <vt:lpstr>Arial</vt:lpstr>
      <vt:lpstr>Calibri</vt:lpstr>
      <vt:lpstr>Cambria</vt:lpstr>
      <vt:lpstr>第一PPT，www.1ppt.com</vt:lpstr>
      <vt:lpstr>4_第一PPT，www.1ppt.com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1621</cp:revision>
  <dcterms:created xsi:type="dcterms:W3CDTF">2020-06-26T01:00:00Z</dcterms:created>
  <dcterms:modified xsi:type="dcterms:W3CDTF">2022-11-14T08:56:10Z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35C8A0B9FA4B4BC7B03E97E74C2317FB</vt:lpwstr>
  </property>
</Properties>
</file>