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8" r:id="rId3"/>
    <p:sldId id="329" r:id="rId4"/>
    <p:sldId id="330" r:id="rId5"/>
    <p:sldId id="331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</p:sldIdLst>
  <p:sldSz cx="10625138" cy="14400213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3" autoAdjust="0"/>
    <p:restoredTop sz="95244" autoAdjust="0"/>
  </p:normalViewPr>
  <p:slideViewPr>
    <p:cSldViewPr snapToGrid="0" showGuides="1">
      <p:cViewPr>
        <p:scale>
          <a:sx n="50" d="100"/>
          <a:sy n="50" d="100"/>
        </p:scale>
        <p:origin x="2150" y="-20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227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54208-A716-42FF-80CF-57B00CE66560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B86B2-45FA-46FD-932F-E74808AB1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07:05:27.8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0 130 24575,'180'-23'0,"59"-6"0,132 9 0,-234 15 0,292-2 0,165-10 0,127-12 0,2 30 0,-276 1 0,3516-2 0,-3732 12 122,-85-2-1609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4:19:50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24575,'0'-4'0,"0"-4"0,0 2 0,0 7 0,0 5 0,0 6 0,0 5 0,0 3 0,0 1 0,0 2 0,0-5-8191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4:19:51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24575,'4'0'0,"4"0"0,8 0 0,6 4 0,5 0 0,10 1 0,5-2 0,3 0 0,-7-1-8191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4:19:52.2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27 24575,'0'-4'0,"0"-4"0,-4-2 0,0 6 0,-1 6 0,1 10 0,2 11 0,0 8 0,1 6 0,1 0 0,0-2 0,4-7 0,1-9-8191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4:19:52.9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24575,'14'0'0,"9"0"0,4 0 0,1 0 0,-1 0 0,-2 0 0,0 0 0,-2 0 0,-1 0 0,-1 0 0,-3-4 0,-6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4:33:24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09:46:48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24575,'75'-1'0,"84"3"0,-152-1 0,0 0 0,-1 1 0,1 0 0,-1 0 0,1 1 0,-1 0 0,0 0 0,0 0 0,0 1 0,0 0 0,0 0 0,-1 0 0,0 1 0,0 0 0,7 8 0,-7-6 0,0-1 0,0 1 0,-1 0 0,1 0 0,-2 1 0,1-1 0,-1 1 0,0 0 0,-1 0 0,1 0 0,-2 0 0,2 13 0,1 38-1365,0-45-5461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09:46:49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24575,'0'23'0,"1"0"0,1 0 0,7 36 0,-6-47 0,1 0 0,1 0 0,-1-1 0,2 0 0,-1 1 0,2-2 0,-1 1 0,11 12 0,-9-14 0,0 0 0,0 0 0,0-1 0,1 0 0,1-1 0,-1 0 0,1 0 0,0-1 0,1 0 0,13 5 0,-16-8 0,1 0 0,0-1 0,0 0 0,0-1 0,0 0 0,0 0 0,0-1 0,0 0 0,0-1 0,0 0 0,0 0 0,0-1 0,17-5 0,38-16-1365,-34 11-5461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09:46:50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509 0 24575,'1'1'0,"1"-1"0,-1 1 0,0-1 0,1 1 0,-1 0 0,0 0 0,0 0 0,0 0 0,0 0 0,0 0 0,0 0 0,0 0 0,0 0 0,0 1 0,0-1 0,0 0 0,0 3 0,12 24 0,-10-18 0,-1 1 0,0-1 0,-1 1 0,0-1 0,-1 1 0,0 0 0,0-1 0,-1 1 0,-1-1 0,0 1 0,0-1 0,-7 17 0,3-11 0,0-1 0,-1 0 0,0-1 0,-2 0 0,1 0 0,-2 0 0,-16 18 0,22-29 0,1 0 0,-1 0 0,1-1 0,-1 1 0,0-1 0,0 1 0,0-1 0,0-1 0,-1 1 0,1-1 0,-7 2 0,-52 5 0,34-6 0,-69 9 5,-85 7-1375,154-17-5456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09:55:51.4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09:57:19.90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 45 24575,'-11'-7'0,"4"-3"0,17 1 0,29 1 0,29 3 0,25 2 0,17 1 0,13 1 0,3 1 0,-6 0 0,-8 1 0,-17-1 0,-20 1 0,-20-1 0,-15 0 0,-11 0 0,-11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09:57:29.9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3T13:25:19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6T04:19:36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191 274 24575,'-4'0'0,"-1"1"0,1-1 0,-1 1 0,1 0 0,0 1 0,0-1 0,-1 1 0,1-1 0,0 1 0,1 1 0,-1-1 0,0 0 0,0 1 0,1 0 0,0 0 0,-1 0 0,1 0 0,0 0 0,1 1 0,-1-1 0,-4 8 0,-3 8 0,1 0 0,0 1 0,-8 27 0,9-23 0,0-1 0,1 1 0,2 0 0,0 1 0,2-1 0,1 1 0,0 0 0,2-1 0,1 1 0,1 0 0,1-1 0,1 1 0,1-1 0,1 0 0,16 38 0,-16-46 0,1-1 0,0-1 0,2 1 0,-1-1 0,2-1 0,0 0 0,0 0 0,1-1 0,1 0 0,0-1 0,0 0 0,1-1 0,0 0 0,1-1 0,0-1 0,1 0 0,0-1 0,0-1 0,0 0 0,1-1 0,0-1 0,30 5 0,-38-7 0,-1-1 0,1 0 0,-1-1 0,1 0 0,0 0 0,-1 0 0,1-1 0,-1 0 0,1-1 0,-1 0 0,0 0 0,0 0 0,1-1 0,-2 0 0,1 0 0,0-1 0,-1 0 0,1 0 0,-1-1 0,0 1 0,-1-1 0,9-9 0,12-15 0,-1-2 0,-1 0 0,-2-1 0,-2-1 0,0-2 0,-3 0 0,23-61 0,-26 50 0,-1 0 0,-3-1 0,-2 0 0,-2-1 0,0-92 0,-6 121 0,0 0 0,-2 0 0,-7-35 0,7 47 0,0 0 0,-1 0 0,0 0 0,0 1 0,-1 0 0,0-1 0,0 1 0,0 0 0,-1 1 0,0-1 0,0 1 0,0 0 0,-8-6 0,-16-8 0,0 1 0,-1 1 0,-1 1 0,0 2 0,-1 1 0,0 1 0,-1 2 0,-1 2 0,0 1 0,0 1 0,0 2 0,0 1 0,-40 3 0,46 2-341,0 1 0,0 1-1,-41 13 1,-3 6-6485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657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59041" y="213096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317" y="253896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605701" y="306433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customXml" Target="../ink/ink1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0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6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31.png"/><Relationship Id="rId1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.xml"/><Relationship Id="rId3" Type="http://schemas.openxmlformats.org/officeDocument/2006/relationships/image" Target="../media/image8.png"/><Relationship Id="rId55" Type="http://schemas.openxmlformats.org/officeDocument/2006/relationships/image" Target="../media/image34.png"/><Relationship Id="rId25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24" Type="http://schemas.openxmlformats.org/officeDocument/2006/relationships/customXml" Target="../ink/ink4.xml"/><Relationship Id="rId5" Type="http://schemas.openxmlformats.org/officeDocument/2006/relationships/image" Target="../media/image9.png"/><Relationship Id="rId23" Type="http://schemas.openxmlformats.org/officeDocument/2006/relationships/image" Target="../media/image18.png"/><Relationship Id="rId28" Type="http://schemas.openxmlformats.org/officeDocument/2006/relationships/customXml" Target="../ink/ink6.xml"/><Relationship Id="rId57" Type="http://schemas.openxmlformats.org/officeDocument/2006/relationships/image" Target="../media/image35.png"/><Relationship Id="rId4" Type="http://schemas.openxmlformats.org/officeDocument/2006/relationships/customXml" Target="../ink/ink2.xml"/><Relationship Id="rId27" Type="http://schemas.openxmlformats.org/officeDocument/2006/relationships/image" Target="../media/image20.png"/><Relationship Id="rId56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.qt.io/qt-6/qimagereader.html#supportedImageFormats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.qt.io/qt-6/qtquickhandlers-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快速入门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3446304" cy="46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QT6 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QML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开发教程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6E13C-CB99-ECED-9B9E-0ABE7F726B63}"/>
              </a:ext>
            </a:extLst>
          </p:cNvPr>
          <p:cNvSpPr txBox="1"/>
          <p:nvPr/>
        </p:nvSpPr>
        <p:spPr>
          <a:xfrm>
            <a:off x="4027986" y="191840"/>
            <a:ext cx="2466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Component</a:t>
            </a:r>
            <a:r>
              <a:rPr lang="zh-CN" altLang="en-US" sz="2000" b="1">
                <a:solidFill>
                  <a:schemeClr val="accent3"/>
                </a:solidFill>
              </a:rPr>
              <a:t>（组件）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88ED74-6016-3A92-99D6-5FE74971A876}"/>
              </a:ext>
            </a:extLst>
          </p:cNvPr>
          <p:cNvSpPr txBox="1"/>
          <p:nvPr/>
        </p:nvSpPr>
        <p:spPr>
          <a:xfrm>
            <a:off x="432097" y="763399"/>
            <a:ext cx="965835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组件是可重用的元素。QML提供了创建组件的不同方法。目前，最简单的形式是基于文件的组件：</a:t>
            </a:r>
            <a:endParaRPr lang="en-US" altLang="zh-CN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在文件中放置QML元素并为该文件提供元素名（例如Button.</a:t>
            </a:r>
            <a:r>
              <a:rPr lang="en-US" altLang="zh-CN">
                <a:solidFill>
                  <a:schemeClr val="tx1"/>
                </a:solidFill>
              </a:rPr>
              <a:t>qml</a:t>
            </a:r>
            <a:r>
              <a:rPr lang="zh-CN" altLang="en-US">
                <a:solidFill>
                  <a:schemeClr val="tx1"/>
                </a:solidFill>
              </a:rPr>
              <a:t>）来创建的。然后就可以像Qt Quick模块中的其他元素一样使用该组件。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D542D0-6474-61ED-E9DC-F6194F84D727}"/>
              </a:ext>
            </a:extLst>
          </p:cNvPr>
          <p:cNvSpPr txBox="1"/>
          <p:nvPr/>
        </p:nvSpPr>
        <p:spPr>
          <a:xfrm>
            <a:off x="432097" y="2020877"/>
            <a:ext cx="7820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创建一个包含文本组件和鼠标区域的矩形。模拟一个简单的按钮：</a:t>
            </a:r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2B0007-A7CA-2B46-0E66-18235AF27D43}"/>
              </a:ext>
            </a:extLst>
          </p:cNvPr>
          <p:cNvSpPr/>
          <p:nvPr/>
        </p:nvSpPr>
        <p:spPr>
          <a:xfrm>
            <a:off x="581808" y="2447358"/>
            <a:ext cx="9358927" cy="10430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our inlined button ui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button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116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"lightsteelblue"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border.color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"slategrey"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"Start"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MouseArea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status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text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"Button clicked!"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>
              <a:lnSpc>
                <a:spcPct val="150000"/>
              </a:lnSpc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text changes when button was 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status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76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116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"waiting ..."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horizontalAlignment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AlignHCenter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792A6B68-1CD8-4042-2969-1639F0E67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4481791"/>
            <a:ext cx="14287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1AE1C78-BB40-5445-FE57-DF09FB257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400" y="6580981"/>
            <a:ext cx="14287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BBE4F5B-9E2B-2919-12EB-A147516A37F9}"/>
              </a:ext>
            </a:extLst>
          </p:cNvPr>
          <p:cNvSpPr/>
          <p:nvPr/>
        </p:nvSpPr>
        <p:spPr>
          <a:xfrm>
            <a:off x="5417820" y="8001000"/>
            <a:ext cx="4427220" cy="1866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组件的使用场景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999999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minimal API for a button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Button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"Click Me"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/* do something */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12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12B0007-A7CA-2B46-0E66-18235AF27D43}"/>
              </a:ext>
            </a:extLst>
          </p:cNvPr>
          <p:cNvSpPr/>
          <p:nvPr/>
        </p:nvSpPr>
        <p:spPr>
          <a:xfrm>
            <a:off x="633105" y="1272748"/>
            <a:ext cx="9358927" cy="9273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Button.qml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export button properties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alias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label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text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signal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116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"lightsteelblue"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border.color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"slategrey"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label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"Start"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MouseArea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015944-0952-AECF-DB7A-5229901D44BC}"/>
              </a:ext>
            </a:extLst>
          </p:cNvPr>
          <p:cNvSpPr/>
          <p:nvPr/>
        </p:nvSpPr>
        <p:spPr>
          <a:xfrm>
            <a:off x="4587240" y="5585460"/>
            <a:ext cx="5471160" cy="50907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要使用新的按钮元素，只需在文件中声明即可。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8C555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Button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our Button component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button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"Start"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	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status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text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"Button clicked!"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text changes when button was 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status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76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116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"waiting ..."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horizontalAlignment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AlignHCenter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44F7A4-6ADA-297E-A123-87C95DD0B398}"/>
              </a:ext>
            </a:extLst>
          </p:cNvPr>
          <p:cNvSpPr/>
          <p:nvPr/>
        </p:nvSpPr>
        <p:spPr>
          <a:xfrm>
            <a:off x="633104" y="10576561"/>
            <a:ext cx="9478635" cy="3648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Item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116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alias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label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text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signal clicked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anchors.fill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"lightsteelblue"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border.color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"slategrey"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...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D542D0-6474-61ED-E9DC-F6194F84D727}"/>
              </a:ext>
            </a:extLst>
          </p:cNvPr>
          <p:cNvSpPr txBox="1"/>
          <p:nvPr/>
        </p:nvSpPr>
        <p:spPr>
          <a:xfrm>
            <a:off x="483394" y="626417"/>
            <a:ext cx="9879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创建一个</a:t>
            </a:r>
            <a:r>
              <a:rPr lang="en-US" altLang="zh-CN">
                <a:solidFill>
                  <a:schemeClr val="bg1"/>
                </a:solidFill>
              </a:rPr>
              <a:t>Button.qml</a:t>
            </a:r>
            <a:r>
              <a:rPr lang="zh-CN" altLang="en-US">
                <a:solidFill>
                  <a:schemeClr val="bg1"/>
                </a:solidFill>
              </a:rPr>
              <a:t>文件并在其中复制我们的按钮</a:t>
            </a:r>
            <a:r>
              <a:rPr lang="en-US" altLang="zh-CN">
                <a:solidFill>
                  <a:schemeClr val="bg1"/>
                </a:solidFill>
              </a:rPr>
              <a:t>UI</a:t>
            </a:r>
            <a:r>
              <a:rPr lang="zh-CN" altLang="en-US">
                <a:solidFill>
                  <a:schemeClr val="bg1"/>
                </a:solidFill>
              </a:rPr>
              <a:t>。此外，我们需要导出用户可能希望在根级别更改的属性。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8D1CE6-CD0C-1231-40B2-8E602C43BE06}"/>
              </a:ext>
            </a:extLst>
          </p:cNvPr>
          <p:cNvSpPr/>
          <p:nvPr/>
        </p:nvSpPr>
        <p:spPr>
          <a:xfrm>
            <a:off x="853440" y="3505200"/>
            <a:ext cx="3733800" cy="7848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EC9700-C624-8B7E-E44E-75F9AD5DD9D1}"/>
              </a:ext>
            </a:extLst>
          </p:cNvPr>
          <p:cNvSpPr txBox="1"/>
          <p:nvPr/>
        </p:nvSpPr>
        <p:spPr>
          <a:xfrm>
            <a:off x="4875525" y="3373462"/>
            <a:ext cx="4828222" cy="21204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在根级别</a:t>
            </a:r>
            <a:r>
              <a:rPr lang="zh-CN" altLang="en-US">
                <a:solidFill>
                  <a:schemeClr val="tx1"/>
                </a:solidFill>
                <a:latin typeface="Arial Unicode MS"/>
              </a:rPr>
              <a:t>导出了</a:t>
            </a:r>
            <a:r>
              <a:rPr lang="en-US" altLang="zh-CN">
                <a:solidFill>
                  <a:schemeClr val="tx1"/>
                </a:solidFill>
                <a:latin typeface="Arial Unicode MS"/>
              </a:rPr>
              <a:t>text</a:t>
            </a:r>
            <a:r>
              <a:rPr lang="zh-CN" altLang="en-US">
                <a:solidFill>
                  <a:schemeClr val="tx1"/>
                </a:solidFill>
                <a:latin typeface="Arial Unicode MS"/>
              </a:rPr>
              <a:t>属性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和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clicked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信号。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source-code-pro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将根元素命名为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root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，以便于引用。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source-code-pro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使用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QML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的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alias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功能，将嵌套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QML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source-code-pro"/>
              </a:rPr>
              <a:t>元素中的属性导出到根级别</a:t>
            </a:r>
            <a:r>
              <a:rPr lang="zh-CN" altLang="en-US">
                <a:solidFill>
                  <a:schemeClr val="tx1"/>
                </a:solidFill>
                <a:latin typeface="Arial Unicode MS"/>
                <a:ea typeface="source-code-pro"/>
              </a:rPr>
              <a:t>（外部只能访问根本的属性）。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60B87F1-4FF8-7A15-A976-FB32FC3EE3F7}"/>
              </a:ext>
            </a:extLst>
          </p:cNvPr>
          <p:cNvSpPr txBox="1"/>
          <p:nvPr/>
        </p:nvSpPr>
        <p:spPr>
          <a:xfrm>
            <a:off x="5312568" y="11744529"/>
            <a:ext cx="390714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可以进一步使用</a:t>
            </a:r>
            <a:r>
              <a:rPr lang="en-US" altLang="zh-CN"/>
              <a:t>Item</a:t>
            </a:r>
            <a:r>
              <a:rPr lang="zh-CN" altLang="en-US"/>
              <a:t>作为根元素。这防止了用户更改我们设计的按钮的颜色。只需要把</a:t>
            </a:r>
            <a:r>
              <a:rPr lang="en-US" altLang="zh-CN"/>
              <a:t>Rectangle</a:t>
            </a:r>
            <a:r>
              <a:rPr lang="zh-CN" altLang="en-US"/>
              <a:t>嵌入到</a:t>
            </a:r>
            <a:r>
              <a:rPr lang="en-US" altLang="zh-CN"/>
              <a:t>Item</a:t>
            </a:r>
            <a:r>
              <a:rPr lang="zh-CN" altLang="en-US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53017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6E13C-CB99-ECED-9B9E-0ABE7F726B63}"/>
              </a:ext>
            </a:extLst>
          </p:cNvPr>
          <p:cNvSpPr txBox="1"/>
          <p:nvPr/>
        </p:nvSpPr>
        <p:spPr>
          <a:xfrm>
            <a:off x="4704069" y="318449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简单变换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0B92B1-397B-69A9-1085-88069D0171CB}"/>
              </a:ext>
            </a:extLst>
          </p:cNvPr>
          <p:cNvSpPr txBox="1"/>
          <p:nvPr/>
        </p:nvSpPr>
        <p:spPr>
          <a:xfrm>
            <a:off x="727710" y="794802"/>
            <a:ext cx="92925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包括</a:t>
            </a: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平移、旋转和缩放</a:t>
            </a:r>
            <a:r>
              <a:rPr lang="zh-CN" altLang="en-US">
                <a:solidFill>
                  <a:schemeClr val="bg1"/>
                </a:solidFill>
              </a:rPr>
              <a:t>操作。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平移：通过改变x、y位置完成简单的平移。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旋转：值以度（0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360）表示。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缩放：大于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表示放大，小于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表示缩小。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在展示示例之前，介绍一个小助手：ClickableImage元素。一个带有鼠标区域的图像。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89569C-810B-A9C9-501D-D4CBA499B172}"/>
              </a:ext>
            </a:extLst>
          </p:cNvPr>
          <p:cNvSpPr/>
          <p:nvPr/>
        </p:nvSpPr>
        <p:spPr>
          <a:xfrm>
            <a:off x="727710" y="2579689"/>
            <a:ext cx="8945880" cy="3356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ClickableImage.qml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Simple image which can be clicked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signal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MouseArea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highlight>
                  <a:srgbClr val="000080"/>
                </a:highlight>
                <a:latin typeface="Arial Unicode MS"/>
                <a:ea typeface="source-code-pro"/>
              </a:rPr>
              <a:t>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sz="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CC14E67C-20D6-44EE-4675-F24DFFD0D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069" y="2595252"/>
            <a:ext cx="2786051" cy="139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4863211-BDC4-28AA-B5B2-73F4A6CB9B8A}"/>
              </a:ext>
            </a:extLst>
          </p:cNvPr>
          <p:cNvSpPr txBox="1"/>
          <p:nvPr/>
        </p:nvSpPr>
        <p:spPr>
          <a:xfrm>
            <a:off x="400042" y="5979779"/>
            <a:ext cx="4868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使用可点击的图像显示三个对象（圆形、方形、三角形）。单击时，每个对象都执行一个简单的变换。单击背景将重置场景。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2F46E45-D537-90B4-0C85-B98113C52C26}"/>
              </a:ext>
            </a:extLst>
          </p:cNvPr>
          <p:cNvSpPr/>
          <p:nvPr/>
        </p:nvSpPr>
        <p:spPr>
          <a:xfrm>
            <a:off x="488318" y="6968362"/>
            <a:ext cx="4639310" cy="46445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TransformationExample.qml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MouseArea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backgroundClicker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需要放置在</a:t>
            </a:r>
            <a:r>
              <a:rPr lang="zh-CN" altLang="en-US">
                <a:solidFill>
                  <a:srgbClr val="999999"/>
                </a:solidFill>
                <a:latin typeface="Arial Unicode MS"/>
                <a:ea typeface="source-code-pro"/>
              </a:rPr>
              <a:t>图片前面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reset our little scene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circle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box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rotation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triangle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rotation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triangle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scale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lang="en-US" altLang="zh-CN">
                <a:solidFill>
                  <a:srgbClr val="FFFFFF"/>
                </a:solidFill>
                <a:latin typeface="Arial Unicode MS"/>
                <a:ea typeface="source-code-pro"/>
              </a:rPr>
              <a:t>…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EB3E34-8411-EDDB-5E94-6CDEFFF2EBC7}"/>
              </a:ext>
            </a:extLst>
          </p:cNvPr>
          <p:cNvSpPr/>
          <p:nvPr/>
        </p:nvSpPr>
        <p:spPr>
          <a:xfrm>
            <a:off x="5312569" y="4368796"/>
            <a:ext cx="4868861" cy="9164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ClickableImage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circle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"assets/circle_blue.png"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antialiasing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increase the x-position on click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ClickableImage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box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"assets/box_green.png"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antialiasing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increase the rotation on click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rotation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ClickableImage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triangle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"assets/triangle_red.png"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antialiasing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several transformations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rotation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scale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0.05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...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CE66D56-73CF-2F49-1621-E2DF1B97F3A5}"/>
              </a:ext>
            </a:extLst>
          </p:cNvPr>
          <p:cNvCxnSpPr>
            <a:cxnSpLocks/>
          </p:cNvCxnSpPr>
          <p:nvPr/>
        </p:nvCxnSpPr>
        <p:spPr>
          <a:xfrm>
            <a:off x="1006949" y="11285220"/>
            <a:ext cx="4261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B0AD34D2-F7AC-57AB-58C5-F4B13EF5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722" y="2625371"/>
            <a:ext cx="2665578" cy="133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3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6E13C-CB99-ECED-9B9E-0ABE7F726B63}"/>
              </a:ext>
            </a:extLst>
          </p:cNvPr>
          <p:cNvSpPr txBox="1"/>
          <p:nvPr/>
        </p:nvSpPr>
        <p:spPr>
          <a:xfrm>
            <a:off x="4892307" y="277393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定位器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3CB336-93EF-4A8A-E9D8-86647F2D9530}"/>
              </a:ext>
            </a:extLst>
          </p:cNvPr>
          <p:cNvSpPr txBox="1"/>
          <p:nvPr/>
        </p:nvSpPr>
        <p:spPr>
          <a:xfrm>
            <a:off x="609928" y="718559"/>
            <a:ext cx="9616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QML中有许多用于定位的元素。这些称为定位器，其中Qt </a:t>
            </a:r>
            <a:r>
              <a:rPr lang="en-US" altLang="zh-CN">
                <a:solidFill>
                  <a:schemeClr val="bg1"/>
                </a:solidFill>
              </a:rPr>
              <a:t>Quick</a:t>
            </a:r>
            <a:r>
              <a:rPr lang="zh-CN" altLang="en-US">
                <a:solidFill>
                  <a:schemeClr val="bg1"/>
                </a:solidFill>
              </a:rPr>
              <a:t>模块提供以下功能：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Row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、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Column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、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Grid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和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Flow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7BC19D-A653-D1C6-81F0-C3891F75BDC6}"/>
              </a:ext>
            </a:extLst>
          </p:cNvPr>
          <p:cNvSpPr txBox="1"/>
          <p:nvPr/>
        </p:nvSpPr>
        <p:spPr>
          <a:xfrm>
            <a:off x="792808" y="1365800"/>
            <a:ext cx="8899832" cy="2969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RedSquare.qml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"#ea7025"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border.color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lighter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C0416F-7697-1021-3DA9-6247F02C506E}"/>
              </a:ext>
            </a:extLst>
          </p:cNvPr>
          <p:cNvSpPr txBox="1"/>
          <p:nvPr/>
        </p:nvSpPr>
        <p:spPr>
          <a:xfrm>
            <a:off x="4758690" y="2021116"/>
            <a:ext cx="429387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zh-CN" alt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在详细讨论之前，先介绍一些辅助元素：</a:t>
            </a:r>
            <a:r>
              <a:rPr lang="zh-CN" altLang="en-US" b="0" i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红色、蓝色、绿色、浅色和深色正方形</a:t>
            </a:r>
            <a:r>
              <a:rPr lang="zh-CN" alt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。每个组件都包含一个</a:t>
            </a:r>
            <a:r>
              <a:rPr lang="en-US" altLang="zh-CN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48x48</a:t>
            </a:r>
            <a:r>
              <a:rPr lang="zh-CN" altLang="en-U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像素的彩色矩形。作为参考，这里是红方的源代码。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5429D8-F00B-6091-2CAD-6071E11338FA}"/>
              </a:ext>
            </a:extLst>
          </p:cNvPr>
          <p:cNvSpPr txBox="1"/>
          <p:nvPr/>
        </p:nvSpPr>
        <p:spPr>
          <a:xfrm>
            <a:off x="609928" y="4376836"/>
            <a:ext cx="9616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Column</a:t>
            </a:r>
            <a:r>
              <a:rPr lang="zh-CN" altLang="en-US">
                <a:solidFill>
                  <a:schemeClr val="bg1"/>
                </a:solidFill>
              </a:rPr>
              <a:t>元素通过将子项排列成一列。</a:t>
            </a:r>
            <a:r>
              <a:rPr lang="en-US" altLang="zh-CN">
                <a:solidFill>
                  <a:schemeClr val="bg1"/>
                </a:solidFill>
              </a:rPr>
              <a:t>spacing</a:t>
            </a:r>
            <a:r>
              <a:rPr lang="zh-CN" altLang="en-US">
                <a:solidFill>
                  <a:schemeClr val="bg1"/>
                </a:solidFill>
              </a:rPr>
              <a:t>属性可用于将每个子元素彼此隔开。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7AE206A-B519-3291-0887-6D050FD7209C}"/>
              </a:ext>
            </a:extLst>
          </p:cNvPr>
          <p:cNvSpPr txBox="1"/>
          <p:nvPr/>
        </p:nvSpPr>
        <p:spPr>
          <a:xfrm>
            <a:off x="792808" y="4782498"/>
            <a:ext cx="8899832" cy="75265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ColumnExample.qml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DarkSquare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Column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column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RedSquare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GreenSquare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BlueSquare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2CA9929D-C774-6870-C494-1DC3577F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820" y="5790819"/>
            <a:ext cx="1257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41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97BC19D-A653-D1C6-81F0-C3891F75BDC6}"/>
              </a:ext>
            </a:extLst>
          </p:cNvPr>
          <p:cNvSpPr txBox="1"/>
          <p:nvPr/>
        </p:nvSpPr>
        <p:spPr>
          <a:xfrm>
            <a:off x="792808" y="752342"/>
            <a:ext cx="8899832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RowExample.qml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BrightSquare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row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BlueSquare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GreenSquare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RedSquare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C7C7F-3990-22F5-25D7-309FDE6274FB}"/>
              </a:ext>
            </a:extLst>
          </p:cNvPr>
          <p:cNvSpPr txBox="1"/>
          <p:nvPr/>
        </p:nvSpPr>
        <p:spPr>
          <a:xfrm>
            <a:off x="3576576" y="744857"/>
            <a:ext cx="6116063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Row元素将其子项彼此相邻放置，从左到右或从右到左，具体取决于layoutDirection属性。同样，</a:t>
            </a:r>
            <a:r>
              <a:rPr lang="en-US" altLang="zh-CN">
                <a:solidFill>
                  <a:schemeClr val="tx1"/>
                </a:solidFill>
              </a:rPr>
              <a:t>spacing</a:t>
            </a:r>
            <a:r>
              <a:rPr lang="zh-CN" altLang="en-US">
                <a:solidFill>
                  <a:schemeClr val="tx1"/>
                </a:solidFill>
              </a:rPr>
              <a:t>用于分隔子项。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65C2F8D5-719F-B545-78C5-677C8AD52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69" y="2392203"/>
            <a:ext cx="3924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E3261E2-5C56-1674-C23B-487C2E53E34E}"/>
              </a:ext>
            </a:extLst>
          </p:cNvPr>
          <p:cNvSpPr txBox="1"/>
          <p:nvPr/>
        </p:nvSpPr>
        <p:spPr>
          <a:xfrm>
            <a:off x="792807" y="5684624"/>
            <a:ext cx="8899832" cy="5909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GridExample.qml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BrightSquare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grid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rows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columns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RedSquare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RedSquare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RedSquare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RedSquare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AECEE7E4-34E9-27EA-C95C-BBBC6DD6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798" y="7198489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9EAB5F-C4A9-E4EB-06A9-622DDD598E8A}"/>
              </a:ext>
            </a:extLst>
          </p:cNvPr>
          <p:cNvSpPr txBox="1"/>
          <p:nvPr/>
        </p:nvSpPr>
        <p:spPr>
          <a:xfrm>
            <a:off x="3368232" y="5742637"/>
            <a:ext cx="6324406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Grid</a:t>
            </a:r>
            <a:r>
              <a:rPr lang="zh-CN" altLang="en-US">
                <a:solidFill>
                  <a:schemeClr val="tx1"/>
                </a:solidFill>
              </a:rPr>
              <a:t>元素在网格中排列其子元素。通过设置</a:t>
            </a:r>
            <a:r>
              <a:rPr lang="en-US" altLang="zh-CN">
                <a:solidFill>
                  <a:schemeClr val="tx1"/>
                </a:solidFill>
              </a:rPr>
              <a:t>rows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columns</a:t>
            </a:r>
            <a:r>
              <a:rPr lang="zh-CN" altLang="en-US">
                <a:solidFill>
                  <a:schemeClr val="tx1"/>
                </a:solidFill>
              </a:rPr>
              <a:t>属性，可以约束行或列的数量。属性flow和layoutDirection用于控制项添加到网格的顺序，而</a:t>
            </a:r>
            <a:r>
              <a:rPr lang="en-US" altLang="zh-CN">
                <a:solidFill>
                  <a:schemeClr val="tx1"/>
                </a:solidFill>
              </a:rPr>
              <a:t>spacing</a:t>
            </a:r>
            <a:r>
              <a:rPr lang="zh-CN" altLang="en-US">
                <a:solidFill>
                  <a:schemeClr val="tx1"/>
                </a:solidFill>
              </a:rPr>
              <a:t>控制分隔子项的空间量。</a:t>
            </a:r>
          </a:p>
        </p:txBody>
      </p:sp>
    </p:spTree>
    <p:extLst>
      <p:ext uri="{BB962C8B-B14F-4D97-AF65-F5344CB8AC3E}">
        <p14:creationId xmlns:p14="http://schemas.microsoft.com/office/powerpoint/2010/main" val="328643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97BC19D-A653-D1C6-81F0-C3891F75BDC6}"/>
              </a:ext>
            </a:extLst>
          </p:cNvPr>
          <p:cNvSpPr txBox="1"/>
          <p:nvPr/>
        </p:nvSpPr>
        <p:spPr>
          <a:xfrm>
            <a:off x="862653" y="781426"/>
            <a:ext cx="8899832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FlowExample.qml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BrightSquare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Flow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anchors.margins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RedSquare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BlueSquare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GreenSquare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FC7C7F-3990-22F5-25D7-309FDE6274FB}"/>
              </a:ext>
            </a:extLst>
          </p:cNvPr>
          <p:cNvSpPr txBox="1"/>
          <p:nvPr/>
        </p:nvSpPr>
        <p:spPr>
          <a:xfrm>
            <a:off x="6130926" y="781426"/>
            <a:ext cx="364231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Flow</a:t>
            </a:r>
            <a:r>
              <a:rPr lang="zh-CN" altLang="en-US">
                <a:solidFill>
                  <a:schemeClr val="tx1"/>
                </a:solidFill>
              </a:rPr>
              <a:t>定位器将其子项添加到流中。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90D4144B-3FC6-1977-C321-179CA0BE2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38" y="3470929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E23D83D-8576-8FEB-22C9-85981F8B4B10}"/>
              </a:ext>
            </a:extLst>
          </p:cNvPr>
          <p:cNvSpPr txBox="1"/>
          <p:nvPr/>
        </p:nvSpPr>
        <p:spPr>
          <a:xfrm>
            <a:off x="873407" y="5790027"/>
            <a:ext cx="8899832" cy="8402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RepeaterExample.qml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DarkSquare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252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252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variant colorArray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"#00bde3"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"#67c111"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"#ea7025"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anchors.margins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spacing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Repeater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model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delegate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required property int index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int colorIndex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floor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random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56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colorArray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[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colorIndex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]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border.color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lighter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"#f0f0f0"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"Cell 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index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A84B98-55AA-9774-D44A-3F8220C3DB08}"/>
              </a:ext>
            </a:extLst>
          </p:cNvPr>
          <p:cNvSpPr txBox="1"/>
          <p:nvPr/>
        </p:nvSpPr>
        <p:spPr>
          <a:xfrm>
            <a:off x="6130926" y="5790027"/>
            <a:ext cx="362080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常与定位器一起使用的是</a:t>
            </a:r>
            <a:r>
              <a:rPr lang="en-US" altLang="zh-CN">
                <a:solidFill>
                  <a:schemeClr val="tx1"/>
                </a:solidFill>
              </a:rPr>
              <a:t>Repeater</a:t>
            </a:r>
            <a:r>
              <a:rPr lang="zh-CN" altLang="en-US">
                <a:solidFill>
                  <a:schemeClr val="tx1"/>
                </a:solidFill>
              </a:rPr>
              <a:t>。它的工作方式类似于</a:t>
            </a:r>
            <a:r>
              <a:rPr lang="en-US" altLang="zh-CN">
                <a:solidFill>
                  <a:schemeClr val="tx1"/>
                </a:solidFill>
              </a:rPr>
              <a:t>for</a:t>
            </a:r>
            <a:r>
              <a:rPr lang="zh-CN" altLang="en-US">
                <a:solidFill>
                  <a:schemeClr val="tx1"/>
                </a:solidFill>
              </a:rPr>
              <a:t>循环。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2F65C6-2C73-8381-0D3D-877B67B9F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032" y="11042790"/>
            <a:ext cx="2971800" cy="29432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B13460F-A5E5-A256-5A4E-0B4C5C14BA3E}"/>
              </a:ext>
            </a:extLst>
          </p:cNvPr>
          <p:cNvSpPr/>
          <p:nvPr/>
        </p:nvSpPr>
        <p:spPr>
          <a:xfrm>
            <a:off x="1737360" y="3299460"/>
            <a:ext cx="2400300" cy="30480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2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6E13C-CB99-ECED-9B9E-0ABE7F726B63}"/>
              </a:ext>
            </a:extLst>
          </p:cNvPr>
          <p:cNvSpPr txBox="1"/>
          <p:nvPr/>
        </p:nvSpPr>
        <p:spPr>
          <a:xfrm>
            <a:off x="4962152" y="318449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布局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94771A-C606-2269-FCEA-684E4DAE1916}"/>
              </a:ext>
            </a:extLst>
          </p:cNvPr>
          <p:cNvSpPr txBox="1"/>
          <p:nvPr/>
        </p:nvSpPr>
        <p:spPr>
          <a:xfrm>
            <a:off x="353878" y="718559"/>
            <a:ext cx="7005846" cy="2953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QML可以用锚来布局项目。锚定的概念是</a:t>
            </a:r>
            <a:r>
              <a:rPr lang="en-US" altLang="zh-CN">
                <a:solidFill>
                  <a:schemeClr val="bg1"/>
                </a:solidFill>
              </a:rPr>
              <a:t>Item</a:t>
            </a:r>
            <a:r>
              <a:rPr lang="zh-CN" altLang="en-US">
                <a:solidFill>
                  <a:schemeClr val="bg1"/>
                </a:solidFill>
              </a:rPr>
              <a:t>的基础，可用于所有可视化QML元素。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文本元素除了</a:t>
            </a:r>
            <a:r>
              <a:rPr lang="en-US" altLang="zh-CN">
                <a:solidFill>
                  <a:schemeClr val="bg1"/>
                </a:solidFill>
              </a:rPr>
              <a:t>top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bottom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left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right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horizontalCenter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verticalCenter</a:t>
            </a:r>
            <a:r>
              <a:rPr lang="zh-CN" altLang="en-US">
                <a:solidFill>
                  <a:schemeClr val="bg1"/>
                </a:solidFill>
              </a:rPr>
              <a:t>锚外，还有</a:t>
            </a:r>
            <a:r>
              <a:rPr lang="en-US" altLang="zh-CN">
                <a:solidFill>
                  <a:schemeClr val="bg1"/>
                </a:solidFill>
              </a:rPr>
              <a:t>baseline</a:t>
            </a:r>
            <a:r>
              <a:rPr lang="zh-CN" altLang="en-US">
                <a:solidFill>
                  <a:schemeClr val="bg1"/>
                </a:solidFill>
              </a:rPr>
              <a:t>锚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每个锚都有一个偏移。对于</a:t>
            </a:r>
            <a:r>
              <a:rPr lang="en-US" altLang="zh-CN">
                <a:solidFill>
                  <a:schemeClr val="bg1"/>
                </a:solidFill>
              </a:rPr>
              <a:t>top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bottom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left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right</a:t>
            </a:r>
            <a:r>
              <a:rPr lang="zh-CN" altLang="en-US">
                <a:solidFill>
                  <a:schemeClr val="bg1"/>
                </a:solidFill>
              </a:rPr>
              <a:t>锚，它们称为边距。对于</a:t>
            </a:r>
            <a:r>
              <a:rPr lang="en-US" altLang="zh-CN">
                <a:solidFill>
                  <a:schemeClr val="bg1"/>
                </a:solidFill>
              </a:rPr>
              <a:t>horizontalCenter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verticalCenter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baseline</a:t>
            </a:r>
            <a:r>
              <a:rPr lang="zh-CN" altLang="en-US">
                <a:solidFill>
                  <a:schemeClr val="bg1"/>
                </a:solidFill>
              </a:rPr>
              <a:t>，它们称为偏移。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F97876-3C4B-B230-2787-98343C7CB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20" y="901438"/>
            <a:ext cx="3145717" cy="22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39E10741-468A-2FBB-5EB2-60C8C1F7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939" y="6571474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5185CFE-53FF-9FDF-863A-185655B176AC}"/>
              </a:ext>
            </a:extLst>
          </p:cNvPr>
          <p:cNvSpPr txBox="1"/>
          <p:nvPr/>
        </p:nvSpPr>
        <p:spPr>
          <a:xfrm>
            <a:off x="1295540" y="3920944"/>
            <a:ext cx="3810000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GreenSquare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BlueSquare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anchors.margins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'(1)’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3344C3-BCD1-ADCC-51BE-6FB18D8CAA5A}"/>
              </a:ext>
            </a:extLst>
          </p:cNvPr>
          <p:cNvSpPr txBox="1"/>
          <p:nvPr/>
        </p:nvSpPr>
        <p:spPr>
          <a:xfrm>
            <a:off x="5757544" y="3953548"/>
            <a:ext cx="3628923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GreenSquare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BlueSquare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anchors.left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left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anchors.leftMargin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'(2)’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6D98E7-8B5D-3715-162E-FC8776245A45}"/>
              </a:ext>
            </a:extLst>
          </p:cNvPr>
          <p:cNvSpPr txBox="1"/>
          <p:nvPr/>
        </p:nvSpPr>
        <p:spPr>
          <a:xfrm>
            <a:off x="1287789" y="6571474"/>
            <a:ext cx="381000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GreenSquare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BlueSquare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anchors.left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right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'(3)’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9A675D-AAE9-8FAB-21B2-D18399D6E38E}"/>
              </a:ext>
            </a:extLst>
          </p:cNvPr>
          <p:cNvSpPr txBox="1"/>
          <p:nvPr/>
        </p:nvSpPr>
        <p:spPr>
          <a:xfrm>
            <a:off x="1287789" y="8922680"/>
            <a:ext cx="8187400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GreenSquare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BlueSquare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blue1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anchors.horizontalCenter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horizontalCenter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BlueSquare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blue2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72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blue1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bottom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anchors.topMargin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anchors.horizontalCenter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blue1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horizontalCenter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'(4)’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5F6013-0154-36F9-0B77-39E60D216F28}"/>
              </a:ext>
            </a:extLst>
          </p:cNvPr>
          <p:cNvSpPr txBox="1"/>
          <p:nvPr/>
        </p:nvSpPr>
        <p:spPr>
          <a:xfrm>
            <a:off x="4505887" y="3192130"/>
            <a:ext cx="561975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baseline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是指的文本所在的线，在上图中并未标出，如果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item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没有文字的话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baseline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就和</a:t>
            </a:r>
            <a:r>
              <a:rPr lang="en-US" altLang="zh-CN" b="0" i="0">
                <a:solidFill>
                  <a:srgbClr val="000000"/>
                </a:solidFill>
                <a:effectLst/>
                <a:latin typeface="PingFang SC"/>
              </a:rPr>
              <a:t>top</a:t>
            </a:r>
            <a:r>
              <a:rPr lang="zh-CN" altLang="en-US" b="0" i="0">
                <a:solidFill>
                  <a:srgbClr val="000000"/>
                </a:solidFill>
                <a:effectLst/>
                <a:latin typeface="PingFang SC"/>
              </a:rPr>
              <a:t>的位置是相同的。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8" name="墨迹 1027">
                <a:extLst>
                  <a:ext uri="{FF2B5EF4-FFF2-40B4-BE49-F238E27FC236}">
                    <a16:creationId xmlns:a16="http://schemas.microsoft.com/office/drawing/2014/main" id="{5F9A004A-1279-6CE9-9CCA-D70B35AE27A9}"/>
                  </a:ext>
                </a:extLst>
              </p14:cNvPr>
              <p14:cNvContentPartPr/>
              <p14:nvPr/>
            </p14:nvContentPartPr>
            <p14:xfrm>
              <a:off x="6148920" y="6957360"/>
              <a:ext cx="284400" cy="398160"/>
            </p14:xfrm>
          </p:contentPart>
        </mc:Choice>
        <mc:Fallback xmlns="">
          <p:pic>
            <p:nvPicPr>
              <p:cNvPr id="1028" name="墨迹 1027">
                <a:extLst>
                  <a:ext uri="{FF2B5EF4-FFF2-40B4-BE49-F238E27FC236}">
                    <a16:creationId xmlns:a16="http://schemas.microsoft.com/office/drawing/2014/main" id="{5F9A004A-1279-6CE9-9CCA-D70B35AE27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9920" y="6948720"/>
                <a:ext cx="3020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34" name="墨迹 1033">
                <a:extLst>
                  <a:ext uri="{FF2B5EF4-FFF2-40B4-BE49-F238E27FC236}">
                    <a16:creationId xmlns:a16="http://schemas.microsoft.com/office/drawing/2014/main" id="{E868E7BE-27E8-FE4C-C293-5EE7800D901E}"/>
                  </a:ext>
                </a:extLst>
              </p14:cNvPr>
              <p14:cNvContentPartPr/>
              <p14:nvPr/>
            </p14:nvContentPartPr>
            <p14:xfrm>
              <a:off x="6179520" y="6737040"/>
              <a:ext cx="360" cy="42840"/>
            </p14:xfrm>
          </p:contentPart>
        </mc:Choice>
        <mc:Fallback xmlns="">
          <p:pic>
            <p:nvPicPr>
              <p:cNvPr id="1034" name="墨迹 1033">
                <a:extLst>
                  <a:ext uri="{FF2B5EF4-FFF2-40B4-BE49-F238E27FC236}">
                    <a16:creationId xmlns:a16="http://schemas.microsoft.com/office/drawing/2014/main" id="{E868E7BE-27E8-FE4C-C293-5EE7800D90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70520" y="6728040"/>
                <a:ext cx="180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35" name="墨迹 1034">
                <a:extLst>
                  <a:ext uri="{FF2B5EF4-FFF2-40B4-BE49-F238E27FC236}">
                    <a16:creationId xmlns:a16="http://schemas.microsoft.com/office/drawing/2014/main" id="{61ABDEF3-3349-9E4C-E4C1-37F3666EB658}"/>
                  </a:ext>
                </a:extLst>
              </p14:cNvPr>
              <p14:cNvContentPartPr/>
              <p14:nvPr/>
            </p14:nvContentPartPr>
            <p14:xfrm>
              <a:off x="5836800" y="7109280"/>
              <a:ext cx="86400" cy="7920"/>
            </p14:xfrm>
          </p:contentPart>
        </mc:Choice>
        <mc:Fallback xmlns="">
          <p:pic>
            <p:nvPicPr>
              <p:cNvPr id="1035" name="墨迹 1034">
                <a:extLst>
                  <a:ext uri="{FF2B5EF4-FFF2-40B4-BE49-F238E27FC236}">
                    <a16:creationId xmlns:a16="http://schemas.microsoft.com/office/drawing/2014/main" id="{61ABDEF3-3349-9E4C-E4C1-37F3666EB6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27800" y="7100280"/>
                <a:ext cx="1040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36" name="墨迹 1035">
                <a:extLst>
                  <a:ext uri="{FF2B5EF4-FFF2-40B4-BE49-F238E27FC236}">
                    <a16:creationId xmlns:a16="http://schemas.microsoft.com/office/drawing/2014/main" id="{808A9DEE-C431-79EC-67F0-AFAC7F9EFFA2}"/>
                  </a:ext>
                </a:extLst>
              </p14:cNvPr>
              <p14:cNvContentPartPr/>
              <p14:nvPr/>
            </p14:nvContentPartPr>
            <p14:xfrm>
              <a:off x="6301200" y="7587360"/>
              <a:ext cx="8280" cy="81000"/>
            </p14:xfrm>
          </p:contentPart>
        </mc:Choice>
        <mc:Fallback xmlns="">
          <p:pic>
            <p:nvPicPr>
              <p:cNvPr id="1036" name="墨迹 1035">
                <a:extLst>
                  <a:ext uri="{FF2B5EF4-FFF2-40B4-BE49-F238E27FC236}">
                    <a16:creationId xmlns:a16="http://schemas.microsoft.com/office/drawing/2014/main" id="{808A9DEE-C431-79EC-67F0-AFAC7F9EFF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92200" y="7578720"/>
                <a:ext cx="259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7" name="墨迹 1036">
                <a:extLst>
                  <a:ext uri="{FF2B5EF4-FFF2-40B4-BE49-F238E27FC236}">
                    <a16:creationId xmlns:a16="http://schemas.microsoft.com/office/drawing/2014/main" id="{34D61C6D-441C-1C63-0D59-BD48A9157930}"/>
                  </a:ext>
                </a:extLst>
              </p14:cNvPr>
              <p14:cNvContentPartPr/>
              <p14:nvPr/>
            </p14:nvContentPartPr>
            <p14:xfrm>
              <a:off x="6659760" y="7189920"/>
              <a:ext cx="95760" cy="3240"/>
            </p14:xfrm>
          </p:contentPart>
        </mc:Choice>
        <mc:Fallback xmlns="">
          <p:pic>
            <p:nvPicPr>
              <p:cNvPr id="1037" name="墨迹 1036">
                <a:extLst>
                  <a:ext uri="{FF2B5EF4-FFF2-40B4-BE49-F238E27FC236}">
                    <a16:creationId xmlns:a16="http://schemas.microsoft.com/office/drawing/2014/main" id="{34D61C6D-441C-1C63-0D59-BD48A91579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50760" y="7181280"/>
                <a:ext cx="1134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39" name="墨迹 1038">
                <a:extLst>
                  <a:ext uri="{FF2B5EF4-FFF2-40B4-BE49-F238E27FC236}">
                    <a16:creationId xmlns:a16="http://schemas.microsoft.com/office/drawing/2014/main" id="{ADE52805-2112-9B1C-5248-6A44FA89A1B5}"/>
                  </a:ext>
                </a:extLst>
              </p14:cNvPr>
              <p14:cNvContentPartPr/>
              <p14:nvPr/>
            </p14:nvContentPartPr>
            <p14:xfrm>
              <a:off x="6255480" y="8275320"/>
              <a:ext cx="360" cy="360"/>
            </p14:xfrm>
          </p:contentPart>
        </mc:Choice>
        <mc:Fallback xmlns="">
          <p:pic>
            <p:nvPicPr>
              <p:cNvPr id="1039" name="墨迹 1038">
                <a:extLst>
                  <a:ext uri="{FF2B5EF4-FFF2-40B4-BE49-F238E27FC236}">
                    <a16:creationId xmlns:a16="http://schemas.microsoft.com/office/drawing/2014/main" id="{ADE52805-2112-9B1C-5248-6A44FA89A1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46840" y="82663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31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881344-F1FA-1131-F59B-18A9F9EF3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" y="-21977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9A675D-AAE9-8FAB-21B2-D18399D6E38E}"/>
              </a:ext>
            </a:extLst>
          </p:cNvPr>
          <p:cNvSpPr txBox="1"/>
          <p:nvPr/>
        </p:nvSpPr>
        <p:spPr>
          <a:xfrm>
            <a:off x="1208709" y="832584"/>
            <a:ext cx="3881451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GreenSquare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BlueSquare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anchors.centerIn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'(5)’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A9E381-7BC7-A173-A20B-0F078CF0E0E6}"/>
              </a:ext>
            </a:extLst>
          </p:cNvPr>
          <p:cNvSpPr txBox="1"/>
          <p:nvPr/>
        </p:nvSpPr>
        <p:spPr>
          <a:xfrm>
            <a:off x="1208709" y="3037303"/>
            <a:ext cx="7965771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GreenSquare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BlueSquare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anchors.horizontalCenter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horizontalCenter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anchors.horizontalCenterOffset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anchors.verticalCenter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verticalCenter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'(6)’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7A72E79-38F5-9979-17A0-2305DEF5C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689" y="751303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7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6E13C-CB99-ECED-9B9E-0ABE7F726B63}"/>
              </a:ext>
            </a:extLst>
          </p:cNvPr>
          <p:cNvSpPr txBox="1"/>
          <p:nvPr/>
        </p:nvSpPr>
        <p:spPr>
          <a:xfrm>
            <a:off x="4962152" y="318449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Input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600483-406E-CADE-D64F-B5A85FD71E09}"/>
              </a:ext>
            </a:extLst>
          </p:cNvPr>
          <p:cNvSpPr txBox="1"/>
          <p:nvPr/>
        </p:nvSpPr>
        <p:spPr>
          <a:xfrm>
            <a:off x="696754" y="718559"/>
            <a:ext cx="9231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我们已经使用MouseArea作为鼠标输入元素。接下来，将关注键盘输入。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759077-C3DC-C9DB-671C-A5E3C20663AF}"/>
              </a:ext>
            </a:extLst>
          </p:cNvPr>
          <p:cNvSpPr txBox="1"/>
          <p:nvPr/>
        </p:nvSpPr>
        <p:spPr>
          <a:xfrm>
            <a:off x="696754" y="1100761"/>
            <a:ext cx="1192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TextInput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AE4C5B-D12A-FBC3-1624-33966640FBC7}"/>
              </a:ext>
            </a:extLst>
          </p:cNvPr>
          <p:cNvSpPr txBox="1"/>
          <p:nvPr/>
        </p:nvSpPr>
        <p:spPr>
          <a:xfrm>
            <a:off x="641985" y="1441078"/>
            <a:ext cx="9231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允许用户输入一行文本。元素支持输入约束，如</a:t>
            </a:r>
            <a:r>
              <a:rPr lang="en-US" altLang="zh-CN">
                <a:solidFill>
                  <a:schemeClr val="bg1"/>
                </a:solidFill>
              </a:rPr>
              <a:t>validator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inputMask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echoMode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可以在文本输入中单击以更改焦点。使用</a:t>
            </a:r>
            <a:r>
              <a:rPr lang="en-US" altLang="zh-CN">
                <a:solidFill>
                  <a:schemeClr val="bg1"/>
                </a:solidFill>
              </a:rPr>
              <a:t>KeyNavigation</a:t>
            </a:r>
            <a:r>
              <a:rPr lang="zh-CN" altLang="en-US">
                <a:solidFill>
                  <a:schemeClr val="bg1"/>
                </a:solidFill>
              </a:rPr>
              <a:t>属性可以通过键盘更改焦点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15AEBF-5E8A-D742-50D1-5933AF95D250}"/>
              </a:ext>
            </a:extLst>
          </p:cNvPr>
          <p:cNvSpPr txBox="1"/>
          <p:nvPr/>
        </p:nvSpPr>
        <p:spPr>
          <a:xfrm>
            <a:off x="666377" y="2169018"/>
            <a:ext cx="9207238" cy="6186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textinput.qml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"linen"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TextInput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input1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focus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"Text Input 1"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TextInput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input2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"Text Input 2"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85170D42-D91A-5A0A-333C-1103F8E6F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554" y="2353826"/>
            <a:ext cx="2000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CCB199D-2D12-7295-2451-9C0153505172}"/>
              </a:ext>
            </a:extLst>
          </p:cNvPr>
          <p:cNvSpPr txBox="1"/>
          <p:nvPr/>
        </p:nvSpPr>
        <p:spPr>
          <a:xfrm>
            <a:off x="5191810" y="2169018"/>
            <a:ext cx="4681805" cy="64633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textinput2.qml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"linen"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TextInput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input1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focus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"Text Input 1"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KeyNavigation.tab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input2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TextInput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input2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36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"Text Input 2"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KeyNavigation.tab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input1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6FF7E1-9EBD-57A2-E6FC-C623D3B59E9F}"/>
              </a:ext>
            </a:extLst>
          </p:cNvPr>
          <p:cNvSpPr txBox="1"/>
          <p:nvPr/>
        </p:nvSpPr>
        <p:spPr>
          <a:xfrm>
            <a:off x="510335" y="8913394"/>
            <a:ext cx="9642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文本输入元素在闪烁的光标和输入的文本旁边没有视觉显示。为了用户能够将元素识别为输入元素，它需要一些视觉装饰；例如简单的矩形。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BE3428C-5B26-4214-AF5A-4CBA4E47C474}"/>
              </a:ext>
            </a:extLst>
          </p:cNvPr>
          <p:cNvSpPr txBox="1"/>
          <p:nvPr/>
        </p:nvSpPr>
        <p:spPr>
          <a:xfrm>
            <a:off x="588191" y="9559725"/>
            <a:ext cx="9207238" cy="452431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TLineEditV1.qml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"lightsteelblue"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border.color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"gray"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alias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text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alias input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TextInput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anchors.margins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focus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C9C1BDA-432E-CEEF-B492-DE6E5A877703}"/>
              </a:ext>
            </a:extLst>
          </p:cNvPr>
          <p:cNvSpPr txBox="1"/>
          <p:nvPr/>
        </p:nvSpPr>
        <p:spPr>
          <a:xfrm>
            <a:off x="7013426" y="9236559"/>
            <a:ext cx="2881368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...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TLineEditV1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input1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...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TLineEditV1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input2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...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0AB647FF-8C70-98E9-8CD4-23395C537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362" y="10481341"/>
            <a:ext cx="2000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3B729FF2-57BE-333D-3584-8B2A29042DFA}"/>
              </a:ext>
            </a:extLst>
          </p:cNvPr>
          <p:cNvSpPr txBox="1"/>
          <p:nvPr/>
        </p:nvSpPr>
        <p:spPr>
          <a:xfrm>
            <a:off x="4049769" y="12825274"/>
            <a:ext cx="5927314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使用tab键进行导航。焦点不会更改为input2。仅使用focus:true是不够的。问题是，当焦点转移到input2元素时，TlineEditV1内的顶级项接收到焦点，并且没有将焦点转发到TextInput。为了防止这种情况，QML提供了</a:t>
            </a:r>
            <a:r>
              <a:rPr lang="en-US" altLang="zh-CN"/>
              <a:t>FocusScope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64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881344-F1FA-1131-F59B-18A9F9EF3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" y="-21977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20DF7A-458A-D372-2362-CBEADF9164DC}"/>
              </a:ext>
            </a:extLst>
          </p:cNvPr>
          <p:cNvSpPr txBox="1"/>
          <p:nvPr/>
        </p:nvSpPr>
        <p:spPr>
          <a:xfrm>
            <a:off x="526648" y="720942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chemeClr val="accent3"/>
                </a:solidFill>
              </a:rPr>
              <a:t>FocusScope</a:t>
            </a:r>
            <a:endParaRPr lang="zh-CN" altLang="en-US" b="1">
              <a:solidFill>
                <a:schemeClr val="accent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B19279-64CA-0D47-6080-28D45AB79988}"/>
              </a:ext>
            </a:extLst>
          </p:cNvPr>
          <p:cNvSpPr txBox="1"/>
          <p:nvPr/>
        </p:nvSpPr>
        <p:spPr>
          <a:xfrm>
            <a:off x="526648" y="991750"/>
            <a:ext cx="9807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当焦点作用域接收焦点时，焦点为true的最后一个子元素接收焦点。因此它将焦点转发到最后一个请求焦点的子元素。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9F0FCD-A8FD-FCDA-D557-F06AD1811E17}"/>
              </a:ext>
            </a:extLst>
          </p:cNvPr>
          <p:cNvSpPr txBox="1"/>
          <p:nvPr/>
        </p:nvSpPr>
        <p:spPr>
          <a:xfrm>
            <a:off x="661604" y="1664831"/>
            <a:ext cx="9301930" cy="59093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TLineEditV2.qml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FocusScope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"lightsteelblue"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border.color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"gray"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alias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text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alias input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TextInput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anchors.margins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focus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52A5FD-4FD3-BA24-EFB7-2971B026EB56}"/>
              </a:ext>
            </a:extLst>
          </p:cNvPr>
          <p:cNvSpPr txBox="1"/>
          <p:nvPr/>
        </p:nvSpPr>
        <p:spPr>
          <a:xfrm>
            <a:off x="5647942" y="1664831"/>
            <a:ext cx="4315592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...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TLineEditV2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input1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...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TLineEditV2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input2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...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F87CA8-7BB5-9111-130B-C6EED1A2827D}"/>
              </a:ext>
            </a:extLst>
          </p:cNvPr>
          <p:cNvSpPr txBox="1"/>
          <p:nvPr/>
        </p:nvSpPr>
        <p:spPr>
          <a:xfrm>
            <a:off x="5647942" y="5483057"/>
            <a:ext cx="4161538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现在按tab键可以成功地在两个组件之间切换焦点，并聚焦组件内的正确子元素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73A8226-4474-7398-6C36-7D2362C81B6B}"/>
              </a:ext>
            </a:extLst>
          </p:cNvPr>
          <p:cNvSpPr txBox="1"/>
          <p:nvPr/>
        </p:nvSpPr>
        <p:spPr>
          <a:xfrm>
            <a:off x="598931" y="7600891"/>
            <a:ext cx="5310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accent3"/>
                </a:solidFill>
              </a:rPr>
              <a:t>TextEdit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C65335-411A-45A2-DCAB-8D8C6B9F83A1}"/>
              </a:ext>
            </a:extLst>
          </p:cNvPr>
          <p:cNvSpPr txBox="1"/>
          <p:nvPr/>
        </p:nvSpPr>
        <p:spPr>
          <a:xfrm>
            <a:off x="598931" y="7858463"/>
            <a:ext cx="94272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TextEdit与TextInput非常相似，支持多行文本编辑字段。它没有文本约束属性，因为这取决于查询文本的内容大小（contentHeight、contentWidth）。我们还创建了自己的名为TTextEdit的组件，以提供编辑背景，并使用焦点范围进行更好的焦点转发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3626C6-C7C3-CF53-3D68-50506AC2E0EB}"/>
              </a:ext>
            </a:extLst>
          </p:cNvPr>
          <p:cNvSpPr txBox="1"/>
          <p:nvPr/>
        </p:nvSpPr>
        <p:spPr>
          <a:xfrm>
            <a:off x="598931" y="8869613"/>
            <a:ext cx="9301930" cy="53553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TTextEdit.qml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FocusScope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"lightsteelblue"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border.color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"gray"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alias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text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alias input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TextEdit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anchors.fill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anchors.margins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focus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B074B5-9C8C-17A5-2078-52C0F3096853}"/>
              </a:ext>
            </a:extLst>
          </p:cNvPr>
          <p:cNvSpPr txBox="1"/>
          <p:nvPr/>
        </p:nvSpPr>
        <p:spPr>
          <a:xfrm>
            <a:off x="5570915" y="8869613"/>
            <a:ext cx="4315592" cy="39703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textedit.qml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136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"linen"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TTextEdit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input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104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focus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"Text Edit"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6509735-8305-11A2-7355-993D9EB41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30" y="12986675"/>
            <a:ext cx="13906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77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BB7577F-8896-CF66-EFC6-8743834E341F}"/>
              </a:ext>
            </a:extLst>
          </p:cNvPr>
          <p:cNvSpPr/>
          <p:nvPr/>
        </p:nvSpPr>
        <p:spPr>
          <a:xfrm>
            <a:off x="254000" y="2286953"/>
            <a:ext cx="10160000" cy="106798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The root element is the 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name this element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00"/>
                </a:highlight>
                <a:latin typeface="Arial Unicode MS"/>
                <a:ea typeface="source-code-pro"/>
              </a:rPr>
              <a:t> root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00"/>
              </a:highlight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properties: &lt;name&gt;: &lt;value&gt;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color 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"#4A4A4A"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Declare a nested element (child of root)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FF"/>
                </a:highlight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FF00FF"/>
              </a:highlight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reference the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lang="zh-CN" altLang="zh-CN">
                <a:solidFill>
                  <a:srgbClr val="7EC699"/>
                </a:solidFill>
                <a:latin typeface="Arial Unicode MS"/>
              </a:rPr>
              <a:t>'</a:t>
            </a:r>
            <a:r>
              <a:rPr lang="en-US" altLang="zh-CN">
                <a:solidFill>
                  <a:srgbClr val="7EC699"/>
                </a:solidFill>
                <a:latin typeface="Arial Unicode MS"/>
              </a:rPr>
              <a:t>../images/pinwheel.png</a:t>
            </a:r>
            <a:r>
              <a:rPr lang="zh-CN" altLang="zh-CN">
                <a:solidFill>
                  <a:srgbClr val="7EC699"/>
                </a:solidFill>
                <a:latin typeface="Arial Unicode MS"/>
              </a:rPr>
              <a:t>' </a:t>
            </a:r>
            <a:endParaRPr lang="en-US" altLang="zh-CN">
              <a:solidFill>
                <a:srgbClr val="7EC699"/>
              </a:solidFill>
              <a:latin typeface="Arial Unicode MS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Another child of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highlight>
                <a:srgbClr val="0000FF"/>
              </a:highlight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un-named 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reference element by 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FF"/>
                </a:highlight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y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FF00FF"/>
                </a:highlight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reference root element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root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'white’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horizontalAlignment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AlignHCenter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‘</a:t>
            </a:r>
            <a:r>
              <a:rPr lang="zh-CN" altLang="en-US">
                <a:solidFill>
                  <a:srgbClr val="7EC699"/>
                </a:solidFill>
                <a:latin typeface="Arial Unicode MS"/>
                <a:ea typeface="source-code-pro"/>
              </a:rPr>
              <a:t>大风车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962152" y="299635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语法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B6EB07-C701-CBBB-6CFD-9CBC603C292E}"/>
              </a:ext>
            </a:extLst>
          </p:cNvPr>
          <p:cNvSpPr txBox="1"/>
          <p:nvPr/>
        </p:nvSpPr>
        <p:spPr>
          <a:xfrm>
            <a:off x="724890" y="762420"/>
            <a:ext cx="8960448" cy="8758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QML</a:t>
            </a:r>
            <a:r>
              <a:rPr lang="zh-CN" altLang="en-US"/>
              <a:t>是一种用于描述对象如何相互关联的声明式语言。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QtQuick是一个基于QML的框架。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BB0869-D1B3-CA5B-9404-97FCB60EE550}"/>
              </a:ext>
            </a:extLst>
          </p:cNvPr>
          <p:cNvSpPr txBox="1"/>
          <p:nvPr/>
        </p:nvSpPr>
        <p:spPr>
          <a:xfrm>
            <a:off x="614679" y="1792270"/>
            <a:ext cx="5732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让我们从一个简单示例开始，解释不同的语法：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069C08-265A-910C-3C64-AFD130FA7510}"/>
              </a:ext>
            </a:extLst>
          </p:cNvPr>
          <p:cNvSpPr txBox="1"/>
          <p:nvPr/>
        </p:nvSpPr>
        <p:spPr>
          <a:xfrm>
            <a:off x="5333999" y="5902014"/>
            <a:ext cx="5080001" cy="54463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import语句导入一个模块。</a:t>
            </a:r>
            <a:r>
              <a:rPr lang="en-US" altLang="zh-CN"/>
              <a:t>qt6</a:t>
            </a:r>
            <a:r>
              <a:rPr lang="zh-CN" altLang="en-US"/>
              <a:t>可以不写版本号，自动加载最高版本的模块。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对于单行注释，可以使用//，对于多行注释，可以通过/* */进行注释。就像在C/C++和JavaScript中一样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每个QML文件都需要有一个唯一的根元素，就像HTML一样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元素声明形式为：</a:t>
            </a:r>
            <a:r>
              <a:rPr lang="en-US" altLang="zh-CN"/>
              <a:t>type{ }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元素可以有属性，形式为</a:t>
            </a:r>
            <a:r>
              <a:rPr lang="en-US" altLang="zh-CN"/>
              <a:t>:</a:t>
            </a:r>
            <a:r>
              <a:rPr lang="zh-CN" altLang="en-US"/>
              <a:t>name:value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QML文档中的任意元素可以通过使用其id（不带引号的标识符）进行访问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元素可以嵌套，这意味着父元素可以有子元素。子元素可以使用parent关键字访问父元素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F674CB-E83C-99FC-3435-B05AABA8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539" y="1127088"/>
            <a:ext cx="3513174" cy="45132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6E13C-CB99-ECED-9B9E-0ABE7F726B63}"/>
              </a:ext>
            </a:extLst>
          </p:cNvPr>
          <p:cNvSpPr txBox="1"/>
          <p:nvPr/>
        </p:nvSpPr>
        <p:spPr>
          <a:xfrm>
            <a:off x="4962152" y="318449"/>
            <a:ext cx="671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Keys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600483-406E-CADE-D64F-B5A85FD71E09}"/>
              </a:ext>
            </a:extLst>
          </p:cNvPr>
          <p:cNvSpPr txBox="1"/>
          <p:nvPr/>
        </p:nvSpPr>
        <p:spPr>
          <a:xfrm>
            <a:off x="696754" y="718559"/>
            <a:ext cx="9231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允许基于某些按键执行代码。例如，要移动和缩放一个正方形，我们可以使用上、下、左和右键来平移元素，使用加号和减号键来缩放元素。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5DFFCD-6E9C-B993-F4ED-63B7E68FA22C}"/>
              </a:ext>
            </a:extLst>
          </p:cNvPr>
          <p:cNvSpPr txBox="1"/>
          <p:nvPr/>
        </p:nvSpPr>
        <p:spPr>
          <a:xfrm>
            <a:off x="846240" y="1364889"/>
            <a:ext cx="9082144" cy="70173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keys.qml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import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QtQuick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DarkSquare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200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GreenSquare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square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focus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Keys.onLeftPressed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Keys.onRightPressed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Keys.onUpPressed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y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Keys.onDownPressed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y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Keys.onPressed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event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switch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event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key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case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Key_Plus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scale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break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case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Key_Minus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square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scale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-=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break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C969C2FA-3295-0346-B9A4-17C06F64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598" y="1765000"/>
            <a:ext cx="39243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98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BB7577F-8896-CF66-EFC6-8743834E341F}"/>
              </a:ext>
            </a:extLst>
          </p:cNvPr>
          <p:cNvSpPr/>
          <p:nvPr/>
        </p:nvSpPr>
        <p:spPr>
          <a:xfrm>
            <a:off x="305889" y="1681757"/>
            <a:ext cx="10160000" cy="9659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(1) identifier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thisLabel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(2) set x- and y-position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(3) bind height to 2 * 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*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(4) custom 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int times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(5) property alias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alias anotherTimes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thisLabel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times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(6) set text appended by 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thisLable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 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anotherTimes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(7) font is a grouped 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font.family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"Ubuntu"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font.pixelSize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(8) KeyNavigation is an attached 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KeyNavigation.tab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that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Label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(9) signal handler for property changes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onHeightChanged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console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'height:'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focus is need to receive key events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focus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change color based on focus value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focus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?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"red"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"black"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36E13C-CB99-ECED-9B9E-0ABE7F726B63}"/>
              </a:ext>
            </a:extLst>
          </p:cNvPr>
          <p:cNvSpPr txBox="1"/>
          <p:nvPr/>
        </p:nvSpPr>
        <p:spPr>
          <a:xfrm>
            <a:off x="5035473" y="289650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属性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4E8F15-1BB3-9E27-3652-19F8F7DE8B6B}"/>
              </a:ext>
            </a:extLst>
          </p:cNvPr>
          <p:cNvSpPr txBox="1"/>
          <p:nvPr/>
        </p:nvSpPr>
        <p:spPr>
          <a:xfrm>
            <a:off x="232569" y="747818"/>
            <a:ext cx="10160000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属性是一个简单的键值对，例如：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ource-code-pro"/>
              </a:rPr>
              <a:t>width: 100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;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ource-code-pro"/>
              </a:rPr>
              <a:t>text: 'Greetings’</a:t>
            </a:r>
            <a:r>
              <a:rPr lang="en-US" altLang="zh-CN">
                <a:solidFill>
                  <a:schemeClr val="bg1"/>
                </a:solidFill>
                <a:latin typeface="Arial Unicode MS"/>
                <a:ea typeface="source-code-pro"/>
              </a:rPr>
              <a:t> ;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ource-code-pro"/>
              </a:rPr>
              <a:t>color: '#FF0000'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属性具有类型，并且可以具有初始值。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44BDA1-8FC6-6DE6-2623-0BFF30AAAEC1}"/>
              </a:ext>
            </a:extLst>
          </p:cNvPr>
          <p:cNvSpPr txBox="1"/>
          <p:nvPr/>
        </p:nvSpPr>
        <p:spPr>
          <a:xfrm>
            <a:off x="5921352" y="1681757"/>
            <a:ext cx="4523446" cy="96013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id是用于引用QML文件（在QML中称为“document”）中的元素。id在文档中必须是唯一的，不能重置为其他值。（类似于C++的引用。）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属性可以设置值，具体取决于其类型。如果没有为属性指定值，将使用默认初始值。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属性可以依赖于一个或多个其他属性。这称为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绑定</a:t>
            </a:r>
            <a:r>
              <a:rPr lang="zh-CN" altLang="en-US"/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可以使用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限定符</a:t>
            </a:r>
            <a:r>
              <a:rPr lang="zh-CN" altLang="en-US"/>
              <a:t>向元素添加新属性，后跟类型、名称和可选的初始值（</a:t>
            </a:r>
            <a:r>
              <a:rPr lang="en-US" altLang="zh-CN"/>
              <a:t>property</a:t>
            </a:r>
            <a:r>
              <a:rPr lang="zh-CN" altLang="en-US"/>
              <a:t>＜类型＞＜名称＞：＜值＞）。</a:t>
            </a:r>
            <a:endParaRPr lang="en-US" altLang="zh-CN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声明属性的另一种重要方式是使用别名关键字（</a:t>
            </a:r>
            <a:r>
              <a:rPr lang="en-US" altLang="zh-CN"/>
              <a:t>property alias</a:t>
            </a:r>
            <a:r>
              <a:rPr lang="zh-CN" altLang="en-US"/>
              <a:t>＜名称＞：＜引用＞）。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基于</a:t>
            </a:r>
            <a:r>
              <a:rPr lang="en-US" altLang="zh-CN"/>
              <a:t>int</a:t>
            </a:r>
            <a:r>
              <a:rPr lang="zh-CN" altLang="en-US"/>
              <a:t>的值将自动转换为字符串类型。每次</a:t>
            </a:r>
            <a:r>
              <a:rPr lang="en-US" altLang="zh-CN"/>
              <a:t>times</a:t>
            </a:r>
            <a:r>
              <a:rPr lang="zh-CN" altLang="en-US"/>
              <a:t>属性更改时都会更新文本。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编写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grouped property</a:t>
            </a:r>
            <a:r>
              <a:rPr lang="zh-CN" altLang="en-US"/>
              <a:t>的另一种方法是</a:t>
            </a:r>
            <a:r>
              <a:rPr lang="en-US" altLang="zh-CN"/>
              <a:t>font{family:“Ubuntu”; pixelSize:24}</a:t>
            </a:r>
            <a:r>
              <a:rPr lang="zh-CN" altLang="en-US"/>
              <a:t>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快速切换焦点。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可以为属性提供处理程序。属性更改后被调用。</a:t>
            </a:r>
          </a:p>
        </p:txBody>
      </p:sp>
    </p:spTree>
    <p:extLst>
      <p:ext uri="{BB962C8B-B14F-4D97-AF65-F5344CB8AC3E}">
        <p14:creationId xmlns:p14="http://schemas.microsoft.com/office/powerpoint/2010/main" val="308598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BB7577F-8896-CF66-EFC6-8743834E341F}"/>
              </a:ext>
            </a:extLst>
          </p:cNvPr>
          <p:cNvSpPr/>
          <p:nvPr/>
        </p:nvSpPr>
        <p:spPr>
          <a:xfrm>
            <a:off x="305889" y="1504718"/>
            <a:ext cx="10160000" cy="89539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thatL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abel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'white'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lang="en-US" altLang="zh-CN">
                <a:solidFill>
                  <a:srgbClr val="F08D49"/>
                </a:solidFill>
                <a:latin typeface="Arial Unicode MS"/>
              </a:rPr>
              <a:t>1</a:t>
            </a:r>
            <a:r>
              <a:rPr lang="zh-CN" altLang="zh-CN">
                <a:solidFill>
                  <a:srgbClr val="F08D49"/>
                </a:solidFill>
                <a:latin typeface="Arial Unicode MS"/>
              </a:rPr>
              <a:t>24 </a:t>
            </a:r>
            <a:endParaRPr lang="en-US" altLang="zh-CN">
              <a:solidFill>
                <a:srgbClr val="F08D49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08D49"/>
              </a:solidFill>
              <a:latin typeface="Arial Unicode MS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custom counter property for space presses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property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 int spacePresses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持续性关联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 </a:t>
            </a: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thatLable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spacePresses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"times"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(1) handler for text changes. Need to use function to capture parameters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onTextChanged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console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log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"text changed to:"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need focus to receive key events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focus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(2) handler with some JS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Keys.onSpacePressed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increment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clear the text on escape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一次性</a:t>
            </a:r>
            <a:r>
              <a:rPr lang="zh-CN" altLang="en-US">
                <a:solidFill>
                  <a:srgbClr val="999999"/>
                </a:solidFill>
                <a:latin typeface="Arial Unicode MS"/>
                <a:ea typeface="source-code-pro"/>
              </a:rPr>
              <a:t>赋值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Keys.onEscapePressed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lang="en-US" altLang="zh-CN" i="1">
                <a:effectLst/>
              </a:rPr>
              <a:t>thatLabel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text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‘’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(3) a JS 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99CD"/>
                </a:solidFill>
                <a:effectLst/>
                <a:latin typeface="Arial Unicode MS"/>
                <a:ea typeface="source-code-pro"/>
              </a:rPr>
              <a:t>function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increment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spacePresses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spacePresses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KeyNavigation.tab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Label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36E13C-CB99-ECED-9B9E-0ABE7F726B63}"/>
              </a:ext>
            </a:extLst>
          </p:cNvPr>
          <p:cNvSpPr txBox="1"/>
          <p:nvPr/>
        </p:nvSpPr>
        <p:spPr>
          <a:xfrm>
            <a:off x="5035473" y="289650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脚本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4E8F15-1BB3-9E27-3652-19F8F7DE8B6B}"/>
              </a:ext>
            </a:extLst>
          </p:cNvPr>
          <p:cNvSpPr txBox="1"/>
          <p:nvPr/>
        </p:nvSpPr>
        <p:spPr>
          <a:xfrm>
            <a:off x="305889" y="608562"/>
            <a:ext cx="10160000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</a:rPr>
              <a:t>QML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（也称为</a:t>
            </a:r>
            <a:r>
              <a:rPr lang="en-US" altLang="zh-CN">
                <a:solidFill>
                  <a:schemeClr val="bg1"/>
                </a:solidFill>
              </a:rPr>
              <a:t>ECMAScript</a:t>
            </a:r>
            <a:r>
              <a:rPr lang="zh-CN" altLang="en-US">
                <a:solidFill>
                  <a:schemeClr val="bg1"/>
                </a:solidFill>
              </a:rPr>
              <a:t>）是好朋友。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JavaScript</a:t>
            </a:r>
            <a:r>
              <a:rPr lang="zh-CN" altLang="en-US">
                <a:solidFill>
                  <a:schemeClr val="bg1"/>
                </a:solidFill>
              </a:rPr>
              <a:t>一章中，我们将更详细地介绍这种共生关系。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44BDA1-8FC6-6DE6-2623-0BFF30AAAEC1}"/>
              </a:ext>
            </a:extLst>
          </p:cNvPr>
          <p:cNvSpPr txBox="1"/>
          <p:nvPr/>
        </p:nvSpPr>
        <p:spPr>
          <a:xfrm>
            <a:off x="5783219" y="6195305"/>
            <a:ext cx="4523446" cy="29533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也可以使用箭头函数（（</a:t>
            </a:r>
            <a:r>
              <a:rPr lang="en-US" altLang="zh-CN"/>
              <a:t>text</a:t>
            </a:r>
            <a:r>
              <a:rPr lang="zh-CN" altLang="en-US"/>
              <a:t>）</a:t>
            </a:r>
            <a:r>
              <a:rPr lang="en-US" altLang="zh-CN"/>
              <a:t>=&gt;{}</a:t>
            </a:r>
            <a:r>
              <a:rPr lang="zh-CN" altLang="en-US"/>
              <a:t>）。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当用户按下了键盘上的空格键，调用</a:t>
            </a:r>
            <a:r>
              <a:rPr lang="en-US" altLang="zh-CN"/>
              <a:t>JavaScript</a:t>
            </a:r>
            <a:r>
              <a:rPr lang="zh-CN" altLang="en-US"/>
              <a:t>函数</a:t>
            </a:r>
            <a:r>
              <a:rPr lang="en-US" altLang="zh-CN"/>
              <a:t>increment</a:t>
            </a:r>
            <a:r>
              <a:rPr lang="zh-CN" altLang="en-US"/>
              <a:t>（）。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以</a:t>
            </a:r>
            <a:r>
              <a:rPr lang="en-US" altLang="zh-CN"/>
              <a:t>function</a:t>
            </a:r>
            <a:r>
              <a:rPr lang="zh-CN" altLang="en-US"/>
              <a:t>＜</a:t>
            </a:r>
            <a:r>
              <a:rPr lang="en-US" altLang="zh-CN"/>
              <a:t>name</a:t>
            </a:r>
            <a:r>
              <a:rPr lang="zh-CN" altLang="en-US"/>
              <a:t>＞（＜</a:t>
            </a:r>
            <a:r>
              <a:rPr lang="en-US" altLang="zh-CN"/>
              <a:t>parameters</a:t>
            </a:r>
            <a:r>
              <a:rPr lang="zh-CN" altLang="en-US"/>
              <a:t>＞）｛</a:t>
            </a:r>
            <a:r>
              <a:rPr lang="en-US" altLang="zh-CN"/>
              <a:t>…</a:t>
            </a:r>
            <a:r>
              <a:rPr lang="zh-CN" altLang="en-US"/>
              <a:t>｝的形式定义</a:t>
            </a:r>
            <a:r>
              <a:rPr lang="en-US" altLang="zh-CN"/>
              <a:t>JavaScript</a:t>
            </a:r>
            <a:r>
              <a:rPr lang="zh-CN" altLang="en-US"/>
              <a:t>函数，它增加了计数器。每次</a:t>
            </a:r>
            <a:r>
              <a:rPr lang="en-US" altLang="zh-CN"/>
              <a:t>SpacePress</a:t>
            </a:r>
            <a:r>
              <a:rPr lang="zh-CN" altLang="en-US"/>
              <a:t>递增时，绑定属性也将更新。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4DBD9E-E0C2-B362-EC49-BF947B4AA53C}"/>
              </a:ext>
            </a:extLst>
          </p:cNvPr>
          <p:cNvSpPr txBox="1"/>
          <p:nvPr/>
        </p:nvSpPr>
        <p:spPr>
          <a:xfrm>
            <a:off x="6037336" y="9354117"/>
            <a:ext cx="4015213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按escape后，按空格键将不再更新显示，以前的文本属性绑定已被销毁。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613B6892-9B6B-BEDC-31AB-B6233BB29F1C}"/>
                  </a:ext>
                </a:extLst>
              </p14:cNvPr>
              <p14:cNvContentPartPr/>
              <p14:nvPr/>
            </p14:nvContentPartPr>
            <p14:xfrm>
              <a:off x="822720" y="9729420"/>
              <a:ext cx="2945520" cy="4716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613B6892-9B6B-BEDC-31AB-B6233BB29F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3720" y="9720420"/>
                <a:ext cx="2963160" cy="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75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6E13C-CB99-ECED-9B9E-0ABE7F726B63}"/>
              </a:ext>
            </a:extLst>
          </p:cNvPr>
          <p:cNvSpPr txBox="1"/>
          <p:nvPr/>
        </p:nvSpPr>
        <p:spPr>
          <a:xfrm>
            <a:off x="4704069" y="28965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核心元素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54B3C2-CA00-BE97-5C8B-81537B075CA3}"/>
              </a:ext>
            </a:extLst>
          </p:cNvPr>
          <p:cNvSpPr txBox="1"/>
          <p:nvPr/>
        </p:nvSpPr>
        <p:spPr>
          <a:xfrm>
            <a:off x="572131" y="845094"/>
            <a:ext cx="9602016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元素可以分为视觉元素和非视觉元素。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视觉元素（如</a:t>
            </a:r>
            <a:r>
              <a:rPr lang="en-US" altLang="zh-CN">
                <a:solidFill>
                  <a:schemeClr val="bg1"/>
                </a:solidFill>
              </a:rPr>
              <a:t>Rectangle</a:t>
            </a:r>
            <a:r>
              <a:rPr lang="zh-CN" altLang="en-US">
                <a:solidFill>
                  <a:schemeClr val="bg1"/>
                </a:solidFill>
              </a:rPr>
              <a:t>）具有几何形状，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非视觉元素（</a:t>
            </a:r>
            <a:r>
              <a:rPr lang="en-US" altLang="zh-CN">
                <a:solidFill>
                  <a:schemeClr val="bg1"/>
                </a:solidFill>
              </a:rPr>
              <a:t>Timer</a:t>
            </a:r>
            <a:r>
              <a:rPr lang="zh-CN" altLang="en-US">
                <a:solidFill>
                  <a:schemeClr val="bg1"/>
                </a:solidFill>
              </a:rPr>
              <a:t>）提供一般功能，通常用于控制视觉元素。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10EEE9-7281-707A-535C-60DF6DBA661C}"/>
              </a:ext>
            </a:extLst>
          </p:cNvPr>
          <p:cNvSpPr txBox="1"/>
          <p:nvPr/>
        </p:nvSpPr>
        <p:spPr>
          <a:xfrm>
            <a:off x="608291" y="2245528"/>
            <a:ext cx="531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>
                <a:solidFill>
                  <a:schemeClr val="accent5"/>
                </a:solidFill>
                <a:effectLst/>
                <a:latin typeface="-apple-system"/>
              </a:rPr>
              <a:t>Item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34D1CE-EF60-968C-68E1-B804584AFCBF}"/>
              </a:ext>
            </a:extLst>
          </p:cNvPr>
          <p:cNvSpPr txBox="1"/>
          <p:nvPr/>
        </p:nvSpPr>
        <p:spPr>
          <a:xfrm>
            <a:off x="572131" y="2533580"/>
            <a:ext cx="9451100" cy="8354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Item是所有视觉元素的基础元素，因此所有其他视觉元素都从Item继承。它本身并不绘制任何东西，但定义了所有视觉元素的共同属性：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几何属性（</a:t>
            </a:r>
            <a:r>
              <a:rPr lang="en-US" altLang="zh-CN">
                <a:solidFill>
                  <a:schemeClr val="bg1"/>
                </a:solidFill>
                <a:highlight>
                  <a:srgbClr val="FF0000"/>
                </a:highlight>
              </a:rPr>
              <a:t>Geometry</a:t>
            </a: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）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x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、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：用于定义元素展开的左上角位置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z</a:t>
            </a:r>
            <a:r>
              <a:rPr lang="zh-CN" altLang="en-US">
                <a:solidFill>
                  <a:schemeClr val="bg1"/>
                </a:solidFill>
              </a:rPr>
              <a:t>：用于定义堆叠顺序。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>
                <a:solidFill>
                  <a:schemeClr val="bg1"/>
                </a:solidFill>
                <a:highlight>
                  <a:srgbClr val="0000FF"/>
                </a:highlight>
              </a:rPr>
              <a:t>width 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、</a:t>
            </a:r>
            <a:r>
              <a:rPr lang="zh-CN" altLang="zh-CN">
                <a:solidFill>
                  <a:schemeClr val="bg1"/>
                </a:solidFill>
                <a:highlight>
                  <a:srgbClr val="0000FF"/>
                </a:highlight>
              </a:rPr>
              <a:t> height</a:t>
            </a:r>
            <a:r>
              <a:rPr lang="zh-CN" altLang="en-US">
                <a:solidFill>
                  <a:schemeClr val="bg1"/>
                </a:solidFill>
              </a:rPr>
              <a:t>：用于表示范围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布局处理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anchors</a:t>
            </a:r>
            <a:r>
              <a:rPr lang="zh-CN" altLang="en-US">
                <a:solidFill>
                  <a:schemeClr val="bg1"/>
                </a:solidFill>
              </a:rPr>
              <a:t>：（左、右、上、下、垂直和水平中心）相对于其他元素进行定位。</a:t>
            </a:r>
            <a:endParaRPr lang="en-US" altLang="zh-CN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可选项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margins</a:t>
            </a:r>
            <a:endParaRPr lang="zh-CN" altLang="en-US">
              <a:solidFill>
                <a:schemeClr val="bg1"/>
              </a:solidFill>
              <a:highlight>
                <a:srgbClr val="0000FF"/>
              </a:highligh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键处理</a:t>
            </a:r>
            <a:endParaRPr lang="en-US" altLang="zh-CN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Key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zh-CN" altLang="zh-CN">
                <a:solidFill>
                  <a:schemeClr val="bg1"/>
                </a:solidFill>
                <a:highlight>
                  <a:srgbClr val="0000FF"/>
                </a:highlight>
              </a:rPr>
              <a:t>KeyNavigation</a:t>
            </a:r>
            <a:r>
              <a:rPr lang="zh-CN" altLang="en-US">
                <a:solidFill>
                  <a:schemeClr val="bg1"/>
                </a:solidFill>
              </a:rPr>
              <a:t>属性用于控制键处理</a:t>
            </a:r>
            <a:endParaRPr lang="en-US" altLang="zh-CN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focus</a:t>
            </a:r>
            <a:r>
              <a:rPr lang="zh-CN" altLang="en-US">
                <a:solidFill>
                  <a:schemeClr val="bg1"/>
                </a:solidFill>
              </a:rPr>
              <a:t>属性用启用键处理。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变换</a:t>
            </a:r>
            <a:endParaRPr lang="en-US" altLang="zh-CN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scale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rotate</a:t>
            </a:r>
            <a:r>
              <a:rPr lang="zh-CN" altLang="en-US">
                <a:solidFill>
                  <a:schemeClr val="bg1"/>
                </a:solidFill>
              </a:rPr>
              <a:t>变换以及</a:t>
            </a:r>
            <a:r>
              <a:rPr lang="en-US" altLang="zh-CN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z</a:t>
            </a:r>
            <a:r>
              <a:rPr lang="zh-CN" altLang="en-US">
                <a:solidFill>
                  <a:schemeClr val="bg1"/>
                </a:solidFill>
              </a:rPr>
              <a:t>变换的通用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transform</a:t>
            </a:r>
            <a:r>
              <a:rPr lang="zh-CN" altLang="en-US">
                <a:solidFill>
                  <a:schemeClr val="bg1"/>
                </a:solidFill>
              </a:rPr>
              <a:t>属性列表，以及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transformOrigin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视觉</a:t>
            </a:r>
            <a:endParaRPr lang="en-US" altLang="zh-CN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opacity</a:t>
            </a:r>
            <a:r>
              <a:rPr lang="zh-CN" altLang="en-US">
                <a:solidFill>
                  <a:schemeClr val="bg1"/>
                </a:solidFill>
              </a:rPr>
              <a:t>用于控制透明度，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visible</a:t>
            </a:r>
            <a:r>
              <a:rPr lang="zh-CN" altLang="en-US">
                <a:solidFill>
                  <a:schemeClr val="bg1"/>
                </a:solidFill>
              </a:rPr>
              <a:t>用于显示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隐藏元素，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clip</a:t>
            </a:r>
            <a:r>
              <a:rPr lang="zh-CN" altLang="en-US">
                <a:solidFill>
                  <a:schemeClr val="bg1"/>
                </a:solidFill>
              </a:rPr>
              <a:t>用于限制对元素边界的绘制操作，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smooth</a:t>
            </a:r>
            <a:r>
              <a:rPr lang="zh-CN" altLang="en-US">
                <a:solidFill>
                  <a:schemeClr val="bg1"/>
                </a:solidFill>
              </a:rPr>
              <a:t>用于增强渲染质量。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highlight>
                  <a:srgbClr val="FF0000"/>
                </a:highlight>
              </a:rPr>
              <a:t>状态定义</a:t>
            </a:r>
            <a:endParaRPr lang="en-US" altLang="zh-CN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states</a:t>
            </a:r>
            <a:r>
              <a:rPr lang="zh-CN" altLang="en-US">
                <a:solidFill>
                  <a:schemeClr val="bg1"/>
                </a:solidFill>
              </a:rPr>
              <a:t>用于动画化状态更改。</a:t>
            </a:r>
            <a:endParaRPr lang="en-US" altLang="zh-CN">
              <a:solidFill>
                <a:schemeClr val="bg1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包含所有支持的状态列表、当前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state</a:t>
            </a:r>
            <a:r>
              <a:rPr lang="zh-CN" altLang="en-US">
                <a:solidFill>
                  <a:schemeClr val="bg1"/>
                </a:solidFill>
              </a:rPr>
              <a:t>属性和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transitions</a:t>
            </a:r>
            <a:r>
              <a:rPr lang="zh-CN" altLang="en-US">
                <a:solidFill>
                  <a:schemeClr val="bg1"/>
                </a:solidFill>
              </a:rPr>
              <a:t>列表属性，</a:t>
            </a:r>
          </a:p>
        </p:txBody>
      </p:sp>
    </p:spTree>
    <p:extLst>
      <p:ext uri="{BB962C8B-B14F-4D97-AF65-F5344CB8AC3E}">
        <p14:creationId xmlns:p14="http://schemas.microsoft.com/office/powerpoint/2010/main" val="422126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6E13C-CB99-ECED-9B9E-0ABE7F726B63}"/>
              </a:ext>
            </a:extLst>
          </p:cNvPr>
          <p:cNvSpPr txBox="1"/>
          <p:nvPr/>
        </p:nvSpPr>
        <p:spPr>
          <a:xfrm>
            <a:off x="4704069" y="289650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Rectangle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54B3C2-CA00-BE97-5C8B-81537B075CA3}"/>
              </a:ext>
            </a:extLst>
          </p:cNvPr>
          <p:cNvSpPr txBox="1"/>
          <p:nvPr/>
        </p:nvSpPr>
        <p:spPr>
          <a:xfrm>
            <a:off x="572131" y="697258"/>
            <a:ext cx="9602016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chemeClr val="accent3"/>
                </a:solidFill>
              </a:rPr>
              <a:t>Rectangle</a:t>
            </a:r>
            <a:r>
              <a:rPr lang="zh-CN" altLang="en-US">
                <a:solidFill>
                  <a:schemeClr val="bg1"/>
                </a:solidFill>
              </a:rPr>
              <a:t>扩展了</a:t>
            </a:r>
            <a:r>
              <a:rPr lang="en-US" altLang="zh-CN" b="1">
                <a:solidFill>
                  <a:schemeClr val="accent3"/>
                </a:solidFill>
              </a:rPr>
              <a:t>Item</a:t>
            </a:r>
            <a:r>
              <a:rPr lang="zh-CN" altLang="en-US">
                <a:solidFill>
                  <a:schemeClr val="bg1"/>
                </a:solidFill>
              </a:rPr>
              <a:t>，为其添加填充颜色。此外，还支持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border.color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border.width</a:t>
            </a:r>
            <a:r>
              <a:rPr lang="zh-CN" altLang="en-US">
                <a:solidFill>
                  <a:schemeClr val="bg1"/>
                </a:solidFill>
              </a:rPr>
              <a:t>。要创建圆角矩形，可以使用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radius</a:t>
            </a:r>
            <a:r>
              <a:rPr lang="zh-CN" altLang="en-US">
                <a:solidFill>
                  <a:schemeClr val="bg1"/>
                </a:solidFill>
              </a:rPr>
              <a:t>属性。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367E71-801E-EA98-15F7-445D41CA4EBF}"/>
              </a:ext>
            </a:extLst>
          </p:cNvPr>
          <p:cNvSpPr txBox="1"/>
          <p:nvPr/>
        </p:nvSpPr>
        <p:spPr>
          <a:xfrm>
            <a:off x="1064871" y="219919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388112-BD2F-C149-4070-B15568171F9C}"/>
              </a:ext>
            </a:extLst>
          </p:cNvPr>
          <p:cNvSpPr/>
          <p:nvPr/>
        </p:nvSpPr>
        <p:spPr>
          <a:xfrm>
            <a:off x="879676" y="1720974"/>
            <a:ext cx="8680591" cy="6353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rect1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76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"lightsteelblue"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rect2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76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border.color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"lightsteelblue"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border.width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radius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9A362CBA-1111-0396-2648-A6A22C372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486" y="1524682"/>
            <a:ext cx="2162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718FAF2-75B8-EAB8-DC4B-5043BC473BD4}"/>
              </a:ext>
            </a:extLst>
          </p:cNvPr>
          <p:cNvSpPr/>
          <p:nvPr/>
        </p:nvSpPr>
        <p:spPr>
          <a:xfrm>
            <a:off x="1157236" y="3544955"/>
            <a:ext cx="3211564" cy="31496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A763529-9A82-5AD4-FA3A-EF1270DA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262" y="4034583"/>
            <a:ext cx="7398702" cy="553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bg2">
                    <a:lumMod val="90000"/>
                  </a:schemeClr>
                </a:solidFill>
                <a:latin typeface="Arial Unicode MS"/>
                <a:ea typeface="source-code-pro"/>
              </a:rPr>
              <a:t>//</a:t>
            </a:r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可以使用</a:t>
            </a:r>
            <a:r>
              <a:rPr lang="en-US" altLang="zh-CN">
                <a:solidFill>
                  <a:schemeClr val="bg2">
                    <a:lumMod val="90000"/>
                  </a:schemeClr>
                </a:solidFill>
              </a:rPr>
              <a:t>JavaScript</a:t>
            </a:r>
            <a:r>
              <a:rPr lang="zh-CN" altLang="en-US">
                <a:solidFill>
                  <a:schemeClr val="bg2">
                    <a:lumMod val="90000"/>
                  </a:schemeClr>
                </a:solidFill>
              </a:rPr>
              <a:t>创建随机颜色：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rgba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random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random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Math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random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(),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)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E528A82-2483-5F70-4DA5-C69098419C17}"/>
              </a:ext>
            </a:extLst>
          </p:cNvPr>
          <p:cNvSpPr txBox="1"/>
          <p:nvPr/>
        </p:nvSpPr>
        <p:spPr>
          <a:xfrm>
            <a:off x="767916" y="8172245"/>
            <a:ext cx="531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除了填充颜色和边框，矩形还支持自定义渐变：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96473C-36B9-CCE7-261B-1F6825262B62}"/>
              </a:ext>
            </a:extLst>
          </p:cNvPr>
          <p:cNvSpPr/>
          <p:nvPr/>
        </p:nvSpPr>
        <p:spPr>
          <a:xfrm>
            <a:off x="879675" y="8482383"/>
            <a:ext cx="8680591" cy="41968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rect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3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76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GradientStop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0.0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"lightsteelblue"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GradientStop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latin typeface="Arial Unicode MS"/>
                <a:ea typeface="source-code-pro"/>
              </a:rPr>
              <a:t>position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1.0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"slategray"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border.color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"slategray"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2F707AB2-3B8C-56C5-57E9-78DB96306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8" y="8858604"/>
            <a:ext cx="21621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2E8F469-5E01-BC8D-4B21-9C64FEE951E9}"/>
              </a:ext>
            </a:extLst>
          </p:cNvPr>
          <p:cNvSpPr txBox="1"/>
          <p:nvPr/>
        </p:nvSpPr>
        <p:spPr>
          <a:xfrm>
            <a:off x="4704069" y="10211479"/>
            <a:ext cx="472535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position</a:t>
            </a:r>
            <a:r>
              <a:rPr lang="zh-CN" altLang="en-US"/>
              <a:t>标记y轴上的位置（0=顶部，1=底部）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700E22E7-7265-EB05-1AA5-1E6FDE74FB4F}"/>
                  </a:ext>
                </a:extLst>
              </p14:cNvPr>
              <p14:cNvContentPartPr/>
              <p14:nvPr/>
            </p14:nvContentPartPr>
            <p14:xfrm>
              <a:off x="9197040" y="1713600"/>
              <a:ext cx="141120" cy="8820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700E22E7-7265-EB05-1AA5-1E6FDE74FB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88040" y="1704600"/>
                <a:ext cx="158760" cy="10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1AFCCABE-AD57-927B-6AD9-E5B0BB0BEDC0}"/>
              </a:ext>
            </a:extLst>
          </p:cNvPr>
          <p:cNvGrpSpPr/>
          <p:nvPr/>
        </p:nvGrpSpPr>
        <p:grpSpPr>
          <a:xfrm>
            <a:off x="8617800" y="2484000"/>
            <a:ext cx="754920" cy="145440"/>
            <a:chOff x="8617800" y="2484000"/>
            <a:chExt cx="75492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5495AFE5-E083-2AC5-922F-CDA737870904}"/>
                    </a:ext>
                  </a:extLst>
                </p14:cNvPr>
                <p14:cNvContentPartPr/>
                <p14:nvPr/>
              </p14:nvContentPartPr>
              <p14:xfrm>
                <a:off x="8617800" y="2499120"/>
                <a:ext cx="151560" cy="1234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5495AFE5-E083-2AC5-922F-CDA7378709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09160" y="2490120"/>
                  <a:ext cx="169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E69AE5BA-06CF-28F9-C79B-07AA180E13A0}"/>
                    </a:ext>
                  </a:extLst>
                </p14:cNvPr>
                <p14:cNvContentPartPr/>
                <p14:nvPr/>
              </p14:nvContentPartPr>
              <p14:xfrm>
                <a:off x="9174000" y="2484000"/>
                <a:ext cx="198720" cy="1454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E69AE5BA-06CF-28F9-C79B-07AA180E13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65000" y="2475000"/>
                  <a:ext cx="21636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825F073-567B-464E-780B-789C89778375}"/>
                  </a:ext>
                </a:extLst>
              </p14:cNvPr>
              <p14:cNvContentPartPr/>
              <p14:nvPr/>
            </p14:nvContentPartPr>
            <p14:xfrm>
              <a:off x="5486160" y="3139200"/>
              <a:ext cx="360" cy="3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825F073-567B-464E-780B-789C897783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77160" y="3130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37" name="墨迹 1036">
                <a:extLst>
                  <a:ext uri="{FF2B5EF4-FFF2-40B4-BE49-F238E27FC236}">
                    <a16:creationId xmlns:a16="http://schemas.microsoft.com/office/drawing/2014/main" id="{431CC0CF-5D1B-E093-47D0-B15EB775F9ED}"/>
                  </a:ext>
                </a:extLst>
              </p14:cNvPr>
              <p14:cNvContentPartPr/>
              <p14:nvPr/>
            </p14:nvContentPartPr>
            <p14:xfrm>
              <a:off x="7521600" y="10499400"/>
              <a:ext cx="401040" cy="16560"/>
            </p14:xfrm>
          </p:contentPart>
        </mc:Choice>
        <mc:Fallback xmlns="">
          <p:pic>
            <p:nvPicPr>
              <p:cNvPr id="1037" name="墨迹 1036">
                <a:extLst>
                  <a:ext uri="{FF2B5EF4-FFF2-40B4-BE49-F238E27FC236}">
                    <a16:creationId xmlns:a16="http://schemas.microsoft.com/office/drawing/2014/main" id="{431CC0CF-5D1B-E093-47D0-B15EB775F9E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12960" y="10490400"/>
                <a:ext cx="4186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39" name="墨迹 1038">
                <a:extLst>
                  <a:ext uri="{FF2B5EF4-FFF2-40B4-BE49-F238E27FC236}">
                    <a16:creationId xmlns:a16="http://schemas.microsoft.com/office/drawing/2014/main" id="{B386E788-C575-30AE-C9AF-B82FD28E5833}"/>
                  </a:ext>
                </a:extLst>
              </p14:cNvPr>
              <p14:cNvContentPartPr/>
              <p14:nvPr/>
            </p14:nvContentPartPr>
            <p14:xfrm>
              <a:off x="9166800" y="11414520"/>
              <a:ext cx="360" cy="360"/>
            </p14:xfrm>
          </p:contentPart>
        </mc:Choice>
        <mc:Fallback xmlns="">
          <p:pic>
            <p:nvPicPr>
              <p:cNvPr id="1039" name="墨迹 1038">
                <a:extLst>
                  <a:ext uri="{FF2B5EF4-FFF2-40B4-BE49-F238E27FC236}">
                    <a16:creationId xmlns:a16="http://schemas.microsoft.com/office/drawing/2014/main" id="{B386E788-C575-30AE-C9AF-B82FD28E58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57800" y="114055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89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6E13C-CB99-ECED-9B9E-0ABE7F726B63}"/>
              </a:ext>
            </a:extLst>
          </p:cNvPr>
          <p:cNvSpPr txBox="1"/>
          <p:nvPr/>
        </p:nvSpPr>
        <p:spPr>
          <a:xfrm>
            <a:off x="5062284" y="184142"/>
            <a:ext cx="621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Text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54B3C2-CA00-BE97-5C8B-81537B075CA3}"/>
              </a:ext>
            </a:extLst>
          </p:cNvPr>
          <p:cNvSpPr txBox="1"/>
          <p:nvPr/>
        </p:nvSpPr>
        <p:spPr>
          <a:xfrm>
            <a:off x="572130" y="723174"/>
            <a:ext cx="9602016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>
                <a:solidFill>
                  <a:schemeClr val="bg1"/>
                </a:solidFill>
              </a:rPr>
              <a:t>要显示文本，可以使用</a:t>
            </a:r>
            <a:r>
              <a:rPr lang="en-US" altLang="zh-CN" sz="1800">
                <a:solidFill>
                  <a:schemeClr val="accent3"/>
                </a:solidFill>
              </a:rPr>
              <a:t>Text</a:t>
            </a:r>
            <a:r>
              <a:rPr lang="zh-CN" altLang="en-US" sz="1800">
                <a:solidFill>
                  <a:schemeClr val="bg1"/>
                </a:solidFill>
              </a:rPr>
              <a:t>元素。它最显著的属性是字符串类型的</a:t>
            </a:r>
            <a:r>
              <a:rPr lang="en-US" altLang="zh-CN" sz="1800">
                <a:solidFill>
                  <a:schemeClr val="bg1"/>
                </a:solidFill>
                <a:highlight>
                  <a:srgbClr val="0000FF"/>
                </a:highlight>
              </a:rPr>
              <a:t>text</a:t>
            </a:r>
            <a:r>
              <a:rPr lang="zh-CN" altLang="en-US" sz="1800">
                <a:solidFill>
                  <a:schemeClr val="bg1"/>
                </a:solidFill>
              </a:rPr>
              <a:t>属性。元素根据给定的文本和使用的字体（例如</a:t>
            </a:r>
            <a:r>
              <a:rPr lang="en-US" altLang="zh-CN" sz="1800">
                <a:solidFill>
                  <a:schemeClr val="bg1"/>
                </a:solidFill>
                <a:highlight>
                  <a:srgbClr val="0000FF"/>
                </a:highlight>
              </a:rPr>
              <a:t>font.family</a:t>
            </a:r>
            <a:r>
              <a:rPr lang="zh-CN" altLang="en-US" sz="1800">
                <a:solidFill>
                  <a:schemeClr val="bg1"/>
                </a:solidFill>
              </a:rPr>
              <a:t>、</a:t>
            </a:r>
            <a:r>
              <a:rPr lang="en-US" altLang="zh-CN" sz="1800">
                <a:solidFill>
                  <a:schemeClr val="bg1"/>
                </a:solidFill>
                <a:highlight>
                  <a:srgbClr val="0000FF"/>
                </a:highlight>
              </a:rPr>
              <a:t>font.pixelSize</a:t>
            </a:r>
            <a:r>
              <a:rPr lang="zh-CN" altLang="en-US" sz="1800">
                <a:solidFill>
                  <a:schemeClr val="bg1"/>
                </a:solidFill>
              </a:rPr>
              <a:t>等）计算其初始宽度和高度。要更改文本的颜色，只需使用</a:t>
            </a:r>
            <a:r>
              <a:rPr lang="en-US" altLang="zh-CN" sz="1800">
                <a:solidFill>
                  <a:schemeClr val="bg1"/>
                </a:solidFill>
                <a:highlight>
                  <a:srgbClr val="0000FF"/>
                </a:highlight>
              </a:rPr>
              <a:t>color</a:t>
            </a:r>
            <a:r>
              <a:rPr lang="zh-CN" altLang="en-US" sz="1800">
                <a:solidFill>
                  <a:schemeClr val="bg1"/>
                </a:solidFill>
              </a:rPr>
              <a:t>属性。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EDE219-67A9-51A3-03DE-11A26362865D}"/>
              </a:ext>
            </a:extLst>
          </p:cNvPr>
          <p:cNvSpPr txBox="1"/>
          <p:nvPr/>
        </p:nvSpPr>
        <p:spPr>
          <a:xfrm>
            <a:off x="958914" y="2077275"/>
            <a:ext cx="8994252" cy="254056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"The quick brown fox"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"#303030"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font.family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"Ubuntu"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font.pixelSize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8B61DB1-3751-140A-DCE4-D82F8CAFE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993" y="2728433"/>
            <a:ext cx="3905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B10AAF-6F15-D7D7-7A4A-2EBA5E5211A1}"/>
              </a:ext>
            </a:extLst>
          </p:cNvPr>
          <p:cNvSpPr txBox="1"/>
          <p:nvPr/>
        </p:nvSpPr>
        <p:spPr>
          <a:xfrm>
            <a:off x="572130" y="4680564"/>
            <a:ext cx="9602015" cy="2537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可以使用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horizontalAlignment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verticalAlignment</a:t>
            </a:r>
            <a:r>
              <a:rPr lang="zh-CN" altLang="en-US">
                <a:solidFill>
                  <a:schemeClr val="bg1"/>
                </a:solidFill>
              </a:rPr>
              <a:t>属性对齐文本。使用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style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zh-CN" altLang="en-US">
                <a:solidFill>
                  <a:schemeClr val="bg1"/>
                </a:solidFill>
                <a:highlight>
                  <a:srgbClr val="0000FF"/>
                </a:highlight>
              </a:rPr>
              <a:t>styleColor</a:t>
            </a:r>
            <a:r>
              <a:rPr lang="zh-CN" altLang="en-US">
                <a:solidFill>
                  <a:schemeClr val="bg1"/>
                </a:solidFill>
              </a:rPr>
              <a:t>属性，允许以轮廓、凸起和凹陷模式渲染文本。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elide</a:t>
            </a:r>
            <a:r>
              <a:rPr lang="zh-CN" altLang="en-US">
                <a:solidFill>
                  <a:schemeClr val="bg1"/>
                </a:solidFill>
              </a:rPr>
              <a:t>属性允许将省略符位置设置为文本的左侧、右侧或中间。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例如：</a:t>
            </a:r>
            <a:r>
              <a:rPr lang="en-US" altLang="zh-CN" b="0" i="1">
                <a:solidFill>
                  <a:schemeClr val="bg1"/>
                </a:solidFill>
                <a:effectLst/>
                <a:latin typeface="-apple-system"/>
              </a:rPr>
              <a:t>A very … long text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如果不希望省略符模式的“</a:t>
            </a:r>
            <a:r>
              <a:rPr lang="en-US" altLang="zh-CN">
                <a:solidFill>
                  <a:schemeClr val="bg1"/>
                </a:solidFill>
              </a:rPr>
              <a:t>…”</a:t>
            </a:r>
            <a:r>
              <a:rPr lang="zh-CN" altLang="en-US">
                <a:solidFill>
                  <a:schemeClr val="bg1"/>
                </a:solidFill>
              </a:rPr>
              <a:t>出现，但仍希望看到全文，可以使用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wrapMode</a:t>
            </a:r>
            <a:r>
              <a:rPr lang="zh-CN" altLang="en-US">
                <a:solidFill>
                  <a:schemeClr val="bg1"/>
                </a:solidFill>
              </a:rPr>
              <a:t>属性包装文本（仅在显式的设置了宽度时有效）：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D5C017-9D3C-1A1B-5456-908F5A556ED4}"/>
              </a:ext>
            </a:extLst>
          </p:cNvPr>
          <p:cNvSpPr txBox="1"/>
          <p:nvPr/>
        </p:nvSpPr>
        <p:spPr>
          <a:xfrm>
            <a:off x="958914" y="7281160"/>
            <a:ext cx="8994252" cy="54490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'A very long text’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'...' shall appear in the middle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elide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ElideMiddle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red sunken text styling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style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Sunken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styleColor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'#FF4444’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align text to the top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verticalAlignment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Text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AlignTop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only sensible when no elide mode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wrapMode: Text.WordWrap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A3854B4A-E8AD-C193-4EA1-FBAFBD8EACB1}"/>
                  </a:ext>
                </a:extLst>
              </p14:cNvPr>
              <p14:cNvContentPartPr/>
              <p14:nvPr/>
            </p14:nvContentPartPr>
            <p14:xfrm>
              <a:off x="2301240" y="2926080"/>
              <a:ext cx="360" cy="3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A3854B4A-E8AD-C193-4EA1-FBAFBD8EAC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2240" y="29170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92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6E13C-CB99-ECED-9B9E-0ABE7F726B63}"/>
              </a:ext>
            </a:extLst>
          </p:cNvPr>
          <p:cNvSpPr txBox="1"/>
          <p:nvPr/>
        </p:nvSpPr>
        <p:spPr>
          <a:xfrm>
            <a:off x="5062284" y="184142"/>
            <a:ext cx="83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Image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C54C70-ACAC-B525-DDE3-34BA391DE4BF}"/>
              </a:ext>
            </a:extLst>
          </p:cNvPr>
          <p:cNvSpPr txBox="1"/>
          <p:nvPr/>
        </p:nvSpPr>
        <p:spPr>
          <a:xfrm>
            <a:off x="641216" y="765517"/>
            <a:ext cx="956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>
                <a:solidFill>
                  <a:schemeClr val="accent3"/>
                </a:solidFill>
              </a:rPr>
              <a:t>Image</a:t>
            </a:r>
            <a:r>
              <a:rPr lang="zh-CN" altLang="en-US">
                <a:solidFill>
                  <a:schemeClr val="bg1"/>
                </a:solidFill>
              </a:rPr>
              <a:t>元素能够以各种格式（例如</a:t>
            </a:r>
            <a:r>
              <a:rPr lang="en-US" altLang="zh-CN">
                <a:solidFill>
                  <a:schemeClr val="bg1"/>
                </a:solidFill>
              </a:rPr>
              <a:t>PNG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JPG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GIF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BMP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WEBP</a:t>
            </a:r>
            <a:r>
              <a:rPr lang="zh-CN" altLang="en-US">
                <a:solidFill>
                  <a:schemeClr val="bg1"/>
                </a:solidFill>
              </a:rPr>
              <a:t>）显示图像。有关支持的图像格式的完整列表，请参阅</a:t>
            </a:r>
            <a:r>
              <a:rPr lang="en-US" altLang="zh-CN">
                <a:solidFill>
                  <a:schemeClr val="bg1"/>
                </a:solidFill>
                <a:hlinkClick r:id="rId2"/>
              </a:rPr>
              <a:t>Qt</a:t>
            </a:r>
            <a:r>
              <a:rPr lang="zh-CN" altLang="en-US">
                <a:solidFill>
                  <a:schemeClr val="bg1"/>
                </a:solidFill>
                <a:hlinkClick r:id="rId2"/>
              </a:rPr>
              <a:t>文档</a:t>
            </a:r>
            <a:r>
              <a:rPr lang="zh-CN" altLang="en-US">
                <a:solidFill>
                  <a:schemeClr val="bg1"/>
                </a:solidFill>
              </a:rPr>
              <a:t>。除了提供图像</a:t>
            </a:r>
            <a:r>
              <a:rPr lang="en-US" altLang="zh-CN">
                <a:solidFill>
                  <a:schemeClr val="bg1"/>
                </a:solidFill>
              </a:rPr>
              <a:t>URL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source</a:t>
            </a:r>
            <a:r>
              <a:rPr lang="zh-CN" altLang="en-US">
                <a:solidFill>
                  <a:schemeClr val="bg1"/>
                </a:solidFill>
              </a:rPr>
              <a:t>属性外，它还包含一个控制大小调整行为的</a:t>
            </a:r>
            <a:r>
              <a:rPr lang="en-US" altLang="zh-CN">
                <a:solidFill>
                  <a:schemeClr val="bg1"/>
                </a:solidFill>
                <a:highlight>
                  <a:srgbClr val="0000FF"/>
                </a:highlight>
              </a:rPr>
              <a:t>fillMode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3006C6-1666-1F1D-7381-9CC25F1B788F}"/>
              </a:ext>
            </a:extLst>
          </p:cNvPr>
          <p:cNvSpPr/>
          <p:nvPr/>
        </p:nvSpPr>
        <p:spPr>
          <a:xfrm>
            <a:off x="716280" y="1836420"/>
            <a:ext cx="9265920" cy="65989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width: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64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height: 72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"assets/triangle_red.png"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>
              <a:lnSpc>
                <a:spcPct val="150000"/>
              </a:lnSpc>
            </a:pPr>
            <a:endParaRPr lang="en-US" altLang="zh-CN">
              <a:solidFill>
                <a:srgbClr val="FFFFFF"/>
              </a:solidFill>
              <a:latin typeface="Arial Unicode MS"/>
              <a:ea typeface="source-code-pro"/>
            </a:endParaRPr>
          </a:p>
          <a:p>
            <a:pPr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64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+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999999"/>
                </a:solidFill>
                <a:effectLst/>
                <a:latin typeface="Arial Unicode MS"/>
                <a:ea typeface="source-code-pro"/>
              </a:rPr>
              <a:t>// width: 72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72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/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source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"assets/triangle_red.png"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fillMode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Image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  <a:ea typeface="source-code-pro"/>
              </a:rPr>
              <a:t>PreserveAspectCrop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clip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true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EC7B2D8-B1E4-7C66-6770-244DAB6C7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589" y="3191365"/>
            <a:ext cx="3810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07C2646-C813-FD1A-ECD4-920432491386}"/>
              </a:ext>
            </a:extLst>
          </p:cNvPr>
          <p:cNvSpPr txBox="1"/>
          <p:nvPr/>
        </p:nvSpPr>
        <p:spPr>
          <a:xfrm>
            <a:off x="1116094" y="8180523"/>
            <a:ext cx="8729916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使用</a:t>
            </a:r>
            <a:r>
              <a:rPr lang="zh-CN" altLang="en-US">
                <a:highlight>
                  <a:srgbClr val="00FF00"/>
                </a:highlight>
              </a:rPr>
              <a:t>PreserveApectCrop</a:t>
            </a:r>
            <a:r>
              <a:rPr lang="zh-CN" altLang="en-US"/>
              <a:t>的图像元素还应启用</a:t>
            </a:r>
            <a:r>
              <a:rPr lang="en-US" altLang="zh-CN"/>
              <a:t>clip</a:t>
            </a:r>
            <a:r>
              <a:rPr lang="zh-CN" altLang="en-US"/>
              <a:t>，以避免在图像边界之外渲染图像数据。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1C141B-0A35-A7FA-C1EB-DBDD87B45952}"/>
              </a:ext>
            </a:extLst>
          </p:cNvPr>
          <p:cNvSpPr txBox="1"/>
          <p:nvPr/>
        </p:nvSpPr>
        <p:spPr>
          <a:xfrm>
            <a:off x="2987040" y="4742227"/>
            <a:ext cx="721614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Image.Stretch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：默认值。缩放图像以适合项目</a:t>
            </a:r>
            <a:endParaRPr lang="en-US" altLang="zh-CN" b="0" i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Image.PreserveAspectFit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：图像均匀缩放以适应而不裁剪</a:t>
            </a:r>
            <a:endParaRPr lang="en-US" altLang="zh-CN" b="0" i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Image.PreserveAspectCrop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：图像均匀缩放以填充，必要时进行裁剪</a:t>
            </a:r>
            <a:endParaRPr lang="en-US" altLang="zh-CN" b="0" i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Image.Tile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：水平和垂直复制图像</a:t>
            </a:r>
            <a:endParaRPr lang="en-US" altLang="zh-CN" b="0" i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Image.TileVertically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：图像水平拉伸并垂直平铺</a:t>
            </a:r>
            <a:endParaRPr lang="en-US" altLang="zh-CN" b="0" i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Image.TileHorizontally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：图像被垂直拉伸并水平平铺</a:t>
            </a:r>
            <a:endParaRPr lang="en-US" altLang="zh-CN" b="0" i="0">
              <a:solidFill>
                <a:schemeClr val="bg1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Image.Pad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：图像未转换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5DC1F5-D752-2028-C8F1-E46E628353D5}"/>
              </a:ext>
            </a:extLst>
          </p:cNvPr>
          <p:cNvSpPr txBox="1"/>
          <p:nvPr/>
        </p:nvSpPr>
        <p:spPr>
          <a:xfrm>
            <a:off x="1116094" y="8828274"/>
            <a:ext cx="8729916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可以在</a:t>
            </a:r>
            <a:r>
              <a:rPr lang="en-US" altLang="zh-CN"/>
              <a:t>C++</a:t>
            </a:r>
            <a:r>
              <a:rPr lang="zh-CN" altLang="en-US"/>
              <a:t>中使用</a:t>
            </a:r>
            <a:r>
              <a:rPr lang="en-US" altLang="zh-CN"/>
              <a:t>QQuickImageProvider</a:t>
            </a:r>
            <a:r>
              <a:rPr lang="zh-CN" altLang="en-US"/>
              <a:t>创建自己的图像提供程序。动态创建图像，并利用线程加载图像。</a:t>
            </a:r>
          </a:p>
        </p:txBody>
      </p:sp>
    </p:spTree>
    <p:extLst>
      <p:ext uri="{BB962C8B-B14F-4D97-AF65-F5344CB8AC3E}">
        <p14:creationId xmlns:p14="http://schemas.microsoft.com/office/powerpoint/2010/main" val="384002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6E13C-CB99-ECED-9B9E-0ABE7F726B63}"/>
              </a:ext>
            </a:extLst>
          </p:cNvPr>
          <p:cNvSpPr txBox="1"/>
          <p:nvPr/>
        </p:nvSpPr>
        <p:spPr>
          <a:xfrm>
            <a:off x="4603721" y="138500"/>
            <a:ext cx="1417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MouseArea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8D9BF5-B399-5946-5299-11AA4A0E84DF}"/>
              </a:ext>
            </a:extLst>
          </p:cNvPr>
          <p:cNvSpPr txBox="1"/>
          <p:nvPr/>
        </p:nvSpPr>
        <p:spPr>
          <a:xfrm>
            <a:off x="691847" y="746036"/>
            <a:ext cx="924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chemeClr val="accent3"/>
                </a:solidFill>
              </a:rPr>
              <a:t>MouseArea</a:t>
            </a:r>
            <a:r>
              <a:rPr lang="zh-CN" altLang="en-US" sz="1800" b="1">
                <a:solidFill>
                  <a:schemeClr val="bg1"/>
                </a:solidFill>
              </a:rPr>
              <a:t>这是一个矩形的不可见项，可以在其中捕获鼠标事件。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0949F4-1394-C719-AE4D-A9285162AB9E}"/>
              </a:ext>
            </a:extLst>
          </p:cNvPr>
          <p:cNvSpPr/>
          <p:nvPr/>
        </p:nvSpPr>
        <p:spPr>
          <a:xfrm>
            <a:off x="609600" y="1115368"/>
            <a:ext cx="9662160" cy="89633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rect1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76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"lightsteelblue"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MouseArea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area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width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height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2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onClicked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rect2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visible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67CDCC"/>
                </a:solidFill>
                <a:effectLst/>
                <a:latin typeface="Arial Unicode MS"/>
                <a:ea typeface="source-code-pro"/>
              </a:rPr>
              <a:t>!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rect2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.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visible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>
              <a:lnSpc>
                <a:spcPct val="150000"/>
              </a:lnSpc>
            </a:pP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Rectangle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rect2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y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12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76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height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96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border.color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7EC699"/>
                </a:solidFill>
                <a:effectLst/>
                <a:latin typeface="Arial Unicode MS"/>
                <a:ea typeface="source-code-pro"/>
              </a:rPr>
              <a:t>"lightsteelblue"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border.width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4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 lvl="1"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8C555"/>
                </a:solidFill>
                <a:effectLst/>
                <a:latin typeface="Arial Unicode MS"/>
                <a:ea typeface="source-code-pro"/>
              </a:rPr>
              <a:t>radius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08D49"/>
                </a:solidFill>
                <a:effectLst/>
                <a:latin typeface="Arial Unicode MS"/>
                <a:ea typeface="source-code-pro"/>
              </a:rPr>
              <a:t>8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source-code-pro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/>
              <a:ea typeface="source-code-pro"/>
            </a:endParaRPr>
          </a:p>
          <a:p>
            <a:pPr>
              <a:lnSpc>
                <a:spcPct val="150000"/>
              </a:lnSpc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Arial Unicode MS"/>
                <a:ea typeface="source-code-pro"/>
              </a:rPr>
              <a:t>}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/>
          </a:p>
        </p:txBody>
      </p:sp>
      <p:pic>
        <p:nvPicPr>
          <p:cNvPr id="3075" name="Picture 3" descr="MouseArea">
            <a:extLst>
              <a:ext uri="{FF2B5EF4-FFF2-40B4-BE49-F238E27FC236}">
                <a16:creationId xmlns:a16="http://schemas.microsoft.com/office/drawing/2014/main" id="{B5A535CA-9705-33EA-9204-2AD6426BD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4101148"/>
            <a:ext cx="2000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MouseArea">
            <a:extLst>
              <a:ext uri="{FF2B5EF4-FFF2-40B4-BE49-F238E27FC236}">
                <a16:creationId xmlns:a16="http://schemas.microsoft.com/office/drawing/2014/main" id="{23008F2D-805F-3907-2AC5-02EB66905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5442268"/>
            <a:ext cx="2000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74E1075-01B2-A41C-BEE5-66BA64B560B0}"/>
              </a:ext>
            </a:extLst>
          </p:cNvPr>
          <p:cNvSpPr txBox="1"/>
          <p:nvPr/>
        </p:nvSpPr>
        <p:spPr>
          <a:xfrm>
            <a:off x="1813560" y="10332720"/>
            <a:ext cx="690372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有关更复杂的交互，请参见</a:t>
            </a:r>
            <a:r>
              <a:rPr lang="zh-CN" altLang="en-US">
                <a:hlinkClick r:id="rId4"/>
              </a:rPr>
              <a:t>Qt </a:t>
            </a:r>
            <a:r>
              <a:rPr lang="en-US" altLang="zh-CN">
                <a:hlinkClick r:id="rId4"/>
              </a:rPr>
              <a:t>Quick</a:t>
            </a:r>
            <a:r>
              <a:rPr lang="zh-CN" altLang="en-US">
                <a:hlinkClick r:id="rId4"/>
              </a:rPr>
              <a:t>输入处理程序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2914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GFjYTU0NWJkMWQ1YTMwMTViZThhYTk5YTFlZGRhMzgifQ=="/>
</p:tagLst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7366</TotalTime>
  <Words>4665</Words>
  <Application>Microsoft Office PowerPoint</Application>
  <PresentationFormat>自定义</PresentationFormat>
  <Paragraphs>791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-apple-system</vt:lpstr>
      <vt:lpstr>Arial Unicode MS</vt:lpstr>
      <vt:lpstr>PingFang SC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1480</cp:revision>
  <dcterms:created xsi:type="dcterms:W3CDTF">2020-06-26T01:00:00Z</dcterms:created>
  <dcterms:modified xsi:type="dcterms:W3CDTF">2022-09-07T14:30:32Z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35C8A0B9FA4B4BC7B03E97E74C2317FB</vt:lpwstr>
  </property>
</Properties>
</file>