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40" r:id="rId14"/>
    <p:sldId id="341" r:id="rId15"/>
  </p:sldIdLst>
  <p:sldSz cx="10625138" cy="1440021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480" y="5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02:02:51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2:14:24.8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24575,'12'1'0,"-1"0"0,0 0 0,1 2 0,13 3 0,18 4 0,273 23 0,4-25 0,-142-5 0,-156-2 0,1 0 0,0 2 0,23 6 0,-44-8-4,-1-1-1,1 0 0,-1 1 1,1-1-1,-1 0 0,1 0 1,-1 0-1,1 0 0,-1 0 1,1 0-1,-1 0 0,1-1 1,1 0-1,-3 1 10,1 0-1,-1 0 1,0-1 0,1 1-1,-1 0 1,1-1 0,-1 1-1,0 0 1,0-1 0,1 1-1,-1 0 1,0-1-1,0 1 1,1-1 0,-1 1-1,0-1 1,0 1 0,0-1-1,0 1 1,0 0 0,0-1-1,0 1 1,0-1 0,0 1-1,0-1 1,0 1 0,0-1-1,-1-5-139,-1 1 0,0 0 0,0 0 0,0 0 0,-5-8 0,3 5-485,-18-32-6206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2:20:37.7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0 173 24575,'32'0'0,"26"-4"0,16 0 0,18-1 0,15-2 0,14-1 0,12-2 0,8-3 0,6-3 0,-1-2 0,-10 2 0,-15 3 0,-20 5 0,-20 3 0,-21 2 0,-27-5 0,-30-9 0,-16-1-8191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5" Type="http://schemas.openxmlformats.org/officeDocument/2006/relationships/image" Target="../media/image18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动态元素类型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2D55F55-6075-B67B-40E1-01C2FD7098FB}"/>
              </a:ext>
            </a:extLst>
          </p:cNvPr>
          <p:cNvSpPr txBox="1"/>
          <p:nvPr/>
        </p:nvSpPr>
        <p:spPr>
          <a:xfrm>
            <a:off x="473050" y="713236"/>
            <a:ext cx="9782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接下来，添加</a:t>
            </a:r>
            <a:r>
              <a:rPr lang="en-US" altLang="zh-CN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平移。</a:t>
            </a:r>
            <a:r>
              <a:rPr lang="en-US" altLang="zh-CN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平移应与</a:t>
            </a:r>
            <a:r>
              <a:rPr lang="en-US" altLang="zh-CN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平移并行运行，将</a:t>
            </a:r>
            <a:r>
              <a:rPr lang="en-US" altLang="zh-CN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平移序列与</a:t>
            </a:r>
            <a:r>
              <a:rPr lang="en-US" altLang="zh-CN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平移一起封装到并行动画中。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1E620A-A66B-AF9D-FD7E-DDE1ECF0473F}"/>
              </a:ext>
            </a:extLst>
          </p:cNvPr>
          <p:cNvSpPr/>
          <p:nvPr/>
        </p:nvSpPr>
        <p:spPr>
          <a:xfrm>
            <a:off x="574651" y="1136510"/>
            <a:ext cx="9475835" cy="4220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ParallelAnimation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anim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SequentialAnimation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... our Y1, Y2 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X1 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ball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"x"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duration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D243A0E9-E184-4535-53F9-D70D1703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697" y="2584993"/>
            <a:ext cx="6901790" cy="144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BB05B1-99CE-FB97-B9BE-636F8A5156B2}"/>
              </a:ext>
            </a:extLst>
          </p:cNvPr>
          <p:cNvSpPr txBox="1"/>
          <p:nvPr/>
        </p:nvSpPr>
        <p:spPr>
          <a:xfrm>
            <a:off x="473050" y="5411404"/>
            <a:ext cx="9782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最后，添加球旋转。在并行动画中添加另一个动画。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B094A4-3B54-8D17-32CE-7A82B1395538}"/>
              </a:ext>
            </a:extLst>
          </p:cNvPr>
          <p:cNvSpPr/>
          <p:nvPr/>
        </p:nvSpPr>
        <p:spPr>
          <a:xfrm>
            <a:off x="574650" y="5834677"/>
            <a:ext cx="9475835" cy="5219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ParallelAnimation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anim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SequentialAnimation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... our Y1, Y2 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X1 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RotationAnimation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ball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"rotation"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720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duration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3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A42AD7-5F7E-0C0C-85F9-1297651DBAA1}"/>
              </a:ext>
            </a:extLst>
          </p:cNvPr>
          <p:cNvSpPr txBox="1"/>
          <p:nvPr/>
        </p:nvSpPr>
        <p:spPr>
          <a:xfrm>
            <a:off x="642394" y="767235"/>
            <a:ext cx="9253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最后为球的运动提供正确的缓动曲线。对于Y1动画，使用了一个</a:t>
            </a:r>
            <a:r>
              <a:rPr lang="en-US" altLang="zh-CN">
                <a:solidFill>
                  <a:schemeClr val="bg1"/>
                </a:solidFill>
              </a:rPr>
              <a:t>Easing.OutCirc</a:t>
            </a:r>
            <a:r>
              <a:rPr lang="zh-CN" altLang="en-US">
                <a:solidFill>
                  <a:schemeClr val="bg1"/>
                </a:solidFill>
              </a:rPr>
              <a:t>曲线。Y2通过使用</a:t>
            </a:r>
            <a:r>
              <a:rPr lang="en-US" altLang="zh-CN">
                <a:solidFill>
                  <a:schemeClr val="bg1"/>
                </a:solidFill>
              </a:rPr>
              <a:t>Easing.OutBounce</a:t>
            </a:r>
            <a:r>
              <a:rPr lang="zh-CN" altLang="en-US">
                <a:solidFill>
                  <a:schemeClr val="bg1"/>
                </a:solidFill>
              </a:rPr>
              <a:t>或</a:t>
            </a:r>
            <a:r>
              <a:rPr lang="en-US" altLang="zh-CN">
                <a:solidFill>
                  <a:schemeClr val="bg1"/>
                </a:solidFill>
              </a:rPr>
              <a:t>Easing.InBounce</a:t>
            </a:r>
            <a:r>
              <a:rPr lang="zh-CN" altLang="en-US">
                <a:solidFill>
                  <a:schemeClr val="bg1"/>
                </a:solidFill>
              </a:rPr>
              <a:t>为球提供弹跳。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C996AD2-A2DD-4CA9-9962-8CC55A183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4A1B45-CF05-ED14-AF95-6AC3AD4D26B3}"/>
              </a:ext>
            </a:extLst>
          </p:cNvPr>
          <p:cNvSpPr/>
          <p:nvPr/>
        </p:nvSpPr>
        <p:spPr>
          <a:xfrm>
            <a:off x="786867" y="1436469"/>
            <a:ext cx="9051403" cy="9845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ParallelAnimation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anim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SequentialAnimation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ball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duration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easing.type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Easing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OutCirc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ball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ball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duration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easing.type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Easing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OutBounce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ball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"x"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ball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duration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RotationAnimation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ball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"rotation"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720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duration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5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5AE9B00-B2C7-21F4-50C7-48DB366FFFC4}"/>
              </a:ext>
            </a:extLst>
          </p:cNvPr>
          <p:cNvSpPr/>
          <p:nvPr/>
        </p:nvSpPr>
        <p:spPr>
          <a:xfrm>
            <a:off x="619245" y="3820219"/>
            <a:ext cx="9543327" cy="39585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states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"go"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...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"stop"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...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31D0FA-AE99-2395-8531-ECB0CD0D87A4}"/>
              </a:ext>
            </a:extLst>
          </p:cNvPr>
          <p:cNvSpPr txBox="1"/>
          <p:nvPr/>
        </p:nvSpPr>
        <p:spPr>
          <a:xfrm>
            <a:off x="4279738" y="3820219"/>
            <a:ext cx="602173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通过为元素的状态属性指定新的状态名称，可以更改状态。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016498-FE0A-6540-CD48-3ABB139C9C71}"/>
              </a:ext>
            </a:extLst>
          </p:cNvPr>
          <p:cNvSpPr/>
          <p:nvPr/>
        </p:nvSpPr>
        <p:spPr>
          <a:xfrm>
            <a:off x="5463251" y="4272650"/>
            <a:ext cx="4699321" cy="2927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states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...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Button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goButton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...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state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"go"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FEF5DB-03DA-D2E9-96F1-85FCBD6834C6}"/>
              </a:ext>
            </a:extLst>
          </p:cNvPr>
          <p:cNvSpPr/>
          <p:nvPr/>
        </p:nvSpPr>
        <p:spPr>
          <a:xfrm>
            <a:off x="711841" y="1699363"/>
            <a:ext cx="9392856" cy="19586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 b="1"/>
              <a:t>例如，两个信号灯。</a:t>
            </a:r>
            <a:r>
              <a:rPr lang="en-US" altLang="zh-CN" b="1"/>
              <a:t>stop</a:t>
            </a:r>
            <a:r>
              <a:rPr lang="zh-CN" altLang="en-US" b="1"/>
              <a:t>用红色，</a:t>
            </a:r>
            <a:r>
              <a:rPr lang="en-US" altLang="zh-CN" b="1"/>
              <a:t>go</a:t>
            </a:r>
            <a:r>
              <a:rPr lang="zh-CN" altLang="en-US" b="1"/>
              <a:t>用绿色。两个灯光不应同时发光。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512757-6F7B-0B5E-CF3D-F5E27DDE661C}"/>
              </a:ext>
            </a:extLst>
          </p:cNvPr>
          <p:cNvSpPr txBox="1"/>
          <p:nvPr/>
        </p:nvSpPr>
        <p:spPr>
          <a:xfrm>
            <a:off x="2735631" y="273024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chemeClr val="accent3"/>
                </a:solidFill>
                <a:latin typeface="Arial" panose="020B0604020202020204" pitchFamily="34" charset="0"/>
              </a:rPr>
              <a:t>状态和转换</a:t>
            </a:r>
            <a:endParaRPr lang="zh-CN" altLang="en-US" b="1">
              <a:solidFill>
                <a:schemeClr val="accent3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E8B52A1-0D52-3AAB-09D1-5C0764C27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40B453-2B1D-65A1-B5BE-FEF1C4713E8D}"/>
              </a:ext>
            </a:extLst>
          </p:cNvPr>
          <p:cNvSpPr txBox="1"/>
          <p:nvPr/>
        </p:nvSpPr>
        <p:spPr>
          <a:xfrm>
            <a:off x="619245" y="776033"/>
            <a:ext cx="9392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状态定义了一组属性的更改，可以由特定条件触发。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状态开关可以附加一个转换，该转换定义了这些更改对应的动画，或执行附加的行为。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进入状态时也可以执行行为。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E1130DE4-BA55-5167-8417-0D399099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922" y="1742998"/>
            <a:ext cx="1941672" cy="151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20A80B5E-8C7B-C58B-E899-D8B0E9F45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788" y="1789438"/>
            <a:ext cx="57748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7D546CB-7CE4-CBA5-FA20-AD1B01A01A72}"/>
              </a:ext>
            </a:extLst>
          </p:cNvPr>
          <p:cNvSpPr/>
          <p:nvPr/>
        </p:nvSpPr>
        <p:spPr>
          <a:xfrm>
            <a:off x="561370" y="8021217"/>
            <a:ext cx="9543327" cy="53475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light1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radius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black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border.color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lighter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light2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135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radius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black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border.color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lighter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02" name="墨迹 1101">
                <a:extLst>
                  <a:ext uri="{FF2B5EF4-FFF2-40B4-BE49-F238E27FC236}">
                    <a16:creationId xmlns:a16="http://schemas.microsoft.com/office/drawing/2014/main" id="{1F677B95-4F5D-5D79-3D4E-4FE603531C95}"/>
                  </a:ext>
                </a:extLst>
              </p14:cNvPr>
              <p14:cNvContentPartPr/>
              <p14:nvPr/>
            </p14:nvContentPartPr>
            <p14:xfrm>
              <a:off x="2003880" y="11644200"/>
              <a:ext cx="385560" cy="36360"/>
            </p14:xfrm>
          </p:contentPart>
        </mc:Choice>
        <mc:Fallback>
          <p:pic>
            <p:nvPicPr>
              <p:cNvPr id="1102" name="墨迹 1101">
                <a:extLst>
                  <a:ext uri="{FF2B5EF4-FFF2-40B4-BE49-F238E27FC236}">
                    <a16:creationId xmlns:a16="http://schemas.microsoft.com/office/drawing/2014/main" id="{1F677B95-4F5D-5D79-3D4E-4FE603531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4880" y="11635200"/>
                <a:ext cx="4032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79" name="墨迹 1178">
                <a:extLst>
                  <a:ext uri="{FF2B5EF4-FFF2-40B4-BE49-F238E27FC236}">
                    <a16:creationId xmlns:a16="http://schemas.microsoft.com/office/drawing/2014/main" id="{ED3BA0B6-0396-895A-DDFA-B908C07D05C2}"/>
                  </a:ext>
                </a:extLst>
              </p14:cNvPr>
              <p14:cNvContentPartPr/>
              <p14:nvPr/>
            </p14:nvContentPartPr>
            <p14:xfrm>
              <a:off x="6096000" y="5706000"/>
              <a:ext cx="571320" cy="62640"/>
            </p14:xfrm>
          </p:contentPart>
        </mc:Choice>
        <mc:Fallback>
          <p:pic>
            <p:nvPicPr>
              <p:cNvPr id="1179" name="墨迹 1178">
                <a:extLst>
                  <a:ext uri="{FF2B5EF4-FFF2-40B4-BE49-F238E27FC236}">
                    <a16:creationId xmlns:a16="http://schemas.microsoft.com/office/drawing/2014/main" id="{ED3BA0B6-0396-895A-DDFA-B908C07D05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7000" y="5697000"/>
                <a:ext cx="588960" cy="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1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23BBFA-F6A9-0391-E823-162346DD1293}"/>
              </a:ext>
            </a:extLst>
          </p:cNvPr>
          <p:cNvSpPr/>
          <p:nvPr/>
        </p:nvSpPr>
        <p:spPr>
          <a:xfrm>
            <a:off x="544010" y="891251"/>
            <a:ext cx="9444942" cy="55558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"stop"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states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"stop"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light1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red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light2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black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"go"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light1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black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light2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green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zh-CN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MouseArea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state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state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"stop"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?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"go"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"stop"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50A5CD5-14D7-35A5-6B3A-AF06E4321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502" y="891251"/>
            <a:ext cx="3009450" cy="278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68A9DC-2E26-65E0-61F4-B04531353587}"/>
              </a:ext>
            </a:extLst>
          </p:cNvPr>
          <p:cNvSpPr txBox="1"/>
          <p:nvPr/>
        </p:nvSpPr>
        <p:spPr>
          <a:xfrm>
            <a:off x="445624" y="6575743"/>
            <a:ext cx="9543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现在能够成功地改变信号灯的状态。为了使UI更具吸引力，应该添加一些带有动画效果的过渡。状态改变可以触发</a:t>
            </a:r>
            <a:r>
              <a:rPr lang="zh-CN" altLang="en-US" b="1">
                <a:solidFill>
                  <a:schemeClr val="bg1"/>
                </a:solidFill>
                <a:highlight>
                  <a:srgbClr val="0000FF"/>
                </a:highlight>
              </a:rPr>
              <a:t>转换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D226DF-E79B-3C59-1464-4865BB051888}"/>
              </a:ext>
            </a:extLst>
          </p:cNvPr>
          <p:cNvSpPr/>
          <p:nvPr/>
        </p:nvSpPr>
        <p:spPr>
          <a:xfrm>
            <a:off x="544009" y="7222074"/>
            <a:ext cx="9444942" cy="2373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transitions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Transition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from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"stop"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"go"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from: "*"; to: "*"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light1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"color"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light2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"color"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6947AC4C-CC98-7E70-6A2F-164C6CC44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579" y="6990278"/>
            <a:ext cx="2495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CBA9C85-4906-B8A0-E3BB-9FF8C097F9DB}"/>
              </a:ext>
            </a:extLst>
          </p:cNvPr>
          <p:cNvSpPr txBox="1"/>
          <p:nvPr/>
        </p:nvSpPr>
        <p:spPr>
          <a:xfrm>
            <a:off x="3887888" y="7667922"/>
            <a:ext cx="360551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rom: "*"; to: "*" </a:t>
            </a:r>
            <a:r>
              <a:rPr lang="zh-CN" altLang="en-US"/>
              <a:t>表示“从任何状态到任何其他状态”，是默认值。</a:t>
            </a:r>
          </a:p>
        </p:txBody>
      </p:sp>
    </p:spTree>
    <p:extLst>
      <p:ext uri="{BB962C8B-B14F-4D97-AF65-F5344CB8AC3E}">
        <p14:creationId xmlns:p14="http://schemas.microsoft.com/office/powerpoint/2010/main" val="6926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962152" y="29963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动画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6E6ED5-96F1-C1C0-3AF1-F43B77E3F490}"/>
              </a:ext>
            </a:extLst>
          </p:cNvPr>
          <p:cNvSpPr txBox="1"/>
          <p:nvPr/>
        </p:nvSpPr>
        <p:spPr>
          <a:xfrm>
            <a:off x="524078" y="699745"/>
            <a:ext cx="5917004" cy="96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QML</a:t>
            </a:r>
            <a:r>
              <a:rPr lang="zh-CN" altLang="en-US" sz="2000">
                <a:solidFill>
                  <a:schemeClr val="bg1"/>
                </a:solidFill>
              </a:rPr>
              <a:t>动画使用插值的方式控制属性的更改。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动画在指定的时间内，一系列属性的持续变化。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66A546-5EEE-005E-5180-3B6BB48BBC76}"/>
              </a:ext>
            </a:extLst>
          </p:cNvPr>
          <p:cNvSpPr/>
          <p:nvPr/>
        </p:nvSpPr>
        <p:spPr>
          <a:xfrm>
            <a:off x="524078" y="1662701"/>
            <a:ext cx="9551907" cy="91034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AnimationExample.qml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"assets/background.png"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int padding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int 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bool running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false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box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padding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"assets/box_green.png"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padding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duration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running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running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RotationAnimation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rotation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duration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running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running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MouseArea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running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D4FEB1E4-83B1-280E-AC2A-DCA2329F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695" y="3306737"/>
            <a:ext cx="56388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155AA5D-CE5F-991C-DED5-7CFAB7539801}"/>
              </a:ext>
            </a:extLst>
          </p:cNvPr>
          <p:cNvSpPr txBox="1"/>
          <p:nvPr/>
        </p:nvSpPr>
        <p:spPr>
          <a:xfrm>
            <a:off x="4962152" y="1662701"/>
            <a:ext cx="509988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应用于x和</a:t>
            </a:r>
            <a:r>
              <a:rPr lang="en-US" altLang="zh-CN"/>
              <a:t>rotation</a:t>
            </a:r>
            <a:r>
              <a:rPr lang="zh-CN" altLang="en-US"/>
              <a:t>属性的简单动画。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每个动画的持续时间为4000毫秒。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x：将对象逐渐移动到右边的位置。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rotation</a:t>
            </a:r>
            <a:r>
              <a:rPr lang="zh-CN" altLang="en-US"/>
              <a:t>：从当前角度运行到360度。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两个动画并行运行，并在单击鼠标区域时启动。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EB6931-4877-9323-B2B9-E78940E17BC9}"/>
              </a:ext>
            </a:extLst>
          </p:cNvPr>
          <p:cNvSpPr txBox="1"/>
          <p:nvPr/>
        </p:nvSpPr>
        <p:spPr>
          <a:xfrm>
            <a:off x="4962152" y="6447919"/>
            <a:ext cx="509988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常用的动画类型元素动画：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333333"/>
                </a:solidFill>
                <a:effectLst/>
                <a:latin typeface="-apple-system"/>
              </a:rPr>
              <a:t>PropertyAnimation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：属性值改变播放动画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333333"/>
                </a:solidFill>
                <a:effectLst/>
                <a:latin typeface="-apple-system"/>
              </a:rPr>
              <a:t>NumberAnimation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qreal-type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值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改变播放动画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333333"/>
                </a:solidFill>
                <a:effectLst/>
                <a:latin typeface="-apple-system"/>
              </a:rPr>
              <a:t>ColorAnimation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r>
              <a:rPr lang="en-US" altLang="zh-CN" b="0" i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颜色值改变播放动画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333333"/>
                </a:solidFill>
                <a:effectLst/>
                <a:latin typeface="-apple-system"/>
              </a:rPr>
              <a:t>RotationAnimation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r>
              <a:rPr lang="en-US" altLang="zh-CN" b="0" i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旋转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值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改变播放的动画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C0E9D52C-C820-3A63-E884-EE96CCB0B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0435BA-6AF8-6852-C0DE-B683FDB37622}"/>
              </a:ext>
            </a:extLst>
          </p:cNvPr>
          <p:cNvSpPr txBox="1"/>
          <p:nvPr/>
        </p:nvSpPr>
        <p:spPr>
          <a:xfrm>
            <a:off x="524078" y="10766128"/>
            <a:ext cx="953795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Qt Quick</a:t>
            </a:r>
            <a:r>
              <a:rPr lang="zh-CN" altLang="en-US">
                <a:solidFill>
                  <a:schemeClr val="tx1"/>
                </a:solidFill>
              </a:rPr>
              <a:t>还提供了一些特殊场景下需要使用的动画类型：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PauseAnimation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SequentialAnimation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ParallelAnimation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AnchorAnimation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ParentAnimation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SmoothedAnimation 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SpringAnimation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PathAnimation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Vector3dAnimation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BA9F6A-A5C1-33E4-F7E1-09961ADE1D62}"/>
              </a:ext>
            </a:extLst>
          </p:cNvPr>
          <p:cNvSpPr txBox="1"/>
          <p:nvPr/>
        </p:nvSpPr>
        <p:spPr>
          <a:xfrm>
            <a:off x="524078" y="11916748"/>
            <a:ext cx="9537954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对于更加复杂的动画，可能需要在播放动画时改变属性或者运行脚本。为此，</a:t>
            </a:r>
            <a:r>
              <a:rPr lang="en-US" altLang="zh-CN" b="0" i="0">
                <a:solidFill>
                  <a:srgbClr val="333333"/>
                </a:solidFill>
                <a:effectLst/>
                <a:latin typeface="-apple-system"/>
              </a:rPr>
              <a:t>QtQuick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提供了</a:t>
            </a:r>
            <a:r>
              <a:rPr lang="en-US" altLang="zh-CN" b="0" i="0">
                <a:solidFill>
                  <a:srgbClr val="333333"/>
                </a:solidFill>
                <a:effectLst/>
                <a:latin typeface="-apple-system"/>
              </a:rPr>
              <a:t>action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元素：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333333"/>
                </a:solidFill>
                <a:effectLst/>
                <a:latin typeface="-apple-system"/>
              </a:rPr>
              <a:t>PropertyAction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：在播放动画时改变属性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333333"/>
                </a:solidFill>
                <a:effectLst/>
                <a:latin typeface="-apple-system"/>
              </a:rPr>
              <a:t>ScriptAction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：在播放动画时运行脚本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704069" y="346527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应用动画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C0E9D52C-C820-3A63-E884-EE96CCB0B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98FCF3-9C7A-CA2E-7F81-386DA27A7B05}"/>
              </a:ext>
            </a:extLst>
          </p:cNvPr>
          <p:cNvSpPr txBox="1"/>
          <p:nvPr/>
        </p:nvSpPr>
        <p:spPr>
          <a:xfrm>
            <a:off x="610515" y="746637"/>
            <a:ext cx="9658900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可以通过多种方式执行动画：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属性上的动画：在元素完全加载后自动运行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属性上的行为：属性值更改时自动运行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独立动画：使用start</a:t>
            </a:r>
            <a:r>
              <a:rPr lang="en-US" altLang="zh-CN">
                <a:solidFill>
                  <a:schemeClr val="bg1"/>
                </a:solidFill>
              </a:rPr>
              <a:t>()</a:t>
            </a:r>
            <a:r>
              <a:rPr lang="zh-CN" altLang="en-US">
                <a:solidFill>
                  <a:schemeClr val="bg1"/>
                </a:solidFill>
              </a:rPr>
              <a:t>显式启动动画或将running设置为true时运行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4A965-E506-5931-9AB8-82433044162F}"/>
              </a:ext>
            </a:extLst>
          </p:cNvPr>
          <p:cNvSpPr/>
          <p:nvPr/>
        </p:nvSpPr>
        <p:spPr>
          <a:xfrm>
            <a:off x="729205" y="2453515"/>
            <a:ext cx="8970380" cy="9219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ClickableImageV2.qml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Simple image which can be clicked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Item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container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childrenRect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container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childrenRect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alias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label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text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alias 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source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signal clicked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Column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container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image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label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horizontalAlignment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AlignHCenter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wrapMode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WordWrap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"#ececec"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MouseArea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5C8737-2248-9BB0-E2C4-A9B81AA5EF67}"/>
              </a:ext>
            </a:extLst>
          </p:cNvPr>
          <p:cNvSpPr/>
          <p:nvPr/>
        </p:nvSpPr>
        <p:spPr>
          <a:xfrm>
            <a:off x="7211028" y="2453515"/>
            <a:ext cx="2488557" cy="532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ClickableImageV2</a:t>
            </a:r>
            <a:r>
              <a:rPr lang="zh-CN" altLang="en-US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94143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F885AA2-99CF-7976-0078-44469B5DCDFF}"/>
              </a:ext>
            </a:extLst>
          </p:cNvPr>
          <p:cNvSpPr txBox="1"/>
          <p:nvPr/>
        </p:nvSpPr>
        <p:spPr>
          <a:xfrm>
            <a:off x="642395" y="718556"/>
            <a:ext cx="7702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第一个对象使用</a:t>
            </a:r>
            <a:r>
              <a:rPr lang="en-US" altLang="zh-CN">
                <a:solidFill>
                  <a:schemeClr val="bg1"/>
                </a:solidFill>
                <a:highlight>
                  <a:srgbClr val="FF0000"/>
                </a:highlight>
              </a:rPr>
              <a:t>on</a:t>
            </a: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＜</a:t>
            </a:r>
            <a:r>
              <a:rPr lang="en-US" altLang="zh-CN">
                <a:solidFill>
                  <a:schemeClr val="bg1"/>
                </a:solidFill>
                <a:highlight>
                  <a:srgbClr val="FF0000"/>
                </a:highlight>
              </a:rPr>
              <a:t>property</a:t>
            </a: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＞</a:t>
            </a:r>
            <a:r>
              <a:rPr lang="zh-CN" altLang="en-US">
                <a:solidFill>
                  <a:schemeClr val="bg1"/>
                </a:solidFill>
              </a:rPr>
              <a:t>策略进行移动。动画立即开始。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C5A340-617D-90DE-E7CD-163223E76959}"/>
              </a:ext>
            </a:extLst>
          </p:cNvPr>
          <p:cNvSpPr/>
          <p:nvPr/>
        </p:nvSpPr>
        <p:spPr>
          <a:xfrm>
            <a:off x="726311" y="1087888"/>
            <a:ext cx="9172515" cy="2974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ClickableImageV2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greenBox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"assets/box_green.png"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qsTr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"animation on property"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y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610DB7-2EEA-5296-5642-AB608D886C31}"/>
              </a:ext>
            </a:extLst>
          </p:cNvPr>
          <p:cNvSpPr txBox="1"/>
          <p:nvPr/>
        </p:nvSpPr>
        <p:spPr>
          <a:xfrm>
            <a:off x="642394" y="4232336"/>
            <a:ext cx="9340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第二个对象使用</a:t>
            </a:r>
            <a:r>
              <a:rPr lang="en-US" altLang="zh-CN">
                <a:solidFill>
                  <a:schemeClr val="bg1"/>
                </a:solidFill>
                <a:highlight>
                  <a:srgbClr val="FF0000"/>
                </a:highlight>
              </a:rPr>
              <a:t>Behavior on</a:t>
            </a:r>
            <a:r>
              <a:rPr lang="zh-CN" altLang="en-US">
                <a:solidFill>
                  <a:schemeClr val="bg1"/>
                </a:solidFill>
              </a:rPr>
              <a:t>动画。此行为告诉属性它应该为值的每个更改设置动画。可以通过在行为元素上设置enabled:false来禁用该行为。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6CAD41-5F4E-64DB-8752-6D57DADD54B4}"/>
              </a:ext>
            </a:extLst>
          </p:cNvPr>
          <p:cNvSpPr/>
          <p:nvPr/>
        </p:nvSpPr>
        <p:spPr>
          <a:xfrm>
            <a:off x="680010" y="4878667"/>
            <a:ext cx="9172515" cy="37791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ClickableImageV2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blueBox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"assets/box_blue.png"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qsTr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"behavior on property"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Behavior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y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y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random y on each click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onClicked: y = 40 + Math.random() * (205-40)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BA22D3-EF24-D528-9CA8-554F3A280CB2}"/>
              </a:ext>
            </a:extLst>
          </p:cNvPr>
          <p:cNvSpPr txBox="1"/>
          <p:nvPr/>
        </p:nvSpPr>
        <p:spPr>
          <a:xfrm>
            <a:off x="642394" y="8657863"/>
            <a:ext cx="9340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第三个对象使用</a:t>
            </a:r>
            <a:r>
              <a:rPr lang="en-US" altLang="zh-CN">
                <a:solidFill>
                  <a:schemeClr val="bg1"/>
                </a:solidFill>
                <a:highlight>
                  <a:srgbClr val="FF0000"/>
                </a:highlight>
              </a:rPr>
              <a:t>standalone</a:t>
            </a:r>
            <a:r>
              <a:rPr lang="zh-CN" altLang="en-US">
                <a:solidFill>
                  <a:schemeClr val="bg1"/>
                </a:solidFill>
              </a:rPr>
              <a:t>动画。动画被定义为其自己的元素，几乎可以位于文档中的任何位置。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820786-C341-A0E1-014F-AF1154D26A55}"/>
              </a:ext>
            </a:extLst>
          </p:cNvPr>
          <p:cNvSpPr/>
          <p:nvPr/>
        </p:nvSpPr>
        <p:spPr>
          <a:xfrm>
            <a:off x="680010" y="9313917"/>
            <a:ext cx="9172515" cy="45932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ClickableImageV2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redBox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"assets/box_red.png"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anim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start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qsTr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"standalone animation"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anim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redBox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815E588B-5D98-6FA4-F998-8AA736D6E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95" y="4888390"/>
            <a:ext cx="3364315" cy="256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88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F72579-96F9-B517-F36E-2830419A1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" y="731601"/>
            <a:ext cx="101727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2081C6-F54C-CF81-306B-DD094B8B0E3D}"/>
              </a:ext>
            </a:extLst>
          </p:cNvPr>
          <p:cNvSpPr txBox="1"/>
          <p:nvPr/>
        </p:nvSpPr>
        <p:spPr>
          <a:xfrm>
            <a:off x="2713013" y="278292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chemeClr val="accent3"/>
                </a:solidFill>
              </a:rPr>
              <a:t>缓动曲线（Easing Curves 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F7600B-56D4-70CC-EC12-5D4B5D157DD0}"/>
              </a:ext>
            </a:extLst>
          </p:cNvPr>
          <p:cNvSpPr txBox="1"/>
          <p:nvPr/>
        </p:nvSpPr>
        <p:spPr>
          <a:xfrm>
            <a:off x="470059" y="4899741"/>
            <a:ext cx="8132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属性的值更改可以由动画控制。缓动属性允许影响属性更改的插值曲线。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轴：</a:t>
            </a:r>
            <a:r>
              <a:rPr lang="en-US" altLang="zh-CN">
                <a:solidFill>
                  <a:schemeClr val="bg1"/>
                </a:solidFill>
              </a:rPr>
              <a:t>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轴：</a:t>
            </a:r>
            <a:r>
              <a:rPr lang="en-US" altLang="zh-CN">
                <a:solidFill>
                  <a:schemeClr val="bg1"/>
                </a:solidFill>
              </a:rPr>
              <a:t>duration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7C2D0E-4C3F-6F26-5314-5B48D72352EC}"/>
              </a:ext>
            </a:extLst>
          </p:cNvPr>
          <p:cNvSpPr/>
          <p:nvPr/>
        </p:nvSpPr>
        <p:spPr>
          <a:xfrm>
            <a:off x="281940" y="6351351"/>
            <a:ext cx="9951720" cy="7943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EasingType.qml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QtQuick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Item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.width</a:t>
            </a:r>
            <a:r>
              <a:rPr lang="en-US" altLang="zh-CN">
                <a:solidFill>
                  <a:schemeClr val="tx1"/>
                </a:solidFill>
                <a:latin typeface="Arial Unicode MS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alias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title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label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alias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00"/>
                </a:highlight>
                <a:latin typeface="Arial Unicode MS"/>
              </a:rPr>
              <a:t>easingType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signal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:100;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"../images/curves/"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title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endParaRPr lang="en-US" altLang="zh-CN">
              <a:solidFill>
                <a:schemeClr val="tx1"/>
              </a:solidFill>
              <a:latin typeface="Arial Unicode MS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label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anchors.horizontalCenter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.horizontalCenter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anchors.bottom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.bottom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"white"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MouseArea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.clicked()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C9C3A67-4F5B-0369-E014-50DD90C56F08}"/>
              </a:ext>
            </a:extLst>
          </p:cNvPr>
          <p:cNvSpPr/>
          <p:nvPr/>
        </p:nvSpPr>
        <p:spPr>
          <a:xfrm>
            <a:off x="5482297" y="6351351"/>
            <a:ext cx="4850423" cy="4796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EasingType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00"/>
                </a:highlight>
                <a:latin typeface="Arial Unicode MS"/>
              </a:rPr>
              <a:t>easingType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00"/>
                </a:highlight>
                <a:latin typeface="Arial Unicode MS"/>
              </a:rPr>
              <a:t>Easing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.Linear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/>
              </a:rPr>
              <a:t>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.easing.type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easingType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.toggle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.toggle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lang="en-US" altLang="zh-CN">
              <a:solidFill>
                <a:schemeClr val="tx1"/>
              </a:solidFill>
              <a:latin typeface="Arial Unicode MS"/>
            </a:endParaRPr>
          </a:p>
          <a:p>
            <a:r>
              <a:rPr lang="en-US" altLang="zh-CN">
                <a:solidFill>
                  <a:schemeClr val="tx1"/>
                </a:solidFill>
                <a:latin typeface="Arial Unicode MS"/>
              </a:rPr>
              <a:t>……</a:t>
            </a:r>
          </a:p>
          <a:p>
            <a:r>
              <a:rPr lang="en-US" altLang="zh-CN">
                <a:solidFill>
                  <a:srgbClr val="800080"/>
                </a:solidFill>
                <a:effectLst/>
              </a:rPr>
              <a:t>Rectangle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……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800080"/>
                </a:solidFill>
                <a:effectLst/>
              </a:rPr>
              <a:t>Behavior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808000"/>
                </a:solidFill>
                <a:effectLst/>
              </a:rPr>
              <a:t>on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800000"/>
                </a:solidFill>
                <a:effectLst/>
              </a:rPr>
              <a:t>x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/>
              <a:t>{</a:t>
            </a:r>
            <a:endParaRPr lang="en-US" altLang="zh-CN">
              <a:solidFill>
                <a:schemeClr val="tx1"/>
              </a:solidFill>
              <a:latin typeface="Arial Unicode MS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/>
              </a:rPr>
              <a:t>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Arial Unicode MS"/>
              </a:rPr>
              <a:t>}</a:t>
            </a:r>
          </a:p>
          <a:p>
            <a:r>
              <a:rPr lang="en-US" altLang="zh-CN">
                <a:solidFill>
                  <a:schemeClr val="tx1"/>
                </a:solidFill>
                <a:latin typeface="Arial Unicode MS"/>
              </a:rPr>
              <a:t>}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54A1F94-3C23-D763-96DD-E2E106DA400D}"/>
              </a:ext>
            </a:extLst>
          </p:cNvPr>
          <p:cNvCxnSpPr>
            <a:cxnSpLocks/>
          </p:cNvCxnSpPr>
          <p:nvPr/>
        </p:nvCxnSpPr>
        <p:spPr>
          <a:xfrm>
            <a:off x="8717280" y="6804660"/>
            <a:ext cx="1516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EC42B5C-EF37-A2F3-09B1-27E0BE190B93}"/>
              </a:ext>
            </a:extLst>
          </p:cNvPr>
          <p:cNvCxnSpPr>
            <a:cxnSpLocks/>
          </p:cNvCxnSpPr>
          <p:nvPr/>
        </p:nvCxnSpPr>
        <p:spPr>
          <a:xfrm flipH="1">
            <a:off x="10233660" y="6797040"/>
            <a:ext cx="7620" cy="309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9BBD5EB5-1F50-A43E-152A-45028BB4A2D5}"/>
              </a:ext>
            </a:extLst>
          </p:cNvPr>
          <p:cNvCxnSpPr>
            <a:cxnSpLocks/>
          </p:cNvCxnSpPr>
          <p:nvPr/>
        </p:nvCxnSpPr>
        <p:spPr>
          <a:xfrm flipH="1">
            <a:off x="8400757" y="9890760"/>
            <a:ext cx="1832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12" name="墨迹 1211">
                <a:extLst>
                  <a:ext uri="{FF2B5EF4-FFF2-40B4-BE49-F238E27FC236}">
                    <a16:creationId xmlns:a16="http://schemas.microsoft.com/office/drawing/2014/main" id="{6CF22B76-25F5-0025-451A-86C39CC4A54D}"/>
                  </a:ext>
                </a:extLst>
              </p14:cNvPr>
              <p14:cNvContentPartPr/>
              <p14:nvPr/>
            </p14:nvContentPartPr>
            <p14:xfrm>
              <a:off x="6964680" y="9433440"/>
              <a:ext cx="360" cy="360"/>
            </p14:xfrm>
          </p:contentPart>
        </mc:Choice>
        <mc:Fallback xmlns="">
          <p:pic>
            <p:nvPicPr>
              <p:cNvPr id="1212" name="墨迹 1211">
                <a:extLst>
                  <a:ext uri="{FF2B5EF4-FFF2-40B4-BE49-F238E27FC236}">
                    <a16:creationId xmlns:a16="http://schemas.microsoft.com/office/drawing/2014/main" id="{6CF22B76-25F5-0025-451A-86C39CC4A5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5680" y="94244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070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512757-6F7B-0B5E-CF3D-F5E27DDE661C}"/>
              </a:ext>
            </a:extLst>
          </p:cNvPr>
          <p:cNvSpPr txBox="1"/>
          <p:nvPr/>
        </p:nvSpPr>
        <p:spPr>
          <a:xfrm>
            <a:off x="2652285" y="186442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动画分组</a:t>
            </a:r>
            <a:r>
              <a:rPr lang="en-US" altLang="zh-CN" b="1" i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(Grouped Animations)</a:t>
            </a:r>
            <a:endParaRPr lang="zh-CN" altLang="en-US" b="1">
              <a:solidFill>
                <a:schemeClr val="accent3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3198F5-424A-5CFF-B62D-E73355C2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5" y="681387"/>
            <a:ext cx="61722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E55AA1-E4A0-DA16-7B7C-255B0B82E7AE}"/>
              </a:ext>
            </a:extLst>
          </p:cNvPr>
          <p:cNvSpPr txBox="1"/>
          <p:nvPr/>
        </p:nvSpPr>
        <p:spPr>
          <a:xfrm>
            <a:off x="398463" y="669120"/>
            <a:ext cx="3656012" cy="21223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分组有两种方式：并行或顺序。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可以使用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SequentialAnimation</a:t>
            </a:r>
            <a:r>
              <a:rPr lang="zh-CN" altLang="en-US">
                <a:solidFill>
                  <a:schemeClr val="bg1"/>
                </a:solidFill>
              </a:rPr>
              <a:t>或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ParallelAnimation</a:t>
            </a:r>
            <a:r>
              <a:rPr lang="zh-CN" altLang="en-US">
                <a:solidFill>
                  <a:schemeClr val="bg1"/>
                </a:solidFill>
              </a:rPr>
              <a:t>元素，它们充当其他动画元素的动画容器。这些分组动画本身就是动画。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B86AE9-00F2-E1BA-942B-A8B8500D6A40}"/>
              </a:ext>
            </a:extLst>
          </p:cNvPr>
          <p:cNvSpPr/>
          <p:nvPr/>
        </p:nvSpPr>
        <p:spPr>
          <a:xfrm>
            <a:off x="398463" y="2904842"/>
            <a:ext cx="9818199" cy="114055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ParallelAnimationExample.qml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BrightSquare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int 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Item ufo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ufo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600</a:t>
            </a:r>
            <a:r>
              <a:rPr lang="en-US" altLang="zh-CN">
                <a:solidFill>
                  <a:srgbClr val="FFFFFF"/>
                </a:solidFill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"assets/ufo_background.png"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ClickableImageV3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ufo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qsTr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'ufo’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"assets/ufo.png"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anim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restart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ParallelAnimation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anim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ufo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duration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ufo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"x"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duration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33C96187-C693-DE4E-1A55-42D7ED201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90" y="6784975"/>
            <a:ext cx="6019166" cy="138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C8852F9-11AA-AD41-5508-0C11C17352EB}"/>
              </a:ext>
            </a:extLst>
          </p:cNvPr>
          <p:cNvSpPr txBox="1"/>
          <p:nvPr/>
        </p:nvSpPr>
        <p:spPr>
          <a:xfrm>
            <a:off x="5307563" y="8281169"/>
            <a:ext cx="434443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并行动画的所有直接子动画在启动时并行运行。这允许同时设置不同属性的动画。</a:t>
            </a:r>
          </a:p>
        </p:txBody>
      </p:sp>
    </p:spTree>
    <p:extLst>
      <p:ext uri="{BB962C8B-B14F-4D97-AF65-F5344CB8AC3E}">
        <p14:creationId xmlns:p14="http://schemas.microsoft.com/office/powerpoint/2010/main" val="58574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9B86AE9-00F2-E1BA-942B-A8B8500D6A40}"/>
              </a:ext>
            </a:extLst>
          </p:cNvPr>
          <p:cNvSpPr/>
          <p:nvPr/>
        </p:nvSpPr>
        <p:spPr>
          <a:xfrm>
            <a:off x="398463" y="771242"/>
            <a:ext cx="9818199" cy="114055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SequentialAnimationExample.qml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BrightSquare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int 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Item ufo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ufo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600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"assets/ufo_background.png"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ClickableImageV3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ufo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qsTr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'rocket’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"assets/ufo.png"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anim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restart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SequentialAnimation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anim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ufo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60% of time to travel up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duration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ufo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"x"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40% of time to travel sideways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duration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8852F9-11AA-AD41-5508-0C11C17352EB}"/>
              </a:ext>
            </a:extLst>
          </p:cNvPr>
          <p:cNvSpPr txBox="1"/>
          <p:nvPr/>
        </p:nvSpPr>
        <p:spPr>
          <a:xfrm>
            <a:off x="5166360" y="6147569"/>
            <a:ext cx="503506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顺序动画按声明顺序运行每个子动画：从上到下。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FDD3E5-C6CE-A81F-1D1F-C2F3BE5F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558" y="4764537"/>
            <a:ext cx="5983117" cy="13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71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512757-6F7B-0B5E-CF3D-F5E27DDE661C}"/>
              </a:ext>
            </a:extLst>
          </p:cNvPr>
          <p:cNvSpPr txBox="1"/>
          <p:nvPr/>
        </p:nvSpPr>
        <p:spPr>
          <a:xfrm>
            <a:off x="3079005" y="323602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chemeClr val="accent3"/>
                </a:solidFill>
                <a:latin typeface="Arial" panose="020B0604020202020204" pitchFamily="34" charset="0"/>
              </a:rPr>
              <a:t>嵌套动画（</a:t>
            </a:r>
            <a:r>
              <a:rPr lang="en-US" altLang="zh-CN" b="1">
                <a:solidFill>
                  <a:schemeClr val="accent3"/>
                </a:solidFill>
                <a:latin typeface="Arial" panose="020B0604020202020204" pitchFamily="34" charset="0"/>
              </a:rPr>
              <a:t>Nested animations</a:t>
            </a:r>
            <a:r>
              <a:rPr lang="zh-CN" altLang="en-US" b="1">
                <a:solidFill>
                  <a:schemeClr val="accent3"/>
                </a:solidFill>
                <a:latin typeface="Arial" panose="020B0604020202020204" pitchFamily="34" charset="0"/>
              </a:rPr>
              <a:t>）</a:t>
            </a:r>
            <a:endParaRPr lang="zh-CN" altLang="en-US" b="1">
              <a:solidFill>
                <a:schemeClr val="accent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E323D9-B80E-4A05-19EF-E78D79DBB261}"/>
              </a:ext>
            </a:extLst>
          </p:cNvPr>
          <p:cNvSpPr txBox="1"/>
          <p:nvPr/>
        </p:nvSpPr>
        <p:spPr>
          <a:xfrm>
            <a:off x="663624" y="913915"/>
            <a:ext cx="4830761" cy="29533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分组动画也可以嵌套。例如，一个连续动画可以有两个并行动画作为子动画。我们可以通过一个足球示例：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从左到右的</a:t>
            </a:r>
            <a:r>
              <a:rPr lang="en-US" altLang="zh-CN"/>
              <a:t>x</a:t>
            </a:r>
            <a:r>
              <a:rPr lang="zh-CN" altLang="en-US"/>
              <a:t>平移（</a:t>
            </a:r>
            <a:r>
              <a:rPr lang="en-US" altLang="zh-CN"/>
              <a:t>X1</a:t>
            </a:r>
            <a:r>
              <a:rPr lang="zh-CN" altLang="en-US"/>
              <a:t>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从下到上的</a:t>
            </a:r>
            <a:r>
              <a:rPr lang="en-US" altLang="zh-CN"/>
              <a:t>y</a:t>
            </a:r>
            <a:r>
              <a:rPr lang="zh-CN" altLang="en-US"/>
              <a:t>平移（</a:t>
            </a:r>
            <a:r>
              <a:rPr lang="en-US" altLang="zh-CN"/>
              <a:t>Y1</a:t>
            </a:r>
            <a:r>
              <a:rPr lang="zh-CN" altLang="en-US"/>
              <a:t>），然后是从上到下的平移（</a:t>
            </a:r>
            <a:r>
              <a:rPr lang="en-US" altLang="zh-CN"/>
              <a:t>Y2</a:t>
            </a:r>
            <a:r>
              <a:rPr lang="zh-CN" altLang="en-US"/>
              <a:t>），带有一些弹跳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在动画的整个持续时间内旋转</a:t>
            </a:r>
            <a:r>
              <a:rPr lang="en-US" altLang="zh-CN"/>
              <a:t>360</a:t>
            </a:r>
            <a:r>
              <a:rPr lang="zh-CN" altLang="en-US"/>
              <a:t>度（</a:t>
            </a:r>
            <a:r>
              <a:rPr lang="en-US" altLang="zh-CN"/>
              <a:t>ROT1</a:t>
            </a:r>
            <a:r>
              <a:rPr lang="zh-CN" altLang="en-US"/>
              <a:t>）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379B01B-674C-206C-601A-96ED805EC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85" y="913915"/>
            <a:ext cx="47434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D55F55-6075-B67B-40E1-01C2FD7098FB}"/>
              </a:ext>
            </a:extLst>
          </p:cNvPr>
          <p:cNvSpPr txBox="1"/>
          <p:nvPr/>
        </p:nvSpPr>
        <p:spPr>
          <a:xfrm>
            <a:off x="562024" y="4071898"/>
            <a:ext cx="809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我们从一个空项开始，作为宽度为480、高度为300的根元素。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1E620A-A66B-AF9D-FD7E-DDE1ECF0473F}"/>
              </a:ext>
            </a:extLst>
          </p:cNvPr>
          <p:cNvSpPr/>
          <p:nvPr/>
        </p:nvSpPr>
        <p:spPr>
          <a:xfrm>
            <a:off x="663624" y="4458761"/>
            <a:ext cx="9475835" cy="2556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Item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int 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[...]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DE1D48-67A4-DF0F-3CB5-2CF67B7262E5}"/>
              </a:ext>
            </a:extLst>
          </p:cNvPr>
          <p:cNvSpPr txBox="1"/>
          <p:nvPr/>
        </p:nvSpPr>
        <p:spPr>
          <a:xfrm>
            <a:off x="562024" y="7037227"/>
            <a:ext cx="809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下一步是添加背景，背景是两个带有绿色和蓝色渐变的矩形。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DDCCC8-6436-49EF-A0D1-42450C472037}"/>
              </a:ext>
            </a:extLst>
          </p:cNvPr>
          <p:cNvSpPr/>
          <p:nvPr/>
        </p:nvSpPr>
        <p:spPr>
          <a:xfrm>
            <a:off x="676054" y="7384466"/>
            <a:ext cx="9475835" cy="56533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sky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GradientStop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"#0080FF"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GradientStop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"#66CCFF"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ground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sky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bottom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anchors.bottom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bottom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GradientStop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"#00FF00"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GradientStop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"#00803F"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E8B52A1-0D52-3AAB-09D1-5C0764C27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76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2D55F55-6075-B67B-40E1-01C2FD7098FB}"/>
              </a:ext>
            </a:extLst>
          </p:cNvPr>
          <p:cNvSpPr txBox="1"/>
          <p:nvPr/>
        </p:nvSpPr>
        <p:spPr>
          <a:xfrm>
            <a:off x="473051" y="713236"/>
            <a:ext cx="809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将球放置在左下角，靠近边缘。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1E620A-A66B-AF9D-FD7E-DDE1ECF0473F}"/>
              </a:ext>
            </a:extLst>
          </p:cNvPr>
          <p:cNvSpPr/>
          <p:nvPr/>
        </p:nvSpPr>
        <p:spPr>
          <a:xfrm>
            <a:off x="574651" y="1082568"/>
            <a:ext cx="9475835" cy="4220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ball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"assets/soccer_ball.png"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MouseArea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ball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ball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y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ball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ball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rotation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anim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restart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FB618B7E-113A-946B-4F0E-847866919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965" y="2297430"/>
            <a:ext cx="23241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0A9F203-E870-1A1D-06B0-EF69CE143947}"/>
              </a:ext>
            </a:extLst>
          </p:cNvPr>
          <p:cNvSpPr txBox="1"/>
          <p:nvPr/>
        </p:nvSpPr>
        <p:spPr>
          <a:xfrm>
            <a:off x="473051" y="5303520"/>
            <a:ext cx="809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先从两个</a:t>
            </a:r>
            <a:r>
              <a:rPr lang="en-US" altLang="zh-CN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平移的顺序动画开始。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B721EE-44D5-3AAE-8BE0-C20E5500F1E9}"/>
              </a:ext>
            </a:extLst>
          </p:cNvPr>
          <p:cNvSpPr/>
          <p:nvPr/>
        </p:nvSpPr>
        <p:spPr>
          <a:xfrm>
            <a:off x="574651" y="5672851"/>
            <a:ext cx="9475835" cy="4779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SequentialAnimation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anim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ball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duration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ball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duration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FFDE231-473B-B399-C422-5C64FA86D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52" y="7881060"/>
            <a:ext cx="6786334" cy="142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0617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9566</TotalTime>
  <Words>2454</Words>
  <Application>Microsoft Office PowerPoint</Application>
  <PresentationFormat>自定义</PresentationFormat>
  <Paragraphs>489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-apple-system</vt:lpstr>
      <vt:lpstr>Arial Unicode MS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1498</cp:revision>
  <dcterms:created xsi:type="dcterms:W3CDTF">2020-06-26T01:00:00Z</dcterms:created>
  <dcterms:modified xsi:type="dcterms:W3CDTF">2022-09-14T02:50:31Z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