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4"/>
  </p:notesMasterIdLst>
  <p:handoutMasterIdLst>
    <p:handoutMasterId r:id="rId15"/>
  </p:handoutMasterIdLst>
  <p:sldIdLst>
    <p:sldId id="258" r:id="rId3"/>
    <p:sldId id="331" r:id="rId4"/>
    <p:sldId id="330" r:id="rId5"/>
    <p:sldId id="332" r:id="rId6"/>
    <p:sldId id="333" r:id="rId7"/>
    <p:sldId id="334" r:id="rId8"/>
    <p:sldId id="335" r:id="rId9"/>
    <p:sldId id="336" r:id="rId10"/>
    <p:sldId id="338" r:id="rId11"/>
    <p:sldId id="337" r:id="rId12"/>
    <p:sldId id="339" r:id="rId13"/>
  </p:sldIdLst>
  <p:sldSz cx="10625138" cy="14400213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">
          <p15:clr>
            <a:srgbClr val="A4A3A4"/>
          </p15:clr>
        </p15:guide>
        <p15:guide id="2" orient="horz" pos="45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3" autoAdjust="0"/>
    <p:restoredTop sz="95244" autoAdjust="0"/>
  </p:normalViewPr>
  <p:slideViewPr>
    <p:cSldViewPr snapToGrid="0" showGuides="1">
      <p:cViewPr>
        <p:scale>
          <a:sx n="100" d="100"/>
          <a:sy n="100" d="100"/>
        </p:scale>
        <p:origin x="480" y="-1814"/>
      </p:cViewPr>
      <p:guideLst>
        <p:guide pos="412"/>
        <p:guide orient="horz" pos="45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227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54208-A716-42FF-80CF-57B00CE66560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B86B2-45FA-46FD-932F-E74808AB1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1143000"/>
            <a:ext cx="22764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657" y="160559"/>
            <a:ext cx="458896" cy="458896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659041" y="213096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317" y="253896"/>
            <a:ext cx="458896" cy="458896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605701" y="306433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/>
          <a:srcRect l="3265" t="6325" r="4323" b="12927"/>
          <a:stretch>
            <a:fillRect/>
          </a:stretch>
        </p:blipFill>
        <p:spPr>
          <a:xfrm>
            <a:off x="2191043" y="1088639"/>
            <a:ext cx="6429671" cy="180741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41524" y="1358360"/>
            <a:ext cx="617022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cs typeface="+mn-ea"/>
                <a:sym typeface="+mn-lt"/>
              </a:rPr>
              <a:t>Model-View</a:t>
            </a:r>
            <a:endParaRPr lang="zh-CN" altLang="en-US" sz="4000" b="1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60" name="组合 1274"/>
          <p:cNvGrpSpPr/>
          <p:nvPr/>
        </p:nvGrpSpPr>
        <p:grpSpPr>
          <a:xfrm>
            <a:off x="2441526" y="3237675"/>
            <a:ext cx="338686" cy="261779"/>
            <a:chOff x="5248276" y="1095375"/>
            <a:chExt cx="727075" cy="561976"/>
          </a:xfrm>
        </p:grpSpPr>
        <p:sp>
          <p:nvSpPr>
            <p:cNvPr id="61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2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3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4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5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6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7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8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9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0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1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2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3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4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5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6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7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8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9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0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1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3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4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5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6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7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8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9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0" name="文本框 89"/>
          <p:cNvSpPr txBox="1"/>
          <p:nvPr/>
        </p:nvSpPr>
        <p:spPr>
          <a:xfrm>
            <a:off x="2833453" y="3140572"/>
            <a:ext cx="3446304" cy="46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40">
                <a:solidFill>
                  <a:schemeClr val="bg1"/>
                </a:solidFill>
                <a:cs typeface="+mn-ea"/>
                <a:sym typeface="+mn-lt"/>
              </a:rPr>
              <a:t>QT6 </a:t>
            </a:r>
            <a:r>
              <a:rPr lang="en-US" altLang="zh-CN" sz="2440">
                <a:solidFill>
                  <a:schemeClr val="bg1"/>
                </a:solidFill>
                <a:cs typeface="+mn-ea"/>
                <a:sym typeface="+mn-lt"/>
              </a:rPr>
              <a:t>QML </a:t>
            </a:r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开发教程</a:t>
            </a:r>
          </a:p>
        </p:txBody>
      </p:sp>
      <p:grpSp>
        <p:nvGrpSpPr>
          <p:cNvPr id="160" name="组合 1274"/>
          <p:cNvGrpSpPr/>
          <p:nvPr/>
        </p:nvGrpSpPr>
        <p:grpSpPr>
          <a:xfrm>
            <a:off x="6245741" y="3237675"/>
            <a:ext cx="338686" cy="261779"/>
            <a:chOff x="5248276" y="1095375"/>
            <a:chExt cx="727075" cy="561976"/>
          </a:xfrm>
        </p:grpSpPr>
        <p:sp>
          <p:nvSpPr>
            <p:cNvPr id="162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3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4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5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6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7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8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9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0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1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2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3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4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5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6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7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8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9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0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1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2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3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4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5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6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7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8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9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0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61" name="文本框 160"/>
          <p:cNvSpPr txBox="1"/>
          <p:nvPr/>
        </p:nvSpPr>
        <p:spPr>
          <a:xfrm>
            <a:off x="6637671" y="3140572"/>
            <a:ext cx="1553157" cy="46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第</a:t>
            </a:r>
            <a:r>
              <a:rPr lang="en-US" altLang="zh-CN" sz="2440">
                <a:solidFill>
                  <a:schemeClr val="bg1"/>
                </a:solidFill>
                <a:cs typeface="+mn-ea"/>
                <a:sym typeface="+mn-lt"/>
              </a:rPr>
              <a:t>5</a:t>
            </a:r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章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0" grpId="0"/>
      <p:bldP spid="16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9F11E5B-2D67-C956-C12C-AE8AC63A50E3}"/>
              </a:ext>
            </a:extLst>
          </p:cNvPr>
          <p:cNvSpPr txBox="1"/>
          <p:nvPr/>
        </p:nvSpPr>
        <p:spPr>
          <a:xfrm>
            <a:off x="522202" y="704664"/>
            <a:ext cx="97717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QML</a:t>
            </a:r>
            <a:r>
              <a:rPr lang="zh-CN" altLang="en-US">
                <a:solidFill>
                  <a:schemeClr val="bg1"/>
                </a:solidFill>
              </a:rPr>
              <a:t>视图将信号</a:t>
            </a:r>
            <a:r>
              <a:rPr lang="en-US" altLang="zh-CN">
                <a:solidFill>
                  <a:schemeClr val="bg1"/>
                </a:solidFill>
              </a:rPr>
              <a:t>onAdd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onRemove</a:t>
            </a:r>
            <a:r>
              <a:rPr lang="zh-CN" altLang="en-US">
                <a:solidFill>
                  <a:schemeClr val="bg1"/>
                </a:solidFill>
              </a:rPr>
              <a:t>附加到每个</a:t>
            </a:r>
            <a:r>
              <a:rPr lang="en-US" altLang="zh-CN">
                <a:solidFill>
                  <a:schemeClr val="bg1"/>
                </a:solidFill>
              </a:rPr>
              <a:t>delegate</a:t>
            </a:r>
            <a:r>
              <a:rPr lang="zh-CN" altLang="en-US">
                <a:solidFill>
                  <a:schemeClr val="bg1"/>
                </a:solidFill>
              </a:rPr>
              <a:t>项。通过触发动画，可以帮助用户识别发生了什么。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BA515A0-419F-AA35-AB8F-EB467550AE7D}"/>
              </a:ext>
            </a:extLst>
          </p:cNvPr>
          <p:cNvSpPr/>
          <p:nvPr/>
        </p:nvSpPr>
        <p:spPr>
          <a:xfrm>
            <a:off x="644122" y="1350995"/>
            <a:ext cx="9193298" cy="68801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GridView.onAdd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addAnimation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start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()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>
              <a:solidFill>
                <a:srgbClr val="FFFFFF"/>
              </a:solidFill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SequentialAnimation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addAnimation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NumberAnimation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target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wrapper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property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ea typeface="source-code-pro"/>
              </a:rPr>
              <a:t>"scale"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from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to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1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duration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250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easing.type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Easing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InOutQuad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>
              <a:solidFill>
                <a:schemeClr val="tx1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GridView.onRemove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removeAnimation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start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()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SequentialAnimation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removeAnimation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PropertyAction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target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wrapper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property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ea typeface="source-code-pro"/>
              </a:rPr>
              <a:t>"GridView.delayRemove"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value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true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}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CCCCCC"/>
              </a:solidFill>
              <a:effectLst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NumberAnimation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target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wrapper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property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ea typeface="source-code-pro"/>
              </a:rPr>
              <a:t>"scale"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to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duration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250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easing.type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Easing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InOutQuad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PropertyAction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target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wrapper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property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ea typeface="source-code-pro"/>
              </a:rPr>
              <a:t>"GridView.delayRemove"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value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false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5859833-4BD1-06A3-9E27-473421A79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568" y="1350995"/>
            <a:ext cx="4524851" cy="302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43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9F11E5B-2D67-C956-C12C-AE8AC63A50E3}"/>
              </a:ext>
            </a:extLst>
          </p:cNvPr>
          <p:cNvSpPr txBox="1"/>
          <p:nvPr/>
        </p:nvSpPr>
        <p:spPr>
          <a:xfrm>
            <a:off x="522202" y="704664"/>
            <a:ext cx="97717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当第一个项被单击时，它进入展开状态，导致</a:t>
            </a:r>
            <a:r>
              <a:rPr lang="en-US" altLang="zh-CN">
                <a:solidFill>
                  <a:schemeClr val="bg1"/>
                </a:solidFill>
              </a:rPr>
              <a:t>delegate</a:t>
            </a:r>
            <a:r>
              <a:rPr lang="zh-CN" altLang="en-US">
                <a:solidFill>
                  <a:schemeClr val="bg1"/>
                </a:solidFill>
              </a:rPr>
              <a:t>填充</a:t>
            </a:r>
            <a:r>
              <a:rPr lang="en-US" altLang="zh-CN">
                <a:solidFill>
                  <a:schemeClr val="bg1"/>
                </a:solidFill>
              </a:rPr>
              <a:t>ListView</a:t>
            </a:r>
            <a:r>
              <a:rPr lang="zh-CN" altLang="en-US">
                <a:solidFill>
                  <a:schemeClr val="bg1"/>
                </a:solidFill>
              </a:rPr>
              <a:t>并重新排列内容。单击关闭按钮时，状态将被清除，从而使返回到其先前的状态并重新启用</a:t>
            </a:r>
            <a:r>
              <a:rPr lang="en-US" altLang="zh-CN">
                <a:solidFill>
                  <a:schemeClr val="bg1"/>
                </a:solidFill>
              </a:rPr>
              <a:t>ListView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BA515A0-419F-AA35-AB8F-EB467550AE7D}"/>
              </a:ext>
            </a:extLst>
          </p:cNvPr>
          <p:cNvSpPr/>
          <p:nvPr/>
        </p:nvSpPr>
        <p:spPr>
          <a:xfrm>
            <a:off x="620906" y="6396893"/>
            <a:ext cx="9574298" cy="65509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states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[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State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name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ea typeface="source-code-pro"/>
              </a:rPr>
              <a:t>"expanded"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PropertyChanges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target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wrapper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listView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height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PropertyChanges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target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image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listView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listView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anchors.rightMargin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anchors.topMargin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30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PropertyChanges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target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factsView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opacity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1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PropertyChanges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target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closeButton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opacity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1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PropertyChanges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target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wrapper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ListView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view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highlight>
                  <a:srgbClr val="000080"/>
                </a:highlight>
                <a:ea typeface="source-code-pro"/>
              </a:rPr>
              <a:t>contentY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highlight>
                  <a:srgbClr val="000080"/>
                </a:highlight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80"/>
                </a:highlight>
                <a:ea typeface="source-code-pro"/>
              </a:rPr>
              <a:t> wrapper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highlight>
                  <a:srgbClr val="000080"/>
                </a:highlight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80"/>
                </a:highlight>
                <a:ea typeface="source-code-pro"/>
              </a:rPr>
              <a:t>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highlight>
                  <a:srgbClr val="000080"/>
                </a:highlight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80"/>
                </a:highlight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interactive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false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]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FFFFFF"/>
              </a:solidFill>
              <a:ea typeface="source-code-pr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transitions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[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Transition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NumberAnimation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duration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200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properties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ea typeface="source-code-pro"/>
              </a:rPr>
              <a:t>"height,width,anchors.rightMargin,anchors.topMargin,opacity,contentY"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]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5125A74-DCBC-5885-9A49-469DAC5B0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111" y="1461738"/>
            <a:ext cx="2809875" cy="4800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D2C04D7-79C0-D3B5-22D0-88B22D82C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586" y="1485550"/>
            <a:ext cx="2828925" cy="4752975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F134BF26-7D28-1B3D-C330-6432AA4B047F}"/>
              </a:ext>
            </a:extLst>
          </p:cNvPr>
          <p:cNvSpPr/>
          <p:nvPr/>
        </p:nvSpPr>
        <p:spPr>
          <a:xfrm>
            <a:off x="4608749" y="4064000"/>
            <a:ext cx="1205074" cy="894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7645B1A4-8067-A239-83DE-56B5B79735AE}"/>
              </a:ext>
            </a:extLst>
          </p:cNvPr>
          <p:cNvSpPr/>
          <p:nvPr/>
        </p:nvSpPr>
        <p:spPr>
          <a:xfrm flipH="1">
            <a:off x="4449918" y="2565400"/>
            <a:ext cx="1205074" cy="894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F6B56072-A323-7749-181E-DA3B1A757F50}"/>
              </a:ext>
            </a:extLst>
          </p:cNvPr>
          <p:cNvSpPr/>
          <p:nvPr/>
        </p:nvSpPr>
        <p:spPr>
          <a:xfrm>
            <a:off x="5408055" y="10165081"/>
            <a:ext cx="4094085" cy="6934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Flickable</a:t>
            </a:r>
            <a:r>
              <a:rPr lang="zh-CN" altLang="en-US"/>
              <a:t>左上角的</a:t>
            </a:r>
            <a:r>
              <a:rPr lang="en-US" altLang="zh-CN"/>
              <a:t>y</a:t>
            </a:r>
            <a:r>
              <a:rPr lang="zh-CN" altLang="en-US"/>
              <a:t>坐标。例如，如果将图像上移</a:t>
            </a:r>
            <a:r>
              <a:rPr lang="en-US" altLang="zh-CN"/>
              <a:t>100</a:t>
            </a:r>
            <a:r>
              <a:rPr lang="zh-CN" altLang="en-US"/>
              <a:t>像素，</a:t>
            </a:r>
            <a:r>
              <a:rPr lang="en-US" altLang="zh-CN"/>
              <a:t>contentY</a:t>
            </a:r>
            <a:r>
              <a:rPr lang="zh-CN" altLang="en-US"/>
              <a:t>将增加</a:t>
            </a:r>
            <a:r>
              <a:rPr lang="en-US" altLang="zh-CN"/>
              <a:t>100</a:t>
            </a:r>
            <a:r>
              <a:rPr lang="zh-CN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53168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A7A9E53-8EC5-5992-D310-566A65C9305D}"/>
              </a:ext>
            </a:extLst>
          </p:cNvPr>
          <p:cNvSpPr txBox="1"/>
          <p:nvPr/>
        </p:nvSpPr>
        <p:spPr>
          <a:xfrm>
            <a:off x="4585296" y="313539"/>
            <a:ext cx="1985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chemeClr val="accent3"/>
                </a:solidFill>
              </a:rPr>
              <a:t>Model View</a:t>
            </a:r>
            <a:r>
              <a:rPr lang="zh-CN" altLang="en-US" sz="2000" b="1">
                <a:solidFill>
                  <a:schemeClr val="accent3"/>
                </a:solidFill>
              </a:rPr>
              <a:t>概述</a:t>
            </a:r>
            <a:endParaRPr lang="en-US" altLang="zh-CN" sz="2000" b="1">
              <a:solidFill>
                <a:schemeClr val="accent3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53D1F92-93C6-0644-EDE2-0E67FB44B2F6}"/>
              </a:ext>
            </a:extLst>
          </p:cNvPr>
          <p:cNvSpPr txBox="1"/>
          <p:nvPr/>
        </p:nvSpPr>
        <p:spPr>
          <a:xfrm>
            <a:off x="588072" y="699745"/>
            <a:ext cx="94175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在Qt-Quick中，数据通过</a:t>
            </a:r>
            <a:r>
              <a:rPr lang="en-US" altLang="zh-CN">
                <a:solidFill>
                  <a:schemeClr val="bg1"/>
                </a:solidFill>
              </a:rPr>
              <a:t>model-view</a:t>
            </a:r>
            <a:r>
              <a:rPr lang="zh-CN" altLang="en-US">
                <a:solidFill>
                  <a:schemeClr val="bg1"/>
                </a:solidFill>
              </a:rPr>
              <a:t>模式，从显示中分离出来。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FB46F17-F4FC-1D59-A29F-AF23C7230415}"/>
              </a:ext>
            </a:extLst>
          </p:cNvPr>
          <p:cNvSpPr txBox="1"/>
          <p:nvPr/>
        </p:nvSpPr>
        <p:spPr>
          <a:xfrm>
            <a:off x="606430" y="1135332"/>
            <a:ext cx="5696981" cy="29533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在QML中，</a:t>
            </a:r>
            <a:r>
              <a:rPr lang="en-US" altLang="zh-CN"/>
              <a:t>model</a:t>
            </a:r>
            <a:r>
              <a:rPr lang="zh-CN" altLang="en-US"/>
              <a:t>和</a:t>
            </a:r>
            <a:r>
              <a:rPr lang="en-US" altLang="zh-CN"/>
              <a:t>view</a:t>
            </a:r>
            <a:r>
              <a:rPr lang="zh-CN" altLang="en-US"/>
              <a:t>由</a:t>
            </a:r>
            <a:r>
              <a:rPr lang="en-US" altLang="zh-CN"/>
              <a:t>delegate</a:t>
            </a:r>
            <a:r>
              <a:rPr lang="zh-CN" altLang="en-US"/>
              <a:t>连接。职责划分如下：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model</a:t>
            </a:r>
            <a:r>
              <a:rPr lang="zh-CN" altLang="en-US"/>
              <a:t>提供数据。每个数据项，可能有多个值。例如每个电话簿条目都有姓名、图片和号码。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数据排列在一个</a:t>
            </a:r>
            <a:r>
              <a:rPr lang="en-US" altLang="zh-CN"/>
              <a:t>view</a:t>
            </a:r>
            <a:r>
              <a:rPr lang="zh-CN" altLang="en-US"/>
              <a:t>中，其中每个项都使用</a:t>
            </a:r>
            <a:r>
              <a:rPr lang="en-US" altLang="zh-CN"/>
              <a:t>delegate</a:t>
            </a:r>
            <a:r>
              <a:rPr lang="zh-CN" altLang="en-US"/>
              <a:t>进行可视化。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view</a:t>
            </a:r>
            <a:r>
              <a:rPr lang="zh-CN" altLang="en-US"/>
              <a:t>的任务是排列</a:t>
            </a:r>
            <a:r>
              <a:rPr lang="en-US" altLang="zh-CN"/>
              <a:t>delegate</a:t>
            </a:r>
            <a:r>
              <a:rPr lang="zh-CN" altLang="en-US"/>
              <a:t>，而每个</a:t>
            </a:r>
            <a:r>
              <a:rPr lang="en-US" altLang="zh-CN"/>
              <a:t>delegate</a:t>
            </a:r>
            <a:r>
              <a:rPr lang="zh-CN" altLang="en-US"/>
              <a:t>向用户显示每个模型项的值。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9F930C9-043C-EBDD-AEE1-A354DEEC1B60}"/>
              </a:ext>
            </a:extLst>
          </p:cNvPr>
          <p:cNvSpPr txBox="1"/>
          <p:nvPr/>
        </p:nvSpPr>
        <p:spPr>
          <a:xfrm>
            <a:off x="588072" y="4088705"/>
            <a:ext cx="5715340" cy="129137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delegate</a:t>
            </a:r>
            <a:r>
              <a:rPr lang="zh-CN" altLang="en-US"/>
              <a:t>知道</a:t>
            </a:r>
            <a:r>
              <a:rPr lang="en-US" altLang="zh-CN"/>
              <a:t>model</a:t>
            </a:r>
            <a:r>
              <a:rPr lang="zh-CN" altLang="en-US"/>
              <a:t>的内容以及如何可视化它。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view</a:t>
            </a:r>
            <a:r>
              <a:rPr lang="zh-CN" altLang="en-US"/>
              <a:t>知道</a:t>
            </a:r>
            <a:r>
              <a:rPr lang="en-US" altLang="zh-CN"/>
              <a:t>delegate</a:t>
            </a:r>
            <a:r>
              <a:rPr lang="zh-CN" altLang="en-US"/>
              <a:t>的概念以及如何布置它们。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model</a:t>
            </a:r>
            <a:r>
              <a:rPr lang="zh-CN" altLang="en-US"/>
              <a:t>只知道它所表示的数据。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AE2211A-72BD-9F92-5BE7-2F40AC5CC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222" y="1135332"/>
            <a:ext cx="3734782" cy="424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7B316015-1A6E-B664-0F43-FC2BA03946BB}"/>
              </a:ext>
            </a:extLst>
          </p:cNvPr>
          <p:cNvSpPr/>
          <p:nvPr/>
        </p:nvSpPr>
        <p:spPr>
          <a:xfrm>
            <a:off x="5577876" y="7482438"/>
            <a:ext cx="1754890" cy="682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Flickable</a:t>
            </a:r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C842297-6383-36B3-F15D-6FAA92C338A0}"/>
              </a:ext>
            </a:extLst>
          </p:cNvPr>
          <p:cNvSpPr/>
          <p:nvPr/>
        </p:nvSpPr>
        <p:spPr>
          <a:xfrm>
            <a:off x="3436561" y="8728706"/>
            <a:ext cx="1754890" cy="6829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ListView</a:t>
            </a:r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DAB3063-F601-DBB6-79BB-DA4FA56A23D8}"/>
              </a:ext>
            </a:extLst>
          </p:cNvPr>
          <p:cNvSpPr/>
          <p:nvPr/>
        </p:nvSpPr>
        <p:spPr>
          <a:xfrm>
            <a:off x="5577876" y="8728706"/>
            <a:ext cx="1754890" cy="6829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GridView</a:t>
            </a:r>
            <a:endParaRPr lang="zh-CN" altLang="en-US"/>
          </a:p>
        </p:txBody>
      </p:sp>
      <p:sp>
        <p:nvSpPr>
          <p:cNvPr id="1025" name="矩形 1024">
            <a:extLst>
              <a:ext uri="{FF2B5EF4-FFF2-40B4-BE49-F238E27FC236}">
                <a16:creationId xmlns:a16="http://schemas.microsoft.com/office/drawing/2014/main" id="{4F5601A0-5633-29D4-D4A9-93C6D4F57AAD}"/>
              </a:ext>
            </a:extLst>
          </p:cNvPr>
          <p:cNvSpPr/>
          <p:nvPr/>
        </p:nvSpPr>
        <p:spPr>
          <a:xfrm>
            <a:off x="7719191" y="8728706"/>
            <a:ext cx="1754890" cy="6829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TableView</a:t>
            </a:r>
            <a:endParaRPr lang="zh-CN" altLang="en-US"/>
          </a:p>
        </p:txBody>
      </p:sp>
      <p:sp>
        <p:nvSpPr>
          <p:cNvPr id="1027" name="矩形 1026">
            <a:extLst>
              <a:ext uri="{FF2B5EF4-FFF2-40B4-BE49-F238E27FC236}">
                <a16:creationId xmlns:a16="http://schemas.microsoft.com/office/drawing/2014/main" id="{9955B52E-F405-9901-DEF1-46E01FADFA91}"/>
              </a:ext>
            </a:extLst>
          </p:cNvPr>
          <p:cNvSpPr/>
          <p:nvPr/>
        </p:nvSpPr>
        <p:spPr>
          <a:xfrm>
            <a:off x="3557679" y="6197956"/>
            <a:ext cx="1754890" cy="682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Item</a:t>
            </a:r>
            <a:endParaRPr lang="zh-CN" altLang="en-US"/>
          </a:p>
        </p:txBody>
      </p:sp>
      <p:sp>
        <p:nvSpPr>
          <p:cNvPr id="1030" name="矩形 1029">
            <a:extLst>
              <a:ext uri="{FF2B5EF4-FFF2-40B4-BE49-F238E27FC236}">
                <a16:creationId xmlns:a16="http://schemas.microsoft.com/office/drawing/2014/main" id="{62CD9552-B38A-9D3C-E14A-24FDC64526A9}"/>
              </a:ext>
            </a:extLst>
          </p:cNvPr>
          <p:cNvSpPr/>
          <p:nvPr/>
        </p:nvSpPr>
        <p:spPr>
          <a:xfrm>
            <a:off x="1508960" y="7482438"/>
            <a:ext cx="1754890" cy="6829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Repeater</a:t>
            </a:r>
            <a:endParaRPr lang="zh-CN" altLang="en-US"/>
          </a:p>
        </p:txBody>
      </p:sp>
      <p:cxnSp>
        <p:nvCxnSpPr>
          <p:cNvPr id="1034" name="直接连接符 1033">
            <a:extLst>
              <a:ext uri="{FF2B5EF4-FFF2-40B4-BE49-F238E27FC236}">
                <a16:creationId xmlns:a16="http://schemas.microsoft.com/office/drawing/2014/main" id="{0E273202-B4F2-1E1F-63C1-146992899ACE}"/>
              </a:ext>
            </a:extLst>
          </p:cNvPr>
          <p:cNvCxnSpPr/>
          <p:nvPr/>
        </p:nvCxnSpPr>
        <p:spPr>
          <a:xfrm>
            <a:off x="2386405" y="7200106"/>
            <a:ext cx="40684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直接连接符 1035">
            <a:extLst>
              <a:ext uri="{FF2B5EF4-FFF2-40B4-BE49-F238E27FC236}">
                <a16:creationId xmlns:a16="http://schemas.microsoft.com/office/drawing/2014/main" id="{05BD21E1-672F-20A5-C79E-C4CAEF627F61}"/>
              </a:ext>
            </a:extLst>
          </p:cNvPr>
          <p:cNvCxnSpPr>
            <a:stCxn id="1027" idx="2"/>
          </p:cNvCxnSpPr>
          <p:nvPr/>
        </p:nvCxnSpPr>
        <p:spPr>
          <a:xfrm>
            <a:off x="4435124" y="6880862"/>
            <a:ext cx="0" cy="319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直接连接符 1039">
            <a:extLst>
              <a:ext uri="{FF2B5EF4-FFF2-40B4-BE49-F238E27FC236}">
                <a16:creationId xmlns:a16="http://schemas.microsoft.com/office/drawing/2014/main" id="{00AB26D7-1FAD-11F7-CE9F-3FC85C97291F}"/>
              </a:ext>
            </a:extLst>
          </p:cNvPr>
          <p:cNvCxnSpPr>
            <a:endCxn id="1030" idx="0"/>
          </p:cNvCxnSpPr>
          <p:nvPr/>
        </p:nvCxnSpPr>
        <p:spPr>
          <a:xfrm>
            <a:off x="2386405" y="7200106"/>
            <a:ext cx="0" cy="282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直接连接符 1041">
            <a:extLst>
              <a:ext uri="{FF2B5EF4-FFF2-40B4-BE49-F238E27FC236}">
                <a16:creationId xmlns:a16="http://schemas.microsoft.com/office/drawing/2014/main" id="{18C05923-E04B-54B6-1180-D1912FEE6B36}"/>
              </a:ext>
            </a:extLst>
          </p:cNvPr>
          <p:cNvCxnSpPr>
            <a:endCxn id="29" idx="0"/>
          </p:cNvCxnSpPr>
          <p:nvPr/>
        </p:nvCxnSpPr>
        <p:spPr>
          <a:xfrm>
            <a:off x="6454863" y="7200106"/>
            <a:ext cx="458" cy="282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直接连接符 1043">
            <a:extLst>
              <a:ext uri="{FF2B5EF4-FFF2-40B4-BE49-F238E27FC236}">
                <a16:creationId xmlns:a16="http://schemas.microsoft.com/office/drawing/2014/main" id="{658B45C5-F820-46C5-5952-FA7E6358F47E}"/>
              </a:ext>
            </a:extLst>
          </p:cNvPr>
          <p:cNvCxnSpPr>
            <a:cxnSpLocks/>
          </p:cNvCxnSpPr>
          <p:nvPr/>
        </p:nvCxnSpPr>
        <p:spPr>
          <a:xfrm>
            <a:off x="4314006" y="8461094"/>
            <a:ext cx="42826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直接连接符 1045">
            <a:extLst>
              <a:ext uri="{FF2B5EF4-FFF2-40B4-BE49-F238E27FC236}">
                <a16:creationId xmlns:a16="http://schemas.microsoft.com/office/drawing/2014/main" id="{CEBE2E24-9EFB-C8FC-DFD3-9A80DB9DC230}"/>
              </a:ext>
            </a:extLst>
          </p:cNvPr>
          <p:cNvCxnSpPr>
            <a:stCxn id="29" idx="2"/>
          </p:cNvCxnSpPr>
          <p:nvPr/>
        </p:nvCxnSpPr>
        <p:spPr>
          <a:xfrm flipH="1">
            <a:off x="6454863" y="8165344"/>
            <a:ext cx="458" cy="295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直接连接符 1047">
            <a:extLst>
              <a:ext uri="{FF2B5EF4-FFF2-40B4-BE49-F238E27FC236}">
                <a16:creationId xmlns:a16="http://schemas.microsoft.com/office/drawing/2014/main" id="{DEC1717F-F46C-0BAB-7E7D-AD31792AAA9E}"/>
              </a:ext>
            </a:extLst>
          </p:cNvPr>
          <p:cNvCxnSpPr>
            <a:endCxn id="30" idx="0"/>
          </p:cNvCxnSpPr>
          <p:nvPr/>
        </p:nvCxnSpPr>
        <p:spPr>
          <a:xfrm>
            <a:off x="4314006" y="8461094"/>
            <a:ext cx="0" cy="267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直接连接符 1049">
            <a:extLst>
              <a:ext uri="{FF2B5EF4-FFF2-40B4-BE49-F238E27FC236}">
                <a16:creationId xmlns:a16="http://schemas.microsoft.com/office/drawing/2014/main" id="{BCC03074-9E50-1A15-BDB2-E305F79F7565}"/>
              </a:ext>
            </a:extLst>
          </p:cNvPr>
          <p:cNvCxnSpPr>
            <a:endCxn id="31" idx="0"/>
          </p:cNvCxnSpPr>
          <p:nvPr/>
        </p:nvCxnSpPr>
        <p:spPr>
          <a:xfrm>
            <a:off x="6454863" y="8461094"/>
            <a:ext cx="458" cy="267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直接连接符 1051">
            <a:extLst>
              <a:ext uri="{FF2B5EF4-FFF2-40B4-BE49-F238E27FC236}">
                <a16:creationId xmlns:a16="http://schemas.microsoft.com/office/drawing/2014/main" id="{D189BF59-2EBF-A5C0-22AB-6001ABE2B844}"/>
              </a:ext>
            </a:extLst>
          </p:cNvPr>
          <p:cNvCxnSpPr>
            <a:cxnSpLocks/>
            <a:endCxn id="1025" idx="0"/>
          </p:cNvCxnSpPr>
          <p:nvPr/>
        </p:nvCxnSpPr>
        <p:spPr>
          <a:xfrm>
            <a:off x="8596636" y="8461093"/>
            <a:ext cx="0" cy="267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6" name="文本框 1055">
            <a:extLst>
              <a:ext uri="{FF2B5EF4-FFF2-40B4-BE49-F238E27FC236}">
                <a16:creationId xmlns:a16="http://schemas.microsoft.com/office/drawing/2014/main" id="{56DA4A82-7325-381C-D81C-66BE4C59898C}"/>
              </a:ext>
            </a:extLst>
          </p:cNvPr>
          <p:cNvSpPr txBox="1"/>
          <p:nvPr/>
        </p:nvSpPr>
        <p:spPr>
          <a:xfrm>
            <a:off x="588072" y="5590385"/>
            <a:ext cx="5312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Qt-Quick提供了一组内置视图：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035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11B16E8-BF2D-4E7E-87AF-A2792F5BB00E}"/>
              </a:ext>
            </a:extLst>
          </p:cNvPr>
          <p:cNvSpPr txBox="1"/>
          <p:nvPr/>
        </p:nvSpPr>
        <p:spPr>
          <a:xfrm>
            <a:off x="4585296" y="313539"/>
            <a:ext cx="1153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chemeClr val="accent3"/>
                </a:solidFill>
              </a:rPr>
              <a:t>Repeater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F11E5B-2D67-C956-C12C-AE8AC63A50E3}"/>
              </a:ext>
            </a:extLst>
          </p:cNvPr>
          <p:cNvSpPr txBox="1"/>
          <p:nvPr/>
        </p:nvSpPr>
        <p:spPr>
          <a:xfrm>
            <a:off x="522202" y="704664"/>
            <a:ext cx="97717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Repeater</a:t>
            </a:r>
            <a:r>
              <a:rPr lang="zh-CN" altLang="en-US">
                <a:solidFill>
                  <a:schemeClr val="bg1"/>
                </a:solidFill>
              </a:rPr>
              <a:t>类型用于创建大量类似项。与其他视图类型一样，Repeater有一个</a:t>
            </a:r>
            <a:r>
              <a:rPr lang="en-US" altLang="zh-CN">
                <a:solidFill>
                  <a:schemeClr val="bg1"/>
                </a:solidFill>
              </a:rPr>
              <a:t>model</a:t>
            </a:r>
            <a:r>
              <a:rPr lang="zh-CN" altLang="en-US">
                <a:solidFill>
                  <a:schemeClr val="bg1"/>
                </a:solidFill>
              </a:rPr>
              <a:t>和一个</a:t>
            </a:r>
            <a:r>
              <a:rPr lang="en-US" altLang="zh-CN">
                <a:solidFill>
                  <a:schemeClr val="bg1"/>
                </a:solidFill>
              </a:rPr>
              <a:t>delegate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BBC3C82-A417-2EBB-97D3-44FBC0D62F4E}"/>
              </a:ext>
            </a:extLst>
          </p:cNvPr>
          <p:cNvSpPr txBox="1"/>
          <p:nvPr/>
        </p:nvSpPr>
        <p:spPr>
          <a:xfrm>
            <a:off x="806917" y="2696519"/>
            <a:ext cx="9011304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/>
              <a:t>首次创建</a:t>
            </a:r>
            <a:r>
              <a:rPr lang="en-US" altLang="zh-CN"/>
              <a:t>Repeater</a:t>
            </a:r>
            <a:r>
              <a:rPr lang="zh-CN" altLang="en-US"/>
              <a:t>时，会创建其所有</a:t>
            </a:r>
            <a:r>
              <a:rPr lang="en-US" altLang="zh-CN"/>
              <a:t>delegate</a:t>
            </a:r>
            <a:r>
              <a:rPr lang="zh-CN" altLang="en-US"/>
              <a:t>项。如果存在大量</a:t>
            </a:r>
            <a:r>
              <a:rPr lang="en-US" altLang="zh-CN"/>
              <a:t>delegate</a:t>
            </a:r>
            <a:r>
              <a:rPr lang="zh-CN" altLang="en-US"/>
              <a:t>项，并且并非所有项都必须同时可见，则这可能会降低效率。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B9DEE06-E72E-AEF8-DC6D-8A849B16F50A}"/>
              </a:ext>
            </a:extLst>
          </p:cNvPr>
          <p:cNvSpPr txBox="1"/>
          <p:nvPr/>
        </p:nvSpPr>
        <p:spPr>
          <a:xfrm>
            <a:off x="816015" y="1157484"/>
            <a:ext cx="4404166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/>
              <a:t>属性：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count : 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delegate : Component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提供了实例化每个项的模板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model : var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69CD47D-0A8F-6012-0285-0EFDD74B26D8}"/>
              </a:ext>
            </a:extLst>
          </p:cNvPr>
          <p:cNvSpPr txBox="1"/>
          <p:nvPr/>
        </p:nvSpPr>
        <p:spPr>
          <a:xfrm>
            <a:off x="5408055" y="1157484"/>
            <a:ext cx="4404166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/>
              <a:t>信号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itemAdded(int index, Item item)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处理程序：</a:t>
            </a:r>
            <a:r>
              <a:rPr lang="en-US" altLang="zh-CN"/>
              <a:t>onItemAdded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itemRemoved(int index, Item item)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处理程序：</a:t>
            </a:r>
            <a:r>
              <a:rPr lang="en-US" altLang="zh-CN"/>
              <a:t>onItemRemoved</a:t>
            </a:r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BA515A0-419F-AA35-AB8F-EB467550AE7D}"/>
              </a:ext>
            </a:extLst>
          </p:cNvPr>
          <p:cNvSpPr/>
          <p:nvPr/>
        </p:nvSpPr>
        <p:spPr>
          <a:xfrm>
            <a:off x="816015" y="3764121"/>
            <a:ext cx="9206711" cy="4384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import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QtQuick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import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"../common"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Column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spacing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Repeater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model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delegate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BlueBox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required property int index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32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08D49"/>
              </a:solidFill>
              <a:effectLst/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index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2" name="Picture 4" descr="image">
            <a:extLst>
              <a:ext uri="{FF2B5EF4-FFF2-40B4-BE49-F238E27FC236}">
                <a16:creationId xmlns:a16="http://schemas.microsoft.com/office/drawing/2014/main" id="{5A393D7C-2F06-05B9-36D2-14E7ABA64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403" y="3719517"/>
            <a:ext cx="1729323" cy="43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D5A195E7-CC4B-313A-3AB0-42A28937C55D}"/>
              </a:ext>
            </a:extLst>
          </p:cNvPr>
          <p:cNvSpPr txBox="1"/>
          <p:nvPr/>
        </p:nvSpPr>
        <p:spPr>
          <a:xfrm>
            <a:off x="725637" y="3379834"/>
            <a:ext cx="2385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使用数字作为</a:t>
            </a:r>
            <a:r>
              <a:rPr lang="en-US" altLang="zh-CN" sz="2000">
                <a:solidFill>
                  <a:schemeClr val="bg1"/>
                </a:solidFill>
              </a:rPr>
              <a:t>model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823EF51-C8B6-F2D0-E8D3-B1C3EB38A46E}"/>
              </a:ext>
            </a:extLst>
          </p:cNvPr>
          <p:cNvSpPr/>
          <p:nvPr/>
        </p:nvSpPr>
        <p:spPr>
          <a:xfrm>
            <a:off x="816015" y="8532608"/>
            <a:ext cx="9206711" cy="4384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Repeater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model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[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"Enterprise"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"Columbia"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"Challenger"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"Discovery"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"Endeavour"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"Atlantis"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]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delegate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BlueBox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required property var modelData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required property int index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32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radius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3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modelData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+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' ('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+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index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+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')’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FE0E98B-E300-BD6A-A159-268BC2DE73E0}"/>
              </a:ext>
            </a:extLst>
          </p:cNvPr>
          <p:cNvSpPr txBox="1"/>
          <p:nvPr/>
        </p:nvSpPr>
        <p:spPr>
          <a:xfrm>
            <a:off x="725637" y="8148321"/>
            <a:ext cx="2385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使用数组作为</a:t>
            </a:r>
            <a:r>
              <a:rPr lang="en-US" altLang="zh-CN" sz="2000">
                <a:solidFill>
                  <a:schemeClr val="bg1"/>
                </a:solidFill>
              </a:rPr>
              <a:t>model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2055" name="Picture 7" descr="image">
            <a:extLst>
              <a:ext uri="{FF2B5EF4-FFF2-40B4-BE49-F238E27FC236}">
                <a16:creationId xmlns:a16="http://schemas.microsoft.com/office/drawing/2014/main" id="{6CC79DC2-0114-7F76-0C36-6BBD59A0B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191" y="9708833"/>
            <a:ext cx="1702932" cy="312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643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0BA515A0-419F-AA35-AB8F-EB467550AE7D}"/>
              </a:ext>
            </a:extLst>
          </p:cNvPr>
          <p:cNvSpPr/>
          <p:nvPr/>
        </p:nvSpPr>
        <p:spPr>
          <a:xfrm>
            <a:off x="627933" y="1088077"/>
            <a:ext cx="9206711" cy="86248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Repeater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model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ListModel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ListElement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name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"Mercury"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surfaceColor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"gray"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ListElement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name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"Venus"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surfaceColor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"yellow"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ListElement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name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"Earth"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surfaceColor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"blue"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ListElement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name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"Mars"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surfaceColor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"orange"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ListElement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name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"Jupiter"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surfaceColor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"orange"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ListElement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name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"Saturn"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surfaceColor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"yellow"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ListElement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name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"Uranus"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surfaceColor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"lightBlue"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ListElement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name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"Neptune"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surfaceColor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"lightBlue"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delegate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BlueBox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blueBox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required property string name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required property color surfaceColor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32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radius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3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name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Box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anchors.left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left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anchors.verticalCenter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verticalCenter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anchors.leftMargin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4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16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16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radius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8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blueBox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surfaceColor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0798491-BC49-86BD-6125-D9C0897C79A8}"/>
              </a:ext>
            </a:extLst>
          </p:cNvPr>
          <p:cNvSpPr txBox="1"/>
          <p:nvPr/>
        </p:nvSpPr>
        <p:spPr>
          <a:xfrm>
            <a:off x="627933" y="687967"/>
            <a:ext cx="1725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使用</a:t>
            </a:r>
            <a:r>
              <a:rPr lang="en-US" altLang="zh-CN" sz="2000">
                <a:solidFill>
                  <a:schemeClr val="bg1"/>
                </a:solidFill>
              </a:rPr>
              <a:t>ListModel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4100" name="Picture 4" descr="image">
            <a:extLst>
              <a:ext uri="{FF2B5EF4-FFF2-40B4-BE49-F238E27FC236}">
                <a16:creationId xmlns:a16="http://schemas.microsoft.com/office/drawing/2014/main" id="{733F813B-B9E2-AAE9-F4C2-C5D0427D0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544" y="4052253"/>
            <a:ext cx="2705100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395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11B16E8-BF2D-4E7E-87AF-A2792F5BB00E}"/>
              </a:ext>
            </a:extLst>
          </p:cNvPr>
          <p:cNvSpPr txBox="1"/>
          <p:nvPr/>
        </p:nvSpPr>
        <p:spPr>
          <a:xfrm>
            <a:off x="4585296" y="313539"/>
            <a:ext cx="1078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chemeClr val="accent3"/>
                </a:solidFill>
              </a:rPr>
              <a:t>ListView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F11E5B-2D67-C956-C12C-AE8AC63A50E3}"/>
              </a:ext>
            </a:extLst>
          </p:cNvPr>
          <p:cNvSpPr txBox="1"/>
          <p:nvPr/>
        </p:nvSpPr>
        <p:spPr>
          <a:xfrm>
            <a:off x="522202" y="704664"/>
            <a:ext cx="97717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ListView</a:t>
            </a:r>
            <a:r>
              <a:rPr lang="zh-CN" altLang="en-US">
                <a:solidFill>
                  <a:schemeClr val="bg1"/>
                </a:solidFill>
              </a:rPr>
              <a:t>类似于</a:t>
            </a:r>
            <a:r>
              <a:rPr lang="en-US" altLang="zh-CN">
                <a:solidFill>
                  <a:schemeClr val="bg1"/>
                </a:solidFill>
              </a:rPr>
              <a:t>Repeater</a:t>
            </a:r>
            <a:r>
              <a:rPr lang="zh-CN" altLang="en-US">
                <a:solidFill>
                  <a:schemeClr val="bg1"/>
                </a:solidFill>
              </a:rPr>
              <a:t>元素。它使用</a:t>
            </a:r>
            <a:r>
              <a:rPr lang="en-US" altLang="zh-CN">
                <a:solidFill>
                  <a:schemeClr val="bg1"/>
                </a:solidFill>
              </a:rPr>
              <a:t>model</a:t>
            </a:r>
            <a:r>
              <a:rPr lang="zh-CN" altLang="en-US">
                <a:solidFill>
                  <a:schemeClr val="bg1"/>
                </a:solidFill>
              </a:rPr>
              <a:t>实例化</a:t>
            </a:r>
            <a:r>
              <a:rPr lang="en-US" altLang="zh-CN">
                <a:solidFill>
                  <a:schemeClr val="bg1"/>
                </a:solidFill>
              </a:rPr>
              <a:t>delegate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delegate</a:t>
            </a:r>
            <a:r>
              <a:rPr lang="zh-CN" altLang="en-US">
                <a:solidFill>
                  <a:schemeClr val="bg1"/>
                </a:solidFill>
              </a:rPr>
              <a:t>之间可以有间隔（</a:t>
            </a:r>
            <a:r>
              <a:rPr lang="en-US" altLang="zh-CN">
                <a:solidFill>
                  <a:schemeClr val="bg1"/>
                </a:solidFill>
              </a:rPr>
              <a:t>spacing</a:t>
            </a:r>
            <a:r>
              <a:rPr lang="zh-CN" altLang="en-US">
                <a:solidFill>
                  <a:schemeClr val="bg1"/>
                </a:solidFill>
              </a:rPr>
              <a:t>）。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BA515A0-419F-AA35-AB8F-EB467550AE7D}"/>
              </a:ext>
            </a:extLst>
          </p:cNvPr>
          <p:cNvSpPr/>
          <p:nvPr/>
        </p:nvSpPr>
        <p:spPr>
          <a:xfrm>
            <a:off x="616615" y="1073996"/>
            <a:ext cx="9206711" cy="69009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import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QtQuick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import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"../common"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Window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80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300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08D49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F08D49"/>
              </a:solidFill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ListView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anchors.fill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parent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anchors.margins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clip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true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model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//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orientation: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ListView.Horizontal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//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layoutDirection:Qt.RightToLeft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delegate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GreenBox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required property int index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40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40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index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spacing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5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 descr="image">
            <a:extLst>
              <a:ext uri="{FF2B5EF4-FFF2-40B4-BE49-F238E27FC236}">
                <a16:creationId xmlns:a16="http://schemas.microsoft.com/office/drawing/2014/main" id="{C54803C5-9464-6315-0F14-81E7C656B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226" y="1073996"/>
            <a:ext cx="1562100" cy="575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BBC6323-F567-F72F-5589-79CB32972092}"/>
              </a:ext>
            </a:extLst>
          </p:cNvPr>
          <p:cNvSpPr txBox="1"/>
          <p:nvPr/>
        </p:nvSpPr>
        <p:spPr>
          <a:xfrm>
            <a:off x="3990589" y="3731702"/>
            <a:ext cx="4045352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/>
              <a:t>默认情况下，用户可以看到在列表视图之外动态创建和销毁委托的过程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9E46E35-511D-EE04-9AEB-429E004B6979}"/>
              </a:ext>
            </a:extLst>
          </p:cNvPr>
          <p:cNvSpPr/>
          <p:nvPr/>
        </p:nvSpPr>
        <p:spPr>
          <a:xfrm>
            <a:off x="1296365" y="3727048"/>
            <a:ext cx="2071868" cy="25464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6AB8B6E-6FDF-E48B-F7EF-5852010AEA5F}"/>
              </a:ext>
            </a:extLst>
          </p:cNvPr>
          <p:cNvCxnSpPr/>
          <p:nvPr/>
        </p:nvCxnSpPr>
        <p:spPr>
          <a:xfrm>
            <a:off x="3368233" y="3727048"/>
            <a:ext cx="622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30" name="Picture 6" descr="image">
            <a:extLst>
              <a:ext uri="{FF2B5EF4-FFF2-40B4-BE49-F238E27FC236}">
                <a16:creationId xmlns:a16="http://schemas.microsoft.com/office/drawing/2014/main" id="{44170463-9E7A-DCD2-8344-9CB0177AB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36" y="8335304"/>
            <a:ext cx="91821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350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0BA515A0-419F-AA35-AB8F-EB467550AE7D}"/>
              </a:ext>
            </a:extLst>
          </p:cNvPr>
          <p:cNvSpPr/>
          <p:nvPr/>
        </p:nvSpPr>
        <p:spPr>
          <a:xfrm>
            <a:off x="577798" y="1794132"/>
            <a:ext cx="9206711" cy="1083384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Window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240</a:t>
            </a:r>
            <a:r>
              <a:rPr lang="en-US" altLang="zh-CN">
                <a:solidFill>
                  <a:srgbClr val="FFFFFF"/>
                </a:solidFill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300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ListView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view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anchors.fill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parent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anchors.margins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focus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true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model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delegate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numberDelegate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highlight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highlightComponent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spacing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5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clip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true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Component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highlightComponent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GreenBox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ListView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view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?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ListView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view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width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Component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numberDelegate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Item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wrapper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required property int index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ListView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view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?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ListView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view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width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40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anchors.centerIn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parent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font.pixelSize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wrapper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index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0798491-BC49-86BD-6125-D9C0897C79A8}"/>
              </a:ext>
            </a:extLst>
          </p:cNvPr>
          <p:cNvSpPr txBox="1"/>
          <p:nvPr/>
        </p:nvSpPr>
        <p:spPr>
          <a:xfrm>
            <a:off x="627933" y="687967"/>
            <a:ext cx="91141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键盘导航和高亮显示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视图支持高亮显示</a:t>
            </a:r>
            <a:r>
              <a:rPr lang="en-US" altLang="zh-CN" sz="2000">
                <a:solidFill>
                  <a:schemeClr val="bg1"/>
                </a:solidFill>
              </a:rPr>
              <a:t>delegate</a:t>
            </a:r>
            <a:r>
              <a:rPr lang="zh-CN" altLang="en-US" sz="2000">
                <a:solidFill>
                  <a:schemeClr val="bg1"/>
                </a:solidFill>
              </a:rPr>
              <a:t>。它可以被视为一个额外的代理，它只实例化一次，并且被移动到与当前项相同的位置。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2051" name="Picture 3" descr="image">
            <a:extLst>
              <a:ext uri="{FF2B5EF4-FFF2-40B4-BE49-F238E27FC236}">
                <a16:creationId xmlns:a16="http://schemas.microsoft.com/office/drawing/2014/main" id="{61147C31-EFA2-68FF-C8D6-C36819519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061" y="2204596"/>
            <a:ext cx="3325421" cy="4149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440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0BA515A0-419F-AA35-AB8F-EB467550AE7D}"/>
              </a:ext>
            </a:extLst>
          </p:cNvPr>
          <p:cNvSpPr/>
          <p:nvPr/>
        </p:nvSpPr>
        <p:spPr>
          <a:xfrm>
            <a:off x="627933" y="1088078"/>
            <a:ext cx="9206711" cy="79980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ListView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anchors.fill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parent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anchors.margins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clip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true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model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4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delegate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numberDelegate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header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headerComponent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footer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footerComponent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spacing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Component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headerComponent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YellowBox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ListView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view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?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ListView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view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width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'Header’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Component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footerComponent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YellowBox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ListView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view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?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ListView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view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width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'Footer’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0798491-BC49-86BD-6125-D9C0897C79A8}"/>
              </a:ext>
            </a:extLst>
          </p:cNvPr>
          <p:cNvSpPr txBox="1"/>
          <p:nvPr/>
        </p:nvSpPr>
        <p:spPr>
          <a:xfrm>
            <a:off x="627933" y="687967"/>
            <a:ext cx="9114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添加</a:t>
            </a:r>
            <a:r>
              <a:rPr lang="en-US" altLang="zh-CN" sz="2000">
                <a:solidFill>
                  <a:schemeClr val="bg1"/>
                </a:solidFill>
              </a:rPr>
              <a:t>header</a:t>
            </a:r>
            <a:r>
              <a:rPr lang="zh-CN" altLang="en-US" sz="2000">
                <a:solidFill>
                  <a:schemeClr val="bg1"/>
                </a:solidFill>
              </a:rPr>
              <a:t>和</a:t>
            </a:r>
            <a:r>
              <a:rPr lang="en-US" altLang="zh-CN" sz="2000">
                <a:solidFill>
                  <a:schemeClr val="bg1"/>
                </a:solidFill>
              </a:rPr>
              <a:t>footer delegate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3075" name="Picture 3" descr="image">
            <a:extLst>
              <a:ext uri="{FF2B5EF4-FFF2-40B4-BE49-F238E27FC236}">
                <a16:creationId xmlns:a16="http://schemas.microsoft.com/office/drawing/2014/main" id="{AE526994-6349-C8E1-680F-CF59E8DF0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935" y="888022"/>
            <a:ext cx="3441008" cy="429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636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11B16E8-BF2D-4E7E-87AF-A2792F5BB00E}"/>
              </a:ext>
            </a:extLst>
          </p:cNvPr>
          <p:cNvSpPr txBox="1"/>
          <p:nvPr/>
        </p:nvSpPr>
        <p:spPr>
          <a:xfrm>
            <a:off x="4585296" y="313539"/>
            <a:ext cx="117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chemeClr val="accent3"/>
                </a:solidFill>
              </a:rPr>
              <a:t>GridView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F11E5B-2D67-C956-C12C-AE8AC63A50E3}"/>
              </a:ext>
            </a:extLst>
          </p:cNvPr>
          <p:cNvSpPr txBox="1"/>
          <p:nvPr/>
        </p:nvSpPr>
        <p:spPr>
          <a:xfrm>
            <a:off x="522202" y="704664"/>
            <a:ext cx="97717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使用</a:t>
            </a:r>
            <a:r>
              <a:rPr lang="en-US" altLang="zh-CN">
                <a:solidFill>
                  <a:schemeClr val="bg1"/>
                </a:solidFill>
              </a:rPr>
              <a:t>GridView</a:t>
            </a:r>
            <a:r>
              <a:rPr lang="zh-CN" altLang="en-US">
                <a:solidFill>
                  <a:schemeClr val="bg1"/>
                </a:solidFill>
              </a:rPr>
              <a:t>与使用</a:t>
            </a:r>
            <a:r>
              <a:rPr lang="en-US" altLang="zh-CN">
                <a:solidFill>
                  <a:schemeClr val="bg1"/>
                </a:solidFill>
              </a:rPr>
              <a:t>ListView</a:t>
            </a:r>
            <a:r>
              <a:rPr lang="zh-CN" altLang="en-US">
                <a:solidFill>
                  <a:schemeClr val="bg1"/>
                </a:solidFill>
              </a:rPr>
              <a:t>非常相似。区别是</a:t>
            </a:r>
            <a:r>
              <a:rPr lang="en-US" altLang="zh-CN">
                <a:solidFill>
                  <a:schemeClr val="bg1"/>
                </a:solidFill>
              </a:rPr>
              <a:t>GridView</a:t>
            </a:r>
            <a:r>
              <a:rPr lang="zh-CN" altLang="en-US">
                <a:solidFill>
                  <a:schemeClr val="bg1"/>
                </a:solidFill>
              </a:rPr>
              <a:t>将</a:t>
            </a:r>
            <a:r>
              <a:rPr lang="en-US" altLang="zh-CN">
                <a:solidFill>
                  <a:schemeClr val="bg1"/>
                </a:solidFill>
              </a:rPr>
              <a:t>delegate</a:t>
            </a:r>
            <a:r>
              <a:rPr lang="zh-CN" altLang="en-US">
                <a:solidFill>
                  <a:schemeClr val="bg1"/>
                </a:solidFill>
              </a:rPr>
              <a:t>放置在二维网格中，而不是线性列表中。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BA515A0-419F-AA35-AB8F-EB467550AE7D}"/>
              </a:ext>
            </a:extLst>
          </p:cNvPr>
          <p:cNvSpPr/>
          <p:nvPr/>
        </p:nvSpPr>
        <p:spPr>
          <a:xfrm>
            <a:off x="568959" y="1350995"/>
            <a:ext cx="9206711" cy="59184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Window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220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300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GridView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view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anchors.fill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parent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anchors.margins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clip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true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model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cellWidth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45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cellHeight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45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delegate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GreenBox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required property int index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40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;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40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index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image">
            <a:extLst>
              <a:ext uri="{FF2B5EF4-FFF2-40B4-BE49-F238E27FC236}">
                <a16:creationId xmlns:a16="http://schemas.microsoft.com/office/drawing/2014/main" id="{250E0A77-FBC1-0E40-DDC3-0D5F7FCEF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633" y="1350995"/>
            <a:ext cx="3276275" cy="445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6822F7F-3181-6927-CDFF-DCB21FCA40B3}"/>
              </a:ext>
            </a:extLst>
          </p:cNvPr>
          <p:cNvSpPr txBox="1"/>
          <p:nvPr/>
        </p:nvSpPr>
        <p:spPr>
          <a:xfrm>
            <a:off x="4064365" y="3869012"/>
            <a:ext cx="2800350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/>
              <a:t>与</a:t>
            </a:r>
            <a:r>
              <a:rPr lang="en-US" altLang="zh-CN"/>
              <a:t>ListView</a:t>
            </a:r>
            <a:r>
              <a:rPr lang="zh-CN" altLang="en-US"/>
              <a:t>相比，</a:t>
            </a:r>
            <a:r>
              <a:rPr lang="en-US" altLang="zh-CN"/>
              <a:t>GridView</a:t>
            </a:r>
            <a:r>
              <a:rPr lang="zh-CN" altLang="en-US"/>
              <a:t>不依赖于间距。它使用cellWidth和cellHeight属性来控制内容的尺寸。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99A50F-FF7D-F18F-4E6F-DA2FD61AFD48}"/>
              </a:ext>
            </a:extLst>
          </p:cNvPr>
          <p:cNvSpPr/>
          <p:nvPr/>
        </p:nvSpPr>
        <p:spPr>
          <a:xfrm>
            <a:off x="1181100" y="4310237"/>
            <a:ext cx="2308860" cy="87136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3E8D4BD-5267-A638-28B5-6C1377ED219A}"/>
              </a:ext>
            </a:extLst>
          </p:cNvPr>
          <p:cNvCxnSpPr/>
          <p:nvPr/>
        </p:nvCxnSpPr>
        <p:spPr>
          <a:xfrm>
            <a:off x="3489960" y="4310237"/>
            <a:ext cx="574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768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11B16E8-BF2D-4E7E-87AF-A2792F5BB00E}"/>
              </a:ext>
            </a:extLst>
          </p:cNvPr>
          <p:cNvSpPr txBox="1"/>
          <p:nvPr/>
        </p:nvSpPr>
        <p:spPr>
          <a:xfrm>
            <a:off x="4585296" y="313539"/>
            <a:ext cx="1125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chemeClr val="accent3"/>
                </a:solidFill>
              </a:rPr>
              <a:t>Delegate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F11E5B-2D67-C956-C12C-AE8AC63A50E3}"/>
              </a:ext>
            </a:extLst>
          </p:cNvPr>
          <p:cNvSpPr txBox="1"/>
          <p:nvPr/>
        </p:nvSpPr>
        <p:spPr>
          <a:xfrm>
            <a:off x="522202" y="704664"/>
            <a:ext cx="97717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每个代理都可以访问许多附加的属性，其中一些来自数据模型，另一些来自视图。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从模型中：属性将每个项目的数据传递给</a:t>
            </a:r>
            <a:r>
              <a:rPr lang="en-US" altLang="zh-CN">
                <a:solidFill>
                  <a:schemeClr val="bg1"/>
                </a:solidFill>
              </a:rPr>
              <a:t>delegate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从视图中：属性将状态信息传递与给</a:t>
            </a:r>
            <a:r>
              <a:rPr lang="en-US" altLang="zh-CN">
                <a:solidFill>
                  <a:schemeClr val="bg1"/>
                </a:solidFill>
              </a:rPr>
              <a:t>delegate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BA515A0-419F-AA35-AB8F-EB467550AE7D}"/>
              </a:ext>
            </a:extLst>
          </p:cNvPr>
          <p:cNvSpPr/>
          <p:nvPr/>
        </p:nvSpPr>
        <p:spPr>
          <a:xfrm>
            <a:off x="709213" y="1627994"/>
            <a:ext cx="9206711" cy="104971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import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QtQuick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Rectangle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120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300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gradient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Gradient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GradientStop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position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0.0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"#f6f6f6"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GradientStop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position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1.0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"#d7d7d7"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CCCCCC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ListView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anchors.fill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parent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anchors.margins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focus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true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model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delegate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numberDelegate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spacing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5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clip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true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Component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numberDelegate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Rectangle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wrapper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required property int index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FF0000"/>
                </a:highlight>
                <a:latin typeface="Arial Unicode MS"/>
                <a:ea typeface="source-code-pro"/>
              </a:rPr>
              <a:t>ListView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highlight>
                  <a:srgbClr val="FF0000"/>
                </a:highlight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FF0000"/>
                </a:highlight>
                <a:latin typeface="Arial Unicode MS"/>
                <a:ea typeface="source-code-pro"/>
              </a:rPr>
              <a:t>view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40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80"/>
                </a:highlight>
                <a:latin typeface="Arial Unicode MS"/>
                <a:ea typeface="source-code-pro"/>
              </a:rPr>
              <a:t>ListView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highlight>
                  <a:srgbClr val="000080"/>
                </a:highlight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80"/>
                </a:highlight>
                <a:latin typeface="Arial Unicode MS"/>
                <a:ea typeface="source-code-pro"/>
              </a:rPr>
              <a:t>isCurrentItem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?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"#157efb"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"#53d769"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border.color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Qt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lighter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1.1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anchors.centerIn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parent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font.pixelSize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wrapper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index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9E08C3-D071-AD0A-E96D-6239DEF8347C}"/>
              </a:ext>
            </a:extLst>
          </p:cNvPr>
          <p:cNvSpPr txBox="1"/>
          <p:nvPr/>
        </p:nvSpPr>
        <p:spPr>
          <a:xfrm>
            <a:off x="6305450" y="9251338"/>
            <a:ext cx="2875196" cy="17543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从视图附加的最常用属性是</a:t>
            </a:r>
            <a:r>
              <a:rPr lang="en-US" altLang="zh-CN">
                <a:solidFill>
                  <a:schemeClr val="tx1"/>
                </a:solidFill>
              </a:rPr>
              <a:t>ListView.isCurrentItem</a:t>
            </a:r>
            <a:r>
              <a:rPr lang="zh-CN" altLang="en-US">
                <a:solidFill>
                  <a:schemeClr val="tx1"/>
                </a:solidFill>
              </a:rPr>
              <a:t>和</a:t>
            </a:r>
            <a:r>
              <a:rPr lang="en-US" altLang="zh-CN">
                <a:solidFill>
                  <a:schemeClr val="tx1"/>
                </a:solidFill>
              </a:rPr>
              <a:t>ListView.view</a:t>
            </a:r>
            <a:r>
              <a:rPr lang="zh-CN" altLang="en-US">
                <a:solidFill>
                  <a:schemeClr val="tx1"/>
                </a:solidFill>
              </a:rPr>
              <a:t>。第一个是布尔值，指示项是否为当前项，而后面的是对实际视图的只读引用。</a:t>
            </a:r>
          </a:p>
        </p:txBody>
      </p:sp>
      <p:pic>
        <p:nvPicPr>
          <p:cNvPr id="1027" name="Picture 3" descr="image">
            <a:extLst>
              <a:ext uri="{FF2B5EF4-FFF2-40B4-BE49-F238E27FC236}">
                <a16:creationId xmlns:a16="http://schemas.microsoft.com/office/drawing/2014/main" id="{CBDFFFCA-C050-E1BA-75F6-854EFDFCF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620" y="1979371"/>
            <a:ext cx="2705100" cy="613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9048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GFjYTU0NWJkMWQ1YTMwMTViZThhYTk5YTFlZGRhMzgifQ=="/>
</p:tagLst>
</file>

<file path=ppt/theme/theme1.xml><?xml version="1.0" encoding="utf-8"?>
<a:theme xmlns:a="http://schemas.openxmlformats.org/drawingml/2006/main" name="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18402</TotalTime>
  <Words>1587</Words>
  <Application>Microsoft Office PowerPoint</Application>
  <PresentationFormat>自定义</PresentationFormat>
  <Paragraphs>307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 Unicode MS</vt:lpstr>
      <vt:lpstr>等线</vt:lpstr>
      <vt:lpstr>华文琥珀</vt:lpstr>
      <vt:lpstr>Arial</vt:lpstr>
      <vt:lpstr>Calibri</vt:lpstr>
      <vt:lpstr>Cambria</vt:lpstr>
      <vt:lpstr>第一PPT，www.1ppt.com</vt:lpstr>
      <vt:lpstr>4_第一PPT，www.1ppt.com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乐</cp:lastModifiedBy>
  <cp:revision>1545</cp:revision>
  <dcterms:created xsi:type="dcterms:W3CDTF">2020-06-26T01:00:00Z</dcterms:created>
  <dcterms:modified xsi:type="dcterms:W3CDTF">2022-10-06T14:40:24Z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35C8A0B9FA4B4BC7B03E97E74C2317FB</vt:lpwstr>
  </property>
</Properties>
</file>